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2" r:id="rId2"/>
    <p:sldId id="298" r:id="rId3"/>
    <p:sldId id="274" r:id="rId4"/>
    <p:sldId id="276" r:id="rId5"/>
    <p:sldId id="316" r:id="rId6"/>
    <p:sldId id="279" r:id="rId7"/>
    <p:sldId id="317" r:id="rId8"/>
    <p:sldId id="285" r:id="rId9"/>
    <p:sldId id="286" r:id="rId10"/>
    <p:sldId id="287" r:id="rId11"/>
    <p:sldId id="281" r:id="rId12"/>
    <p:sldId id="282" r:id="rId13"/>
    <p:sldId id="289" r:id="rId14"/>
    <p:sldId id="288" r:id="rId15"/>
    <p:sldId id="290" r:id="rId16"/>
    <p:sldId id="291" r:id="rId17"/>
    <p:sldId id="292" r:id="rId18"/>
    <p:sldId id="293" r:id="rId19"/>
    <p:sldId id="294" r:id="rId20"/>
    <p:sldId id="300" r:id="rId21"/>
    <p:sldId id="303" r:id="rId22"/>
    <p:sldId id="304" r:id="rId23"/>
    <p:sldId id="305" r:id="rId24"/>
    <p:sldId id="315" r:id="rId25"/>
    <p:sldId id="307" r:id="rId26"/>
    <p:sldId id="302" r:id="rId27"/>
    <p:sldId id="265" r:id="rId28"/>
    <p:sldId id="271" r:id="rId29"/>
    <p:sldId id="308" r:id="rId30"/>
    <p:sldId id="310" r:id="rId31"/>
    <p:sldId id="261" r:id="rId32"/>
    <p:sldId id="259" r:id="rId33"/>
    <p:sldId id="314" r:id="rId34"/>
    <p:sldId id="312" r:id="rId35"/>
    <p:sldId id="266" r:id="rId36"/>
    <p:sldId id="264" r:id="rId37"/>
    <p:sldId id="256" r:id="rId38"/>
    <p:sldId id="313" r:id="rId39"/>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80" d="100"/>
          <a:sy n="80" d="100"/>
        </p:scale>
        <p:origin x="-204"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D715B-B227-4953-A9D8-E379EC4DB0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C58520-4CD8-497F-A887-1B0F55948042}">
      <dgm:prSet phldrT="[Text]" custT="1"/>
      <dgm:spPr/>
      <dgm:t>
        <a:bodyPr/>
        <a:lstStyle/>
        <a:p>
          <a:r>
            <a:rPr lang="en-US" sz="2400" dirty="0" smtClean="0"/>
            <a:t>Is person on CVRS already?	</a:t>
          </a:r>
          <a:endParaRPr lang="en-US" sz="2400" dirty="0"/>
        </a:p>
      </dgm:t>
    </dgm:pt>
    <dgm:pt modelId="{5FAC9D31-821B-48FF-A439-F84AF589D973}" type="parTrans" cxnId="{EE887E46-FB25-425A-8C57-9B80C2B715DE}">
      <dgm:prSet/>
      <dgm:spPr/>
      <dgm:t>
        <a:bodyPr/>
        <a:lstStyle/>
        <a:p>
          <a:endParaRPr lang="en-US"/>
        </a:p>
      </dgm:t>
    </dgm:pt>
    <dgm:pt modelId="{96E2623B-5B79-41D8-A2C1-485058F1F7AF}" type="sibTrans" cxnId="{EE887E46-FB25-425A-8C57-9B80C2B715DE}">
      <dgm:prSet/>
      <dgm:spPr/>
      <dgm:t>
        <a:bodyPr/>
        <a:lstStyle/>
        <a:p>
          <a:endParaRPr lang="en-US"/>
        </a:p>
      </dgm:t>
    </dgm:pt>
    <dgm:pt modelId="{20D851F5-D35E-4412-B597-AE519090A308}">
      <dgm:prSet phldrT="[Text]" custT="1"/>
      <dgm:spPr/>
      <dgm:t>
        <a:bodyPr/>
        <a:lstStyle/>
        <a:p>
          <a:r>
            <a:rPr lang="en-US" sz="2800" dirty="0" smtClean="0"/>
            <a:t>Do Statewide search on CVRS</a:t>
          </a:r>
        </a:p>
        <a:p>
          <a:r>
            <a:rPr lang="en-US" sz="2800" dirty="0" smtClean="0"/>
            <a:t>Inquiries</a:t>
          </a:r>
          <a:endParaRPr lang="en-US" sz="2800" dirty="0"/>
        </a:p>
      </dgm:t>
    </dgm:pt>
    <dgm:pt modelId="{1C0E76D1-723E-4315-B298-78951F858B7F}" type="parTrans" cxnId="{D814E45B-B78C-4308-93EF-E45166D2E29A}">
      <dgm:prSet/>
      <dgm:spPr/>
      <dgm:t>
        <a:bodyPr/>
        <a:lstStyle/>
        <a:p>
          <a:endParaRPr lang="en-US"/>
        </a:p>
      </dgm:t>
    </dgm:pt>
    <dgm:pt modelId="{CC389B31-1A62-4083-8131-CBA3018DB9DB}" type="sibTrans" cxnId="{D814E45B-B78C-4308-93EF-E45166D2E29A}">
      <dgm:prSet/>
      <dgm:spPr/>
      <dgm:t>
        <a:bodyPr/>
        <a:lstStyle/>
        <a:p>
          <a:endParaRPr lang="en-US"/>
        </a:p>
      </dgm:t>
    </dgm:pt>
    <dgm:pt modelId="{B22E1BA7-4253-47D6-9AC9-65FC5AF36BBF}">
      <dgm:prSet phldrT="[Text]" custT="1"/>
      <dgm:spPr/>
      <dgm:t>
        <a:bodyPr/>
        <a:lstStyle/>
        <a:p>
          <a:r>
            <a:rPr lang="en-US" sz="3200" dirty="0" smtClean="0"/>
            <a:t>Enter First Name and Date of Birth</a:t>
          </a:r>
          <a:endParaRPr lang="en-US" sz="3200" dirty="0"/>
        </a:p>
      </dgm:t>
    </dgm:pt>
    <dgm:pt modelId="{496A7F47-58EA-4660-AAE5-EB6AB25E0364}" type="parTrans" cxnId="{7E811FBD-4F87-4EC0-95DB-978326FAD00B}">
      <dgm:prSet/>
      <dgm:spPr/>
      <dgm:t>
        <a:bodyPr/>
        <a:lstStyle/>
        <a:p>
          <a:endParaRPr lang="en-US"/>
        </a:p>
      </dgm:t>
    </dgm:pt>
    <dgm:pt modelId="{FC1770E8-0321-4ED3-87E6-08690395173E}" type="sibTrans" cxnId="{7E811FBD-4F87-4EC0-95DB-978326FAD00B}">
      <dgm:prSet/>
      <dgm:spPr/>
      <dgm:t>
        <a:bodyPr/>
        <a:lstStyle/>
        <a:p>
          <a:endParaRPr lang="en-US"/>
        </a:p>
      </dgm:t>
    </dgm:pt>
    <dgm:pt modelId="{8E8C188A-E151-4756-9E21-B8E974AF8C58}">
      <dgm:prSet phldrT="[Text]" custT="1"/>
      <dgm:spPr/>
      <dgm:t>
        <a:bodyPr/>
        <a:lstStyle/>
        <a:p>
          <a:r>
            <a:rPr lang="en-US" sz="3200" dirty="0" smtClean="0"/>
            <a:t>No Match</a:t>
          </a:r>
        </a:p>
        <a:p>
          <a:r>
            <a:rPr lang="en-US" sz="2400" dirty="0" smtClean="0"/>
            <a:t>Try with previous last name</a:t>
          </a:r>
          <a:endParaRPr lang="en-US" sz="2400" dirty="0"/>
        </a:p>
      </dgm:t>
    </dgm:pt>
    <dgm:pt modelId="{71E44872-5308-40EA-AF36-2BA7B42AB0BF}" type="parTrans" cxnId="{B7373763-0A1F-4F42-AAE0-C1825DD5A427}">
      <dgm:prSet/>
      <dgm:spPr/>
      <dgm:t>
        <a:bodyPr/>
        <a:lstStyle/>
        <a:p>
          <a:endParaRPr lang="en-US"/>
        </a:p>
      </dgm:t>
    </dgm:pt>
    <dgm:pt modelId="{30D3B66E-B007-45C2-ABC5-0E6C3A0FB98C}" type="sibTrans" cxnId="{B7373763-0A1F-4F42-AAE0-C1825DD5A427}">
      <dgm:prSet/>
      <dgm:spPr/>
      <dgm:t>
        <a:bodyPr/>
        <a:lstStyle/>
        <a:p>
          <a:endParaRPr lang="en-US"/>
        </a:p>
      </dgm:t>
    </dgm:pt>
    <dgm:pt modelId="{E8E1C9CC-CB9F-4BD5-9780-7278D30D09AB}">
      <dgm:prSet phldrT="[Text]" custT="1"/>
      <dgm:spPr/>
      <dgm:t>
        <a:bodyPr/>
        <a:lstStyle/>
        <a:p>
          <a:r>
            <a:rPr lang="en-US" sz="2400" dirty="0" smtClean="0"/>
            <a:t>No Match – Return to ACTIVITIES and create new voter</a:t>
          </a:r>
        </a:p>
        <a:p>
          <a:r>
            <a:rPr lang="en-US" sz="2400" dirty="0" smtClean="0"/>
            <a:t>MATCH – Return to ACTIVITIES and </a:t>
          </a:r>
          <a:r>
            <a:rPr lang="en-US" sz="2400" b="1" u="sng" dirty="0" smtClean="0">
              <a:solidFill>
                <a:schemeClr val="accent2">
                  <a:lumMod val="75000"/>
                </a:schemeClr>
              </a:solidFill>
            </a:rPr>
            <a:t>SELECT</a:t>
          </a:r>
          <a:r>
            <a:rPr lang="en-US" sz="2400" dirty="0" smtClean="0"/>
            <a:t>; History as CT Voter preserved!</a:t>
          </a:r>
          <a:endParaRPr lang="en-US" sz="2400" dirty="0"/>
        </a:p>
      </dgm:t>
    </dgm:pt>
    <dgm:pt modelId="{60C21F24-A6EF-405E-8751-21F510089345}" type="parTrans" cxnId="{B329C588-7F7C-4AA3-9F13-34E663A305B6}">
      <dgm:prSet/>
      <dgm:spPr/>
      <dgm:t>
        <a:bodyPr/>
        <a:lstStyle/>
        <a:p>
          <a:endParaRPr lang="en-US"/>
        </a:p>
      </dgm:t>
    </dgm:pt>
    <dgm:pt modelId="{96C6C188-5C3C-4B13-9806-820E8CE88FB4}" type="sibTrans" cxnId="{B329C588-7F7C-4AA3-9F13-34E663A305B6}">
      <dgm:prSet/>
      <dgm:spPr/>
      <dgm:t>
        <a:bodyPr/>
        <a:lstStyle/>
        <a:p>
          <a:endParaRPr lang="en-US"/>
        </a:p>
      </dgm:t>
    </dgm:pt>
    <dgm:pt modelId="{81ECF659-5F56-4A72-987D-37D7D4D4957C}" type="pres">
      <dgm:prSet presAssocID="{A41D715B-B227-4953-A9D8-E379EC4DB00E}" presName="diagram" presStyleCnt="0">
        <dgm:presLayoutVars>
          <dgm:dir/>
          <dgm:resizeHandles val="exact"/>
        </dgm:presLayoutVars>
      </dgm:prSet>
      <dgm:spPr/>
    </dgm:pt>
    <dgm:pt modelId="{C5E9C372-0339-4E72-99A2-E114BC42F19C}" type="pres">
      <dgm:prSet presAssocID="{89C58520-4CD8-497F-A887-1B0F55948042}" presName="node" presStyleLbl="node1" presStyleIdx="0" presStyleCnt="5" custScaleX="68923" custScaleY="45833" custLinFactNeighborX="1340">
        <dgm:presLayoutVars>
          <dgm:bulletEnabled val="1"/>
        </dgm:presLayoutVars>
      </dgm:prSet>
      <dgm:spPr/>
      <dgm:t>
        <a:bodyPr/>
        <a:lstStyle/>
        <a:p>
          <a:endParaRPr lang="en-US"/>
        </a:p>
      </dgm:t>
    </dgm:pt>
    <dgm:pt modelId="{725576AC-E62F-47E9-872C-8A43DE1687EE}" type="pres">
      <dgm:prSet presAssocID="{96E2623B-5B79-41D8-A2C1-485058F1F7AF}" presName="sibTrans" presStyleCnt="0"/>
      <dgm:spPr/>
    </dgm:pt>
    <dgm:pt modelId="{05D22FF3-2F34-4306-8AC9-AEC64D918C27}" type="pres">
      <dgm:prSet presAssocID="{20D851F5-D35E-4412-B597-AE519090A308}" presName="node" presStyleLbl="node1" presStyleIdx="1" presStyleCnt="5" custScaleX="72573" custScaleY="46069">
        <dgm:presLayoutVars>
          <dgm:bulletEnabled val="1"/>
        </dgm:presLayoutVars>
      </dgm:prSet>
      <dgm:spPr/>
    </dgm:pt>
    <dgm:pt modelId="{C1221D78-994E-4A1C-98AD-F74408E46B62}" type="pres">
      <dgm:prSet presAssocID="{CC389B31-1A62-4083-8131-CBA3018DB9DB}" presName="sibTrans" presStyleCnt="0"/>
      <dgm:spPr/>
    </dgm:pt>
    <dgm:pt modelId="{EAD1428D-DD02-4F09-8678-8735CF479221}" type="pres">
      <dgm:prSet presAssocID="{B22E1BA7-4253-47D6-9AC9-65FC5AF36BBF}" presName="node" presStyleLbl="node1" presStyleIdx="2" presStyleCnt="5" custScaleX="77520" custScaleY="55690">
        <dgm:presLayoutVars>
          <dgm:bulletEnabled val="1"/>
        </dgm:presLayoutVars>
      </dgm:prSet>
      <dgm:spPr/>
      <dgm:t>
        <a:bodyPr/>
        <a:lstStyle/>
        <a:p>
          <a:endParaRPr lang="en-US"/>
        </a:p>
      </dgm:t>
    </dgm:pt>
    <dgm:pt modelId="{0B1BA481-1045-43CA-95BF-22051964DE1E}" type="pres">
      <dgm:prSet presAssocID="{FC1770E8-0321-4ED3-87E6-08690395173E}" presName="sibTrans" presStyleCnt="0"/>
      <dgm:spPr/>
    </dgm:pt>
    <dgm:pt modelId="{329A66D6-FC49-45E4-919B-505AFA08A454}" type="pres">
      <dgm:prSet presAssocID="{8E8C188A-E151-4756-9E21-B8E974AF8C58}" presName="node" presStyleLbl="node1" presStyleIdx="3" presStyleCnt="5" custScaleX="68481" custScaleY="47112">
        <dgm:presLayoutVars>
          <dgm:bulletEnabled val="1"/>
        </dgm:presLayoutVars>
      </dgm:prSet>
      <dgm:spPr/>
    </dgm:pt>
    <dgm:pt modelId="{577D1E2D-133D-4009-9F6E-FADEFB51AC92}" type="pres">
      <dgm:prSet presAssocID="{30D3B66E-B007-45C2-ABC5-0E6C3A0FB98C}" presName="sibTrans" presStyleCnt="0"/>
      <dgm:spPr/>
    </dgm:pt>
    <dgm:pt modelId="{F664B49A-C89B-4378-854C-6A299D0F358A}" type="pres">
      <dgm:prSet presAssocID="{E8E1C9CC-CB9F-4BD5-9780-7278D30D09AB}" presName="node" presStyleLbl="node1" presStyleIdx="4" presStyleCnt="5" custScaleX="135146" custScaleY="63927">
        <dgm:presLayoutVars>
          <dgm:bulletEnabled val="1"/>
        </dgm:presLayoutVars>
      </dgm:prSet>
      <dgm:spPr/>
      <dgm:t>
        <a:bodyPr/>
        <a:lstStyle/>
        <a:p>
          <a:endParaRPr lang="en-US"/>
        </a:p>
      </dgm:t>
    </dgm:pt>
  </dgm:ptLst>
  <dgm:cxnLst>
    <dgm:cxn modelId="{A57D46EA-3D9C-4D5B-94BC-E1FF1CAE63E4}" type="presOf" srcId="{E8E1C9CC-CB9F-4BD5-9780-7278D30D09AB}" destId="{F664B49A-C89B-4378-854C-6A299D0F358A}" srcOrd="0" destOrd="0" presId="urn:microsoft.com/office/officeart/2005/8/layout/default"/>
    <dgm:cxn modelId="{EE887E46-FB25-425A-8C57-9B80C2B715DE}" srcId="{A41D715B-B227-4953-A9D8-E379EC4DB00E}" destId="{89C58520-4CD8-497F-A887-1B0F55948042}" srcOrd="0" destOrd="0" parTransId="{5FAC9D31-821B-48FF-A439-F84AF589D973}" sibTransId="{96E2623B-5B79-41D8-A2C1-485058F1F7AF}"/>
    <dgm:cxn modelId="{19CAD82D-CF89-4ECC-9C85-5E5AFC8BA036}" type="presOf" srcId="{A41D715B-B227-4953-A9D8-E379EC4DB00E}" destId="{81ECF659-5F56-4A72-987D-37D7D4D4957C}" srcOrd="0" destOrd="0" presId="urn:microsoft.com/office/officeart/2005/8/layout/default"/>
    <dgm:cxn modelId="{D814E45B-B78C-4308-93EF-E45166D2E29A}" srcId="{A41D715B-B227-4953-A9D8-E379EC4DB00E}" destId="{20D851F5-D35E-4412-B597-AE519090A308}" srcOrd="1" destOrd="0" parTransId="{1C0E76D1-723E-4315-B298-78951F858B7F}" sibTransId="{CC389B31-1A62-4083-8131-CBA3018DB9DB}"/>
    <dgm:cxn modelId="{CC247F54-FC2D-4B58-B7C7-128BA05B9F3E}" type="presOf" srcId="{89C58520-4CD8-497F-A887-1B0F55948042}" destId="{C5E9C372-0339-4E72-99A2-E114BC42F19C}" srcOrd="0" destOrd="0" presId="urn:microsoft.com/office/officeart/2005/8/layout/default"/>
    <dgm:cxn modelId="{7E811FBD-4F87-4EC0-95DB-978326FAD00B}" srcId="{A41D715B-B227-4953-A9D8-E379EC4DB00E}" destId="{B22E1BA7-4253-47D6-9AC9-65FC5AF36BBF}" srcOrd="2" destOrd="0" parTransId="{496A7F47-58EA-4660-AAE5-EB6AB25E0364}" sibTransId="{FC1770E8-0321-4ED3-87E6-08690395173E}"/>
    <dgm:cxn modelId="{B329C588-7F7C-4AA3-9F13-34E663A305B6}" srcId="{A41D715B-B227-4953-A9D8-E379EC4DB00E}" destId="{E8E1C9CC-CB9F-4BD5-9780-7278D30D09AB}" srcOrd="4" destOrd="0" parTransId="{60C21F24-A6EF-405E-8751-21F510089345}" sibTransId="{96C6C188-5C3C-4B13-9806-820E8CE88FB4}"/>
    <dgm:cxn modelId="{B249C70E-AA48-43EA-BD07-5911ADB6F74A}" type="presOf" srcId="{20D851F5-D35E-4412-B597-AE519090A308}" destId="{05D22FF3-2F34-4306-8AC9-AEC64D918C27}" srcOrd="0" destOrd="0" presId="urn:microsoft.com/office/officeart/2005/8/layout/default"/>
    <dgm:cxn modelId="{3ECF8B6D-ED2D-4388-8BAF-6A3A6C396A23}" type="presOf" srcId="{8E8C188A-E151-4756-9E21-B8E974AF8C58}" destId="{329A66D6-FC49-45E4-919B-505AFA08A454}" srcOrd="0" destOrd="0" presId="urn:microsoft.com/office/officeart/2005/8/layout/default"/>
    <dgm:cxn modelId="{B7373763-0A1F-4F42-AAE0-C1825DD5A427}" srcId="{A41D715B-B227-4953-A9D8-E379EC4DB00E}" destId="{8E8C188A-E151-4756-9E21-B8E974AF8C58}" srcOrd="3" destOrd="0" parTransId="{71E44872-5308-40EA-AF36-2BA7B42AB0BF}" sibTransId="{30D3B66E-B007-45C2-ABC5-0E6C3A0FB98C}"/>
    <dgm:cxn modelId="{F0967023-7C49-4487-B79D-6074F89AA97C}" type="presOf" srcId="{B22E1BA7-4253-47D6-9AC9-65FC5AF36BBF}" destId="{EAD1428D-DD02-4F09-8678-8735CF479221}" srcOrd="0" destOrd="0" presId="urn:microsoft.com/office/officeart/2005/8/layout/default"/>
    <dgm:cxn modelId="{4EDBC088-E7FB-450E-B948-19E9DDE2B14A}" type="presParOf" srcId="{81ECF659-5F56-4A72-987D-37D7D4D4957C}" destId="{C5E9C372-0339-4E72-99A2-E114BC42F19C}" srcOrd="0" destOrd="0" presId="urn:microsoft.com/office/officeart/2005/8/layout/default"/>
    <dgm:cxn modelId="{C307DF82-1414-40A8-9FAF-3B3EC2D6DB1C}" type="presParOf" srcId="{81ECF659-5F56-4A72-987D-37D7D4D4957C}" destId="{725576AC-E62F-47E9-872C-8A43DE1687EE}" srcOrd="1" destOrd="0" presId="urn:microsoft.com/office/officeart/2005/8/layout/default"/>
    <dgm:cxn modelId="{85A44FAE-6250-44C7-9299-752538E8A550}" type="presParOf" srcId="{81ECF659-5F56-4A72-987D-37D7D4D4957C}" destId="{05D22FF3-2F34-4306-8AC9-AEC64D918C27}" srcOrd="2" destOrd="0" presId="urn:microsoft.com/office/officeart/2005/8/layout/default"/>
    <dgm:cxn modelId="{2FF544CE-C7F8-4563-9B7C-8C23EC3F7BDD}" type="presParOf" srcId="{81ECF659-5F56-4A72-987D-37D7D4D4957C}" destId="{C1221D78-994E-4A1C-98AD-F74408E46B62}" srcOrd="3" destOrd="0" presId="urn:microsoft.com/office/officeart/2005/8/layout/default"/>
    <dgm:cxn modelId="{0C7AD01F-C00D-42C1-9A34-6679E499BDB0}" type="presParOf" srcId="{81ECF659-5F56-4A72-987D-37D7D4D4957C}" destId="{EAD1428D-DD02-4F09-8678-8735CF479221}" srcOrd="4" destOrd="0" presId="urn:microsoft.com/office/officeart/2005/8/layout/default"/>
    <dgm:cxn modelId="{1F6AFEC8-53D9-4088-B083-F22405B1C022}" type="presParOf" srcId="{81ECF659-5F56-4A72-987D-37D7D4D4957C}" destId="{0B1BA481-1045-43CA-95BF-22051964DE1E}" srcOrd="5" destOrd="0" presId="urn:microsoft.com/office/officeart/2005/8/layout/default"/>
    <dgm:cxn modelId="{4237F42E-7215-4EBE-AE9A-B2B744A06E5C}" type="presParOf" srcId="{81ECF659-5F56-4A72-987D-37D7D4D4957C}" destId="{329A66D6-FC49-45E4-919B-505AFA08A454}" srcOrd="6" destOrd="0" presId="urn:microsoft.com/office/officeart/2005/8/layout/default"/>
    <dgm:cxn modelId="{6DD4D84F-E506-4B1C-BE70-52D3B6FE789D}" type="presParOf" srcId="{81ECF659-5F56-4A72-987D-37D7D4D4957C}" destId="{577D1E2D-133D-4009-9F6E-FADEFB51AC92}" srcOrd="7" destOrd="0" presId="urn:microsoft.com/office/officeart/2005/8/layout/default"/>
    <dgm:cxn modelId="{AF8C24CA-FBAD-4A15-A35E-F7C8A0B4A3F8}" type="presParOf" srcId="{81ECF659-5F56-4A72-987D-37D7D4D4957C}" destId="{F664B49A-C89B-4378-854C-6A299D0F358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4B969-8F17-4E7D-8118-8ECE3AA5A4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7B7FBF5-8329-460F-87EA-AEA0632CDBE7}">
      <dgm:prSet phldrT="[Text]"/>
      <dgm:spPr/>
      <dgm:t>
        <a:bodyPr/>
        <a:lstStyle/>
        <a:p>
          <a:r>
            <a:rPr lang="en-US" dirty="0" smtClean="0"/>
            <a:t>New or</a:t>
          </a:r>
        </a:p>
        <a:p>
          <a:r>
            <a:rPr lang="en-US" dirty="0" smtClean="0"/>
            <a:t>Change Voter</a:t>
          </a:r>
          <a:endParaRPr lang="en-US" dirty="0"/>
        </a:p>
      </dgm:t>
    </dgm:pt>
    <dgm:pt modelId="{89FF8193-932A-4B9E-8483-38495EA54F75}" type="parTrans" cxnId="{70907F1A-DE28-4599-B51F-5524DED0CAC0}">
      <dgm:prSet/>
      <dgm:spPr/>
      <dgm:t>
        <a:bodyPr/>
        <a:lstStyle/>
        <a:p>
          <a:endParaRPr lang="en-US"/>
        </a:p>
      </dgm:t>
    </dgm:pt>
    <dgm:pt modelId="{5114098B-E169-4EBE-8E49-4D8C955F6C40}" type="sibTrans" cxnId="{70907F1A-DE28-4599-B51F-5524DED0CAC0}">
      <dgm:prSet/>
      <dgm:spPr/>
      <dgm:t>
        <a:bodyPr/>
        <a:lstStyle/>
        <a:p>
          <a:endParaRPr lang="en-US"/>
        </a:p>
      </dgm:t>
    </dgm:pt>
    <dgm:pt modelId="{D6AF673B-029C-4CEF-90C5-0C575FD2B3AD}">
      <dgm:prSet phldrT="[Text]"/>
      <dgm:spPr/>
      <dgm:t>
        <a:bodyPr/>
        <a:lstStyle/>
        <a:p>
          <a:r>
            <a:rPr lang="en-US" dirty="0" smtClean="0"/>
            <a:t>If from DMV, </a:t>
          </a:r>
        </a:p>
        <a:p>
          <a:r>
            <a:rPr lang="en-US" dirty="0" smtClean="0"/>
            <a:t>Retype address</a:t>
          </a:r>
          <a:endParaRPr lang="en-US" dirty="0"/>
        </a:p>
      </dgm:t>
    </dgm:pt>
    <dgm:pt modelId="{2FCEA8C3-1272-4762-9F83-5CC74BEC561C}" type="parTrans" cxnId="{01541366-BFBB-4578-8661-771123BFA5B6}">
      <dgm:prSet/>
      <dgm:spPr/>
      <dgm:t>
        <a:bodyPr/>
        <a:lstStyle/>
        <a:p>
          <a:endParaRPr lang="en-US"/>
        </a:p>
      </dgm:t>
    </dgm:pt>
    <dgm:pt modelId="{5E99A933-669F-4403-A358-DAC143B68396}" type="sibTrans" cxnId="{01541366-BFBB-4578-8661-771123BFA5B6}">
      <dgm:prSet/>
      <dgm:spPr/>
      <dgm:t>
        <a:bodyPr/>
        <a:lstStyle/>
        <a:p>
          <a:endParaRPr lang="en-US"/>
        </a:p>
      </dgm:t>
    </dgm:pt>
    <dgm:pt modelId="{DA36F87D-E33F-4EE2-AC5B-74F487511E3F}">
      <dgm:prSet phldrT="[Text]"/>
      <dgm:spPr/>
      <dgm:t>
        <a:bodyPr/>
        <a:lstStyle/>
        <a:p>
          <a:r>
            <a:rPr lang="en-US" dirty="0" smtClean="0"/>
            <a:t>Verify and Enter Party Selection</a:t>
          </a:r>
          <a:endParaRPr lang="en-US" dirty="0"/>
        </a:p>
      </dgm:t>
    </dgm:pt>
    <dgm:pt modelId="{FC3DBCD4-1CC1-42A9-971E-65B64CDDC062}" type="parTrans" cxnId="{AA6A77AC-3040-4A85-950E-4C79DDA338F1}">
      <dgm:prSet/>
      <dgm:spPr/>
      <dgm:t>
        <a:bodyPr/>
        <a:lstStyle/>
        <a:p>
          <a:endParaRPr lang="en-US"/>
        </a:p>
      </dgm:t>
    </dgm:pt>
    <dgm:pt modelId="{54B86274-E3ED-4381-A959-B291FECC1F40}" type="sibTrans" cxnId="{AA6A77AC-3040-4A85-950E-4C79DDA338F1}">
      <dgm:prSet/>
      <dgm:spPr/>
      <dgm:t>
        <a:bodyPr/>
        <a:lstStyle/>
        <a:p>
          <a:endParaRPr lang="en-US"/>
        </a:p>
      </dgm:t>
    </dgm:pt>
    <dgm:pt modelId="{7053B602-1EAC-4816-80D7-171F672CF85F}">
      <dgm:prSet phldrT="[Text]"/>
      <dgm:spPr/>
      <dgm:t>
        <a:bodyPr/>
        <a:lstStyle/>
        <a:p>
          <a:r>
            <a:rPr lang="en-US" dirty="0" smtClean="0"/>
            <a:t>Remove mailing address if same as residence address</a:t>
          </a:r>
        </a:p>
        <a:p>
          <a:r>
            <a:rPr lang="en-US" dirty="0" smtClean="0"/>
            <a:t>See Box 5</a:t>
          </a:r>
        </a:p>
      </dgm:t>
    </dgm:pt>
    <dgm:pt modelId="{B0AD452A-99AD-4BA2-A112-B3BBF9B50BCD}" type="parTrans" cxnId="{2D2BF896-EC56-4CFA-8974-00291C630DC6}">
      <dgm:prSet/>
      <dgm:spPr/>
      <dgm:t>
        <a:bodyPr/>
        <a:lstStyle/>
        <a:p>
          <a:endParaRPr lang="en-US"/>
        </a:p>
      </dgm:t>
    </dgm:pt>
    <dgm:pt modelId="{74FB920D-3676-49A4-8912-4A5B9BD17B75}" type="sibTrans" cxnId="{2D2BF896-EC56-4CFA-8974-00291C630DC6}">
      <dgm:prSet/>
      <dgm:spPr/>
      <dgm:t>
        <a:bodyPr/>
        <a:lstStyle/>
        <a:p>
          <a:endParaRPr lang="en-US"/>
        </a:p>
      </dgm:t>
    </dgm:pt>
    <dgm:pt modelId="{641705AD-ECEB-438F-8258-29C4E47D9572}">
      <dgm:prSet phldrT="[Text]" custT="1"/>
      <dgm:spPr/>
      <dgm:t>
        <a:bodyPr/>
        <a:lstStyle/>
        <a:p>
          <a:r>
            <a:rPr lang="en-US" sz="1600" dirty="0" smtClean="0"/>
            <a:t>Select print now or print later for voter notification letter</a:t>
          </a:r>
        </a:p>
        <a:p>
          <a:endParaRPr lang="en-US" sz="1600" dirty="0" smtClean="0"/>
        </a:p>
        <a:p>
          <a:r>
            <a:rPr lang="en-US" sz="2000" b="1" dirty="0" smtClean="0"/>
            <a:t>ACCEPT!</a:t>
          </a:r>
          <a:endParaRPr lang="en-US" sz="2000" b="1" dirty="0"/>
        </a:p>
      </dgm:t>
    </dgm:pt>
    <dgm:pt modelId="{B117778A-7F58-4149-A0A2-45F169696991}" type="parTrans" cxnId="{C33F6DC0-2427-44EC-B59F-6DEF09BA9466}">
      <dgm:prSet/>
      <dgm:spPr/>
      <dgm:t>
        <a:bodyPr/>
        <a:lstStyle/>
        <a:p>
          <a:endParaRPr lang="en-US"/>
        </a:p>
      </dgm:t>
    </dgm:pt>
    <dgm:pt modelId="{11127CE6-14AA-4F88-8B62-7BCA38FF1F7E}" type="sibTrans" cxnId="{C33F6DC0-2427-44EC-B59F-6DEF09BA9466}">
      <dgm:prSet/>
      <dgm:spPr/>
      <dgm:t>
        <a:bodyPr/>
        <a:lstStyle/>
        <a:p>
          <a:endParaRPr lang="en-US"/>
        </a:p>
      </dgm:t>
    </dgm:pt>
    <dgm:pt modelId="{64056093-D635-475F-A691-43D24AE264A0}" type="pres">
      <dgm:prSet presAssocID="{C234B969-8F17-4E7D-8118-8ECE3AA5A401}" presName="diagram" presStyleCnt="0">
        <dgm:presLayoutVars>
          <dgm:dir/>
          <dgm:resizeHandles val="exact"/>
        </dgm:presLayoutVars>
      </dgm:prSet>
      <dgm:spPr/>
      <dgm:t>
        <a:bodyPr/>
        <a:lstStyle/>
        <a:p>
          <a:endParaRPr lang="en-US"/>
        </a:p>
      </dgm:t>
    </dgm:pt>
    <dgm:pt modelId="{00F64A00-210C-4C66-BEF5-2FDFCDBC27B6}" type="pres">
      <dgm:prSet presAssocID="{57B7FBF5-8329-460F-87EA-AEA0632CDBE7}" presName="node" presStyleLbl="node1" presStyleIdx="0" presStyleCnt="5" custScaleX="75812" custScaleY="264650">
        <dgm:presLayoutVars>
          <dgm:bulletEnabled val="1"/>
        </dgm:presLayoutVars>
      </dgm:prSet>
      <dgm:spPr/>
      <dgm:t>
        <a:bodyPr/>
        <a:lstStyle/>
        <a:p>
          <a:endParaRPr lang="en-US"/>
        </a:p>
      </dgm:t>
    </dgm:pt>
    <dgm:pt modelId="{A414125F-AAC5-43C5-9D4E-7A4A4293C190}" type="pres">
      <dgm:prSet presAssocID="{5114098B-E169-4EBE-8E49-4D8C955F6C40}" presName="sibTrans" presStyleCnt="0"/>
      <dgm:spPr/>
    </dgm:pt>
    <dgm:pt modelId="{CF01A2C2-5BC0-4B21-BEB2-044358EBC95E}" type="pres">
      <dgm:prSet presAssocID="{D6AF673B-029C-4CEF-90C5-0C575FD2B3AD}" presName="node" presStyleLbl="node1" presStyleIdx="1" presStyleCnt="5" custScaleX="60639" custScaleY="104081">
        <dgm:presLayoutVars>
          <dgm:bulletEnabled val="1"/>
        </dgm:presLayoutVars>
      </dgm:prSet>
      <dgm:spPr/>
      <dgm:t>
        <a:bodyPr/>
        <a:lstStyle/>
        <a:p>
          <a:endParaRPr lang="en-US"/>
        </a:p>
      </dgm:t>
    </dgm:pt>
    <dgm:pt modelId="{D6BC3604-55DA-47F2-82DB-B629EE7A5493}" type="pres">
      <dgm:prSet presAssocID="{5E99A933-669F-4403-A358-DAC143B68396}" presName="sibTrans" presStyleCnt="0"/>
      <dgm:spPr/>
    </dgm:pt>
    <dgm:pt modelId="{0A58380D-EEBB-41D7-9599-2017BF3AC426}" type="pres">
      <dgm:prSet presAssocID="{DA36F87D-E33F-4EE2-AC5B-74F487511E3F}" presName="node" presStyleLbl="node1" presStyleIdx="2" presStyleCnt="5" custLinFactNeighborX="2291" custLinFactNeighborY="2984">
        <dgm:presLayoutVars>
          <dgm:bulletEnabled val="1"/>
        </dgm:presLayoutVars>
      </dgm:prSet>
      <dgm:spPr/>
      <dgm:t>
        <a:bodyPr/>
        <a:lstStyle/>
        <a:p>
          <a:endParaRPr lang="en-US"/>
        </a:p>
      </dgm:t>
    </dgm:pt>
    <dgm:pt modelId="{A162C51E-21BE-4BFB-9652-75D1235A5322}" type="pres">
      <dgm:prSet presAssocID="{54B86274-E3ED-4381-A959-B291FECC1F40}" presName="sibTrans" presStyleCnt="0"/>
      <dgm:spPr/>
    </dgm:pt>
    <dgm:pt modelId="{484593E7-0CAB-493E-9E2C-4D6583210223}" type="pres">
      <dgm:prSet presAssocID="{7053B602-1EAC-4816-80D7-171F672CF85F}" presName="node" presStyleLbl="node1" presStyleIdx="3" presStyleCnt="5">
        <dgm:presLayoutVars>
          <dgm:bulletEnabled val="1"/>
        </dgm:presLayoutVars>
      </dgm:prSet>
      <dgm:spPr/>
      <dgm:t>
        <a:bodyPr/>
        <a:lstStyle/>
        <a:p>
          <a:endParaRPr lang="en-US"/>
        </a:p>
      </dgm:t>
    </dgm:pt>
    <dgm:pt modelId="{324A7ADA-C59A-41E0-8F33-3147483BDCAF}" type="pres">
      <dgm:prSet presAssocID="{74FB920D-3676-49A4-8912-4A5B9BD17B75}" presName="sibTrans" presStyleCnt="0"/>
      <dgm:spPr/>
    </dgm:pt>
    <dgm:pt modelId="{8FD01AF0-792C-4469-AB80-593BBEC3A942}" type="pres">
      <dgm:prSet presAssocID="{641705AD-ECEB-438F-8258-29C4E47D9572}" presName="node" presStyleLbl="node1" presStyleIdx="4" presStyleCnt="5" custScaleY="158101" custLinFactNeighborX="9463" custLinFactNeighborY="3716">
        <dgm:presLayoutVars>
          <dgm:bulletEnabled val="1"/>
        </dgm:presLayoutVars>
      </dgm:prSet>
      <dgm:spPr/>
      <dgm:t>
        <a:bodyPr/>
        <a:lstStyle/>
        <a:p>
          <a:endParaRPr lang="en-US"/>
        </a:p>
      </dgm:t>
    </dgm:pt>
  </dgm:ptLst>
  <dgm:cxnLst>
    <dgm:cxn modelId="{A77CEE47-AE8D-4652-BB5B-F8663472EEB6}" type="presOf" srcId="{C234B969-8F17-4E7D-8118-8ECE3AA5A401}" destId="{64056093-D635-475F-A691-43D24AE264A0}" srcOrd="0" destOrd="0" presId="urn:microsoft.com/office/officeart/2005/8/layout/default"/>
    <dgm:cxn modelId="{01541366-BFBB-4578-8661-771123BFA5B6}" srcId="{C234B969-8F17-4E7D-8118-8ECE3AA5A401}" destId="{D6AF673B-029C-4CEF-90C5-0C575FD2B3AD}" srcOrd="1" destOrd="0" parTransId="{2FCEA8C3-1272-4762-9F83-5CC74BEC561C}" sibTransId="{5E99A933-669F-4403-A358-DAC143B68396}"/>
    <dgm:cxn modelId="{8E580DAB-F742-4CD6-9DEF-045E73FEE0CD}" type="presOf" srcId="{DA36F87D-E33F-4EE2-AC5B-74F487511E3F}" destId="{0A58380D-EEBB-41D7-9599-2017BF3AC426}" srcOrd="0" destOrd="0" presId="urn:microsoft.com/office/officeart/2005/8/layout/default"/>
    <dgm:cxn modelId="{5FD2F2F3-B854-4CDE-BE66-585A3731360A}" type="presOf" srcId="{641705AD-ECEB-438F-8258-29C4E47D9572}" destId="{8FD01AF0-792C-4469-AB80-593BBEC3A942}" srcOrd="0" destOrd="0" presId="urn:microsoft.com/office/officeart/2005/8/layout/default"/>
    <dgm:cxn modelId="{70907F1A-DE28-4599-B51F-5524DED0CAC0}" srcId="{C234B969-8F17-4E7D-8118-8ECE3AA5A401}" destId="{57B7FBF5-8329-460F-87EA-AEA0632CDBE7}" srcOrd="0" destOrd="0" parTransId="{89FF8193-932A-4B9E-8483-38495EA54F75}" sibTransId="{5114098B-E169-4EBE-8E49-4D8C955F6C40}"/>
    <dgm:cxn modelId="{57709ABD-C6F6-4C82-8A29-D7199C6AF8C5}" type="presOf" srcId="{D6AF673B-029C-4CEF-90C5-0C575FD2B3AD}" destId="{CF01A2C2-5BC0-4B21-BEB2-044358EBC95E}" srcOrd="0" destOrd="0" presId="urn:microsoft.com/office/officeart/2005/8/layout/default"/>
    <dgm:cxn modelId="{2D2BF896-EC56-4CFA-8974-00291C630DC6}" srcId="{C234B969-8F17-4E7D-8118-8ECE3AA5A401}" destId="{7053B602-1EAC-4816-80D7-171F672CF85F}" srcOrd="3" destOrd="0" parTransId="{B0AD452A-99AD-4BA2-A112-B3BBF9B50BCD}" sibTransId="{74FB920D-3676-49A4-8912-4A5B9BD17B75}"/>
    <dgm:cxn modelId="{F4225172-0349-4B79-AE5E-569CAA157985}" type="presOf" srcId="{57B7FBF5-8329-460F-87EA-AEA0632CDBE7}" destId="{00F64A00-210C-4C66-BEF5-2FDFCDBC27B6}" srcOrd="0" destOrd="0" presId="urn:microsoft.com/office/officeart/2005/8/layout/default"/>
    <dgm:cxn modelId="{AA6A77AC-3040-4A85-950E-4C79DDA338F1}" srcId="{C234B969-8F17-4E7D-8118-8ECE3AA5A401}" destId="{DA36F87D-E33F-4EE2-AC5B-74F487511E3F}" srcOrd="2" destOrd="0" parTransId="{FC3DBCD4-1CC1-42A9-971E-65B64CDDC062}" sibTransId="{54B86274-E3ED-4381-A959-B291FECC1F40}"/>
    <dgm:cxn modelId="{457B899A-A721-4B2A-AF76-C37E6B0D69A0}" type="presOf" srcId="{7053B602-1EAC-4816-80D7-171F672CF85F}" destId="{484593E7-0CAB-493E-9E2C-4D6583210223}" srcOrd="0" destOrd="0" presId="urn:microsoft.com/office/officeart/2005/8/layout/default"/>
    <dgm:cxn modelId="{C33F6DC0-2427-44EC-B59F-6DEF09BA9466}" srcId="{C234B969-8F17-4E7D-8118-8ECE3AA5A401}" destId="{641705AD-ECEB-438F-8258-29C4E47D9572}" srcOrd="4" destOrd="0" parTransId="{B117778A-7F58-4149-A0A2-45F169696991}" sibTransId="{11127CE6-14AA-4F88-8B62-7BCA38FF1F7E}"/>
    <dgm:cxn modelId="{7B7C743F-FD0E-48B0-ABF4-DBA7FECD61BF}" type="presParOf" srcId="{64056093-D635-475F-A691-43D24AE264A0}" destId="{00F64A00-210C-4C66-BEF5-2FDFCDBC27B6}" srcOrd="0" destOrd="0" presId="urn:microsoft.com/office/officeart/2005/8/layout/default"/>
    <dgm:cxn modelId="{6BFBB05D-87D8-44A6-A3F4-798F030A3991}" type="presParOf" srcId="{64056093-D635-475F-A691-43D24AE264A0}" destId="{A414125F-AAC5-43C5-9D4E-7A4A4293C190}" srcOrd="1" destOrd="0" presId="urn:microsoft.com/office/officeart/2005/8/layout/default"/>
    <dgm:cxn modelId="{27A2F58C-688A-483B-B494-965640199C20}" type="presParOf" srcId="{64056093-D635-475F-A691-43D24AE264A0}" destId="{CF01A2C2-5BC0-4B21-BEB2-044358EBC95E}" srcOrd="2" destOrd="0" presId="urn:microsoft.com/office/officeart/2005/8/layout/default"/>
    <dgm:cxn modelId="{72F7FFF1-99FB-48B8-A203-D6ACDAA35F2D}" type="presParOf" srcId="{64056093-D635-475F-A691-43D24AE264A0}" destId="{D6BC3604-55DA-47F2-82DB-B629EE7A5493}" srcOrd="3" destOrd="0" presId="urn:microsoft.com/office/officeart/2005/8/layout/default"/>
    <dgm:cxn modelId="{6B901314-27D2-461E-9ADF-9F0273389CB4}" type="presParOf" srcId="{64056093-D635-475F-A691-43D24AE264A0}" destId="{0A58380D-EEBB-41D7-9599-2017BF3AC426}" srcOrd="4" destOrd="0" presId="urn:microsoft.com/office/officeart/2005/8/layout/default"/>
    <dgm:cxn modelId="{D49553FE-56BD-4780-8D4C-B7CA0EEB92FC}" type="presParOf" srcId="{64056093-D635-475F-A691-43D24AE264A0}" destId="{A162C51E-21BE-4BFB-9652-75D1235A5322}" srcOrd="5" destOrd="0" presId="urn:microsoft.com/office/officeart/2005/8/layout/default"/>
    <dgm:cxn modelId="{A4C5D2C0-F2BA-4AED-AEB2-A5C9EFB30DBD}" type="presParOf" srcId="{64056093-D635-475F-A691-43D24AE264A0}" destId="{484593E7-0CAB-493E-9E2C-4D6583210223}" srcOrd="6" destOrd="0" presId="urn:microsoft.com/office/officeart/2005/8/layout/default"/>
    <dgm:cxn modelId="{CFCE63C4-E6BC-4BFA-B3DB-3B3C839BE9EB}" type="presParOf" srcId="{64056093-D635-475F-A691-43D24AE264A0}" destId="{324A7ADA-C59A-41E0-8F33-3147483BDCAF}" srcOrd="7" destOrd="0" presId="urn:microsoft.com/office/officeart/2005/8/layout/default"/>
    <dgm:cxn modelId="{52FFE770-47B6-4E05-827B-F4583E2C45A4}" type="presParOf" srcId="{64056093-D635-475F-A691-43D24AE264A0}" destId="{8FD01AF0-792C-4469-AB80-593BBEC3A94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26B21-85AF-4B9C-B6ED-73FBBC39EA4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1A18BEA-ADA4-476C-A265-54CA335EFBBC}">
      <dgm:prSet phldrT="[Text]"/>
      <dgm:spPr/>
      <dgm:t>
        <a:bodyPr/>
        <a:lstStyle/>
        <a:p>
          <a:r>
            <a:rPr lang="en-US" dirty="0" smtClean="0"/>
            <a:t>1</a:t>
          </a:r>
          <a:endParaRPr lang="en-US" dirty="0"/>
        </a:p>
      </dgm:t>
    </dgm:pt>
    <dgm:pt modelId="{B0C4F4EB-52A1-45D9-A97D-E174612E8FEE}" type="parTrans" cxnId="{C512C3A6-3FA1-4EB9-862C-61CBEE871B40}">
      <dgm:prSet/>
      <dgm:spPr/>
      <dgm:t>
        <a:bodyPr/>
        <a:lstStyle/>
        <a:p>
          <a:endParaRPr lang="en-US"/>
        </a:p>
      </dgm:t>
    </dgm:pt>
    <dgm:pt modelId="{BD3735BB-67B7-47E5-B2CA-03239C6CD3E6}" type="sibTrans" cxnId="{C512C3A6-3FA1-4EB9-862C-61CBEE871B40}">
      <dgm:prSet/>
      <dgm:spPr/>
      <dgm:t>
        <a:bodyPr/>
        <a:lstStyle/>
        <a:p>
          <a:endParaRPr lang="en-US"/>
        </a:p>
      </dgm:t>
    </dgm:pt>
    <dgm:pt modelId="{FAD333BE-40B0-4574-9117-8A008379D519}">
      <dgm:prSet phldrT="[Text]"/>
      <dgm:spPr/>
      <dgm:t>
        <a:bodyPr/>
        <a:lstStyle/>
        <a:p>
          <a:r>
            <a:rPr lang="en-US" dirty="0" smtClean="0"/>
            <a:t>Register new voters	</a:t>
          </a:r>
          <a:endParaRPr lang="en-US" dirty="0"/>
        </a:p>
      </dgm:t>
    </dgm:pt>
    <dgm:pt modelId="{B050A2BF-65FC-44AC-A18C-2766024743D3}" type="parTrans" cxnId="{656594BD-83B1-446D-B5FD-B5D1368B4DDE}">
      <dgm:prSet/>
      <dgm:spPr/>
      <dgm:t>
        <a:bodyPr/>
        <a:lstStyle/>
        <a:p>
          <a:endParaRPr lang="en-US"/>
        </a:p>
      </dgm:t>
    </dgm:pt>
    <dgm:pt modelId="{3334510C-5D15-4559-881D-29D9A99861CF}" type="sibTrans" cxnId="{656594BD-83B1-446D-B5FD-B5D1368B4DDE}">
      <dgm:prSet/>
      <dgm:spPr/>
      <dgm:t>
        <a:bodyPr/>
        <a:lstStyle/>
        <a:p>
          <a:endParaRPr lang="en-US"/>
        </a:p>
      </dgm:t>
    </dgm:pt>
    <dgm:pt modelId="{3130E1D9-209C-4E7F-B416-EF046D2CC1E0}">
      <dgm:prSet phldrT="[Text]"/>
      <dgm:spPr/>
      <dgm:t>
        <a:bodyPr/>
        <a:lstStyle/>
        <a:p>
          <a:r>
            <a:rPr lang="en-US" dirty="0" smtClean="0"/>
            <a:t>Verify information correct on letters</a:t>
          </a:r>
          <a:endParaRPr lang="en-US" dirty="0"/>
        </a:p>
      </dgm:t>
    </dgm:pt>
    <dgm:pt modelId="{0A4C48D4-FEBF-43A9-A126-547857543F94}" type="parTrans" cxnId="{B07BDA83-9CBD-48A1-B1C8-8A07225E8F91}">
      <dgm:prSet/>
      <dgm:spPr/>
      <dgm:t>
        <a:bodyPr/>
        <a:lstStyle/>
        <a:p>
          <a:endParaRPr lang="en-US"/>
        </a:p>
      </dgm:t>
    </dgm:pt>
    <dgm:pt modelId="{4A035C71-7716-40B8-89B3-D304BEE2B9A6}" type="sibTrans" cxnId="{B07BDA83-9CBD-48A1-B1C8-8A07225E8F91}">
      <dgm:prSet/>
      <dgm:spPr/>
      <dgm:t>
        <a:bodyPr/>
        <a:lstStyle/>
        <a:p>
          <a:endParaRPr lang="en-US"/>
        </a:p>
      </dgm:t>
    </dgm:pt>
    <dgm:pt modelId="{FD360722-F6D3-48B7-8DD2-59BB29A25A14}">
      <dgm:prSet phldrT="[Text]"/>
      <dgm:spPr/>
      <dgm:t>
        <a:bodyPr/>
        <a:lstStyle/>
        <a:p>
          <a:r>
            <a:rPr lang="en-US" dirty="0" smtClean="0"/>
            <a:t>2</a:t>
          </a:r>
          <a:endParaRPr lang="en-US" dirty="0"/>
        </a:p>
      </dgm:t>
    </dgm:pt>
    <dgm:pt modelId="{FE10F5B6-BD02-4E67-8CFA-02E0BB3B4091}" type="parTrans" cxnId="{01BFE8CF-BDBF-49C3-A142-59DBD284F53E}">
      <dgm:prSet/>
      <dgm:spPr/>
      <dgm:t>
        <a:bodyPr/>
        <a:lstStyle/>
        <a:p>
          <a:endParaRPr lang="en-US"/>
        </a:p>
      </dgm:t>
    </dgm:pt>
    <dgm:pt modelId="{26C870D4-0E41-4A1F-AF91-A3F5F891975D}" type="sibTrans" cxnId="{01BFE8CF-BDBF-49C3-A142-59DBD284F53E}">
      <dgm:prSet/>
      <dgm:spPr/>
      <dgm:t>
        <a:bodyPr/>
        <a:lstStyle/>
        <a:p>
          <a:endParaRPr lang="en-US"/>
        </a:p>
      </dgm:t>
    </dgm:pt>
    <dgm:pt modelId="{787C803B-AEFE-4A29-BA69-EE7491976A05}">
      <dgm:prSet phldrT="[Text]"/>
      <dgm:spPr/>
      <dgm:t>
        <a:bodyPr/>
        <a:lstStyle/>
        <a:p>
          <a:r>
            <a:rPr lang="en-US" dirty="0" smtClean="0"/>
            <a:t>Set aside cards for reconciliation</a:t>
          </a:r>
          <a:endParaRPr lang="en-US" dirty="0"/>
        </a:p>
      </dgm:t>
    </dgm:pt>
    <dgm:pt modelId="{44E366D4-8708-4C82-BD4B-D403125B2719}" type="parTrans" cxnId="{5CDB8C72-0D67-4159-9D15-36E073357932}">
      <dgm:prSet/>
      <dgm:spPr/>
      <dgm:t>
        <a:bodyPr/>
        <a:lstStyle/>
        <a:p>
          <a:endParaRPr lang="en-US"/>
        </a:p>
      </dgm:t>
    </dgm:pt>
    <dgm:pt modelId="{17C02E40-83BC-4ADF-B16B-793990DB42C6}" type="sibTrans" cxnId="{5CDB8C72-0D67-4159-9D15-36E073357932}">
      <dgm:prSet/>
      <dgm:spPr/>
      <dgm:t>
        <a:bodyPr/>
        <a:lstStyle/>
        <a:p>
          <a:endParaRPr lang="en-US"/>
        </a:p>
      </dgm:t>
    </dgm:pt>
    <dgm:pt modelId="{C16F6A53-ACBB-4B29-AB51-51F03E57939D}">
      <dgm:prSet phldrT="[Text]"/>
      <dgm:spPr/>
      <dgm:t>
        <a:bodyPr/>
        <a:lstStyle/>
        <a:p>
          <a:r>
            <a:rPr lang="en-US" dirty="0" smtClean="0"/>
            <a:t>Send out letters</a:t>
          </a:r>
          <a:endParaRPr lang="en-US" dirty="0"/>
        </a:p>
      </dgm:t>
    </dgm:pt>
    <dgm:pt modelId="{F103AD5B-9CFD-41EE-B9E4-ADA9305E58C2}" type="parTrans" cxnId="{175CDE52-3EAB-47A3-9868-299D7CA9984C}">
      <dgm:prSet/>
      <dgm:spPr/>
      <dgm:t>
        <a:bodyPr/>
        <a:lstStyle/>
        <a:p>
          <a:endParaRPr lang="en-US"/>
        </a:p>
      </dgm:t>
    </dgm:pt>
    <dgm:pt modelId="{FDA70BD4-6F67-4B57-B63E-D91C3DDE82EB}" type="sibTrans" cxnId="{175CDE52-3EAB-47A3-9868-299D7CA9984C}">
      <dgm:prSet/>
      <dgm:spPr/>
      <dgm:t>
        <a:bodyPr/>
        <a:lstStyle/>
        <a:p>
          <a:endParaRPr lang="en-US"/>
        </a:p>
      </dgm:t>
    </dgm:pt>
    <dgm:pt modelId="{FD92663C-0D26-4C83-9B1D-82374C8DC057}">
      <dgm:prSet phldrT="[Text]"/>
      <dgm:spPr/>
      <dgm:t>
        <a:bodyPr/>
        <a:lstStyle/>
        <a:p>
          <a:r>
            <a:rPr lang="en-US" dirty="0" smtClean="0"/>
            <a:t>3</a:t>
          </a:r>
          <a:endParaRPr lang="en-US" dirty="0"/>
        </a:p>
      </dgm:t>
    </dgm:pt>
    <dgm:pt modelId="{3BD2ADBB-A25B-4941-81CC-E8C955D400A6}" type="parTrans" cxnId="{A5AF83F1-917E-45A2-B66D-68AB64A92DC8}">
      <dgm:prSet/>
      <dgm:spPr/>
      <dgm:t>
        <a:bodyPr/>
        <a:lstStyle/>
        <a:p>
          <a:endParaRPr lang="en-US"/>
        </a:p>
      </dgm:t>
    </dgm:pt>
    <dgm:pt modelId="{652D61EC-0C3A-459D-A8FA-28EC4963160D}" type="sibTrans" cxnId="{A5AF83F1-917E-45A2-B66D-68AB64A92DC8}">
      <dgm:prSet/>
      <dgm:spPr/>
      <dgm:t>
        <a:bodyPr/>
        <a:lstStyle/>
        <a:p>
          <a:endParaRPr lang="en-US"/>
        </a:p>
      </dgm:t>
    </dgm:pt>
    <dgm:pt modelId="{48C1E45E-1C1F-477A-82DB-B0C7B5237848}">
      <dgm:prSet phldrT="[Text]"/>
      <dgm:spPr/>
      <dgm:t>
        <a:bodyPr/>
        <a:lstStyle/>
        <a:p>
          <a:r>
            <a:rPr lang="en-US" dirty="0" smtClean="0"/>
            <a:t>Print Change Detail Report</a:t>
          </a:r>
          <a:endParaRPr lang="en-US" dirty="0"/>
        </a:p>
      </dgm:t>
    </dgm:pt>
    <dgm:pt modelId="{F2E3A41B-2E03-4056-9A33-0661A94F717F}" type="parTrans" cxnId="{6D26E1F5-E04C-4052-99E0-E689306BD53E}">
      <dgm:prSet/>
      <dgm:spPr/>
      <dgm:t>
        <a:bodyPr/>
        <a:lstStyle/>
        <a:p>
          <a:endParaRPr lang="en-US"/>
        </a:p>
      </dgm:t>
    </dgm:pt>
    <dgm:pt modelId="{8619FE04-2538-4467-A617-35BF5D6CFDEA}" type="sibTrans" cxnId="{6D26E1F5-E04C-4052-99E0-E689306BD53E}">
      <dgm:prSet/>
      <dgm:spPr/>
      <dgm:t>
        <a:bodyPr/>
        <a:lstStyle/>
        <a:p>
          <a:endParaRPr lang="en-US"/>
        </a:p>
      </dgm:t>
    </dgm:pt>
    <dgm:pt modelId="{7F58B6BF-EC23-40AB-9370-0C4994A041BF}">
      <dgm:prSet phldrT="[Text]"/>
      <dgm:spPr/>
      <dgm:t>
        <a:bodyPr/>
        <a:lstStyle/>
        <a:p>
          <a:r>
            <a:rPr lang="en-US" dirty="0" smtClean="0"/>
            <a:t>Review each card in detail comparing to the Change Detail Report</a:t>
          </a:r>
          <a:endParaRPr lang="en-US" dirty="0"/>
        </a:p>
      </dgm:t>
    </dgm:pt>
    <dgm:pt modelId="{0B0387DC-2FA2-4B7B-8094-67AB973D7EB8}" type="parTrans" cxnId="{9AF919B5-3645-4B40-8618-DE61BD86D3B9}">
      <dgm:prSet/>
      <dgm:spPr/>
      <dgm:t>
        <a:bodyPr/>
        <a:lstStyle/>
        <a:p>
          <a:endParaRPr lang="en-US"/>
        </a:p>
      </dgm:t>
    </dgm:pt>
    <dgm:pt modelId="{B2979C12-2A5B-48AB-84AD-F65C731C1465}" type="sibTrans" cxnId="{9AF919B5-3645-4B40-8618-DE61BD86D3B9}">
      <dgm:prSet/>
      <dgm:spPr/>
      <dgm:t>
        <a:bodyPr/>
        <a:lstStyle/>
        <a:p>
          <a:endParaRPr lang="en-US"/>
        </a:p>
      </dgm:t>
    </dgm:pt>
    <dgm:pt modelId="{8699191B-39C7-48F5-94E8-99ACF7B170D1}" type="pres">
      <dgm:prSet presAssocID="{6DA26B21-85AF-4B9C-B6ED-73FBBC39EA46}" presName="linearFlow" presStyleCnt="0">
        <dgm:presLayoutVars>
          <dgm:dir/>
          <dgm:animLvl val="lvl"/>
          <dgm:resizeHandles val="exact"/>
        </dgm:presLayoutVars>
      </dgm:prSet>
      <dgm:spPr/>
      <dgm:t>
        <a:bodyPr/>
        <a:lstStyle/>
        <a:p>
          <a:endParaRPr lang="en-US"/>
        </a:p>
      </dgm:t>
    </dgm:pt>
    <dgm:pt modelId="{314E9ECC-D752-444C-8280-584F339C03E5}" type="pres">
      <dgm:prSet presAssocID="{31A18BEA-ADA4-476C-A265-54CA335EFBBC}" presName="composite" presStyleCnt="0"/>
      <dgm:spPr/>
    </dgm:pt>
    <dgm:pt modelId="{4F01810B-C1F8-496F-A9DA-5048DE1D517C}" type="pres">
      <dgm:prSet presAssocID="{31A18BEA-ADA4-476C-A265-54CA335EFBBC}" presName="parentText" presStyleLbl="alignNode1" presStyleIdx="0" presStyleCnt="3">
        <dgm:presLayoutVars>
          <dgm:chMax val="1"/>
          <dgm:bulletEnabled val="1"/>
        </dgm:presLayoutVars>
      </dgm:prSet>
      <dgm:spPr/>
      <dgm:t>
        <a:bodyPr/>
        <a:lstStyle/>
        <a:p>
          <a:endParaRPr lang="en-US"/>
        </a:p>
      </dgm:t>
    </dgm:pt>
    <dgm:pt modelId="{6966FA69-64AB-40BC-AE90-C48A84AA5C4C}" type="pres">
      <dgm:prSet presAssocID="{31A18BEA-ADA4-476C-A265-54CA335EFBBC}" presName="descendantText" presStyleLbl="alignAcc1" presStyleIdx="0" presStyleCnt="3">
        <dgm:presLayoutVars>
          <dgm:bulletEnabled val="1"/>
        </dgm:presLayoutVars>
      </dgm:prSet>
      <dgm:spPr/>
      <dgm:t>
        <a:bodyPr/>
        <a:lstStyle/>
        <a:p>
          <a:endParaRPr lang="en-US"/>
        </a:p>
      </dgm:t>
    </dgm:pt>
    <dgm:pt modelId="{76E62190-A168-4EAB-AE4A-445C53CB1BEF}" type="pres">
      <dgm:prSet presAssocID="{BD3735BB-67B7-47E5-B2CA-03239C6CD3E6}" presName="sp" presStyleCnt="0"/>
      <dgm:spPr/>
    </dgm:pt>
    <dgm:pt modelId="{C8750AF4-5706-4BF0-8050-E4FD799F9B5A}" type="pres">
      <dgm:prSet presAssocID="{FD360722-F6D3-48B7-8DD2-59BB29A25A14}" presName="composite" presStyleCnt="0"/>
      <dgm:spPr/>
    </dgm:pt>
    <dgm:pt modelId="{1976CF56-924C-496A-9BDB-E364F6D04CB9}" type="pres">
      <dgm:prSet presAssocID="{FD360722-F6D3-48B7-8DD2-59BB29A25A14}" presName="parentText" presStyleLbl="alignNode1" presStyleIdx="1" presStyleCnt="3">
        <dgm:presLayoutVars>
          <dgm:chMax val="1"/>
          <dgm:bulletEnabled val="1"/>
        </dgm:presLayoutVars>
      </dgm:prSet>
      <dgm:spPr/>
      <dgm:t>
        <a:bodyPr/>
        <a:lstStyle/>
        <a:p>
          <a:endParaRPr lang="en-US"/>
        </a:p>
      </dgm:t>
    </dgm:pt>
    <dgm:pt modelId="{432B9989-C7B2-4E3E-B228-534211D15707}" type="pres">
      <dgm:prSet presAssocID="{FD360722-F6D3-48B7-8DD2-59BB29A25A14}" presName="descendantText" presStyleLbl="alignAcc1" presStyleIdx="1" presStyleCnt="3">
        <dgm:presLayoutVars>
          <dgm:bulletEnabled val="1"/>
        </dgm:presLayoutVars>
      </dgm:prSet>
      <dgm:spPr/>
      <dgm:t>
        <a:bodyPr/>
        <a:lstStyle/>
        <a:p>
          <a:endParaRPr lang="en-US"/>
        </a:p>
      </dgm:t>
    </dgm:pt>
    <dgm:pt modelId="{3D50AD8F-A5F8-4EFA-9622-CB6EFA2A9AD4}" type="pres">
      <dgm:prSet presAssocID="{26C870D4-0E41-4A1F-AF91-A3F5F891975D}" presName="sp" presStyleCnt="0"/>
      <dgm:spPr/>
    </dgm:pt>
    <dgm:pt modelId="{0C99D87F-1FFA-479E-B8CB-A6F89CB22783}" type="pres">
      <dgm:prSet presAssocID="{FD92663C-0D26-4C83-9B1D-82374C8DC057}" presName="composite" presStyleCnt="0"/>
      <dgm:spPr/>
    </dgm:pt>
    <dgm:pt modelId="{8F4D5B16-D9BA-4D02-844D-DF1A287F71FE}" type="pres">
      <dgm:prSet presAssocID="{FD92663C-0D26-4C83-9B1D-82374C8DC057}" presName="parentText" presStyleLbl="alignNode1" presStyleIdx="2" presStyleCnt="3">
        <dgm:presLayoutVars>
          <dgm:chMax val="1"/>
          <dgm:bulletEnabled val="1"/>
        </dgm:presLayoutVars>
      </dgm:prSet>
      <dgm:spPr/>
      <dgm:t>
        <a:bodyPr/>
        <a:lstStyle/>
        <a:p>
          <a:endParaRPr lang="en-US"/>
        </a:p>
      </dgm:t>
    </dgm:pt>
    <dgm:pt modelId="{0B92F260-9A6E-48C6-9D70-4D59324A9CF7}" type="pres">
      <dgm:prSet presAssocID="{FD92663C-0D26-4C83-9B1D-82374C8DC057}" presName="descendantText" presStyleLbl="alignAcc1" presStyleIdx="2" presStyleCnt="3">
        <dgm:presLayoutVars>
          <dgm:bulletEnabled val="1"/>
        </dgm:presLayoutVars>
      </dgm:prSet>
      <dgm:spPr/>
      <dgm:t>
        <a:bodyPr/>
        <a:lstStyle/>
        <a:p>
          <a:endParaRPr lang="en-US"/>
        </a:p>
      </dgm:t>
    </dgm:pt>
  </dgm:ptLst>
  <dgm:cxnLst>
    <dgm:cxn modelId="{E63758CF-146B-4654-865D-56467BA6A40C}" type="presOf" srcId="{48C1E45E-1C1F-477A-82DB-B0C7B5237848}" destId="{0B92F260-9A6E-48C6-9D70-4D59324A9CF7}" srcOrd="0" destOrd="0" presId="urn:microsoft.com/office/officeart/2005/8/layout/chevron2"/>
    <dgm:cxn modelId="{A5AF83F1-917E-45A2-B66D-68AB64A92DC8}" srcId="{6DA26B21-85AF-4B9C-B6ED-73FBBC39EA46}" destId="{FD92663C-0D26-4C83-9B1D-82374C8DC057}" srcOrd="2" destOrd="0" parTransId="{3BD2ADBB-A25B-4941-81CC-E8C955D400A6}" sibTransId="{652D61EC-0C3A-459D-A8FA-28EC4963160D}"/>
    <dgm:cxn modelId="{B46087AA-1A60-436A-9D21-1F71C3E1CEBB}" type="presOf" srcId="{C16F6A53-ACBB-4B29-AB51-51F03E57939D}" destId="{432B9989-C7B2-4E3E-B228-534211D15707}" srcOrd="0" destOrd="1" presId="urn:microsoft.com/office/officeart/2005/8/layout/chevron2"/>
    <dgm:cxn modelId="{656594BD-83B1-446D-B5FD-B5D1368B4DDE}" srcId="{31A18BEA-ADA4-476C-A265-54CA335EFBBC}" destId="{FAD333BE-40B0-4574-9117-8A008379D519}" srcOrd="0" destOrd="0" parTransId="{B050A2BF-65FC-44AC-A18C-2766024743D3}" sibTransId="{3334510C-5D15-4559-881D-29D9A99861CF}"/>
    <dgm:cxn modelId="{06E0C294-18C8-44ED-9AA3-E3E61D3E5409}" type="presOf" srcId="{7F58B6BF-EC23-40AB-9370-0C4994A041BF}" destId="{0B92F260-9A6E-48C6-9D70-4D59324A9CF7}" srcOrd="0" destOrd="1" presId="urn:microsoft.com/office/officeart/2005/8/layout/chevron2"/>
    <dgm:cxn modelId="{8CCDEE63-A7F5-4494-B8BD-F45248E636E4}" type="presOf" srcId="{6DA26B21-85AF-4B9C-B6ED-73FBBC39EA46}" destId="{8699191B-39C7-48F5-94E8-99ACF7B170D1}" srcOrd="0" destOrd="0" presId="urn:microsoft.com/office/officeart/2005/8/layout/chevron2"/>
    <dgm:cxn modelId="{5CDB8C72-0D67-4159-9D15-36E073357932}" srcId="{FD360722-F6D3-48B7-8DD2-59BB29A25A14}" destId="{787C803B-AEFE-4A29-BA69-EE7491976A05}" srcOrd="0" destOrd="0" parTransId="{44E366D4-8708-4C82-BD4B-D403125B2719}" sibTransId="{17C02E40-83BC-4ADF-B16B-793990DB42C6}"/>
    <dgm:cxn modelId="{FE621F2A-1130-4C01-94E0-FEF164A10254}" type="presOf" srcId="{FD360722-F6D3-48B7-8DD2-59BB29A25A14}" destId="{1976CF56-924C-496A-9BDB-E364F6D04CB9}" srcOrd="0" destOrd="0" presId="urn:microsoft.com/office/officeart/2005/8/layout/chevron2"/>
    <dgm:cxn modelId="{5C1BBC21-9E59-4626-8AEE-57AC9C9BAA57}" type="presOf" srcId="{FD92663C-0D26-4C83-9B1D-82374C8DC057}" destId="{8F4D5B16-D9BA-4D02-844D-DF1A287F71FE}" srcOrd="0" destOrd="0" presId="urn:microsoft.com/office/officeart/2005/8/layout/chevron2"/>
    <dgm:cxn modelId="{6D26E1F5-E04C-4052-99E0-E689306BD53E}" srcId="{FD92663C-0D26-4C83-9B1D-82374C8DC057}" destId="{48C1E45E-1C1F-477A-82DB-B0C7B5237848}" srcOrd="0" destOrd="0" parTransId="{F2E3A41B-2E03-4056-9A33-0661A94F717F}" sibTransId="{8619FE04-2538-4467-A617-35BF5D6CFDEA}"/>
    <dgm:cxn modelId="{9AF919B5-3645-4B40-8618-DE61BD86D3B9}" srcId="{FD92663C-0D26-4C83-9B1D-82374C8DC057}" destId="{7F58B6BF-EC23-40AB-9370-0C4994A041BF}" srcOrd="1" destOrd="0" parTransId="{0B0387DC-2FA2-4B7B-8094-67AB973D7EB8}" sibTransId="{B2979C12-2A5B-48AB-84AD-F65C731C1465}"/>
    <dgm:cxn modelId="{B07BDA83-9CBD-48A1-B1C8-8A07225E8F91}" srcId="{31A18BEA-ADA4-476C-A265-54CA335EFBBC}" destId="{3130E1D9-209C-4E7F-B416-EF046D2CC1E0}" srcOrd="1" destOrd="0" parTransId="{0A4C48D4-FEBF-43A9-A126-547857543F94}" sibTransId="{4A035C71-7716-40B8-89B3-D304BEE2B9A6}"/>
    <dgm:cxn modelId="{01BFE8CF-BDBF-49C3-A142-59DBD284F53E}" srcId="{6DA26B21-85AF-4B9C-B6ED-73FBBC39EA46}" destId="{FD360722-F6D3-48B7-8DD2-59BB29A25A14}" srcOrd="1" destOrd="0" parTransId="{FE10F5B6-BD02-4E67-8CFA-02E0BB3B4091}" sibTransId="{26C870D4-0E41-4A1F-AF91-A3F5F891975D}"/>
    <dgm:cxn modelId="{09876ACB-BA56-4D64-8FAE-C20FE00F30B3}" type="presOf" srcId="{3130E1D9-209C-4E7F-B416-EF046D2CC1E0}" destId="{6966FA69-64AB-40BC-AE90-C48A84AA5C4C}" srcOrd="0" destOrd="1" presId="urn:microsoft.com/office/officeart/2005/8/layout/chevron2"/>
    <dgm:cxn modelId="{8E642D2B-C2FF-4EA9-A491-4F9403004B4D}" type="presOf" srcId="{787C803B-AEFE-4A29-BA69-EE7491976A05}" destId="{432B9989-C7B2-4E3E-B228-534211D15707}" srcOrd="0" destOrd="0" presId="urn:microsoft.com/office/officeart/2005/8/layout/chevron2"/>
    <dgm:cxn modelId="{C512C3A6-3FA1-4EB9-862C-61CBEE871B40}" srcId="{6DA26B21-85AF-4B9C-B6ED-73FBBC39EA46}" destId="{31A18BEA-ADA4-476C-A265-54CA335EFBBC}" srcOrd="0" destOrd="0" parTransId="{B0C4F4EB-52A1-45D9-A97D-E174612E8FEE}" sibTransId="{BD3735BB-67B7-47E5-B2CA-03239C6CD3E6}"/>
    <dgm:cxn modelId="{D8833ECC-EF7C-4E32-A113-03100C90F49B}" type="presOf" srcId="{31A18BEA-ADA4-476C-A265-54CA335EFBBC}" destId="{4F01810B-C1F8-496F-A9DA-5048DE1D517C}" srcOrd="0" destOrd="0" presId="urn:microsoft.com/office/officeart/2005/8/layout/chevron2"/>
    <dgm:cxn modelId="{175CDE52-3EAB-47A3-9868-299D7CA9984C}" srcId="{FD360722-F6D3-48B7-8DD2-59BB29A25A14}" destId="{C16F6A53-ACBB-4B29-AB51-51F03E57939D}" srcOrd="1" destOrd="0" parTransId="{F103AD5B-9CFD-41EE-B9E4-ADA9305E58C2}" sibTransId="{FDA70BD4-6F67-4B57-B63E-D91C3DDE82EB}"/>
    <dgm:cxn modelId="{A48AE50B-BC1C-41D4-8C42-9B917BC9ECAF}" type="presOf" srcId="{FAD333BE-40B0-4574-9117-8A008379D519}" destId="{6966FA69-64AB-40BC-AE90-C48A84AA5C4C}" srcOrd="0" destOrd="0" presId="urn:microsoft.com/office/officeart/2005/8/layout/chevron2"/>
    <dgm:cxn modelId="{7C6A54E2-AF6D-49B9-A564-B3F7E74B0CE9}" type="presParOf" srcId="{8699191B-39C7-48F5-94E8-99ACF7B170D1}" destId="{314E9ECC-D752-444C-8280-584F339C03E5}" srcOrd="0" destOrd="0" presId="urn:microsoft.com/office/officeart/2005/8/layout/chevron2"/>
    <dgm:cxn modelId="{46799FAA-7FC1-401D-91F9-088462E8C9F5}" type="presParOf" srcId="{314E9ECC-D752-444C-8280-584F339C03E5}" destId="{4F01810B-C1F8-496F-A9DA-5048DE1D517C}" srcOrd="0" destOrd="0" presId="urn:microsoft.com/office/officeart/2005/8/layout/chevron2"/>
    <dgm:cxn modelId="{A59B0134-DF6A-462F-9F73-33B7319040E6}" type="presParOf" srcId="{314E9ECC-D752-444C-8280-584F339C03E5}" destId="{6966FA69-64AB-40BC-AE90-C48A84AA5C4C}" srcOrd="1" destOrd="0" presId="urn:microsoft.com/office/officeart/2005/8/layout/chevron2"/>
    <dgm:cxn modelId="{815D5537-0549-4F5E-B5C9-597E11D3C852}" type="presParOf" srcId="{8699191B-39C7-48F5-94E8-99ACF7B170D1}" destId="{76E62190-A168-4EAB-AE4A-445C53CB1BEF}" srcOrd="1" destOrd="0" presId="urn:microsoft.com/office/officeart/2005/8/layout/chevron2"/>
    <dgm:cxn modelId="{C760BBA2-CB14-4329-881E-490C3BA492FE}" type="presParOf" srcId="{8699191B-39C7-48F5-94E8-99ACF7B170D1}" destId="{C8750AF4-5706-4BF0-8050-E4FD799F9B5A}" srcOrd="2" destOrd="0" presId="urn:microsoft.com/office/officeart/2005/8/layout/chevron2"/>
    <dgm:cxn modelId="{4C8F465F-AD4B-4667-A001-D8266398164C}" type="presParOf" srcId="{C8750AF4-5706-4BF0-8050-E4FD799F9B5A}" destId="{1976CF56-924C-496A-9BDB-E364F6D04CB9}" srcOrd="0" destOrd="0" presId="urn:microsoft.com/office/officeart/2005/8/layout/chevron2"/>
    <dgm:cxn modelId="{95CDF174-A27C-4266-AC72-304D264863FF}" type="presParOf" srcId="{C8750AF4-5706-4BF0-8050-E4FD799F9B5A}" destId="{432B9989-C7B2-4E3E-B228-534211D15707}" srcOrd="1" destOrd="0" presId="urn:microsoft.com/office/officeart/2005/8/layout/chevron2"/>
    <dgm:cxn modelId="{A5F07F9D-447E-4DB8-ACC2-81A674F6A318}" type="presParOf" srcId="{8699191B-39C7-48F5-94E8-99ACF7B170D1}" destId="{3D50AD8F-A5F8-4EFA-9622-CB6EFA2A9AD4}" srcOrd="3" destOrd="0" presId="urn:microsoft.com/office/officeart/2005/8/layout/chevron2"/>
    <dgm:cxn modelId="{41DE05A4-CC2C-4E5B-B704-1B5736E64F66}" type="presParOf" srcId="{8699191B-39C7-48F5-94E8-99ACF7B170D1}" destId="{0C99D87F-1FFA-479E-B8CB-A6F89CB22783}" srcOrd="4" destOrd="0" presId="urn:microsoft.com/office/officeart/2005/8/layout/chevron2"/>
    <dgm:cxn modelId="{9A3608B5-82C6-421C-A8BB-6EDA8C4ED573}" type="presParOf" srcId="{0C99D87F-1FFA-479E-B8CB-A6F89CB22783}" destId="{8F4D5B16-D9BA-4D02-844D-DF1A287F71FE}" srcOrd="0" destOrd="0" presId="urn:microsoft.com/office/officeart/2005/8/layout/chevron2"/>
    <dgm:cxn modelId="{D7489CD3-1158-4D4B-9AE9-B14AE23C97D9}" type="presParOf" srcId="{0C99D87F-1FFA-479E-B8CB-A6F89CB22783}" destId="{0B92F260-9A6E-48C6-9D70-4D59324A9C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9C372-0339-4E72-99A2-E114BC42F19C}">
      <dsp:nvSpPr>
        <dsp:cNvPr id="0" name=""/>
        <dsp:cNvSpPr/>
      </dsp:nvSpPr>
      <dsp:spPr>
        <a:xfrm>
          <a:off x="467163" y="5349"/>
          <a:ext cx="3331694" cy="13293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Is person on CVRS already?	</a:t>
          </a:r>
          <a:endParaRPr lang="en-US" sz="2400" kern="1200" dirty="0"/>
        </a:p>
      </dsp:txBody>
      <dsp:txXfrm>
        <a:off x="467163" y="5349"/>
        <a:ext cx="3331694" cy="1329323"/>
      </dsp:txXfrm>
    </dsp:sp>
    <dsp:sp modelId="{05D22FF3-2F34-4306-8AC9-AEC64D918C27}">
      <dsp:nvSpPr>
        <dsp:cNvPr id="0" name=""/>
        <dsp:cNvSpPr/>
      </dsp:nvSpPr>
      <dsp:spPr>
        <a:xfrm>
          <a:off x="4217477" y="1927"/>
          <a:ext cx="3508133" cy="13361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Do Statewide search on CVRS</a:t>
          </a:r>
        </a:p>
        <a:p>
          <a:pPr lvl="0" algn="ctr" defTabSz="1244600">
            <a:lnSpc>
              <a:spcPct val="90000"/>
            </a:lnSpc>
            <a:spcBef>
              <a:spcPct val="0"/>
            </a:spcBef>
            <a:spcAft>
              <a:spcPct val="35000"/>
            </a:spcAft>
          </a:pPr>
          <a:r>
            <a:rPr lang="en-US" sz="2800" kern="1200" dirty="0" smtClean="0"/>
            <a:t>Inquiries</a:t>
          </a:r>
          <a:endParaRPr lang="en-US" sz="2800" kern="1200" dirty="0"/>
        </a:p>
      </dsp:txBody>
      <dsp:txXfrm>
        <a:off x="4217477" y="1927"/>
        <a:ext cx="3508133" cy="1336168"/>
      </dsp:txXfrm>
    </dsp:sp>
    <dsp:sp modelId="{EAD1428D-DD02-4F09-8678-8735CF479221}">
      <dsp:nvSpPr>
        <dsp:cNvPr id="0" name=""/>
        <dsp:cNvSpPr/>
      </dsp:nvSpPr>
      <dsp:spPr>
        <a:xfrm>
          <a:off x="293504" y="1821489"/>
          <a:ext cx="3747268" cy="1615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Enter First Name and Date of Birth</a:t>
          </a:r>
          <a:endParaRPr lang="en-US" sz="3200" kern="1200" dirty="0"/>
        </a:p>
      </dsp:txBody>
      <dsp:txXfrm>
        <a:off x="293504" y="1821489"/>
        <a:ext cx="3747268" cy="1615211"/>
      </dsp:txXfrm>
    </dsp:sp>
    <dsp:sp modelId="{329A66D6-FC49-45E4-919B-505AFA08A454}">
      <dsp:nvSpPr>
        <dsp:cNvPr id="0" name=""/>
        <dsp:cNvSpPr/>
      </dsp:nvSpPr>
      <dsp:spPr>
        <a:xfrm>
          <a:off x="4524166" y="1945885"/>
          <a:ext cx="3310328" cy="13664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No Match</a:t>
          </a:r>
        </a:p>
        <a:p>
          <a:pPr lvl="0" algn="ctr" defTabSz="1422400">
            <a:lnSpc>
              <a:spcPct val="90000"/>
            </a:lnSpc>
            <a:spcBef>
              <a:spcPct val="0"/>
            </a:spcBef>
            <a:spcAft>
              <a:spcPct val="35000"/>
            </a:spcAft>
          </a:pPr>
          <a:r>
            <a:rPr lang="en-US" sz="2400" kern="1200" dirty="0" smtClean="0"/>
            <a:t>Try with previous last name</a:t>
          </a:r>
          <a:endParaRPr lang="en-US" sz="2400" kern="1200" dirty="0"/>
        </a:p>
      </dsp:txBody>
      <dsp:txXfrm>
        <a:off x="4524166" y="1945885"/>
        <a:ext cx="3310328" cy="1366418"/>
      </dsp:txXfrm>
    </dsp:sp>
    <dsp:sp modelId="{F664B49A-C89B-4378-854C-6A299D0F358A}">
      <dsp:nvSpPr>
        <dsp:cNvPr id="0" name=""/>
        <dsp:cNvSpPr/>
      </dsp:nvSpPr>
      <dsp:spPr>
        <a:xfrm>
          <a:off x="797563" y="3920094"/>
          <a:ext cx="6532873" cy="18541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No Match – Return to ACTIVITIES and create new voter</a:t>
          </a:r>
        </a:p>
        <a:p>
          <a:pPr lvl="0" algn="ctr" defTabSz="1066800">
            <a:lnSpc>
              <a:spcPct val="90000"/>
            </a:lnSpc>
            <a:spcBef>
              <a:spcPct val="0"/>
            </a:spcBef>
            <a:spcAft>
              <a:spcPct val="35000"/>
            </a:spcAft>
          </a:pPr>
          <a:r>
            <a:rPr lang="en-US" sz="2400" kern="1200" dirty="0" smtClean="0"/>
            <a:t>MATCH – Return to ACTIVITIES and </a:t>
          </a:r>
          <a:r>
            <a:rPr lang="en-US" sz="2400" b="1" u="sng" kern="1200" dirty="0" smtClean="0">
              <a:solidFill>
                <a:schemeClr val="accent2">
                  <a:lumMod val="75000"/>
                </a:schemeClr>
              </a:solidFill>
            </a:rPr>
            <a:t>SELECT</a:t>
          </a:r>
          <a:r>
            <a:rPr lang="en-US" sz="2400" kern="1200" dirty="0" smtClean="0"/>
            <a:t>; History as CT Voter preserved!</a:t>
          </a:r>
          <a:endParaRPr lang="en-US" sz="2400" kern="1200" dirty="0"/>
        </a:p>
      </dsp:txBody>
      <dsp:txXfrm>
        <a:off x="797563" y="3920094"/>
        <a:ext cx="6532873" cy="1854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64A00-210C-4C66-BEF5-2FDFCDBC27B6}">
      <dsp:nvSpPr>
        <dsp:cNvPr id="0" name=""/>
        <dsp:cNvSpPr/>
      </dsp:nvSpPr>
      <dsp:spPr>
        <a:xfrm>
          <a:off x="381005" y="262"/>
          <a:ext cx="1599359" cy="33498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New or</a:t>
          </a:r>
        </a:p>
        <a:p>
          <a:pPr lvl="0" algn="ctr" defTabSz="800100">
            <a:lnSpc>
              <a:spcPct val="90000"/>
            </a:lnSpc>
            <a:spcBef>
              <a:spcPct val="0"/>
            </a:spcBef>
            <a:spcAft>
              <a:spcPct val="35000"/>
            </a:spcAft>
          </a:pPr>
          <a:r>
            <a:rPr lang="en-US" sz="1800" kern="1200" dirty="0" smtClean="0"/>
            <a:t>Change Voter</a:t>
          </a:r>
          <a:endParaRPr lang="en-US" sz="1800" kern="1200" dirty="0"/>
        </a:p>
      </dsp:txBody>
      <dsp:txXfrm>
        <a:off x="381005" y="262"/>
        <a:ext cx="1599359" cy="3349895"/>
      </dsp:txXfrm>
    </dsp:sp>
    <dsp:sp modelId="{CF01A2C2-5BC0-4B21-BEB2-044358EBC95E}">
      <dsp:nvSpPr>
        <dsp:cNvPr id="0" name=""/>
        <dsp:cNvSpPr/>
      </dsp:nvSpPr>
      <dsp:spPr>
        <a:xfrm>
          <a:off x="2191328" y="1016490"/>
          <a:ext cx="1279263" cy="1317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If from DMV, </a:t>
          </a:r>
        </a:p>
        <a:p>
          <a:pPr lvl="0" algn="ctr" defTabSz="800100">
            <a:lnSpc>
              <a:spcPct val="90000"/>
            </a:lnSpc>
            <a:spcBef>
              <a:spcPct val="0"/>
            </a:spcBef>
            <a:spcAft>
              <a:spcPct val="35000"/>
            </a:spcAft>
          </a:pPr>
          <a:r>
            <a:rPr lang="en-US" sz="1800" kern="1200" dirty="0" smtClean="0"/>
            <a:t>Retype address</a:t>
          </a:r>
          <a:endParaRPr lang="en-US" sz="1800" kern="1200" dirty="0"/>
        </a:p>
      </dsp:txBody>
      <dsp:txXfrm>
        <a:off x="2191328" y="1016490"/>
        <a:ext cx="1279263" cy="1317439"/>
      </dsp:txXfrm>
    </dsp:sp>
    <dsp:sp modelId="{0A58380D-EEBB-41D7-9599-2017BF3AC426}">
      <dsp:nvSpPr>
        <dsp:cNvPr id="0" name=""/>
        <dsp:cNvSpPr/>
      </dsp:nvSpPr>
      <dsp:spPr>
        <a:xfrm>
          <a:off x="3729887" y="1080089"/>
          <a:ext cx="2109638" cy="126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Verify and Enter Party Selection</a:t>
          </a:r>
          <a:endParaRPr lang="en-US" sz="1800" kern="1200" dirty="0"/>
        </a:p>
      </dsp:txBody>
      <dsp:txXfrm>
        <a:off x="3729887" y="1080089"/>
        <a:ext cx="2109638" cy="1265783"/>
      </dsp:txXfrm>
    </dsp:sp>
    <dsp:sp modelId="{484593E7-0CAB-493E-9E2C-4D6583210223}">
      <dsp:nvSpPr>
        <dsp:cNvPr id="0" name=""/>
        <dsp:cNvSpPr/>
      </dsp:nvSpPr>
      <dsp:spPr>
        <a:xfrm>
          <a:off x="870979" y="3928837"/>
          <a:ext cx="2109638" cy="1265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Remove mailing address if same as residence address</a:t>
          </a:r>
        </a:p>
        <a:p>
          <a:pPr lvl="0" algn="ctr" defTabSz="800100">
            <a:lnSpc>
              <a:spcPct val="90000"/>
            </a:lnSpc>
            <a:spcBef>
              <a:spcPct val="0"/>
            </a:spcBef>
            <a:spcAft>
              <a:spcPct val="35000"/>
            </a:spcAft>
          </a:pPr>
          <a:r>
            <a:rPr lang="en-US" sz="1800" kern="1200" dirty="0" smtClean="0"/>
            <a:t>See Box 5</a:t>
          </a:r>
        </a:p>
      </dsp:txBody>
      <dsp:txXfrm>
        <a:off x="870979" y="3928837"/>
        <a:ext cx="2109638" cy="1265783"/>
      </dsp:txXfrm>
    </dsp:sp>
    <dsp:sp modelId="{8FD01AF0-792C-4469-AB80-593BBEC3A942}">
      <dsp:nvSpPr>
        <dsp:cNvPr id="0" name=""/>
        <dsp:cNvSpPr/>
      </dsp:nvSpPr>
      <dsp:spPr>
        <a:xfrm>
          <a:off x="3391217" y="3561384"/>
          <a:ext cx="2109638" cy="20012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Select print now or print later for voter notification letter</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2000" b="1" kern="1200" dirty="0" smtClean="0"/>
            <a:t>ACCEPT!</a:t>
          </a:r>
          <a:endParaRPr lang="en-US" sz="2000" b="1" kern="1200" dirty="0"/>
        </a:p>
      </dsp:txBody>
      <dsp:txXfrm>
        <a:off x="3391217" y="3561384"/>
        <a:ext cx="2109638" cy="2001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1810B-C1F8-496F-A9DA-5048DE1D517C}">
      <dsp:nvSpPr>
        <dsp:cNvPr id="0" name=""/>
        <dsp:cNvSpPr/>
      </dsp:nvSpPr>
      <dsp:spPr>
        <a:xfrm rot="5400000">
          <a:off x="-273099" y="274090"/>
          <a:ext cx="1820664" cy="12744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1</a:t>
          </a:r>
          <a:endParaRPr lang="en-US" sz="3500" kern="1200" dirty="0"/>
        </a:p>
      </dsp:txBody>
      <dsp:txXfrm rot="-5400000">
        <a:off x="1" y="638222"/>
        <a:ext cx="1274464" cy="546200"/>
      </dsp:txXfrm>
    </dsp:sp>
    <dsp:sp modelId="{6966FA69-64AB-40BC-AE90-C48A84AA5C4C}">
      <dsp:nvSpPr>
        <dsp:cNvPr id="0" name=""/>
        <dsp:cNvSpPr/>
      </dsp:nvSpPr>
      <dsp:spPr>
        <a:xfrm rot="5400000">
          <a:off x="3398316" y="-2122860"/>
          <a:ext cx="1183431" cy="54311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Register new voters	</a:t>
          </a:r>
          <a:endParaRPr lang="en-US" sz="2300" kern="1200" dirty="0"/>
        </a:p>
        <a:p>
          <a:pPr marL="228600" lvl="1" indent="-228600" algn="l" defTabSz="1022350">
            <a:lnSpc>
              <a:spcPct val="90000"/>
            </a:lnSpc>
            <a:spcBef>
              <a:spcPct val="0"/>
            </a:spcBef>
            <a:spcAft>
              <a:spcPct val="15000"/>
            </a:spcAft>
            <a:buChar char="••"/>
          </a:pPr>
          <a:r>
            <a:rPr lang="en-US" sz="2300" kern="1200" dirty="0" smtClean="0"/>
            <a:t>Verify information correct on letters</a:t>
          </a:r>
          <a:endParaRPr lang="en-US" sz="2300" kern="1200" dirty="0"/>
        </a:p>
      </dsp:txBody>
      <dsp:txXfrm rot="-5400000">
        <a:off x="1274464" y="58762"/>
        <a:ext cx="5373365" cy="1067891"/>
      </dsp:txXfrm>
    </dsp:sp>
    <dsp:sp modelId="{1976CF56-924C-496A-9BDB-E364F6D04CB9}">
      <dsp:nvSpPr>
        <dsp:cNvPr id="0" name=""/>
        <dsp:cNvSpPr/>
      </dsp:nvSpPr>
      <dsp:spPr>
        <a:xfrm rot="5400000">
          <a:off x="-273099" y="1902767"/>
          <a:ext cx="1820664" cy="12744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2</a:t>
          </a:r>
          <a:endParaRPr lang="en-US" sz="3500" kern="1200" dirty="0"/>
        </a:p>
      </dsp:txBody>
      <dsp:txXfrm rot="-5400000">
        <a:off x="1" y="2266899"/>
        <a:ext cx="1274464" cy="546200"/>
      </dsp:txXfrm>
    </dsp:sp>
    <dsp:sp modelId="{432B9989-C7B2-4E3E-B228-534211D15707}">
      <dsp:nvSpPr>
        <dsp:cNvPr id="0" name=""/>
        <dsp:cNvSpPr/>
      </dsp:nvSpPr>
      <dsp:spPr>
        <a:xfrm rot="5400000">
          <a:off x="3398316" y="-494183"/>
          <a:ext cx="1183431" cy="54311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Set aside cards for reconciliation</a:t>
          </a:r>
          <a:endParaRPr lang="en-US" sz="2300" kern="1200" dirty="0"/>
        </a:p>
        <a:p>
          <a:pPr marL="228600" lvl="1" indent="-228600" algn="l" defTabSz="1022350">
            <a:lnSpc>
              <a:spcPct val="90000"/>
            </a:lnSpc>
            <a:spcBef>
              <a:spcPct val="0"/>
            </a:spcBef>
            <a:spcAft>
              <a:spcPct val="15000"/>
            </a:spcAft>
            <a:buChar char="••"/>
          </a:pPr>
          <a:r>
            <a:rPr lang="en-US" sz="2300" kern="1200" dirty="0" smtClean="0"/>
            <a:t>Send out letters</a:t>
          </a:r>
          <a:endParaRPr lang="en-US" sz="2300" kern="1200" dirty="0"/>
        </a:p>
      </dsp:txBody>
      <dsp:txXfrm rot="-5400000">
        <a:off x="1274464" y="1687439"/>
        <a:ext cx="5373365" cy="1067891"/>
      </dsp:txXfrm>
    </dsp:sp>
    <dsp:sp modelId="{8F4D5B16-D9BA-4D02-844D-DF1A287F71FE}">
      <dsp:nvSpPr>
        <dsp:cNvPr id="0" name=""/>
        <dsp:cNvSpPr/>
      </dsp:nvSpPr>
      <dsp:spPr>
        <a:xfrm rot="5400000">
          <a:off x="-273099" y="3531444"/>
          <a:ext cx="1820664" cy="12744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3</a:t>
          </a:r>
          <a:endParaRPr lang="en-US" sz="3500" kern="1200" dirty="0"/>
        </a:p>
      </dsp:txBody>
      <dsp:txXfrm rot="-5400000">
        <a:off x="1" y="3895576"/>
        <a:ext cx="1274464" cy="546200"/>
      </dsp:txXfrm>
    </dsp:sp>
    <dsp:sp modelId="{0B92F260-9A6E-48C6-9D70-4D59324A9CF7}">
      <dsp:nvSpPr>
        <dsp:cNvPr id="0" name=""/>
        <dsp:cNvSpPr/>
      </dsp:nvSpPr>
      <dsp:spPr>
        <a:xfrm rot="5400000">
          <a:off x="3398316" y="1134493"/>
          <a:ext cx="1183431" cy="54311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Print Change Detail Report</a:t>
          </a:r>
          <a:endParaRPr lang="en-US" sz="2300" kern="1200" dirty="0"/>
        </a:p>
        <a:p>
          <a:pPr marL="228600" lvl="1" indent="-228600" algn="l" defTabSz="1022350">
            <a:lnSpc>
              <a:spcPct val="90000"/>
            </a:lnSpc>
            <a:spcBef>
              <a:spcPct val="0"/>
            </a:spcBef>
            <a:spcAft>
              <a:spcPct val="15000"/>
            </a:spcAft>
            <a:buChar char="••"/>
          </a:pPr>
          <a:r>
            <a:rPr lang="en-US" sz="2300" kern="1200" dirty="0" smtClean="0"/>
            <a:t>Review each card in detail comparing to the Change Detail Report</a:t>
          </a:r>
          <a:endParaRPr lang="en-US" sz="2300" kern="1200" dirty="0"/>
        </a:p>
      </dsp:txBody>
      <dsp:txXfrm rot="-5400000">
        <a:off x="1274464" y="3316115"/>
        <a:ext cx="5373365" cy="10678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FCCBACD5-E7C2-43D6-9351-5BF40C36661C}" type="datetimeFigureOut">
              <a:rPr lang="en-US" smtClean="0"/>
              <a:t>4/18/2017</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F936FE6B-1A6D-426E-8412-40DDB1BF353E}" type="slidenum">
              <a:rPr lang="en-US" smtClean="0"/>
              <a:t>‹#›</a:t>
            </a:fld>
            <a:endParaRPr lang="en-US"/>
          </a:p>
        </p:txBody>
      </p:sp>
    </p:spTree>
    <p:extLst>
      <p:ext uri="{BB962C8B-B14F-4D97-AF65-F5344CB8AC3E}">
        <p14:creationId xmlns:p14="http://schemas.microsoft.com/office/powerpoint/2010/main" val="318238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6F77-AD76-4961-8FAF-4A748AF4C808}" type="slidenum">
              <a:rPr lang="en-US" smtClean="0"/>
              <a:t>14</a:t>
            </a:fld>
            <a:endParaRPr lang="en-US"/>
          </a:p>
        </p:txBody>
      </p:sp>
    </p:spTree>
    <p:extLst>
      <p:ext uri="{BB962C8B-B14F-4D97-AF65-F5344CB8AC3E}">
        <p14:creationId xmlns:p14="http://schemas.microsoft.com/office/powerpoint/2010/main" val="344659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26F77-AD76-4961-8FAF-4A748AF4C808}" type="slidenum">
              <a:rPr lang="en-US" smtClean="0"/>
              <a:t>19</a:t>
            </a:fld>
            <a:endParaRPr lang="en-US"/>
          </a:p>
        </p:txBody>
      </p:sp>
    </p:spTree>
    <p:extLst>
      <p:ext uri="{BB962C8B-B14F-4D97-AF65-F5344CB8AC3E}">
        <p14:creationId xmlns:p14="http://schemas.microsoft.com/office/powerpoint/2010/main" val="101536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AF25B-40E7-4F3C-B632-B4356F1B40C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135250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F25B-40E7-4F3C-B632-B4356F1B40C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241231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F25B-40E7-4F3C-B632-B4356F1B40C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341046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AF25B-40E7-4F3C-B632-B4356F1B40C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260802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AF25B-40E7-4F3C-B632-B4356F1B40C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199538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AF25B-40E7-4F3C-B632-B4356F1B40C2}"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89548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AF25B-40E7-4F3C-B632-B4356F1B40C2}"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413484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AF25B-40E7-4F3C-B632-B4356F1B40C2}"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250200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AF25B-40E7-4F3C-B632-B4356F1B40C2}"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147909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AF25B-40E7-4F3C-B632-B4356F1B40C2}"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300199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AF25B-40E7-4F3C-B632-B4356F1B40C2}"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43232-0335-4EA8-AA10-0DE55ED9CA7D}" type="slidenum">
              <a:rPr lang="en-US" smtClean="0"/>
              <a:t>‹#›</a:t>
            </a:fld>
            <a:endParaRPr lang="en-US"/>
          </a:p>
        </p:txBody>
      </p:sp>
    </p:spTree>
    <p:extLst>
      <p:ext uri="{BB962C8B-B14F-4D97-AF65-F5344CB8AC3E}">
        <p14:creationId xmlns:p14="http://schemas.microsoft.com/office/powerpoint/2010/main" val="204591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F25B-40E7-4F3C-B632-B4356F1B40C2}" type="datetimeFigureOut">
              <a:rPr lang="en-US" smtClean="0"/>
              <a:t>4/18/2017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43232-0335-4EA8-AA10-0DE55ED9CA7D}" type="slidenum">
              <a:rPr lang="en-US" smtClean="0"/>
              <a:t>‹#›</a:t>
            </a:fld>
            <a:endParaRPr lang="en-US"/>
          </a:p>
        </p:txBody>
      </p:sp>
    </p:spTree>
    <p:extLst>
      <p:ext uri="{BB962C8B-B14F-4D97-AF65-F5344CB8AC3E}">
        <p14:creationId xmlns:p14="http://schemas.microsoft.com/office/powerpoint/2010/main" val="186098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24248" y="734092"/>
            <a:ext cx="10560676" cy="5632311"/>
          </a:xfrm>
          <a:prstGeom prst="rect">
            <a:avLst/>
          </a:prstGeom>
          <a:blipFill dpi="0" rotWithShape="1">
            <a:blip r:embed="rId2"/>
            <a:srcRect/>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50000"/>
              </a:lnSpc>
            </a:pPr>
            <a:r>
              <a:rPr lang="en-US" sz="6000" b="1" dirty="0" smtClean="0">
                <a:solidFill>
                  <a:schemeClr val="tx1"/>
                </a:solidFill>
                <a:latin typeface="Byington" panose="02000505080000020003" pitchFamily="2" charset="0"/>
              </a:rPr>
              <a:t>BEST PRACTICES</a:t>
            </a:r>
          </a:p>
          <a:p>
            <a:pPr algn="ctr">
              <a:lnSpc>
                <a:spcPct val="150000"/>
              </a:lnSpc>
            </a:pPr>
            <a:r>
              <a:rPr lang="en-US" sz="6000" b="1" dirty="0" smtClean="0">
                <a:solidFill>
                  <a:schemeClr val="tx1"/>
                </a:solidFill>
                <a:latin typeface="Byington" panose="02000505080000020003" pitchFamily="2" charset="0"/>
              </a:rPr>
              <a:t>FOR</a:t>
            </a:r>
          </a:p>
          <a:p>
            <a:pPr algn="ctr">
              <a:lnSpc>
                <a:spcPct val="150000"/>
              </a:lnSpc>
            </a:pPr>
            <a:r>
              <a:rPr lang="en-US" sz="6000" b="1" dirty="0" smtClean="0">
                <a:solidFill>
                  <a:schemeClr val="tx1"/>
                </a:solidFill>
                <a:latin typeface="Byington" panose="02000505080000020003" pitchFamily="2" charset="0"/>
              </a:rPr>
              <a:t>RECORDS</a:t>
            </a:r>
          </a:p>
          <a:p>
            <a:pPr algn="ctr">
              <a:lnSpc>
                <a:spcPct val="150000"/>
              </a:lnSpc>
            </a:pPr>
            <a:r>
              <a:rPr lang="en-US" sz="6000" b="1" dirty="0" smtClean="0">
                <a:solidFill>
                  <a:schemeClr val="tx1"/>
                </a:solidFill>
                <a:latin typeface="Byington" panose="02000505080000020003" pitchFamily="2" charset="0"/>
              </a:rPr>
              <a:t>RECONCILIATION</a:t>
            </a:r>
            <a:endParaRPr lang="en-US" sz="6000" b="1" dirty="0">
              <a:solidFill>
                <a:schemeClr val="tx1"/>
              </a:solidFill>
              <a:latin typeface="Byington" panose="02000505080000020003" pitchFamily="2" charset="0"/>
            </a:endParaRPr>
          </a:p>
        </p:txBody>
      </p:sp>
    </p:spTree>
    <p:extLst>
      <p:ext uri="{BB962C8B-B14F-4D97-AF65-F5344CB8AC3E}">
        <p14:creationId xmlns:p14="http://schemas.microsoft.com/office/powerpoint/2010/main" val="7285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10</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0354"/>
          <a:stretch/>
        </p:blipFill>
        <p:spPr>
          <a:xfrm>
            <a:off x="1683481" y="446574"/>
            <a:ext cx="8586348" cy="4808006"/>
          </a:xfrm>
          <a:prstGeom prst="rect">
            <a:avLst/>
          </a:prstGeom>
        </p:spPr>
      </p:pic>
      <p:sp>
        <p:nvSpPr>
          <p:cNvPr id="4" name="Rectangle 3"/>
          <p:cNvSpPr/>
          <p:nvPr/>
        </p:nvSpPr>
        <p:spPr>
          <a:xfrm>
            <a:off x="1403797" y="5259281"/>
            <a:ext cx="9530365" cy="461665"/>
          </a:xfrm>
          <a:prstGeom prst="rect">
            <a:avLst/>
          </a:prstGeom>
          <a:ln>
            <a:solidFill>
              <a:srgbClr val="0066FF"/>
            </a:solidFill>
          </a:ln>
        </p:spPr>
        <p:txBody>
          <a:bodyPr wrap="square">
            <a:spAutoFit/>
          </a:bodyPr>
          <a:lstStyle/>
          <a:p>
            <a:pPr lvl="0"/>
            <a:r>
              <a:rPr lang="en-US" sz="2400" b="1" dirty="0" smtClean="0">
                <a:solidFill>
                  <a:srgbClr val="FF0000"/>
                </a:solidFill>
              </a:rPr>
              <a:t>No </a:t>
            </a:r>
            <a:r>
              <a:rPr lang="en-US" sz="2400" b="1" dirty="0" smtClean="0">
                <a:solidFill>
                  <a:srgbClr val="FF0000"/>
                </a:solidFill>
              </a:rPr>
              <a:t>matched voters found?? Then </a:t>
            </a:r>
            <a:r>
              <a:rPr lang="en-US" sz="2400" b="1" dirty="0" smtClean="0">
                <a:solidFill>
                  <a:srgbClr val="FF0000"/>
                </a:solidFill>
              </a:rPr>
              <a:t>choose </a:t>
            </a:r>
            <a:endParaRPr lang="en-US" sz="2400" b="1" dirty="0">
              <a:solidFill>
                <a:srgbClr val="FF0000"/>
              </a:solidFill>
            </a:endParaRPr>
          </a:p>
        </p:txBody>
      </p:sp>
      <p:sp>
        <p:nvSpPr>
          <p:cNvPr id="5" name="Right Arrow 4"/>
          <p:cNvSpPr/>
          <p:nvPr/>
        </p:nvSpPr>
        <p:spPr>
          <a:xfrm>
            <a:off x="1290034" y="4880837"/>
            <a:ext cx="10668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863939" y="5299526"/>
            <a:ext cx="1757547" cy="395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Voter</a:t>
            </a:r>
          </a:p>
        </p:txBody>
      </p:sp>
      <p:sp>
        <p:nvSpPr>
          <p:cNvPr id="7" name="TextBox 6"/>
          <p:cNvSpPr txBox="1"/>
          <p:nvPr/>
        </p:nvSpPr>
        <p:spPr>
          <a:xfrm>
            <a:off x="9072747" y="5299527"/>
            <a:ext cx="1197081" cy="461665"/>
          </a:xfrm>
          <a:prstGeom prst="rect">
            <a:avLst/>
          </a:prstGeom>
          <a:noFill/>
        </p:spPr>
        <p:txBody>
          <a:bodyPr wrap="square" rtlCol="0">
            <a:spAutoFit/>
          </a:bodyPr>
          <a:lstStyle/>
          <a:p>
            <a:r>
              <a:rPr lang="en-US" sz="2400" b="1" dirty="0" smtClean="0">
                <a:solidFill>
                  <a:srgbClr val="FF0000"/>
                </a:solidFill>
              </a:rPr>
              <a:t>OR</a:t>
            </a:r>
            <a:endParaRPr lang="en-US" sz="2400" b="1" dirty="0">
              <a:solidFill>
                <a:srgbClr val="FF0000"/>
              </a:solidFill>
            </a:endParaRPr>
          </a:p>
        </p:txBody>
      </p:sp>
    </p:spTree>
    <p:extLst>
      <p:ext uri="{BB962C8B-B14F-4D97-AF65-F5344CB8AC3E}">
        <p14:creationId xmlns:p14="http://schemas.microsoft.com/office/powerpoint/2010/main" val="2284877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11</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105" b="18312"/>
          <a:stretch/>
        </p:blipFill>
        <p:spPr>
          <a:xfrm>
            <a:off x="587062" y="1436620"/>
            <a:ext cx="10766738" cy="4919730"/>
          </a:xfrm>
          <a:prstGeom prst="rect">
            <a:avLst/>
          </a:prstGeom>
        </p:spPr>
      </p:pic>
      <p:sp>
        <p:nvSpPr>
          <p:cNvPr id="6" name="TextBox 5"/>
          <p:cNvSpPr txBox="1"/>
          <p:nvPr/>
        </p:nvSpPr>
        <p:spPr>
          <a:xfrm>
            <a:off x="587062" y="662451"/>
            <a:ext cx="10314486" cy="523220"/>
          </a:xfrm>
          <a:prstGeom prst="rect">
            <a:avLst/>
          </a:prstGeom>
          <a:noFill/>
        </p:spPr>
        <p:txBody>
          <a:bodyPr wrap="square" rtlCol="0">
            <a:spAutoFit/>
          </a:bodyPr>
          <a:lstStyle/>
          <a:p>
            <a:r>
              <a:rPr lang="en-US" sz="2800" b="1" dirty="0" smtClean="0">
                <a:solidFill>
                  <a:srgbClr val="FF0000"/>
                </a:solidFill>
              </a:rPr>
              <a:t>Last Names change more frequently – unusual to change first name</a:t>
            </a:r>
            <a:endParaRPr lang="en-US" sz="2800" b="1" dirty="0">
              <a:solidFill>
                <a:srgbClr val="FF0000"/>
              </a:solidFill>
            </a:endParaRPr>
          </a:p>
        </p:txBody>
      </p:sp>
    </p:spTree>
    <p:extLst>
      <p:ext uri="{BB962C8B-B14F-4D97-AF65-F5344CB8AC3E}">
        <p14:creationId xmlns:p14="http://schemas.microsoft.com/office/powerpoint/2010/main" val="2977385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21" y="713482"/>
            <a:ext cx="10448479" cy="6007993"/>
          </a:xfrm>
          <a:prstGeom prst="rect">
            <a:avLst/>
          </a:prstGeom>
        </p:spPr>
      </p:pic>
      <p:pic>
        <p:nvPicPr>
          <p:cNvPr id="2050" name="Picture 2" descr="C:\Users\lisbeth.becker\AppData\Local\Microsoft\Windows\Temporary Internet Files\Content.IE5\L1YTHK86\Pointing-finger-by-Rone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2712" y="1646104"/>
            <a:ext cx="1832109" cy="93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74821" y="2375064"/>
            <a:ext cx="1445480" cy="92333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Works as a Statewide search.  </a:t>
            </a:r>
            <a:endParaRPr lang="en-US" dirty="0"/>
          </a:p>
        </p:txBody>
      </p:sp>
    </p:spTree>
    <p:extLst>
      <p:ext uri="{BB962C8B-B14F-4D97-AF65-F5344CB8AC3E}">
        <p14:creationId xmlns:p14="http://schemas.microsoft.com/office/powerpoint/2010/main" val="2206940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327" y="515747"/>
            <a:ext cx="8687873" cy="5491392"/>
          </a:xfrm>
          <a:prstGeom prst="rect">
            <a:avLst/>
          </a:prstGeom>
        </p:spPr>
      </p:pic>
      <p:sp>
        <p:nvSpPr>
          <p:cNvPr id="22" name="Left-Up Arrow 21"/>
          <p:cNvSpPr/>
          <p:nvPr/>
        </p:nvSpPr>
        <p:spPr>
          <a:xfrm>
            <a:off x="1944710" y="5620773"/>
            <a:ext cx="1403797" cy="386366"/>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Up Arrow 22"/>
          <p:cNvSpPr/>
          <p:nvPr/>
        </p:nvSpPr>
        <p:spPr>
          <a:xfrm rot="5400000">
            <a:off x="1292539" y="5375648"/>
            <a:ext cx="856741" cy="386366"/>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438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14</a:t>
            </a:fld>
            <a:endParaRPr lang="en-US"/>
          </a:p>
        </p:txBody>
      </p:sp>
      <p:graphicFrame>
        <p:nvGraphicFramePr>
          <p:cNvPr id="3" name="Diagram 2"/>
          <p:cNvGraphicFramePr/>
          <p:nvPr>
            <p:extLst>
              <p:ext uri="{D42A27DB-BD31-4B8C-83A1-F6EECF244321}">
                <p14:modId xmlns:p14="http://schemas.microsoft.com/office/powerpoint/2010/main" val="1382140959"/>
              </p:ext>
            </p:extLst>
          </p:nvPr>
        </p:nvGraphicFramePr>
        <p:xfrm>
          <a:off x="2971800" y="685800"/>
          <a:ext cx="6172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417132" y="831273"/>
            <a:ext cx="1436915" cy="4524315"/>
          </a:xfrm>
          <a:prstGeom prst="rect">
            <a:avLst/>
          </a:prstGeom>
          <a:solidFill>
            <a:srgbClr val="FFFF00"/>
          </a:solidFill>
        </p:spPr>
        <p:txBody>
          <a:bodyPr wrap="square" rtlCol="0">
            <a:spAutoFit/>
          </a:bodyPr>
          <a:lstStyle/>
          <a:p>
            <a:r>
              <a:rPr lang="en-US" dirty="0" smtClean="0"/>
              <a:t>Things to remember with DMV</a:t>
            </a:r>
          </a:p>
          <a:p>
            <a:pPr marL="285750" indent="-285750">
              <a:buFont typeface="Arial" panose="020B0604020202020204" pitchFamily="34" charset="0"/>
              <a:buChar char="•"/>
            </a:pPr>
            <a:r>
              <a:rPr lang="en-US" dirty="0" smtClean="0"/>
              <a:t>Required to re-type address.  DMV does not have drop down street menu</a:t>
            </a:r>
          </a:p>
          <a:p>
            <a:pPr marL="285750" indent="-285750">
              <a:buFont typeface="Arial" panose="020B0604020202020204" pitchFamily="34" charset="0"/>
              <a:buChar char="•"/>
            </a:pPr>
            <a:r>
              <a:rPr lang="en-US" dirty="0" smtClean="0"/>
              <a:t>Required to verify party selection</a:t>
            </a:r>
            <a:endParaRPr lang="en-US" dirty="0"/>
          </a:p>
        </p:txBody>
      </p:sp>
    </p:spTree>
    <p:extLst>
      <p:ext uri="{BB962C8B-B14F-4D97-AF65-F5344CB8AC3E}">
        <p14:creationId xmlns:p14="http://schemas.microsoft.com/office/powerpoint/2010/main" val="1897915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819" y="415103"/>
            <a:ext cx="7952381" cy="6123809"/>
          </a:xfrm>
          <a:prstGeom prst="rect">
            <a:avLst/>
          </a:prstGeom>
        </p:spPr>
      </p:pic>
      <p:cxnSp>
        <p:nvCxnSpPr>
          <p:cNvPr id="10" name="Straight Arrow Connector 9"/>
          <p:cNvCxnSpPr/>
          <p:nvPr/>
        </p:nvCxnSpPr>
        <p:spPr>
          <a:xfrm flipH="1">
            <a:off x="8847788" y="2421228"/>
            <a:ext cx="1202026" cy="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58219" y="5151549"/>
            <a:ext cx="1303986" cy="128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28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16</a:t>
            </a:fld>
            <a:endParaRPr lang="en-US"/>
          </a:p>
        </p:txBody>
      </p:sp>
      <p:sp>
        <p:nvSpPr>
          <p:cNvPr id="3" name="Rectangle 2"/>
          <p:cNvSpPr/>
          <p:nvPr/>
        </p:nvSpPr>
        <p:spPr>
          <a:xfrm>
            <a:off x="238731" y="1116283"/>
            <a:ext cx="11704320" cy="3785652"/>
          </a:xfrm>
          <a:prstGeom prst="rect">
            <a:avLst/>
          </a:prstGeom>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dirty="0">
                <a:ln/>
                <a:latin typeface="Arial Black" panose="020B0A04020102020204" pitchFamily="34" charset="0"/>
              </a:rPr>
              <a:t>Accept the registration</a:t>
            </a:r>
          </a:p>
          <a:p>
            <a:pPr algn="ctr"/>
            <a:r>
              <a:rPr lang="en-US" sz="4800" dirty="0">
                <a:ln/>
                <a:latin typeface="Arial Black" panose="020B0A04020102020204" pitchFamily="34" charset="0"/>
              </a:rPr>
              <a:t>Print the Registration Card</a:t>
            </a:r>
          </a:p>
          <a:p>
            <a:pPr algn="ctr"/>
            <a:r>
              <a:rPr lang="en-US" sz="4800" dirty="0">
                <a:ln/>
                <a:latin typeface="Arial Black" panose="020B0A04020102020204" pitchFamily="34" charset="0"/>
              </a:rPr>
              <a:t>Print the Letter</a:t>
            </a:r>
          </a:p>
          <a:p>
            <a:pPr algn="ctr"/>
            <a:r>
              <a:rPr lang="en-US" sz="4800" dirty="0">
                <a:ln/>
                <a:latin typeface="Arial Black" panose="020B0A04020102020204" pitchFamily="34" charset="0"/>
              </a:rPr>
              <a:t>Compare</a:t>
            </a:r>
          </a:p>
          <a:p>
            <a:pPr algn="ctr"/>
            <a:r>
              <a:rPr lang="en-US" sz="4800" dirty="0">
                <a:ln/>
                <a:latin typeface="Arial Black" panose="020B0A04020102020204" pitchFamily="34" charset="0"/>
              </a:rPr>
              <a:t>VERIFY</a:t>
            </a:r>
          </a:p>
        </p:txBody>
      </p:sp>
    </p:spTree>
    <p:extLst>
      <p:ext uri="{BB962C8B-B14F-4D97-AF65-F5344CB8AC3E}">
        <p14:creationId xmlns:p14="http://schemas.microsoft.com/office/powerpoint/2010/main" val="607595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17</a:t>
            </a:fld>
            <a:endParaRPr lang="en-US"/>
          </a:p>
        </p:txBody>
      </p:sp>
      <p:sp>
        <p:nvSpPr>
          <p:cNvPr id="3" name="Rectangle 2"/>
          <p:cNvSpPr/>
          <p:nvPr/>
        </p:nvSpPr>
        <p:spPr>
          <a:xfrm>
            <a:off x="1676400" y="685800"/>
            <a:ext cx="8839200" cy="6247864"/>
          </a:xfrm>
          <a:prstGeom prst="rect">
            <a:avLst/>
          </a:prstGeom>
          <a:noFill/>
        </p:spPr>
        <p:txBody>
          <a:bodyPr wrap="square" lIns="91440" tIns="45720" rIns="91440" bIns="45720">
            <a:spAutoFit/>
          </a:bodyPr>
          <a:lstStyle/>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NAME ENTERED CORRECTLY</a:t>
            </a:r>
          </a:p>
          <a:p>
            <a:pPr algn="ct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ADDRESS ENTERED CORRECTLY</a:t>
            </a:r>
          </a:p>
          <a:p>
            <a:pPr algn="ct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DATE OF BIRTH MATCHES</a:t>
            </a:r>
          </a:p>
          <a:p>
            <a:pPr algn="ct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PARTY AFFILIATION MATCHES THE CARD</a:t>
            </a:r>
          </a:p>
          <a:p>
            <a:pPr algn="ct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624417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785" y="585391"/>
            <a:ext cx="5944430" cy="5687219"/>
          </a:xfrm>
          <a:prstGeom prst="rect">
            <a:avLst/>
          </a:prstGeom>
        </p:spPr>
      </p:pic>
      <p:cxnSp>
        <p:nvCxnSpPr>
          <p:cNvPr id="4" name="Straight Arrow Connector 3"/>
          <p:cNvCxnSpPr/>
          <p:nvPr/>
        </p:nvCxnSpPr>
        <p:spPr>
          <a:xfrm>
            <a:off x="2747493" y="2459865"/>
            <a:ext cx="92298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7408574" y="5050962"/>
            <a:ext cx="1202026" cy="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408574" y="3756338"/>
            <a:ext cx="1202026" cy="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317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E23BEB-EF65-4E20-B5F9-EBFE744155A0}" type="slidenum">
              <a:rPr lang="en-US" smtClean="0"/>
              <a:t>19</a:t>
            </a:fld>
            <a:endParaRPr lang="en-US"/>
          </a:p>
        </p:txBody>
      </p:sp>
      <p:graphicFrame>
        <p:nvGraphicFramePr>
          <p:cNvPr id="3" name="Diagram 2"/>
          <p:cNvGraphicFramePr/>
          <p:nvPr>
            <p:extLst>
              <p:ext uri="{D42A27DB-BD31-4B8C-83A1-F6EECF244321}">
                <p14:modId xmlns:p14="http://schemas.microsoft.com/office/powerpoint/2010/main" val="373439361"/>
              </p:ext>
            </p:extLst>
          </p:nvPr>
        </p:nvGraphicFramePr>
        <p:xfrm>
          <a:off x="2895600" y="685800"/>
          <a:ext cx="6705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942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03042" y="927279"/>
            <a:ext cx="8603087" cy="5078313"/>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relaxedInset"/>
          </a:sp3d>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en-US" sz="7200" b="1" dirty="0" smtClean="0">
                <a:latin typeface="Byington" panose="02000505080000020003" pitchFamily="2" charset="0"/>
              </a:rPr>
              <a:t>PART ONE:</a:t>
            </a:r>
          </a:p>
          <a:p>
            <a:pPr algn="ctr">
              <a:lnSpc>
                <a:spcPct val="150000"/>
              </a:lnSpc>
            </a:pPr>
            <a:r>
              <a:rPr lang="en-US" sz="7200" b="1" dirty="0" smtClean="0">
                <a:latin typeface="Byington" panose="02000505080000020003" pitchFamily="2" charset="0"/>
              </a:rPr>
              <a:t>Lisbeth Becker,</a:t>
            </a:r>
          </a:p>
          <a:p>
            <a:pPr algn="ctr">
              <a:lnSpc>
                <a:spcPct val="150000"/>
              </a:lnSpc>
            </a:pPr>
            <a:r>
              <a:rPr lang="en-US" sz="7200" b="1" dirty="0" smtClean="0">
                <a:latin typeface="Byington" panose="02000505080000020003" pitchFamily="2" charset="0"/>
              </a:rPr>
              <a:t>Glastonbury</a:t>
            </a:r>
            <a:endParaRPr lang="en-US" sz="7200" b="1" dirty="0">
              <a:latin typeface="Byington" panose="02000505080000020003" pitchFamily="2" charset="0"/>
            </a:endParaRPr>
          </a:p>
        </p:txBody>
      </p:sp>
    </p:spTree>
    <p:extLst>
      <p:ext uri="{BB962C8B-B14F-4D97-AF65-F5344CB8AC3E}">
        <p14:creationId xmlns:p14="http://schemas.microsoft.com/office/powerpoint/2010/main" val="4034054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96214" y="579549"/>
            <a:ext cx="11599572" cy="5078313"/>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relaxedInset"/>
          </a:sp3d>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en-US" sz="7200" b="1" dirty="0" smtClean="0">
                <a:latin typeface="Byington" panose="02000505080000020003" pitchFamily="2" charset="0"/>
              </a:rPr>
              <a:t>PART TWO:</a:t>
            </a:r>
          </a:p>
          <a:p>
            <a:pPr algn="ctr">
              <a:lnSpc>
                <a:spcPct val="150000"/>
              </a:lnSpc>
            </a:pPr>
            <a:r>
              <a:rPr lang="en-US" sz="7200" b="1" dirty="0" smtClean="0">
                <a:latin typeface="Byington" panose="02000505080000020003" pitchFamily="2" charset="0"/>
              </a:rPr>
              <a:t>Carole Young-Kleinfeld,</a:t>
            </a:r>
          </a:p>
          <a:p>
            <a:pPr algn="ctr">
              <a:lnSpc>
                <a:spcPct val="150000"/>
              </a:lnSpc>
            </a:pPr>
            <a:r>
              <a:rPr lang="en-US" sz="7200" b="1" dirty="0" smtClean="0">
                <a:latin typeface="Byington" panose="02000505080000020003" pitchFamily="2" charset="0"/>
              </a:rPr>
              <a:t>Wilton</a:t>
            </a:r>
            <a:endParaRPr lang="en-US" sz="7200" b="1" dirty="0">
              <a:latin typeface="Byington" panose="02000505080000020003" pitchFamily="2" charset="0"/>
            </a:endParaRPr>
          </a:p>
        </p:txBody>
      </p:sp>
    </p:spTree>
    <p:extLst>
      <p:ext uri="{BB962C8B-B14F-4D97-AF65-F5344CB8AC3E}">
        <p14:creationId xmlns:p14="http://schemas.microsoft.com/office/powerpoint/2010/main" val="3146380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4696" y="1910688"/>
            <a:ext cx="8153400" cy="2686050"/>
          </a:xfrm>
        </p:spPr>
        <p:txBody>
          <a:bodyPr>
            <a:normAutofit/>
          </a:bodyPr>
          <a:lstStyle/>
          <a:p>
            <a:r>
              <a:rPr lang="en-US" sz="5400" b="1" dirty="0">
                <a:solidFill>
                  <a:schemeClr val="accent1">
                    <a:lumMod val="75000"/>
                  </a:schemeClr>
                </a:solidFill>
              </a:rPr>
              <a:t>The Change Detail Report </a:t>
            </a:r>
            <a:br>
              <a:rPr lang="en-US" sz="5400" b="1" dirty="0">
                <a:solidFill>
                  <a:schemeClr val="accent1">
                    <a:lumMod val="75000"/>
                  </a:schemeClr>
                </a:solidFill>
              </a:rPr>
            </a:br>
            <a:r>
              <a:rPr lang="en-US" sz="5400" b="1" dirty="0">
                <a:solidFill>
                  <a:schemeClr val="accent1">
                    <a:lumMod val="75000"/>
                  </a:schemeClr>
                </a:solidFill>
              </a:rPr>
              <a:t>is </a:t>
            </a:r>
            <a:br>
              <a:rPr lang="en-US" sz="5400" b="1" dirty="0">
                <a:solidFill>
                  <a:schemeClr val="accent1">
                    <a:lumMod val="75000"/>
                  </a:schemeClr>
                </a:solidFill>
              </a:rPr>
            </a:br>
            <a:r>
              <a:rPr lang="en-US" sz="5400" b="1" dirty="0">
                <a:solidFill>
                  <a:schemeClr val="accent1">
                    <a:lumMod val="75000"/>
                  </a:schemeClr>
                </a:solidFill>
              </a:rPr>
              <a:t>Your Friend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7517"/>
            <a:ext cx="8229600" cy="639762"/>
          </a:xfrm>
        </p:spPr>
        <p:txBody>
          <a:bodyPr>
            <a:normAutofit fontScale="90000"/>
          </a:bodyPr>
          <a:lstStyle/>
          <a:p>
            <a:pPr algn="ctr"/>
            <a:r>
              <a:rPr lang="en-US" dirty="0" smtClean="0">
                <a:solidFill>
                  <a:srgbClr val="C00000"/>
                </a:solidFill>
              </a:rPr>
              <a:t>Sample </a:t>
            </a:r>
            <a:endParaRPr lang="en-US" dirty="0">
              <a:solidFill>
                <a:srgbClr val="C00000"/>
              </a:solidFill>
            </a:endParaRPr>
          </a:p>
        </p:txBody>
      </p:sp>
      <p:pic>
        <p:nvPicPr>
          <p:cNvPr id="3" name="Picture 2" descr="ChangeDetail.jpg"/>
          <p:cNvPicPr>
            <a:picLocks noChangeAspect="1"/>
          </p:cNvPicPr>
          <p:nvPr/>
        </p:nvPicPr>
        <p:blipFill>
          <a:blip r:embed="rId2" cstate="print"/>
          <a:srcRect r="6666" b="9333"/>
          <a:stretch>
            <a:fillRect/>
          </a:stretch>
        </p:blipFill>
        <p:spPr>
          <a:xfrm>
            <a:off x="1676400" y="914400"/>
            <a:ext cx="8763000" cy="5638800"/>
          </a:xfrm>
          <a:prstGeom prst="rect">
            <a:avLst/>
          </a:prstGeom>
        </p:spPr>
      </p:pic>
      <p:sp>
        <p:nvSpPr>
          <p:cNvPr id="4" name="Rectangle 3"/>
          <p:cNvSpPr/>
          <p:nvPr/>
        </p:nvSpPr>
        <p:spPr>
          <a:xfrm>
            <a:off x="1828800" y="2590800"/>
            <a:ext cx="6096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2"/>
          </p:cNvCxnSpPr>
          <p:nvPr/>
        </p:nvCxnSpPr>
        <p:spPr>
          <a:xfrm flipH="1">
            <a:off x="2667000" y="597932"/>
            <a:ext cx="1600200" cy="19928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2800" y="228600"/>
            <a:ext cx="1828800" cy="369332"/>
          </a:xfrm>
          <a:prstGeom prst="rect">
            <a:avLst/>
          </a:prstGeom>
          <a:noFill/>
          <a:ln>
            <a:solidFill>
              <a:srgbClr val="C00000"/>
            </a:solidFill>
          </a:ln>
        </p:spPr>
        <p:txBody>
          <a:bodyPr wrap="square" rtlCol="0">
            <a:spAutoFit/>
          </a:bodyPr>
          <a:lstStyle/>
          <a:p>
            <a:r>
              <a:rPr lang="en-US" b="1" dirty="0">
                <a:solidFill>
                  <a:srgbClr val="C00000"/>
                </a:solidFill>
              </a:rPr>
              <a:t>Find it here…</a:t>
            </a:r>
          </a:p>
        </p:txBody>
      </p:sp>
      <p:sp>
        <p:nvSpPr>
          <p:cNvPr id="9" name="TextBox 8"/>
          <p:cNvSpPr txBox="1"/>
          <p:nvPr/>
        </p:nvSpPr>
        <p:spPr>
          <a:xfrm>
            <a:off x="3581400" y="4038600"/>
            <a:ext cx="6400800" cy="1477328"/>
          </a:xfrm>
          <a:prstGeom prst="rect">
            <a:avLst/>
          </a:prstGeom>
          <a:noFill/>
          <a:ln>
            <a:solidFill>
              <a:srgbClr val="C00000"/>
            </a:solidFill>
          </a:ln>
        </p:spPr>
        <p:txBody>
          <a:bodyPr wrap="square" rtlCol="0">
            <a:spAutoFit/>
          </a:bodyPr>
          <a:lstStyle/>
          <a:p>
            <a:r>
              <a:rPr lang="en-US" b="1" dirty="0">
                <a:solidFill>
                  <a:srgbClr val="C00000"/>
                </a:solidFill>
              </a:rPr>
              <a:t>CVRS will generate 3 Change Types of reports—Additions, Changes, Removals—with totals for each. Choose all 3… or pick and choose—as needed. </a:t>
            </a:r>
          </a:p>
          <a:p>
            <a:endParaRPr lang="en-US" b="1" dirty="0">
              <a:solidFill>
                <a:srgbClr val="C00000"/>
              </a:solidFill>
            </a:endParaRPr>
          </a:p>
          <a:p>
            <a:endParaRPr lang="en-US"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dditions.JPG"/>
          <p:cNvPicPr>
            <a:picLocks noChangeAspect="1"/>
          </p:cNvPicPr>
          <p:nvPr/>
        </p:nvPicPr>
        <p:blipFill>
          <a:blip r:embed="rId2" cstate="print"/>
          <a:srcRect l="20909"/>
          <a:stretch>
            <a:fillRect/>
          </a:stretch>
        </p:blipFill>
        <p:spPr>
          <a:xfrm>
            <a:off x="3429000" y="1295400"/>
            <a:ext cx="6629400" cy="4800600"/>
          </a:xfrm>
          <a:prstGeom prst="rect">
            <a:avLst/>
          </a:prstGeom>
        </p:spPr>
      </p:pic>
      <p:sp>
        <p:nvSpPr>
          <p:cNvPr id="4" name="TextBox 3"/>
          <p:cNvSpPr txBox="1"/>
          <p:nvPr/>
        </p:nvSpPr>
        <p:spPr>
          <a:xfrm>
            <a:off x="1676400" y="1219201"/>
            <a:ext cx="1524000" cy="307777"/>
          </a:xfrm>
          <a:prstGeom prst="rect">
            <a:avLst/>
          </a:prstGeom>
          <a:noFill/>
        </p:spPr>
        <p:txBody>
          <a:bodyPr wrap="square" rtlCol="0">
            <a:spAutoFit/>
          </a:bodyPr>
          <a:lstStyle/>
          <a:p>
            <a:r>
              <a:rPr lang="en-US" sz="1400" dirty="0">
                <a:latin typeface="Times New Roman" pitchFamily="18" charset="0"/>
                <a:cs typeface="Times New Roman" pitchFamily="18" charset="0"/>
              </a:rPr>
              <a:t>ADDITIONS</a:t>
            </a:r>
          </a:p>
        </p:txBody>
      </p:sp>
      <p:sp>
        <p:nvSpPr>
          <p:cNvPr id="6" name="TextBox 5"/>
          <p:cNvSpPr txBox="1"/>
          <p:nvPr/>
        </p:nvSpPr>
        <p:spPr>
          <a:xfrm>
            <a:off x="1676400" y="1905000"/>
            <a:ext cx="1752600" cy="253916"/>
          </a:xfrm>
          <a:prstGeom prst="rect">
            <a:avLst/>
          </a:prstGeom>
          <a:noFill/>
        </p:spPr>
        <p:txBody>
          <a:bodyPr wrap="square" rtlCol="0">
            <a:spAutoFit/>
          </a:bodyPr>
          <a:lstStyle/>
          <a:p>
            <a:r>
              <a:rPr lang="en-US" sz="1000" b="1" spc="-110" dirty="0">
                <a:latin typeface="Times New Roman" pitchFamily="18" charset="0"/>
                <a:cs typeface="Times New Roman" pitchFamily="18" charset="0"/>
              </a:rPr>
              <a:t>VOTER  ID        DOB        PHONE </a:t>
            </a:r>
          </a:p>
        </p:txBody>
      </p:sp>
      <p:sp>
        <p:nvSpPr>
          <p:cNvPr id="5" name="Rectangle 4"/>
          <p:cNvSpPr/>
          <p:nvPr/>
        </p:nvSpPr>
        <p:spPr>
          <a:xfrm>
            <a:off x="4114800" y="228600"/>
            <a:ext cx="3657600" cy="707886"/>
          </a:xfrm>
          <a:prstGeom prst="rect">
            <a:avLst/>
          </a:prstGeom>
        </p:spPr>
        <p:txBody>
          <a:bodyPr wrap="square">
            <a:spAutoFit/>
          </a:bodyPr>
          <a:lstStyle/>
          <a:p>
            <a:r>
              <a:rPr lang="en-US" sz="4000" dirty="0">
                <a:solidFill>
                  <a:srgbClr val="C00000"/>
                </a:solidFill>
              </a:rPr>
              <a:t>Sample </a:t>
            </a:r>
            <a:endParaRPr lang="en-US" sz="4000" dirty="0"/>
          </a:p>
        </p:txBody>
      </p:sp>
      <p:cxnSp>
        <p:nvCxnSpPr>
          <p:cNvPr id="8" name="Straight Connector 7"/>
          <p:cNvCxnSpPr/>
          <p:nvPr/>
        </p:nvCxnSpPr>
        <p:spPr>
          <a:xfrm>
            <a:off x="1676400" y="2286000"/>
            <a:ext cx="167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1905000"/>
            <a:ext cx="167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52600" y="2590800"/>
            <a:ext cx="1447800" cy="1754326"/>
          </a:xfrm>
          <a:prstGeom prst="rect">
            <a:avLst/>
          </a:prstGeom>
          <a:noFill/>
          <a:ln w="28575">
            <a:solidFill>
              <a:srgbClr val="C00000"/>
            </a:solidFill>
          </a:ln>
        </p:spPr>
        <p:txBody>
          <a:bodyPr wrap="square" rtlCol="0">
            <a:spAutoFit/>
          </a:bodyPr>
          <a:lstStyle/>
          <a:p>
            <a:r>
              <a:rPr lang="en-US" dirty="0">
                <a:solidFill>
                  <a:srgbClr val="FF0000"/>
                </a:solidFill>
              </a:rPr>
              <a:t>Voter ID, DOB, Phone</a:t>
            </a:r>
          </a:p>
          <a:p>
            <a:r>
              <a:rPr lang="en-US" dirty="0">
                <a:solidFill>
                  <a:srgbClr val="FF0000"/>
                </a:solidFill>
              </a:rPr>
              <a:t>will be </a:t>
            </a:r>
          </a:p>
          <a:p>
            <a:r>
              <a:rPr lang="en-US" dirty="0">
                <a:solidFill>
                  <a:srgbClr val="FF0000"/>
                </a:solidFill>
              </a:rPr>
              <a:t>filled in </a:t>
            </a:r>
          </a:p>
          <a:p>
            <a:r>
              <a:rPr lang="en-US" dirty="0">
                <a:solidFill>
                  <a:srgbClr val="FF0000"/>
                </a:solidFill>
              </a:rPr>
              <a:t>on your report. </a:t>
            </a:r>
          </a:p>
        </p:txBody>
      </p:sp>
      <p:sp>
        <p:nvSpPr>
          <p:cNvPr id="11" name="TextBox 10"/>
          <p:cNvSpPr txBox="1"/>
          <p:nvPr/>
        </p:nvSpPr>
        <p:spPr>
          <a:xfrm>
            <a:off x="3429000" y="2286000"/>
            <a:ext cx="304800" cy="400110"/>
          </a:xfrm>
          <a:prstGeom prst="rect">
            <a:avLst/>
          </a:prstGeom>
          <a:noFill/>
        </p:spPr>
        <p:txBody>
          <a:bodyPr wrap="square" rtlCol="0">
            <a:spAutoFit/>
          </a:bodyPr>
          <a:lstStyle/>
          <a:p>
            <a:r>
              <a:rPr lang="en-US" sz="2000" b="1" dirty="0">
                <a:solidFill>
                  <a:srgbClr val="FF0000"/>
                </a:solidFill>
              </a:rPr>
              <a:t>√</a:t>
            </a:r>
          </a:p>
        </p:txBody>
      </p:sp>
      <p:sp>
        <p:nvSpPr>
          <p:cNvPr id="13" name="Rectangle 12"/>
          <p:cNvSpPr/>
          <p:nvPr/>
        </p:nvSpPr>
        <p:spPr>
          <a:xfrm>
            <a:off x="3352800" y="3429000"/>
            <a:ext cx="300082" cy="369332"/>
          </a:xfrm>
          <a:prstGeom prst="rect">
            <a:avLst/>
          </a:prstGeom>
        </p:spPr>
        <p:txBody>
          <a:bodyPr wrap="none">
            <a:spAutoFit/>
          </a:bodyPr>
          <a:lstStyle/>
          <a:p>
            <a:r>
              <a:rPr lang="en-US" b="1" dirty="0">
                <a:solidFill>
                  <a:srgbClr val="FF0000"/>
                </a:solidFill>
              </a:rPr>
              <a:t>√</a:t>
            </a:r>
          </a:p>
        </p:txBody>
      </p:sp>
      <p:sp>
        <p:nvSpPr>
          <p:cNvPr id="14" name="Rectangle 13"/>
          <p:cNvSpPr/>
          <p:nvPr/>
        </p:nvSpPr>
        <p:spPr>
          <a:xfrm>
            <a:off x="3276600" y="3048000"/>
            <a:ext cx="300082" cy="369332"/>
          </a:xfrm>
          <a:prstGeom prst="rect">
            <a:avLst/>
          </a:prstGeom>
        </p:spPr>
        <p:txBody>
          <a:bodyPr wrap="none">
            <a:spAutoFit/>
          </a:bodyPr>
          <a:lstStyle/>
          <a:p>
            <a:r>
              <a:rPr lang="en-US" b="1" dirty="0">
                <a:solidFill>
                  <a:srgbClr val="FF0000"/>
                </a:solidFill>
              </a:rPr>
              <a:t>√</a:t>
            </a:r>
          </a:p>
        </p:txBody>
      </p:sp>
      <p:sp>
        <p:nvSpPr>
          <p:cNvPr id="15" name="Rectangle 14"/>
          <p:cNvSpPr/>
          <p:nvPr/>
        </p:nvSpPr>
        <p:spPr>
          <a:xfrm>
            <a:off x="3276600" y="3733800"/>
            <a:ext cx="300082" cy="369332"/>
          </a:xfrm>
          <a:prstGeom prst="rect">
            <a:avLst/>
          </a:prstGeom>
        </p:spPr>
        <p:txBody>
          <a:bodyPr wrap="none">
            <a:spAutoFit/>
          </a:bodyPr>
          <a:lstStyle/>
          <a:p>
            <a:r>
              <a:rPr lang="en-US" b="1" dirty="0">
                <a:solidFill>
                  <a:srgbClr val="FF0000"/>
                </a:solidFill>
              </a:rPr>
              <a:t>√</a:t>
            </a:r>
          </a:p>
        </p:txBody>
      </p:sp>
      <p:sp>
        <p:nvSpPr>
          <p:cNvPr id="16" name="Rectangle 15"/>
          <p:cNvSpPr/>
          <p:nvPr/>
        </p:nvSpPr>
        <p:spPr>
          <a:xfrm>
            <a:off x="3352800" y="4191000"/>
            <a:ext cx="300082" cy="369332"/>
          </a:xfrm>
          <a:prstGeom prst="rect">
            <a:avLst/>
          </a:prstGeom>
        </p:spPr>
        <p:txBody>
          <a:bodyPr wrap="none">
            <a:spAutoFit/>
          </a:bodyPr>
          <a:lstStyle/>
          <a:p>
            <a:r>
              <a:rPr lang="en-US" b="1" dirty="0">
                <a:solidFill>
                  <a:srgbClr val="FF0000"/>
                </a:solidFill>
              </a:rPr>
              <a:t>√</a:t>
            </a:r>
          </a:p>
        </p:txBody>
      </p:sp>
      <p:sp>
        <p:nvSpPr>
          <p:cNvPr id="17" name="Rectangle 16"/>
          <p:cNvSpPr/>
          <p:nvPr/>
        </p:nvSpPr>
        <p:spPr>
          <a:xfrm>
            <a:off x="3429000" y="2667000"/>
            <a:ext cx="300082" cy="369332"/>
          </a:xfrm>
          <a:prstGeom prst="rect">
            <a:avLst/>
          </a:prstGeom>
        </p:spPr>
        <p:txBody>
          <a:bodyPr wrap="none">
            <a:spAutoFit/>
          </a:bodyPr>
          <a:lstStyle/>
          <a:p>
            <a:r>
              <a:rPr lang="en-US" b="1" dirty="0">
                <a:solidFill>
                  <a:srgbClr val="FF00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1600200"/>
            <a:ext cx="6858000" cy="4876800"/>
          </a:xfrm>
        </p:spPr>
        <p:txBody>
          <a:bodyPr>
            <a:normAutofit/>
          </a:bodyPr>
          <a:lstStyle/>
          <a:p>
            <a:pPr algn="l">
              <a:spcBef>
                <a:spcPts val="0"/>
              </a:spcBef>
              <a:buFont typeface="Arial" pitchFamily="34" charset="0"/>
              <a:buChar char="•"/>
            </a:pPr>
            <a:r>
              <a:rPr lang="en-US" sz="2000" b="1" dirty="0">
                <a:solidFill>
                  <a:srgbClr val="C00000"/>
                </a:solidFill>
              </a:rPr>
              <a:t>Daily/weekly? Use it as a worksheet to check the accuracy of your work</a:t>
            </a:r>
          </a:p>
          <a:p>
            <a:pPr algn="l">
              <a:spcBef>
                <a:spcPts val="0"/>
              </a:spcBef>
            </a:pPr>
            <a:endParaRPr lang="en-US" sz="2000" b="1" dirty="0">
              <a:solidFill>
                <a:srgbClr val="C00000"/>
              </a:solidFill>
            </a:endParaRPr>
          </a:p>
          <a:p>
            <a:pPr lvl="1" algn="l">
              <a:spcBef>
                <a:spcPts val="0"/>
              </a:spcBef>
              <a:buFont typeface="Arial" pitchFamily="34" charset="0"/>
              <a:buChar char="•"/>
            </a:pPr>
            <a:r>
              <a:rPr lang="en-US" b="1" dirty="0">
                <a:solidFill>
                  <a:srgbClr val="C00000"/>
                </a:solidFill>
              </a:rPr>
              <a:t>Before sending Acceptance/Change letters</a:t>
            </a:r>
          </a:p>
          <a:p>
            <a:pPr lvl="1" algn="l">
              <a:spcBef>
                <a:spcPts val="0"/>
              </a:spcBef>
              <a:buFont typeface="Arial" pitchFamily="34" charset="0"/>
              <a:buChar char="•"/>
            </a:pPr>
            <a:r>
              <a:rPr lang="en-US" b="1" dirty="0">
                <a:solidFill>
                  <a:srgbClr val="C00000"/>
                </a:solidFill>
              </a:rPr>
              <a:t>Before filing your new/changed voter registration cards </a:t>
            </a:r>
          </a:p>
          <a:p>
            <a:pPr lvl="1" algn="l">
              <a:spcBef>
                <a:spcPts val="0"/>
              </a:spcBef>
              <a:buFont typeface="Arial" pitchFamily="34" charset="0"/>
              <a:buChar char="•"/>
            </a:pPr>
            <a:r>
              <a:rPr lang="en-US" b="1" dirty="0">
                <a:solidFill>
                  <a:srgbClr val="C00000"/>
                </a:solidFill>
              </a:rPr>
              <a:t>Processing removals </a:t>
            </a:r>
          </a:p>
          <a:p>
            <a:pPr algn="l">
              <a:spcBef>
                <a:spcPts val="0"/>
              </a:spcBef>
            </a:pPr>
            <a:endParaRPr lang="en-US" sz="2000" b="1" dirty="0">
              <a:solidFill>
                <a:srgbClr val="C00000"/>
              </a:solidFill>
            </a:endParaRPr>
          </a:p>
          <a:p>
            <a:pPr algn="l">
              <a:spcBef>
                <a:spcPts val="0"/>
              </a:spcBef>
              <a:buFont typeface="Arial" pitchFamily="34" charset="0"/>
              <a:buChar char="•"/>
            </a:pPr>
            <a:r>
              <a:rPr lang="en-US" sz="2000" b="1" dirty="0">
                <a:solidFill>
                  <a:srgbClr val="C00000"/>
                </a:solidFill>
              </a:rPr>
              <a:t> Monthly?</a:t>
            </a:r>
          </a:p>
          <a:p>
            <a:pPr algn="l">
              <a:spcBef>
                <a:spcPts val="0"/>
              </a:spcBef>
            </a:pPr>
            <a:r>
              <a:rPr lang="en-US" sz="2000" b="1" dirty="0">
                <a:solidFill>
                  <a:srgbClr val="C00000"/>
                </a:solidFill>
              </a:rPr>
              <a:t>   </a:t>
            </a:r>
          </a:p>
          <a:p>
            <a:pPr marL="800100" lvl="1" indent="-342900" algn="l">
              <a:spcBef>
                <a:spcPts val="0"/>
              </a:spcBef>
              <a:buFont typeface="Wingdings" panose="05000000000000000000" pitchFamily="2" charset="2"/>
              <a:buChar char="ü"/>
            </a:pPr>
            <a:r>
              <a:rPr lang="en-US" b="1" dirty="0">
                <a:solidFill>
                  <a:srgbClr val="C00000"/>
                </a:solidFill>
              </a:rPr>
              <a:t>	Send  (e-mail) to your legislators or local officials</a:t>
            </a:r>
          </a:p>
          <a:p>
            <a:pPr marL="800100" lvl="1" indent="-342900" algn="l">
              <a:spcBef>
                <a:spcPts val="0"/>
              </a:spcBef>
              <a:buFont typeface="Wingdings" panose="05000000000000000000" pitchFamily="2" charset="2"/>
              <a:buChar char="ü"/>
            </a:pPr>
            <a:r>
              <a:rPr lang="en-US" b="1" dirty="0">
                <a:solidFill>
                  <a:srgbClr val="C00000"/>
                </a:solidFill>
              </a:rPr>
              <a:t>	Quick Canvass check</a:t>
            </a:r>
          </a:p>
          <a:p>
            <a:pPr algn="l">
              <a:spcBef>
                <a:spcPts val="0"/>
              </a:spcBef>
            </a:pPr>
            <a:endParaRPr lang="en-US" sz="2000" b="1" dirty="0">
              <a:solidFill>
                <a:srgbClr val="C00000"/>
              </a:solidFill>
            </a:endParaRPr>
          </a:p>
          <a:p>
            <a:pPr algn="l">
              <a:spcBef>
                <a:spcPts val="0"/>
              </a:spcBef>
              <a:buFont typeface="Arial" pitchFamily="34" charset="0"/>
              <a:buChar char="•"/>
            </a:pPr>
            <a:r>
              <a:rPr lang="en-US" sz="2000" b="1" dirty="0">
                <a:solidFill>
                  <a:srgbClr val="C00000"/>
                </a:solidFill>
              </a:rPr>
              <a:t> Quarterly or Annually? </a:t>
            </a:r>
          </a:p>
          <a:p>
            <a:pPr algn="l">
              <a:spcBef>
                <a:spcPts val="0"/>
              </a:spcBef>
            </a:pPr>
            <a:r>
              <a:rPr lang="en-US" sz="2000" b="1" dirty="0">
                <a:solidFill>
                  <a:srgbClr val="C00000"/>
                </a:solidFill>
              </a:rPr>
              <a:t>	</a:t>
            </a:r>
          </a:p>
          <a:p>
            <a:pPr marL="800100" lvl="1" indent="-342900" algn="l">
              <a:spcBef>
                <a:spcPts val="0"/>
              </a:spcBef>
              <a:buFont typeface="Arial" panose="020B0604020202020204" pitchFamily="34" charset="0"/>
              <a:buChar char="•"/>
            </a:pPr>
            <a:r>
              <a:rPr lang="en-US" b="1" dirty="0">
                <a:solidFill>
                  <a:srgbClr val="C00000"/>
                </a:solidFill>
              </a:rPr>
              <a:t>	Track your workload. Compare with similar time   periods.</a:t>
            </a:r>
            <a:r>
              <a:rPr lang="en-US" dirty="0">
                <a:solidFill>
                  <a:prstClr val="black"/>
                </a:solidFill>
              </a:rPr>
              <a:t> </a:t>
            </a:r>
            <a:r>
              <a:rPr lang="en-US" b="1" dirty="0">
                <a:solidFill>
                  <a:srgbClr val="C00000"/>
                </a:solidFill>
              </a:rPr>
              <a:t> Use this information to support your budget request.</a:t>
            </a:r>
          </a:p>
          <a:p>
            <a:endParaRPr lang="en-US" dirty="0"/>
          </a:p>
        </p:txBody>
      </p:sp>
      <p:sp>
        <p:nvSpPr>
          <p:cNvPr id="4" name="Title 3"/>
          <p:cNvSpPr>
            <a:spLocks noGrp="1"/>
          </p:cNvSpPr>
          <p:nvPr>
            <p:ph type="ctrTitle"/>
          </p:nvPr>
        </p:nvSpPr>
        <p:spPr>
          <a:xfrm>
            <a:off x="1953492" y="332508"/>
            <a:ext cx="8596745" cy="1039091"/>
          </a:xfrm>
          <a:ln>
            <a:solidFill>
              <a:srgbClr val="C00000"/>
            </a:solidFill>
          </a:ln>
        </p:spPr>
        <p:txBody>
          <a:bodyPr>
            <a:normAutofit fontScale="90000"/>
          </a:bodyPr>
          <a:lstStyle/>
          <a:p>
            <a:r>
              <a:rPr lang="en-US" b="1" dirty="0" smtClean="0">
                <a:solidFill>
                  <a:srgbClr val="C00000"/>
                </a:solidFill>
              </a:rPr>
              <a:t>Ways This Report Can Help You</a:t>
            </a:r>
            <a:endParaRPr lang="en-US" b="1" dirty="0">
              <a:solidFill>
                <a:srgbClr val="C00000"/>
              </a:solidFill>
            </a:endParaRPr>
          </a:p>
        </p:txBody>
      </p:sp>
    </p:spTree>
    <p:extLst>
      <p:ext uri="{BB962C8B-B14F-4D97-AF65-F5344CB8AC3E}">
        <p14:creationId xmlns:p14="http://schemas.microsoft.com/office/powerpoint/2010/main" val="459210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850409" y="2583977"/>
            <a:ext cx="8305800" cy="1323439"/>
          </a:xfrm>
          <a:prstGeom prst="rect">
            <a:avLst/>
          </a:prstGeom>
          <a:noFill/>
          <a:ln w="12700">
            <a:solidFill>
              <a:srgbClr val="C00000"/>
            </a:solidFill>
          </a:ln>
        </p:spPr>
        <p:txBody>
          <a:bodyPr wrap="square" rtlCol="0">
            <a:spAutoFit/>
          </a:bodyPr>
          <a:lstStyle/>
          <a:p>
            <a:r>
              <a:rPr lang="en-US" sz="4000" b="1" dirty="0">
                <a:solidFill>
                  <a:srgbClr val="C00000"/>
                </a:solidFill>
              </a:rPr>
              <a:t>How Does Your Town Use This Report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16676" y="927279"/>
            <a:ext cx="9131121" cy="5078313"/>
          </a:xfrm>
          <a:prstGeom prst="rect">
            <a:avLst/>
          </a:prstGeom>
          <a:blipFill>
            <a:blip r:embed="rId2"/>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relaxedInset"/>
          </a:sp3d>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50000"/>
              </a:lnSpc>
            </a:pPr>
            <a:r>
              <a:rPr lang="en-US" sz="7200" b="1" dirty="0" smtClean="0">
                <a:latin typeface="Byington" panose="02000505080000020003" pitchFamily="2" charset="0"/>
              </a:rPr>
              <a:t>PART THREE:</a:t>
            </a:r>
          </a:p>
          <a:p>
            <a:pPr algn="ctr">
              <a:lnSpc>
                <a:spcPct val="150000"/>
              </a:lnSpc>
            </a:pPr>
            <a:r>
              <a:rPr lang="en-US" sz="7200" b="1" dirty="0" smtClean="0">
                <a:latin typeface="Byington" panose="02000505080000020003" pitchFamily="2" charset="0"/>
              </a:rPr>
              <a:t>Sharon Krawiecki,</a:t>
            </a:r>
          </a:p>
          <a:p>
            <a:pPr algn="ctr">
              <a:lnSpc>
                <a:spcPct val="150000"/>
              </a:lnSpc>
            </a:pPr>
            <a:r>
              <a:rPr lang="en-US" sz="7200" b="1" dirty="0" smtClean="0">
                <a:latin typeface="Byington" panose="02000505080000020003" pitchFamily="2" charset="0"/>
              </a:rPr>
              <a:t>Bristol</a:t>
            </a:r>
            <a:endParaRPr lang="en-US" sz="7200" b="1" dirty="0">
              <a:latin typeface="Byington" panose="02000505080000020003" pitchFamily="2" charset="0"/>
            </a:endParaRPr>
          </a:p>
        </p:txBody>
      </p:sp>
    </p:spTree>
    <p:extLst>
      <p:ext uri="{BB962C8B-B14F-4D97-AF65-F5344CB8AC3E}">
        <p14:creationId xmlns:p14="http://schemas.microsoft.com/office/powerpoint/2010/main" val="2915157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30310" y="643944"/>
            <a:ext cx="10676586" cy="5355312"/>
          </a:xfrm>
          <a:prstGeom prst="rect">
            <a:avLst/>
          </a:prstGeom>
          <a:ln w="76200">
            <a:solidFill>
              <a:srgbClr val="002060"/>
            </a:solidFill>
          </a:ln>
          <a:effectLst/>
          <a:scene3d>
            <a:camera prst="orthographicFront"/>
            <a:lightRig rig="threePt" dir="t"/>
          </a:scene3d>
          <a:sp3d>
            <a:bevelT w="114300" prst="artDeco"/>
          </a:sp3d>
        </p:spPr>
        <p:txBody>
          <a:bodyPr wrap="square">
            <a:spAutoFit/>
          </a:bodyPr>
          <a:lstStyle/>
          <a:p>
            <a:pPr algn="ctr"/>
            <a:r>
              <a:rPr lang="en-US" sz="5400" dirty="0" smtClean="0">
                <a:solidFill>
                  <a:srgbClr val="0070C0"/>
                </a:solidFill>
                <a:ea typeface="Calibri" panose="020F0502020204030204" pitchFamily="34" charset="0"/>
                <a:cs typeface="Times New Roman" panose="02020603050405020304" pitchFamily="18" charset="0"/>
              </a:rPr>
              <a:t>Check </a:t>
            </a:r>
            <a:r>
              <a:rPr lang="en-US" sz="5400" dirty="0">
                <a:solidFill>
                  <a:srgbClr val="0070C0"/>
                </a:solidFill>
                <a:ea typeface="Calibri" panose="020F0502020204030204" pitchFamily="34" charset="0"/>
                <a:cs typeface="Times New Roman" panose="02020603050405020304" pitchFamily="18" charset="0"/>
              </a:rPr>
              <a:t>the accuracy </a:t>
            </a:r>
            <a:r>
              <a:rPr lang="en-US" sz="5400" dirty="0" smtClean="0">
                <a:solidFill>
                  <a:srgbClr val="0070C0"/>
                </a:solidFill>
                <a:ea typeface="Calibri" panose="020F0502020204030204" pitchFamily="34" charset="0"/>
                <a:cs typeface="Times New Roman" panose="02020603050405020304" pitchFamily="18" charset="0"/>
              </a:rPr>
              <a:t>of each entry with a side by side comparison.</a:t>
            </a:r>
          </a:p>
          <a:p>
            <a:pPr algn="ctr"/>
            <a:endParaRPr lang="en-US" sz="5400" dirty="0" smtClean="0">
              <a:solidFill>
                <a:srgbClr val="0070C0"/>
              </a:solidFill>
              <a:ea typeface="Calibri" panose="020F0502020204030204" pitchFamily="34" charset="0"/>
              <a:cs typeface="Times New Roman" panose="02020603050405020304" pitchFamily="18" charset="0"/>
            </a:endParaRPr>
          </a:p>
          <a:p>
            <a:pPr algn="ctr"/>
            <a:r>
              <a:rPr lang="en-US" sz="6000" dirty="0" smtClean="0">
                <a:solidFill>
                  <a:srgbClr val="0070C0"/>
                </a:solidFill>
                <a:ea typeface="Calibri" panose="020F0502020204030204" pitchFamily="34" charset="0"/>
                <a:cs typeface="Times New Roman" panose="02020603050405020304" pitchFamily="18" charset="0"/>
              </a:rPr>
              <a:t>VOTER’S REGISTRATION CARD </a:t>
            </a:r>
          </a:p>
          <a:p>
            <a:pPr algn="ctr"/>
            <a:r>
              <a:rPr lang="en-US" sz="6000" dirty="0" smtClean="0">
                <a:solidFill>
                  <a:srgbClr val="0070C0"/>
                </a:solidFill>
                <a:ea typeface="Calibri" panose="020F0502020204030204" pitchFamily="34" charset="0"/>
                <a:cs typeface="Times New Roman" panose="02020603050405020304" pitchFamily="18" charset="0"/>
              </a:rPr>
              <a:t>to </a:t>
            </a:r>
          </a:p>
          <a:p>
            <a:pPr algn="ctr"/>
            <a:r>
              <a:rPr lang="en-US" sz="6000" dirty="0" smtClean="0">
                <a:solidFill>
                  <a:srgbClr val="0070C0"/>
                </a:solidFill>
                <a:ea typeface="Calibri" panose="020F0502020204030204" pitchFamily="34" charset="0"/>
                <a:cs typeface="Times New Roman" panose="02020603050405020304" pitchFamily="18" charset="0"/>
              </a:rPr>
              <a:t>VOTER’S INFORMATION IN </a:t>
            </a:r>
            <a:r>
              <a:rPr lang="en-US" sz="6000" b="1" dirty="0" smtClean="0">
                <a:solidFill>
                  <a:srgbClr val="0070C0"/>
                </a:solidFill>
                <a:ea typeface="Calibri" panose="020F0502020204030204" pitchFamily="34" charset="0"/>
                <a:cs typeface="Times New Roman" panose="02020603050405020304" pitchFamily="18" charset="0"/>
              </a:rPr>
              <a:t>CVRS</a:t>
            </a:r>
            <a:endParaRPr lang="en-US" sz="6000" b="1" dirty="0">
              <a:solidFill>
                <a:srgbClr val="0070C0"/>
              </a:solidFill>
            </a:endParaRPr>
          </a:p>
        </p:txBody>
      </p:sp>
    </p:spTree>
    <p:extLst>
      <p:ext uri="{BB962C8B-B14F-4D97-AF65-F5344CB8AC3E}">
        <p14:creationId xmlns:p14="http://schemas.microsoft.com/office/powerpoint/2010/main" val="3143405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31066" y="2215166"/>
            <a:ext cx="6787166" cy="3506216"/>
          </a:xfrm>
          <a:prstGeom prst="rect">
            <a:avLst/>
          </a:prstGeom>
        </p:spPr>
        <p:txBody>
          <a:bodyPr wrap="square">
            <a:spAutoFit/>
          </a:bodyPr>
          <a:lstStyle/>
          <a:p>
            <a:pPr indent="152400" algn="just">
              <a:lnSpc>
                <a:spcPct val="107000"/>
              </a:lnSpc>
              <a:spcBef>
                <a:spcPts val="1200"/>
              </a:spcBef>
            </a:pPr>
            <a:r>
              <a:rPr lang="en-US" b="1" dirty="0">
                <a:solidFill>
                  <a:srgbClr val="8B0000"/>
                </a:solidFill>
                <a:latin typeface="Times New Roman" panose="02020603050405020304" pitchFamily="18" charset="0"/>
                <a:ea typeface="Times New Roman" panose="02020603050405020304" pitchFamily="18" charset="0"/>
                <a:cs typeface="Times New Roman" panose="02020603050405020304" pitchFamily="18" charset="0"/>
              </a:rPr>
              <a:t>Sec. 9-5a. Towns to supply registrars with office space and supplies. Records.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Each town shall provide the registrars of voters with office space, supplies and equipment, including facilities for the safe storage of the official records of such registrars. Such records shall be accessible to all registrars of voters in such town and they shall be jointly responsible for their safekeeping.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152400" algn="just">
              <a:lnSpc>
                <a:spcPct val="107000"/>
              </a:lnSpc>
              <a:spcBef>
                <a:spcPts val="1200"/>
              </a:spcBef>
            </a:pPr>
            <a:r>
              <a:rPr lang="en-US" b="1" dirty="0">
                <a:solidFill>
                  <a:srgbClr val="8B0000"/>
                </a:solidFill>
                <a:latin typeface="Times New Roman" panose="02020603050405020304" pitchFamily="18" charset="0"/>
                <a:ea typeface="Times New Roman" panose="02020603050405020304" pitchFamily="18" charset="0"/>
                <a:cs typeface="Times New Roman" panose="02020603050405020304" pitchFamily="18" charset="0"/>
              </a:rPr>
              <a:t>Sec. 9-5b. Retention of records by registrars.</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When the registrars of voters are required by law to maintain, have on file or retain any document, record, list or other paper, the same shall be kept in their office or, if they do not have a permanent office, in the office space provided under section 9-5a.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320084" y="850006"/>
            <a:ext cx="9440214" cy="954107"/>
          </a:xfrm>
          <a:prstGeom prst="rect">
            <a:avLst/>
          </a:prstGeom>
          <a:noFill/>
        </p:spPr>
        <p:txBody>
          <a:bodyPr wrap="square" rtlCol="0">
            <a:spAutoFit/>
          </a:bodyPr>
          <a:lstStyle/>
          <a:p>
            <a:pPr algn="ctr"/>
            <a:r>
              <a:rPr lang="en-US" sz="2800" b="1" dirty="0" smtClean="0">
                <a:solidFill>
                  <a:srgbClr val="C00000"/>
                </a:solidFill>
              </a:rPr>
              <a:t>By State Statute Registrar’s are to maintain </a:t>
            </a:r>
          </a:p>
          <a:p>
            <a:pPr algn="ctr"/>
            <a:r>
              <a:rPr lang="en-US" sz="2800" b="1" dirty="0" smtClean="0">
                <a:solidFill>
                  <a:srgbClr val="C00000"/>
                </a:solidFill>
              </a:rPr>
              <a:t>Voter information for active electors.</a:t>
            </a:r>
            <a:endParaRPr lang="en-US" sz="28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347" y="2573132"/>
            <a:ext cx="2927528" cy="30909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903" y="1804113"/>
            <a:ext cx="982417" cy="769019"/>
          </a:xfrm>
          <a:prstGeom prst="rect">
            <a:avLst/>
          </a:prstGeom>
        </p:spPr>
      </p:pic>
    </p:spTree>
    <p:extLst>
      <p:ext uri="{BB962C8B-B14F-4D97-AF65-F5344CB8AC3E}">
        <p14:creationId xmlns:p14="http://schemas.microsoft.com/office/powerpoint/2010/main" val="1349577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3864" y="210879"/>
            <a:ext cx="6542468" cy="523220"/>
          </a:xfrm>
          <a:prstGeom prst="rect">
            <a:avLst/>
          </a:prstGeom>
          <a:noFill/>
        </p:spPr>
        <p:txBody>
          <a:bodyPr wrap="square" rtlCol="0">
            <a:spAutoFit/>
          </a:bodyPr>
          <a:lstStyle/>
          <a:p>
            <a:r>
              <a:rPr lang="en-US" sz="2800" b="1" dirty="0" smtClean="0">
                <a:solidFill>
                  <a:srgbClr val="FF0000"/>
                </a:solidFill>
              </a:rPr>
              <a:t>Example</a:t>
            </a:r>
            <a:r>
              <a:rPr lang="en-US" sz="2800" b="1" dirty="0" smtClean="0"/>
              <a:t> </a:t>
            </a:r>
            <a:r>
              <a:rPr lang="en-US" sz="2800" b="1" dirty="0" smtClean="0">
                <a:solidFill>
                  <a:srgbClr val="FF0000"/>
                </a:solidFill>
              </a:rPr>
              <a:t>1:</a:t>
            </a:r>
            <a:endParaRPr lang="en-US" sz="14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45" y="783691"/>
            <a:ext cx="10278909" cy="5973009"/>
          </a:xfrm>
          <a:prstGeom prst="rect">
            <a:avLst/>
          </a:prstGeom>
        </p:spPr>
      </p:pic>
    </p:spTree>
    <p:extLst>
      <p:ext uri="{BB962C8B-B14F-4D97-AF65-F5344CB8AC3E}">
        <p14:creationId xmlns:p14="http://schemas.microsoft.com/office/powerpoint/2010/main" val="2215256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 y="76200"/>
            <a:ext cx="12080382" cy="2286000"/>
          </a:xfrm>
        </p:spPr>
        <p:txBody>
          <a:bodyPr>
            <a:normAutofit/>
          </a:bodyPr>
          <a:lstStyle/>
          <a:p>
            <a:pPr algn="ctr"/>
            <a:r>
              <a:rPr lang="en-US" sz="4800" dirty="0">
                <a:latin typeface="Byington" panose="02000505080000020003" pitchFamily="2" charset="0"/>
              </a:rPr>
              <a:t>HOW NEW </a:t>
            </a:r>
            <a:r>
              <a:rPr lang="en-US" sz="4800" dirty="0" smtClean="0">
                <a:latin typeface="Byington" panose="02000505080000020003" pitchFamily="2" charset="0"/>
              </a:rPr>
              <a:t>AND CHANGE </a:t>
            </a:r>
            <a:r>
              <a:rPr lang="en-US" sz="4800" dirty="0">
                <a:latin typeface="Byington" panose="02000505080000020003" pitchFamily="2" charset="0"/>
              </a:rPr>
              <a:t>REGISTRATIONS ARE RECEIVED</a:t>
            </a:r>
            <a:endParaRPr lang="en-US" dirty="0">
              <a:latin typeface="Byington" panose="02000505080000020003" pitchFamily="2" charset="0"/>
            </a:endParaRPr>
          </a:p>
        </p:txBody>
      </p:sp>
      <p:sp>
        <p:nvSpPr>
          <p:cNvPr id="2" name="Content Placeholder 1"/>
          <p:cNvSpPr>
            <a:spLocks noGrp="1"/>
          </p:cNvSpPr>
          <p:nvPr>
            <p:ph idx="1"/>
          </p:nvPr>
        </p:nvSpPr>
        <p:spPr>
          <a:xfrm>
            <a:off x="1925392" y="2065986"/>
            <a:ext cx="8229600" cy="3962400"/>
          </a:xfrm>
        </p:spPr>
        <p:txBody>
          <a:bodyPr>
            <a:noAutofit/>
          </a:bodyPr>
          <a:lstStyle/>
          <a:p>
            <a:pPr marL="452628">
              <a:buFont typeface="Wingdings" panose="05000000000000000000" pitchFamily="2" charset="2"/>
              <a:buChar char="Ø"/>
            </a:pPr>
            <a:r>
              <a:rPr lang="en-US" sz="3200" b="1" dirty="0" smtClean="0"/>
              <a:t>In person</a:t>
            </a:r>
          </a:p>
          <a:p>
            <a:pPr marL="452628">
              <a:buFont typeface="Wingdings" panose="05000000000000000000" pitchFamily="2" charset="2"/>
              <a:buChar char="Ø"/>
            </a:pPr>
            <a:endParaRPr lang="en-US" sz="3200" b="1" dirty="0"/>
          </a:p>
          <a:p>
            <a:pPr marL="452628">
              <a:buFont typeface="Wingdings" panose="05000000000000000000" pitchFamily="2" charset="2"/>
              <a:buChar char="Ø"/>
            </a:pPr>
            <a:r>
              <a:rPr lang="en-US" sz="3200" b="1" dirty="0" smtClean="0"/>
              <a:t>Online through SOTS</a:t>
            </a:r>
          </a:p>
          <a:p>
            <a:pPr marL="452628">
              <a:buFont typeface="Wingdings" panose="05000000000000000000" pitchFamily="2" charset="2"/>
              <a:buChar char="Ø"/>
            </a:pPr>
            <a:endParaRPr lang="en-US" sz="3200" b="1" dirty="0"/>
          </a:p>
          <a:p>
            <a:pPr marL="452628">
              <a:buFont typeface="Wingdings" panose="05000000000000000000" pitchFamily="2" charset="2"/>
              <a:buChar char="Ø"/>
            </a:pPr>
            <a:r>
              <a:rPr lang="en-US" sz="3200" b="1" dirty="0" smtClean="0"/>
              <a:t>In person at DMV </a:t>
            </a:r>
          </a:p>
          <a:p>
            <a:pPr marL="452628">
              <a:buFont typeface="Wingdings" panose="05000000000000000000" pitchFamily="2" charset="2"/>
              <a:buChar char="Ø"/>
            </a:pPr>
            <a:endParaRPr lang="en-US" sz="3200" b="1" dirty="0" smtClean="0"/>
          </a:p>
          <a:p>
            <a:pPr marL="452628">
              <a:buFont typeface="Wingdings" panose="05000000000000000000" pitchFamily="2" charset="2"/>
              <a:buChar char="Ø"/>
            </a:pPr>
            <a:r>
              <a:rPr lang="en-US" sz="3200" b="1" dirty="0" smtClean="0"/>
              <a:t>DMV  via Tumbleweed System</a:t>
            </a:r>
            <a:endParaRPr lang="en-US" sz="3200" b="1" dirty="0"/>
          </a:p>
        </p:txBody>
      </p:sp>
      <p:sp>
        <p:nvSpPr>
          <p:cNvPr id="4" name="Slide Number Placeholder 3"/>
          <p:cNvSpPr>
            <a:spLocks noGrp="1"/>
          </p:cNvSpPr>
          <p:nvPr>
            <p:ph type="sldNum" sz="quarter" idx="12"/>
          </p:nvPr>
        </p:nvSpPr>
        <p:spPr/>
        <p:txBody>
          <a:bodyPr/>
          <a:lstStyle/>
          <a:p>
            <a:fld id="{39E23BEB-EF65-4E20-B5F9-EBFE744155A0}" type="slidenum">
              <a:rPr lang="en-US" smtClean="0"/>
              <a:t>3</a:t>
            </a:fld>
            <a:endParaRPr lang="en-US"/>
          </a:p>
        </p:txBody>
      </p:sp>
    </p:spTree>
    <p:extLst>
      <p:ext uri="{BB962C8B-B14F-4D97-AF65-F5344CB8AC3E}">
        <p14:creationId xmlns:p14="http://schemas.microsoft.com/office/powerpoint/2010/main" val="182963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additive="base">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9062" y="-226342"/>
            <a:ext cx="11700455" cy="1229952"/>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marR="0" lvl="0">
              <a:lnSpc>
                <a:spcPct val="200000"/>
              </a:lnSpc>
              <a:spcBef>
                <a:spcPts val="0"/>
              </a:spcBef>
              <a:spcAft>
                <a:spcPts val="800"/>
              </a:spcAft>
            </a:pP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Search Voter by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ast Name:</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2"/>
          <a:srcRect l="16458" t="9568" b="37543"/>
          <a:stretch/>
        </p:blipFill>
        <p:spPr>
          <a:xfrm>
            <a:off x="723331" y="1003610"/>
            <a:ext cx="11197701" cy="5537916"/>
          </a:xfrm>
          <a:prstGeom prst="rect">
            <a:avLst/>
          </a:prstGeom>
        </p:spPr>
      </p:pic>
    </p:spTree>
    <p:extLst>
      <p:ext uri="{BB962C8B-B14F-4D97-AF65-F5344CB8AC3E}">
        <p14:creationId xmlns:p14="http://schemas.microsoft.com/office/powerpoint/2010/main" val="2905503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Content Placeholder 33"/>
          <p:cNvPicPr>
            <a:picLocks noGrp="1"/>
          </p:cNvPicPr>
          <p:nvPr>
            <p:ph sz="half" idx="2"/>
          </p:nvPr>
        </p:nvPicPr>
        <p:blipFill rotWithShape="1">
          <a:blip r:embed="rId2"/>
          <a:srcRect l="2211" t="50184" b="3244"/>
          <a:stretch/>
        </p:blipFill>
        <p:spPr bwMode="auto">
          <a:xfrm>
            <a:off x="450762" y="1478384"/>
            <a:ext cx="5669092" cy="4183323"/>
          </a:xfrm>
          <a:prstGeom prst="rect">
            <a:avLst/>
          </a:prstGeom>
          <a:ln>
            <a:noFill/>
          </a:ln>
          <a:extLst>
            <a:ext uri="{53640926-AAD7-44D8-BBD7-CCE9431645EC}">
              <a14:shadowObscured xmlns:a14="http://schemas.microsoft.com/office/drawing/2010/main"/>
            </a:ext>
          </a:extLst>
        </p:spPr>
      </p:pic>
      <p:pic>
        <p:nvPicPr>
          <p:cNvPr id="40" name="Picture 39"/>
          <p:cNvPicPr/>
          <p:nvPr/>
        </p:nvPicPr>
        <p:blipFill rotWithShape="1">
          <a:blip r:embed="rId3"/>
          <a:srcRect l="17133" t="11480" r="1812" b="30896"/>
          <a:stretch/>
        </p:blipFill>
        <p:spPr bwMode="auto">
          <a:xfrm>
            <a:off x="6070452" y="1508722"/>
            <a:ext cx="5769060" cy="4187676"/>
          </a:xfrm>
          <a:prstGeom prst="rect">
            <a:avLst/>
          </a:prstGeom>
          <a:ln>
            <a:noFill/>
          </a:ln>
          <a:extLst>
            <a:ext uri="{53640926-AAD7-44D8-BBD7-CCE9431645EC}">
              <a14:shadowObscured xmlns:a14="http://schemas.microsoft.com/office/drawing/2010/main"/>
            </a:ext>
          </a:extLst>
        </p:spPr>
      </p:pic>
      <p:pic>
        <p:nvPicPr>
          <p:cNvPr id="34" name="Content Placeholder 33"/>
          <p:cNvPicPr>
            <a:picLocks noGrp="1"/>
          </p:cNvPicPr>
          <p:nvPr>
            <p:ph sz="half" idx="2"/>
          </p:nvPr>
        </p:nvPicPr>
        <p:blipFill rotWithShape="1">
          <a:blip r:embed="rId2"/>
          <a:srcRect l="2211" t="50184" b="3244"/>
          <a:stretch/>
        </p:blipFill>
        <p:spPr bwMode="auto">
          <a:xfrm>
            <a:off x="457920" y="1483381"/>
            <a:ext cx="5669092" cy="4183323"/>
          </a:xfrm>
          <a:prstGeom prst="rect">
            <a:avLst/>
          </a:prstGeom>
          <a:ln>
            <a:noFill/>
          </a:ln>
          <a:extLst>
            <a:ext uri="{53640926-AAD7-44D8-BBD7-CCE9431645EC}">
              <a14:shadowObscured xmlns:a14="http://schemas.microsoft.com/office/drawing/2010/main"/>
            </a:ext>
          </a:extLst>
        </p:spPr>
      </p:pic>
      <p:sp>
        <p:nvSpPr>
          <p:cNvPr id="8" name="Title 7"/>
          <p:cNvSpPr>
            <a:spLocks noGrp="1"/>
          </p:cNvSpPr>
          <p:nvPr>
            <p:ph type="title"/>
          </p:nvPr>
        </p:nvSpPr>
        <p:spPr>
          <a:xfrm>
            <a:off x="209169" y="753419"/>
            <a:ext cx="11655380" cy="1450796"/>
          </a:xfrm>
        </p:spPr>
        <p:txBody>
          <a:bodyPr>
            <a:normAutofit fontScale="90000"/>
          </a:bodyPr>
          <a:lstStyle/>
          <a:p>
            <a:pPr algn="ctr">
              <a:lnSpc>
                <a:spcPct val="150000"/>
              </a:lnSpc>
            </a:pPr>
            <a:r>
              <a:rPr lang="en-US" sz="3100" b="1" dirty="0" smtClean="0">
                <a:solidFill>
                  <a:srgbClr val="FF0000"/>
                </a:solidFill>
                <a:latin typeface="+mn-lt"/>
              </a:rPr>
              <a:t>Verify </a:t>
            </a:r>
            <a:r>
              <a:rPr lang="en-US" sz="3100" b="1" dirty="0">
                <a:solidFill>
                  <a:srgbClr val="FF0000"/>
                </a:solidFill>
                <a:latin typeface="+mn-lt"/>
              </a:rPr>
              <a:t>Name, Date of Birth, Voter ID, Address, Party and Gender</a:t>
            </a:r>
            <a:r>
              <a:rPr lang="en-US" dirty="0"/>
              <a:t/>
            </a:r>
            <a:br>
              <a:rPr lang="en-US" dirty="0"/>
            </a:br>
            <a:r>
              <a:rPr lang="en-US" dirty="0"/>
              <a:t/>
            </a:r>
            <a:br>
              <a:rPr lang="en-US" dirty="0"/>
            </a:br>
            <a:endParaRPr lang="en-US" dirty="0"/>
          </a:p>
        </p:txBody>
      </p:sp>
      <p:sp>
        <p:nvSpPr>
          <p:cNvPr id="19" name="Right Arrow 18"/>
          <p:cNvSpPr/>
          <p:nvPr/>
        </p:nvSpPr>
        <p:spPr>
          <a:xfrm>
            <a:off x="256981" y="2640494"/>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33191" y="5370489"/>
            <a:ext cx="326966" cy="1299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259164" y="3381029"/>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4936697" y="2573151"/>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709867" y="3049559"/>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6589980" y="3096194"/>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6589980" y="3487911"/>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6589980" y="3305777"/>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8532347" y="2904940"/>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10469250" y="3089943"/>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10489483" y="2904939"/>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267046" y="2197229"/>
            <a:ext cx="326966" cy="1446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652966" y="3570046"/>
            <a:ext cx="450760" cy="3421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450762" y="1471206"/>
            <a:ext cx="114750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46662" y="1124173"/>
            <a:ext cx="11083" cy="46612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34661" y="1088903"/>
            <a:ext cx="11475076" cy="466128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9102" y="5815151"/>
            <a:ext cx="11576736" cy="830997"/>
          </a:xfrm>
          <a:prstGeom prst="rect">
            <a:avLst/>
          </a:prstGeom>
        </p:spPr>
        <p:txBody>
          <a:bodyPr wrap="square">
            <a:spAutoFit/>
          </a:bodyPr>
          <a:lstStyle/>
          <a:p>
            <a:pPr algn="ctr"/>
            <a:r>
              <a:rPr lang="en-US" sz="2400" dirty="0"/>
              <a:t>Also, permanent absentee ballot status should be </a:t>
            </a:r>
            <a:r>
              <a:rPr lang="en-US" sz="2400" dirty="0">
                <a:solidFill>
                  <a:srgbClr val="FF0000"/>
                </a:solidFill>
              </a:rPr>
              <a:t>NO</a:t>
            </a:r>
            <a:r>
              <a:rPr lang="en-US" sz="2400" dirty="0"/>
              <a:t> if transferred from another town</a:t>
            </a:r>
            <a:r>
              <a:rPr lang="en-US" sz="2400" dirty="0" smtClean="0"/>
              <a:t>.</a:t>
            </a:r>
          </a:p>
          <a:p>
            <a:pPr algn="ctr"/>
            <a:r>
              <a:rPr lang="en-US" sz="2400" dirty="0" smtClean="0"/>
              <a:t> </a:t>
            </a:r>
            <a:r>
              <a:rPr lang="en-US" sz="2400" dirty="0"/>
              <a:t>(VOTER’S responsibility to file updated Dr.’s letter &amp; ABS application!)</a:t>
            </a:r>
          </a:p>
        </p:txBody>
      </p:sp>
      <p:sp>
        <p:nvSpPr>
          <p:cNvPr id="2" name="TextBox 1"/>
          <p:cNvSpPr txBox="1"/>
          <p:nvPr/>
        </p:nvSpPr>
        <p:spPr>
          <a:xfrm>
            <a:off x="785649" y="5250783"/>
            <a:ext cx="1390918" cy="369332"/>
          </a:xfrm>
          <a:prstGeom prst="rect">
            <a:avLst/>
          </a:prstGeom>
          <a:solidFill>
            <a:schemeClr val="bg1"/>
          </a:solidFill>
        </p:spPr>
        <p:txBody>
          <a:bodyPr wrap="square" rtlCol="0">
            <a:spAutoFit/>
          </a:bodyPr>
          <a:lstStyle/>
          <a:p>
            <a:r>
              <a:rPr lang="en-US" dirty="0" smtClean="0"/>
              <a:t>004810043</a:t>
            </a:r>
            <a:endParaRPr lang="en-US" dirty="0"/>
          </a:p>
        </p:txBody>
      </p:sp>
    </p:spTree>
    <p:extLst>
      <p:ext uri="{BB962C8B-B14F-4D97-AF65-F5344CB8AC3E}">
        <p14:creationId xmlns:p14="http://schemas.microsoft.com/office/powerpoint/2010/main" val="21035439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7"/>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150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50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1500"/>
                                  </p:stCondLst>
                                  <p:childTnLst>
                                    <p:set>
                                      <p:cBhvr>
                                        <p:cTn id="23" dur="1" fill="hold">
                                          <p:stCondLst>
                                            <p:cond delay="0"/>
                                          </p:stCondLst>
                                        </p:cTn>
                                        <p:tgtEl>
                                          <p:spTgt spid="29"/>
                                        </p:tgtEl>
                                        <p:attrNameLst>
                                          <p:attrName>style.visibility</p:attrName>
                                        </p:attrNameLst>
                                      </p:cBhvr>
                                      <p:to>
                                        <p:strVal val="visible"/>
                                      </p:to>
                                    </p:set>
                                  </p:childTnLst>
                                </p:cTn>
                              </p:par>
                            </p:childTnLst>
                          </p:cTn>
                        </p:par>
                        <p:par>
                          <p:cTn id="24" fill="hold">
                            <p:stCondLst>
                              <p:cond delay="5500"/>
                            </p:stCondLst>
                            <p:childTnLst>
                              <p:par>
                                <p:cTn id="25" presetID="1" presetClass="entr" presetSubtype="0" fill="hold" grpId="0" nodeType="afterEffect">
                                  <p:stCondLst>
                                    <p:cond delay="150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1500"/>
                                  </p:stCondLst>
                                  <p:childTnLst>
                                    <p:set>
                                      <p:cBhvr>
                                        <p:cTn id="28" dur="1" fill="hold">
                                          <p:stCondLst>
                                            <p:cond delay="0"/>
                                          </p:stCondLst>
                                        </p:cTn>
                                        <p:tgtEl>
                                          <p:spTgt spid="30"/>
                                        </p:tgtEl>
                                        <p:attrNameLst>
                                          <p:attrName>style.visibility</p:attrName>
                                        </p:attrNameLst>
                                      </p:cBhvr>
                                      <p:to>
                                        <p:strVal val="visible"/>
                                      </p:to>
                                    </p:set>
                                  </p:childTnLst>
                                </p:cTn>
                              </p:par>
                            </p:childTnLst>
                          </p:cTn>
                        </p:par>
                        <p:par>
                          <p:cTn id="29" fill="hold">
                            <p:stCondLst>
                              <p:cond delay="7000"/>
                            </p:stCondLst>
                            <p:childTnLst>
                              <p:par>
                                <p:cTn id="30" presetID="22" presetClass="entr" presetSubtype="4" fill="hold" grpId="0" nodeType="afterEffect">
                                  <p:stCondLst>
                                    <p:cond delay="150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P spid="26" grpId="0" animBg="1"/>
      <p:bldP spid="27" grpId="0" animBg="1"/>
      <p:bldP spid="28" grpId="0" animBg="1"/>
      <p:bldP spid="29" grpId="0" animBg="1"/>
      <p:bldP spid="30"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95072" y="4939686"/>
            <a:ext cx="8537830" cy="1938992"/>
          </a:xfrm>
          <a:prstGeom prst="rect">
            <a:avLst/>
          </a:prstGeom>
          <a:noFill/>
        </p:spPr>
        <p:txBody>
          <a:bodyPr wrap="square" rtlCol="0">
            <a:spAutoFit/>
          </a:bodyPr>
          <a:lstStyle/>
          <a:p>
            <a:pPr algn="ctr"/>
            <a:r>
              <a:rPr lang="en-US" sz="2400" dirty="0" smtClean="0"/>
              <a:t>DUPLICATE RECORD CREATED! !</a:t>
            </a:r>
          </a:p>
          <a:p>
            <a:pPr algn="ctr"/>
            <a:r>
              <a:rPr lang="en-US" sz="2400" dirty="0" smtClean="0"/>
              <a:t>Search for original card to confirm correct birthdate.</a:t>
            </a:r>
          </a:p>
          <a:p>
            <a:pPr algn="ctr"/>
            <a:r>
              <a:rPr lang="en-US" sz="2400" dirty="0" smtClean="0"/>
              <a:t>Per SOTS, if </a:t>
            </a:r>
            <a:r>
              <a:rPr lang="en-US" sz="2400" dirty="0"/>
              <a:t>any of the</a:t>
            </a:r>
            <a:r>
              <a:rPr lang="en-US" sz="2400" b="1" dirty="0"/>
              <a:t> </a:t>
            </a:r>
            <a:r>
              <a:rPr lang="en-US" sz="2400" dirty="0"/>
              <a:t>duplicates have an “on-line” record, </a:t>
            </a:r>
            <a:endParaRPr lang="en-US" sz="2400" dirty="0" smtClean="0"/>
          </a:p>
          <a:p>
            <a:pPr algn="ctr"/>
            <a:r>
              <a:rPr lang="en-US" sz="2400" dirty="0" smtClean="0"/>
              <a:t>the </a:t>
            </a:r>
            <a:r>
              <a:rPr lang="en-US" sz="2400" dirty="0"/>
              <a:t>correct/latest voter registration </a:t>
            </a:r>
            <a:r>
              <a:rPr lang="en-US" sz="2400" dirty="0" smtClean="0"/>
              <a:t>must be preserved. </a:t>
            </a:r>
          </a:p>
          <a:p>
            <a:pPr algn="ctr"/>
            <a:r>
              <a:rPr lang="en-US" sz="2400" smtClean="0"/>
              <a:t>See </a:t>
            </a:r>
            <a:r>
              <a:rPr lang="en-US" sz="2400" dirty="0" smtClean="0"/>
              <a:t>ROVAC handbook Chapter 6, Page 36. </a:t>
            </a:r>
            <a:endParaRPr lang="en-US" sz="2400" dirty="0"/>
          </a:p>
        </p:txBody>
      </p:sp>
      <p:pic>
        <p:nvPicPr>
          <p:cNvPr id="4" name="Picture 3"/>
          <p:cNvPicPr/>
          <p:nvPr/>
        </p:nvPicPr>
        <p:blipFill rotWithShape="1">
          <a:blip r:embed="rId2"/>
          <a:srcRect l="16927" t="23447" r="3730" b="19729"/>
          <a:stretch/>
        </p:blipFill>
        <p:spPr>
          <a:xfrm>
            <a:off x="283335" y="1023582"/>
            <a:ext cx="11320530" cy="3986300"/>
          </a:xfrm>
          <a:prstGeom prst="rect">
            <a:avLst/>
          </a:prstGeom>
        </p:spPr>
      </p:pic>
      <p:sp>
        <p:nvSpPr>
          <p:cNvPr id="3" name="TextBox 2"/>
          <p:cNvSpPr txBox="1"/>
          <p:nvPr/>
        </p:nvSpPr>
        <p:spPr>
          <a:xfrm>
            <a:off x="1287887" y="1880315"/>
            <a:ext cx="9952200" cy="502277"/>
          </a:xfrm>
          <a:prstGeom prst="rect">
            <a:avLst/>
          </a:prstGeom>
          <a:solidFill>
            <a:srgbClr val="FFFF00">
              <a:alpha val="35000"/>
            </a:srgbClr>
          </a:solidFill>
        </p:spPr>
        <p:txBody>
          <a:bodyPr wrap="square" rtlCol="0">
            <a:spAutoFit/>
          </a:bodyPr>
          <a:lstStyle/>
          <a:p>
            <a:endParaRPr lang="en-US" dirty="0"/>
          </a:p>
        </p:txBody>
      </p:sp>
      <p:sp>
        <p:nvSpPr>
          <p:cNvPr id="5" name="TextBox 4"/>
          <p:cNvSpPr txBox="1"/>
          <p:nvPr/>
        </p:nvSpPr>
        <p:spPr>
          <a:xfrm>
            <a:off x="283335" y="309381"/>
            <a:ext cx="4365937" cy="523220"/>
          </a:xfrm>
          <a:prstGeom prst="rect">
            <a:avLst/>
          </a:prstGeom>
          <a:noFill/>
        </p:spPr>
        <p:txBody>
          <a:bodyPr wrap="square" rtlCol="0">
            <a:spAutoFit/>
          </a:bodyPr>
          <a:lstStyle/>
          <a:p>
            <a:r>
              <a:rPr lang="en-US" sz="2800" b="1" dirty="0" smtClean="0">
                <a:solidFill>
                  <a:srgbClr val="FF0000"/>
                </a:solidFill>
              </a:rPr>
              <a:t>Example</a:t>
            </a:r>
            <a:r>
              <a:rPr lang="en-US" sz="2800" b="1" dirty="0" smtClean="0"/>
              <a:t> </a:t>
            </a:r>
            <a:r>
              <a:rPr lang="en-US" sz="2800" b="1" dirty="0" smtClean="0">
                <a:solidFill>
                  <a:srgbClr val="FF0000"/>
                </a:solidFill>
              </a:rPr>
              <a:t>2:</a:t>
            </a:r>
            <a:endParaRPr lang="en-US" sz="1400" dirty="0">
              <a:solidFill>
                <a:srgbClr val="FF0000"/>
              </a:solidFill>
            </a:endParaRPr>
          </a:p>
        </p:txBody>
      </p:sp>
    </p:spTree>
    <p:extLst>
      <p:ext uri="{BB962C8B-B14F-4D97-AF65-F5344CB8AC3E}">
        <p14:creationId xmlns:p14="http://schemas.microsoft.com/office/powerpoint/2010/main" val="2850811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53982" b="58624"/>
          <a:stretch/>
        </p:blipFill>
        <p:spPr bwMode="auto">
          <a:xfrm>
            <a:off x="163774" y="631834"/>
            <a:ext cx="5882184" cy="5878148"/>
          </a:xfrm>
          <a:prstGeom prst="rect">
            <a:avLst/>
          </a:prstGeom>
          <a:ln>
            <a:noFill/>
          </a:ln>
          <a:extLst>
            <a:ext uri="{53640926-AAD7-44D8-BBD7-CCE9431645EC}">
              <a14:shadowObscured xmlns:a14="http://schemas.microsoft.com/office/drawing/2010/main"/>
            </a:ext>
          </a:extLst>
        </p:spPr>
      </p:pic>
      <p:sp>
        <p:nvSpPr>
          <p:cNvPr id="2" name="Oval 1"/>
          <p:cNvSpPr/>
          <p:nvPr/>
        </p:nvSpPr>
        <p:spPr>
          <a:xfrm>
            <a:off x="163774" y="1883391"/>
            <a:ext cx="1323832" cy="8111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3"/>
          <p:cNvPicPr>
            <a:picLocks/>
          </p:cNvPicPr>
          <p:nvPr/>
        </p:nvPicPr>
        <p:blipFill rotWithShape="1">
          <a:blip r:embed="rId3"/>
          <a:srcRect l="2211" t="50184" b="3244"/>
          <a:stretch/>
        </p:blipFill>
        <p:spPr bwMode="auto">
          <a:xfrm>
            <a:off x="5936776" y="514390"/>
            <a:ext cx="6400800" cy="5995592"/>
          </a:xfrm>
          <a:prstGeom prst="rect">
            <a:avLst/>
          </a:prstGeom>
          <a:ln>
            <a:noFill/>
          </a:ln>
          <a:extLst>
            <a:ext uri="{53640926-AAD7-44D8-BBD7-CCE9431645EC}">
              <a14:shadowObscured xmlns:a14="http://schemas.microsoft.com/office/drawing/2010/main"/>
            </a:ext>
          </a:extLst>
        </p:spPr>
      </p:pic>
      <p:sp>
        <p:nvSpPr>
          <p:cNvPr id="7" name="Oval 6"/>
          <p:cNvSpPr/>
          <p:nvPr/>
        </p:nvSpPr>
        <p:spPr>
          <a:xfrm>
            <a:off x="5936776" y="1994848"/>
            <a:ext cx="1323832" cy="8111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1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5135" y="174947"/>
            <a:ext cx="4365937" cy="523220"/>
          </a:xfrm>
          <a:prstGeom prst="rect">
            <a:avLst/>
          </a:prstGeom>
          <a:noFill/>
        </p:spPr>
        <p:txBody>
          <a:bodyPr wrap="square" rtlCol="0">
            <a:spAutoFit/>
          </a:bodyPr>
          <a:lstStyle/>
          <a:p>
            <a:r>
              <a:rPr lang="en-US" sz="2800" b="1" dirty="0" smtClean="0">
                <a:solidFill>
                  <a:srgbClr val="FF0000"/>
                </a:solidFill>
              </a:rPr>
              <a:t>Example</a:t>
            </a:r>
            <a:r>
              <a:rPr lang="en-US" sz="2800" b="1" dirty="0" smtClean="0"/>
              <a:t> </a:t>
            </a:r>
            <a:r>
              <a:rPr lang="en-US" sz="2800" b="1" dirty="0">
                <a:solidFill>
                  <a:srgbClr val="FF0000"/>
                </a:solidFill>
              </a:rPr>
              <a:t>3</a:t>
            </a:r>
            <a:r>
              <a:rPr lang="en-US" sz="2800" b="1" dirty="0" smtClean="0">
                <a:solidFill>
                  <a:srgbClr val="FF0000"/>
                </a:solidFill>
              </a:rPr>
              <a:t>:</a:t>
            </a:r>
            <a:endParaRPr lang="en-US" sz="1400" dirty="0">
              <a:solidFill>
                <a:srgbClr val="FF0000"/>
              </a:solidFill>
            </a:endParaRPr>
          </a:p>
        </p:txBody>
      </p:sp>
      <p:pic>
        <p:nvPicPr>
          <p:cNvPr id="5" name="Picture 4"/>
          <p:cNvPicPr/>
          <p:nvPr/>
        </p:nvPicPr>
        <p:blipFill rotWithShape="1">
          <a:blip r:embed="rId2"/>
          <a:srcRect l="16909" t="10438" b="50559"/>
          <a:stretch/>
        </p:blipFill>
        <p:spPr bwMode="auto">
          <a:xfrm>
            <a:off x="504968" y="759722"/>
            <a:ext cx="10094346" cy="49327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603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527702" y="1154394"/>
            <a:ext cx="3799268" cy="2554545"/>
          </a:xfrm>
          <a:prstGeom prst="rect">
            <a:avLst/>
          </a:prstGeom>
          <a:noFill/>
        </p:spPr>
        <p:txBody>
          <a:bodyPr wrap="square" rtlCol="0">
            <a:spAutoFit/>
          </a:bodyPr>
          <a:lstStyle/>
          <a:p>
            <a:pPr algn="ctr"/>
            <a:r>
              <a:rPr lang="en-US" sz="3200" dirty="0" smtClean="0"/>
              <a:t>PARTY is incorrect!! Voting privilege could be lost during a Primary, resulting in an unhappy Voter!!</a:t>
            </a:r>
            <a:endParaRPr lang="en-US" sz="32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958" y="3734604"/>
            <a:ext cx="866775" cy="866775"/>
          </a:xfrm>
          <a:prstGeom prst="rect">
            <a:avLst/>
          </a:prstGeom>
        </p:spPr>
      </p:pic>
      <p:pic>
        <p:nvPicPr>
          <p:cNvPr id="12" name="Picture 11"/>
          <p:cNvPicPr/>
          <p:nvPr/>
        </p:nvPicPr>
        <p:blipFill rotWithShape="1">
          <a:blip r:embed="rId3"/>
          <a:srcRect l="16764" t="25146" r="6024" b="53823"/>
          <a:stretch/>
        </p:blipFill>
        <p:spPr bwMode="auto">
          <a:xfrm>
            <a:off x="1976906" y="4662713"/>
            <a:ext cx="9350064" cy="2051986"/>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srcRect l="7428" b="11908"/>
          <a:stretch/>
        </p:blipFill>
        <p:spPr>
          <a:xfrm>
            <a:off x="163353" y="128789"/>
            <a:ext cx="7178595" cy="4430332"/>
          </a:xfrm>
          <a:prstGeom prst="rect">
            <a:avLst/>
          </a:prstGeom>
        </p:spPr>
      </p:pic>
      <p:sp>
        <p:nvSpPr>
          <p:cNvPr id="15" name="TextBox 14"/>
          <p:cNvSpPr txBox="1"/>
          <p:nvPr/>
        </p:nvSpPr>
        <p:spPr>
          <a:xfrm>
            <a:off x="163352" y="1930707"/>
            <a:ext cx="3971919" cy="785197"/>
          </a:xfrm>
          <a:prstGeom prst="rect">
            <a:avLst/>
          </a:prstGeom>
          <a:solidFill>
            <a:srgbClr val="FFFF00">
              <a:alpha val="35000"/>
            </a:srgbClr>
          </a:solidFill>
        </p:spPr>
        <p:txBody>
          <a:bodyPr wrap="square" rtlCol="0">
            <a:spAutoFit/>
          </a:bodyPr>
          <a:lstStyle/>
          <a:p>
            <a:endParaRPr lang="en-US" dirty="0"/>
          </a:p>
        </p:txBody>
      </p:sp>
      <p:sp>
        <p:nvSpPr>
          <p:cNvPr id="16" name="TextBox 15"/>
          <p:cNvSpPr txBox="1"/>
          <p:nvPr/>
        </p:nvSpPr>
        <p:spPr>
          <a:xfrm>
            <a:off x="9280476" y="5020485"/>
            <a:ext cx="887106" cy="1069335"/>
          </a:xfrm>
          <a:prstGeom prst="rect">
            <a:avLst/>
          </a:prstGeom>
          <a:solidFill>
            <a:srgbClr val="FFFF00">
              <a:alpha val="35000"/>
            </a:srgbClr>
          </a:solidFill>
        </p:spPr>
        <p:txBody>
          <a:bodyPr wrap="square" rtlCol="0">
            <a:spAutoFit/>
          </a:bodyPr>
          <a:lstStyle/>
          <a:p>
            <a:endParaRPr lang="en-US" dirty="0"/>
          </a:p>
        </p:txBody>
      </p:sp>
    </p:spTree>
    <p:extLst>
      <p:ext uri="{BB962C8B-B14F-4D97-AF65-F5344CB8AC3E}">
        <p14:creationId xmlns:p14="http://schemas.microsoft.com/office/powerpoint/2010/main" val="3133497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22341" y="1480534"/>
            <a:ext cx="3786388" cy="1569660"/>
          </a:xfrm>
          <a:prstGeom prst="rect">
            <a:avLst/>
          </a:prstGeom>
          <a:noFill/>
        </p:spPr>
        <p:txBody>
          <a:bodyPr wrap="square" rtlCol="0">
            <a:spAutoFit/>
          </a:bodyPr>
          <a:lstStyle/>
          <a:p>
            <a:pPr algn="ctr"/>
            <a:r>
              <a:rPr lang="en-US" sz="2400" dirty="0" smtClean="0"/>
              <a:t>Acceptance letter is now ready to be sent to the Voter and the Voter’s card</a:t>
            </a:r>
          </a:p>
          <a:p>
            <a:pPr algn="ctr"/>
            <a:r>
              <a:rPr lang="en-US" sz="2400" dirty="0" smtClean="0"/>
              <a:t> can be filed!</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4" y="870934"/>
            <a:ext cx="1295400" cy="121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64" y="3153225"/>
            <a:ext cx="3524630" cy="3170302"/>
          </a:xfrm>
          <a:prstGeom prst="rect">
            <a:avLst/>
          </a:prstGeom>
        </p:spPr>
      </p:pic>
      <p:pic>
        <p:nvPicPr>
          <p:cNvPr id="7" name="Picture 6"/>
          <p:cNvPicPr/>
          <p:nvPr/>
        </p:nvPicPr>
        <p:blipFill>
          <a:blip r:embed="rId4"/>
          <a:stretch>
            <a:fillRect/>
          </a:stretch>
        </p:blipFill>
        <p:spPr>
          <a:xfrm>
            <a:off x="5144546" y="0"/>
            <a:ext cx="6373588" cy="6858001"/>
          </a:xfrm>
          <a:prstGeom prst="rect">
            <a:avLst/>
          </a:prstGeom>
        </p:spPr>
      </p:pic>
    </p:spTree>
    <p:extLst>
      <p:ext uri="{BB962C8B-B14F-4D97-AF65-F5344CB8AC3E}">
        <p14:creationId xmlns:p14="http://schemas.microsoft.com/office/powerpoint/2010/main" val="3225183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3" y="25758"/>
            <a:ext cx="6053070" cy="6667500"/>
          </a:xfrm>
          <a:prstGeom prst="rect">
            <a:avLst/>
          </a:prstGeom>
        </p:spPr>
      </p:pic>
    </p:spTree>
    <p:extLst>
      <p:ext uri="{BB962C8B-B14F-4D97-AF65-F5344CB8AC3E}">
        <p14:creationId xmlns:p14="http://schemas.microsoft.com/office/powerpoint/2010/main" val="2572844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isbeth.becker\AppData\Local\Microsoft\Windows\Temporary Internet Files\Content.IE5\38UD1KYJ\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7527" y="0"/>
            <a:ext cx="5243015" cy="7015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2991" y="1946786"/>
            <a:ext cx="10419009" cy="2215991"/>
          </a:xfrm>
          <a:prstGeom prst="rect">
            <a:avLst/>
          </a:prstGeom>
          <a:noFill/>
          <a:ln>
            <a:noFill/>
          </a:ln>
        </p:spPr>
        <p:txBody>
          <a:bodyPr wrap="square" rtlCol="0">
            <a:spAutoFit/>
          </a:bodyPr>
          <a:lstStyle/>
          <a:p>
            <a:r>
              <a:rPr lang="en-US" sz="13800" b="1" dirty="0" smtClean="0"/>
              <a:t>QUESTIONS</a:t>
            </a:r>
            <a:endParaRPr lang="en-US" sz="4000" b="1" dirty="0"/>
          </a:p>
        </p:txBody>
      </p:sp>
    </p:spTree>
    <p:extLst>
      <p:ext uri="{BB962C8B-B14F-4D97-AF65-F5344CB8AC3E}">
        <p14:creationId xmlns:p14="http://schemas.microsoft.com/office/powerpoint/2010/main" val="182032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style.rotation</p:attrName>
                                        </p:attrNameLst>
                                      </p:cBhvr>
                                      <p:tavLst>
                                        <p:tav tm="0">
                                          <p:val>
                                            <p:fltVal val="90"/>
                                          </p:val>
                                        </p:tav>
                                        <p:tav tm="100000">
                                          <p:val>
                                            <p:fltVal val="0"/>
                                          </p:val>
                                        </p:tav>
                                      </p:tavLst>
                                    </p:anim>
                                    <p:animEffect transition="in" filter="fade">
                                      <p:cBhvr>
                                        <p:cTn id="10" dur="175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750" fill="hold"/>
                                        <p:tgtEl>
                                          <p:spTgt spid="2"/>
                                        </p:tgtEl>
                                        <p:attrNameLst>
                                          <p:attrName>ppt_w</p:attrName>
                                        </p:attrNameLst>
                                      </p:cBhvr>
                                      <p:tavLst>
                                        <p:tav tm="0">
                                          <p:val>
                                            <p:fltVal val="0"/>
                                          </p:val>
                                        </p:tav>
                                        <p:tav tm="100000">
                                          <p:val>
                                            <p:strVal val="#ppt_w"/>
                                          </p:val>
                                        </p:tav>
                                      </p:tavLst>
                                    </p:anim>
                                    <p:anim calcmode="lin" valueType="num">
                                      <p:cBhvr>
                                        <p:cTn id="14" dur="1750" fill="hold"/>
                                        <p:tgtEl>
                                          <p:spTgt spid="2"/>
                                        </p:tgtEl>
                                        <p:attrNameLst>
                                          <p:attrName>ppt_h</p:attrName>
                                        </p:attrNameLst>
                                      </p:cBhvr>
                                      <p:tavLst>
                                        <p:tav tm="0">
                                          <p:val>
                                            <p:fltVal val="0"/>
                                          </p:val>
                                        </p:tav>
                                        <p:tav tm="100000">
                                          <p:val>
                                            <p:strVal val="#ppt_h"/>
                                          </p:val>
                                        </p:tav>
                                      </p:tavLst>
                                    </p:anim>
                                    <p:anim calcmode="lin" valueType="num">
                                      <p:cBhvr>
                                        <p:cTn id="15" dur="1750" fill="hold"/>
                                        <p:tgtEl>
                                          <p:spTgt spid="2"/>
                                        </p:tgtEl>
                                        <p:attrNameLst>
                                          <p:attrName>style.rotation</p:attrName>
                                        </p:attrNameLst>
                                      </p:cBhvr>
                                      <p:tavLst>
                                        <p:tav tm="0">
                                          <p:val>
                                            <p:fltVal val="90"/>
                                          </p:val>
                                        </p:tav>
                                        <p:tav tm="100000">
                                          <p:val>
                                            <p:fltVal val="0"/>
                                          </p:val>
                                        </p:tav>
                                      </p:tavLst>
                                    </p:anim>
                                    <p:animEffect transition="in" filter="fade">
                                      <p:cBhvr>
                                        <p:cTn id="16"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52400"/>
            <a:ext cx="8229600" cy="609600"/>
          </a:xfrm>
        </p:spPr>
        <p:txBody>
          <a:bodyPr>
            <a:noAutofit/>
          </a:bodyPr>
          <a:lstStyle/>
          <a:p>
            <a:pPr algn="ctr"/>
            <a:r>
              <a:rPr lang="en-US" sz="2800" dirty="0"/>
              <a:t/>
            </a:r>
            <a:br>
              <a:rPr lang="en-US" sz="2800" dirty="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3357714"/>
              </p:ext>
            </p:extLst>
          </p:nvPr>
        </p:nvGraphicFramePr>
        <p:xfrm>
          <a:off x="1793175" y="593244"/>
          <a:ext cx="9037121" cy="6186315"/>
        </p:xfrm>
        <a:graphic>
          <a:graphicData uri="http://schemas.openxmlformats.org/drawingml/2006/table">
            <a:tbl>
              <a:tblPr firstRow="1" bandRow="1">
                <a:tableStyleId>{5C22544A-7EE6-4342-B048-85BDC9FD1C3A}</a:tableStyleId>
              </a:tblPr>
              <a:tblGrid>
                <a:gridCol w="2521478"/>
                <a:gridCol w="2369799"/>
                <a:gridCol w="4145844"/>
              </a:tblGrid>
              <a:tr h="358317">
                <a:tc>
                  <a:txBody>
                    <a:bodyPr/>
                    <a:lstStyle/>
                    <a:p>
                      <a:pPr algn="ctr"/>
                      <a:r>
                        <a:rPr lang="en-US" dirty="0" smtClean="0"/>
                        <a:t>TYPE</a:t>
                      </a:r>
                      <a:endParaRPr lang="en-US" dirty="0"/>
                    </a:p>
                  </a:txBody>
                  <a:tcPr/>
                </a:tc>
                <a:tc>
                  <a:txBody>
                    <a:bodyPr/>
                    <a:lstStyle/>
                    <a:p>
                      <a:pPr algn="ctr"/>
                      <a:r>
                        <a:rPr lang="en-US" dirty="0" smtClean="0"/>
                        <a:t>REGISTRATION STATUS</a:t>
                      </a:r>
                      <a:endParaRPr lang="en-US" dirty="0"/>
                    </a:p>
                  </a:txBody>
                  <a:tcPr/>
                </a:tc>
                <a:tc>
                  <a:txBody>
                    <a:bodyPr/>
                    <a:lstStyle/>
                    <a:p>
                      <a:pPr algn="ctr"/>
                      <a:r>
                        <a:rPr lang="en-US" dirty="0" smtClean="0"/>
                        <a:t>OPTIONS</a:t>
                      </a:r>
                      <a:endParaRPr lang="en-US" dirty="0"/>
                    </a:p>
                  </a:txBody>
                  <a:tcPr/>
                </a:tc>
              </a:tr>
              <a:tr h="1702005">
                <a:tc>
                  <a:txBody>
                    <a:bodyPr/>
                    <a:lstStyle/>
                    <a:p>
                      <a:r>
                        <a:rPr lang="en-US" dirty="0" smtClean="0"/>
                        <a:t>New Voter in your Community</a:t>
                      </a:r>
                      <a:endParaRPr lang="en-US" dirty="0"/>
                    </a:p>
                  </a:txBody>
                  <a:tcPr/>
                </a:tc>
                <a:tc>
                  <a:txBody>
                    <a:bodyPr/>
                    <a:lstStyle/>
                    <a:p>
                      <a:pPr marL="285750" indent="-285750">
                        <a:buFont typeface="Arial" panose="020B0604020202020204" pitchFamily="34" charset="0"/>
                        <a:buChar char="•"/>
                      </a:pPr>
                      <a:r>
                        <a:rPr lang="en-US" dirty="0" smtClean="0"/>
                        <a:t>Never Registered</a:t>
                      </a:r>
                    </a:p>
                    <a:p>
                      <a:pPr marL="285750" indent="-285750">
                        <a:buFont typeface="Arial" panose="020B0604020202020204" pitchFamily="34" charset="0"/>
                        <a:buChar char="•"/>
                      </a:pPr>
                      <a:r>
                        <a:rPr lang="en-US" dirty="0" smtClean="0"/>
                        <a:t>OFF in </a:t>
                      </a:r>
                      <a:r>
                        <a:rPr lang="en-US" dirty="0" smtClean="0"/>
                        <a:t>Your Town</a:t>
                      </a:r>
                      <a:endParaRPr lang="en-US" dirty="0" smtClean="0"/>
                    </a:p>
                    <a:p>
                      <a:pPr marL="285750" indent="-285750">
                        <a:buFont typeface="Arial" panose="020B0604020202020204" pitchFamily="34" charset="0"/>
                        <a:buChar char="•"/>
                      </a:pPr>
                      <a:r>
                        <a:rPr lang="en-US" dirty="0" smtClean="0"/>
                        <a:t>OFF</a:t>
                      </a:r>
                      <a:r>
                        <a:rPr lang="en-US" baseline="0" dirty="0" smtClean="0"/>
                        <a:t> in a different municipality</a:t>
                      </a:r>
                      <a:endParaRPr lang="en-US" dirty="0" smtClean="0"/>
                    </a:p>
                    <a:p>
                      <a:pPr marL="0" indent="0">
                        <a:buFont typeface="Arial" panose="020B0604020202020204" pitchFamily="34" charset="0"/>
                        <a:buNone/>
                      </a:pPr>
                      <a:endParaRPr lang="en-US" dirty="0"/>
                    </a:p>
                  </a:txBody>
                  <a:tcPr/>
                </a:tc>
                <a:tc>
                  <a:txBody>
                    <a:bodyPr/>
                    <a:lstStyle/>
                    <a:p>
                      <a:r>
                        <a:rPr lang="en-US" dirty="0" smtClean="0"/>
                        <a:t>No </a:t>
                      </a:r>
                      <a:r>
                        <a:rPr lang="en-US" dirty="0" smtClean="0"/>
                        <a:t>match. </a:t>
                      </a:r>
                      <a:r>
                        <a:rPr lang="en-US" b="1" u="sng" dirty="0" smtClean="0">
                          <a:solidFill>
                            <a:schemeClr val="accent2">
                              <a:lumMod val="75000"/>
                            </a:schemeClr>
                          </a:solidFill>
                        </a:rPr>
                        <a:t>New Voter</a:t>
                      </a:r>
                      <a:r>
                        <a:rPr lang="en-US" dirty="0" smtClean="0"/>
                        <a:t>. </a:t>
                      </a:r>
                    </a:p>
                    <a:p>
                      <a:r>
                        <a:rPr lang="en-US" baseline="0" dirty="0" smtClean="0"/>
                        <a:t>OFF in own Town.  Find card. Confirm same person.  </a:t>
                      </a:r>
                      <a:r>
                        <a:rPr lang="en-US" b="1" u="sng" baseline="0" dirty="0" smtClean="0">
                          <a:solidFill>
                            <a:schemeClr val="accent2">
                              <a:lumMod val="75000"/>
                            </a:schemeClr>
                          </a:solidFill>
                        </a:rPr>
                        <a:t>SELECT</a:t>
                      </a:r>
                      <a:r>
                        <a:rPr lang="en-US" baseline="0" dirty="0" smtClean="0"/>
                        <a:t>.</a:t>
                      </a:r>
                    </a:p>
                    <a:p>
                      <a:r>
                        <a:rPr lang="en-US" baseline="0" dirty="0" smtClean="0"/>
                        <a:t>DMV </a:t>
                      </a:r>
                      <a:r>
                        <a:rPr lang="en-US" baseline="0" dirty="0" smtClean="0"/>
                        <a:t>and Online </a:t>
                      </a:r>
                      <a:r>
                        <a:rPr lang="en-US" baseline="0" dirty="0" smtClean="0"/>
                        <a:t>– No Match – </a:t>
                      </a:r>
                      <a:r>
                        <a:rPr lang="en-US" b="1" u="sng" baseline="0" dirty="0" smtClean="0">
                          <a:solidFill>
                            <a:schemeClr val="accent2">
                              <a:lumMod val="75000"/>
                            </a:schemeClr>
                          </a:solidFill>
                        </a:rPr>
                        <a:t>New Voter</a:t>
                      </a:r>
                      <a:r>
                        <a:rPr lang="en-US" baseline="0" dirty="0" smtClean="0"/>
                        <a:t>.  Same DOB, First Name, Last Name, Regardless of Status – </a:t>
                      </a:r>
                      <a:r>
                        <a:rPr lang="en-US" b="1" u="sng" baseline="0" dirty="0" smtClean="0">
                          <a:solidFill>
                            <a:schemeClr val="accent2">
                              <a:lumMod val="75000"/>
                            </a:schemeClr>
                          </a:solidFill>
                        </a:rPr>
                        <a:t>SELECT</a:t>
                      </a:r>
                      <a:r>
                        <a:rPr lang="en-US" baseline="0" dirty="0" smtClean="0"/>
                        <a:t>.</a:t>
                      </a:r>
                      <a:endParaRPr lang="en-US" dirty="0" smtClean="0"/>
                    </a:p>
                  </a:txBody>
                  <a:tcPr/>
                </a:tc>
              </a:tr>
              <a:tr h="358317">
                <a:tc>
                  <a:txBody>
                    <a:bodyPr/>
                    <a:lstStyle/>
                    <a:p>
                      <a:endParaRPr lang="en-US" dirty="0"/>
                    </a:p>
                  </a:txBody>
                  <a:tcPr/>
                </a:tc>
                <a:tc>
                  <a:txBody>
                    <a:bodyPr/>
                    <a:lstStyle/>
                    <a:p>
                      <a:endParaRPr lang="en-US" dirty="0"/>
                    </a:p>
                  </a:txBody>
                  <a:tcPr/>
                </a:tc>
                <a:tc>
                  <a:txBody>
                    <a:bodyPr/>
                    <a:lstStyle/>
                    <a:p>
                      <a:endParaRPr lang="en-US" dirty="0"/>
                    </a:p>
                  </a:txBody>
                  <a:tcPr/>
                </a:tc>
              </a:tr>
              <a:tr h="1164530">
                <a:tc>
                  <a:txBody>
                    <a:bodyPr/>
                    <a:lstStyle/>
                    <a:p>
                      <a:r>
                        <a:rPr lang="en-US" dirty="0" smtClean="0"/>
                        <a:t>Already a Voter in your community</a:t>
                      </a:r>
                      <a:endParaRPr lang="en-US" dirty="0"/>
                    </a:p>
                  </a:txBody>
                  <a:tcPr/>
                </a:tc>
                <a:tc>
                  <a:txBody>
                    <a:bodyPr/>
                    <a:lstStyle/>
                    <a:p>
                      <a:r>
                        <a:rPr lang="en-US" dirty="0" smtClean="0"/>
                        <a:t>A= Active</a:t>
                      </a:r>
                    </a:p>
                    <a:p>
                      <a:r>
                        <a:rPr lang="en-US" dirty="0" smtClean="0"/>
                        <a:t>I = Inactive</a:t>
                      </a:r>
                      <a:endParaRPr lang="en-US" dirty="0"/>
                    </a:p>
                  </a:txBody>
                  <a:tcPr/>
                </a:tc>
                <a:tc>
                  <a:txBody>
                    <a:bodyPr/>
                    <a:lstStyle/>
                    <a:p>
                      <a:r>
                        <a:rPr lang="en-US" dirty="0" smtClean="0"/>
                        <a:t>Potential</a:t>
                      </a:r>
                      <a:r>
                        <a:rPr lang="en-US" baseline="0" dirty="0" smtClean="0"/>
                        <a:t> match will appear.</a:t>
                      </a:r>
                    </a:p>
                    <a:p>
                      <a:r>
                        <a:rPr lang="en-US" baseline="0" dirty="0" smtClean="0"/>
                        <a:t>     When a prior name is entered, system </a:t>
                      </a:r>
                    </a:p>
                    <a:p>
                      <a:r>
                        <a:rPr lang="en-US" baseline="0" dirty="0" smtClean="0"/>
                        <a:t>      will match.</a:t>
                      </a:r>
                    </a:p>
                    <a:p>
                      <a:r>
                        <a:rPr lang="en-US" baseline="0" dirty="0" smtClean="0"/>
                        <a:t>      Verify by reviewing card on file.  </a:t>
                      </a:r>
                      <a:endParaRPr lang="en-US" dirty="0"/>
                    </a:p>
                  </a:txBody>
                  <a:tcPr/>
                </a:tc>
              </a:tr>
              <a:tr h="358317">
                <a:tc>
                  <a:txBody>
                    <a:bodyPr/>
                    <a:lstStyle/>
                    <a:p>
                      <a:endParaRPr lang="en-US" dirty="0"/>
                    </a:p>
                  </a:txBody>
                  <a:tcPr/>
                </a:tc>
                <a:tc>
                  <a:txBody>
                    <a:bodyPr/>
                    <a:lstStyle/>
                    <a:p>
                      <a:endParaRPr lang="en-US" dirty="0"/>
                    </a:p>
                  </a:txBody>
                  <a:tcPr/>
                </a:tc>
                <a:tc>
                  <a:txBody>
                    <a:bodyPr/>
                    <a:lstStyle/>
                    <a:p>
                      <a:endParaRPr lang="en-US" dirty="0"/>
                    </a:p>
                  </a:txBody>
                  <a:tcPr/>
                </a:tc>
              </a:tr>
              <a:tr h="2162955">
                <a:tc>
                  <a:txBody>
                    <a:bodyPr/>
                    <a:lstStyle/>
                    <a:p>
                      <a:r>
                        <a:rPr lang="en-US" dirty="0" smtClean="0"/>
                        <a:t>Active, Inactive and OFF in a Different Community</a:t>
                      </a:r>
                      <a:endParaRPr lang="en-US" dirty="0"/>
                    </a:p>
                  </a:txBody>
                  <a:tcPr/>
                </a:tc>
                <a:tc>
                  <a:txBody>
                    <a:bodyPr/>
                    <a:lstStyle/>
                    <a:p>
                      <a:r>
                        <a:rPr lang="en-US" dirty="0" smtClean="0"/>
                        <a:t>A=</a:t>
                      </a:r>
                      <a:r>
                        <a:rPr lang="en-US" baseline="0" dirty="0" smtClean="0"/>
                        <a:t> Active</a:t>
                      </a:r>
                    </a:p>
                    <a:p>
                      <a:r>
                        <a:rPr lang="en-US" baseline="0" dirty="0" smtClean="0"/>
                        <a:t>I= Inactive</a:t>
                      </a:r>
                    </a:p>
                    <a:p>
                      <a:r>
                        <a:rPr lang="en-US" baseline="0" dirty="0" smtClean="0"/>
                        <a:t>O= Off</a:t>
                      </a:r>
                      <a:endParaRPr lang="en-US" dirty="0"/>
                    </a:p>
                  </a:txBody>
                  <a:tcPr/>
                </a:tc>
                <a:tc>
                  <a:txBody>
                    <a:bodyPr/>
                    <a:lstStyle/>
                    <a:p>
                      <a:r>
                        <a:rPr lang="en-US" dirty="0" smtClean="0"/>
                        <a:t>System will match when you are entering cards under ACTIVITIES or when you are registering online </a:t>
                      </a:r>
                      <a:r>
                        <a:rPr lang="en-US" dirty="0" smtClean="0"/>
                        <a:t>voters via SOTS</a:t>
                      </a:r>
                      <a:r>
                        <a:rPr lang="en-US" baseline="0" dirty="0" smtClean="0"/>
                        <a:t> or DMV</a:t>
                      </a:r>
                      <a:r>
                        <a:rPr lang="en-US" dirty="0" smtClean="0"/>
                        <a:t>.</a:t>
                      </a:r>
                      <a:endParaRPr lang="en-US" dirty="0" smtClean="0"/>
                    </a:p>
                    <a:p>
                      <a:endParaRPr lang="en-US" dirty="0" smtClean="0"/>
                    </a:p>
                    <a:p>
                      <a:r>
                        <a:rPr lang="en-US" dirty="0" smtClean="0"/>
                        <a:t>Uncertain – go</a:t>
                      </a:r>
                      <a:r>
                        <a:rPr lang="en-US" baseline="0" dirty="0" smtClean="0"/>
                        <a:t> back, go to INQUIRIES statewide and enter FIRST NAME and DOB</a:t>
                      </a:r>
                      <a:endParaRPr lang="en-US" dirty="0"/>
                    </a:p>
                  </a:txBody>
                  <a:tcPr/>
                </a:tc>
              </a:tr>
            </a:tbl>
          </a:graphicData>
        </a:graphic>
      </p:graphicFrame>
      <p:sp>
        <p:nvSpPr>
          <p:cNvPr id="2" name="Slide Number Placeholder 1"/>
          <p:cNvSpPr>
            <a:spLocks noGrp="1"/>
          </p:cNvSpPr>
          <p:nvPr>
            <p:ph type="sldNum" sz="quarter" idx="12"/>
          </p:nvPr>
        </p:nvSpPr>
        <p:spPr/>
        <p:txBody>
          <a:bodyPr/>
          <a:lstStyle/>
          <a:p>
            <a:fld id="{39E23BEB-EF65-4E20-B5F9-EBFE744155A0}" type="slidenum">
              <a:rPr lang="en-US" smtClean="0"/>
              <a:t>4</a:t>
            </a:fld>
            <a:endParaRPr lang="en-US" dirty="0"/>
          </a:p>
        </p:txBody>
      </p:sp>
      <p:sp>
        <p:nvSpPr>
          <p:cNvPr id="4" name="TextBox 3"/>
          <p:cNvSpPr txBox="1"/>
          <p:nvPr/>
        </p:nvSpPr>
        <p:spPr>
          <a:xfrm>
            <a:off x="309093" y="70023"/>
            <a:ext cx="4108360" cy="523220"/>
          </a:xfrm>
          <a:prstGeom prst="rect">
            <a:avLst/>
          </a:prstGeom>
          <a:noFill/>
        </p:spPr>
        <p:txBody>
          <a:bodyPr wrap="square" rtlCol="0">
            <a:spAutoFit/>
          </a:bodyPr>
          <a:lstStyle/>
          <a:p>
            <a:r>
              <a:rPr lang="en-US" sz="2800" b="1" dirty="0" smtClean="0">
                <a:solidFill>
                  <a:srgbClr val="FF0000"/>
                </a:solidFill>
              </a:rPr>
              <a:t>Types of Transactions:</a:t>
            </a:r>
            <a:endParaRPr lang="en-US" sz="2800" b="1" dirty="0">
              <a:solidFill>
                <a:srgbClr val="FF0000"/>
              </a:solidFill>
            </a:endParaRPr>
          </a:p>
        </p:txBody>
      </p:sp>
    </p:spTree>
    <p:extLst>
      <p:ext uri="{BB962C8B-B14F-4D97-AF65-F5344CB8AC3E}">
        <p14:creationId xmlns:p14="http://schemas.microsoft.com/office/powerpoint/2010/main" val="272634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565" y="365125"/>
            <a:ext cx="8931233" cy="905535"/>
          </a:xfrm>
        </p:spPr>
        <p:txBody>
          <a:bodyPr>
            <a:normAutofit/>
          </a:bodyPr>
          <a:lstStyle/>
          <a:p>
            <a:r>
              <a:rPr lang="en-US" sz="4000" b="1" u="sng" dirty="0" smtClean="0">
                <a:solidFill>
                  <a:schemeClr val="accent5"/>
                </a:solidFill>
              </a:rPr>
              <a:t>The overlooked BOX 10</a:t>
            </a:r>
            <a:endParaRPr lang="en-US" sz="4000" b="1" u="sng" dirty="0">
              <a:solidFill>
                <a:schemeClr val="accent5"/>
              </a:solidFill>
            </a:endParaRPr>
          </a:p>
        </p:txBody>
      </p:sp>
      <p:pic>
        <p:nvPicPr>
          <p:cNvPr id="1026" name="Picture 2" descr="C:\Users\lisbeth.becker\Pictures\rene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416" y="1139744"/>
            <a:ext cx="7101444" cy="47555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isbeth.becker\AppData\Local\Microsoft\Windows\Temporary Internet Files\Content.IE5\L1YTHK86\Pointing-finger-by-Rones[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68473" y="3075710"/>
            <a:ext cx="2217439" cy="11364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85860" y="4310743"/>
            <a:ext cx="2826326" cy="1569660"/>
          </a:xfrm>
          <a:prstGeom prst="rect">
            <a:avLst/>
          </a:prstGeom>
        </p:spPr>
        <p:txBody>
          <a:bodyPr wrap="square">
            <a:spAutoFit/>
          </a:bodyPr>
          <a:lstStyle/>
          <a:p>
            <a:pPr lvl="0" algn="ctr"/>
            <a:endParaRPr lang="en-US" sz="2400" b="1" dirty="0" smtClean="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endParaRPr>
          </a:p>
          <a:p>
            <a:pPr lvl="0" algn="ctr"/>
            <a:r>
              <a:rPr lang="en-US" sz="2400" b="1" dirty="0" smtClean="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rPr>
              <a:t>Is there a previous voting address indicated?</a:t>
            </a:r>
            <a:endParaRPr lang="en-US" sz="240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endParaRPr>
          </a:p>
        </p:txBody>
      </p:sp>
      <p:pic>
        <p:nvPicPr>
          <p:cNvPr id="7" name="Picture 4" descr="C:\Users\lisbeth.becker\AppData\Local\Microsoft\Windows\Temporary Internet Files\Content.IE5\L1YTHK86\question-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67" y="5225142"/>
            <a:ext cx="1353786" cy="13402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0800000" flipV="1">
            <a:off x="1484416" y="5621770"/>
            <a:ext cx="5296393" cy="830997"/>
          </a:xfrm>
          <a:prstGeom prst="rect">
            <a:avLst/>
          </a:prstGeom>
        </p:spPr>
        <p:txBody>
          <a:bodyPr wrap="square">
            <a:spAutoFit/>
          </a:bodyPr>
          <a:lstStyle/>
          <a:p>
            <a:pPr lvl="0" algn="ctr"/>
            <a:r>
              <a:rPr lang="en-US" sz="240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rPr>
              <a:t>Is there a different name under which registered?</a:t>
            </a:r>
          </a:p>
        </p:txBody>
      </p:sp>
    </p:spTree>
    <p:extLst>
      <p:ext uri="{BB962C8B-B14F-4D97-AF65-F5344CB8AC3E}">
        <p14:creationId xmlns:p14="http://schemas.microsoft.com/office/powerpoint/2010/main" val="285204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lisbeth.becker\AppData\Local\Microsoft\Windows\Temporary Internet Files\Content.IE5\38UD1KYJ\question_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020" y="2520461"/>
            <a:ext cx="3049979" cy="40808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838200" y="365125"/>
            <a:ext cx="10515600" cy="1582428"/>
          </a:xfrm>
        </p:spPr>
        <p:txBody>
          <a:bodyPr>
            <a:normAutofit fontScale="90000"/>
          </a:bodyPr>
          <a:lstStyle/>
          <a:p>
            <a:pPr algn="ctr"/>
            <a:r>
              <a:rPr lang="en-US" dirty="0" smtClean="0"/>
              <a:t>Keep in mind, GOAL is to have one record for each voter and that is why </a:t>
            </a:r>
            <a:r>
              <a:rPr lang="en-US" b="1" dirty="0" smtClean="0">
                <a:solidFill>
                  <a:srgbClr val="00B0F0"/>
                </a:solidFill>
              </a:rPr>
              <a:t>MATCHING</a:t>
            </a:r>
            <a:r>
              <a:rPr lang="en-US" dirty="0" smtClean="0"/>
              <a:t> voters on the system is IMPORTANT!</a:t>
            </a:r>
            <a:endParaRPr lang="en-US" dirty="0"/>
          </a:p>
        </p:txBody>
      </p:sp>
      <p:sp>
        <p:nvSpPr>
          <p:cNvPr id="6" name="Content Placeholder 5"/>
          <p:cNvSpPr>
            <a:spLocks noGrp="1"/>
          </p:cNvSpPr>
          <p:nvPr>
            <p:ph idx="1"/>
          </p:nvPr>
        </p:nvSpPr>
        <p:spPr>
          <a:xfrm>
            <a:off x="1175656" y="2280061"/>
            <a:ext cx="10178143" cy="3896901"/>
          </a:xfrm>
        </p:spPr>
        <p:txBody>
          <a:bodyPr/>
          <a:lstStyle/>
          <a:p>
            <a:pPr marL="0" indent="0">
              <a:buNone/>
            </a:pPr>
            <a:endParaRPr lang="en-US" dirty="0"/>
          </a:p>
        </p:txBody>
      </p:sp>
      <p:sp>
        <p:nvSpPr>
          <p:cNvPr id="2" name="Slide Number Placeholder 1"/>
          <p:cNvSpPr>
            <a:spLocks noGrp="1"/>
          </p:cNvSpPr>
          <p:nvPr>
            <p:ph type="sldNum" sz="quarter" idx="12"/>
          </p:nvPr>
        </p:nvSpPr>
        <p:spPr/>
        <p:txBody>
          <a:bodyPr/>
          <a:lstStyle/>
          <a:p>
            <a:fld id="{39E23BEB-EF65-4E20-B5F9-EBFE744155A0}" type="slidenum">
              <a:rPr lang="en-US" smtClean="0"/>
              <a:t>6</a:t>
            </a:fld>
            <a:endParaRPr lang="en-US"/>
          </a:p>
        </p:txBody>
      </p:sp>
      <p:sp>
        <p:nvSpPr>
          <p:cNvPr id="3" name="Rectangle 2"/>
          <p:cNvSpPr/>
          <p:nvPr/>
        </p:nvSpPr>
        <p:spPr>
          <a:xfrm>
            <a:off x="2778826" y="2256312"/>
            <a:ext cx="6982692" cy="2585323"/>
          </a:xfrm>
          <a:prstGeom prst="rect">
            <a:avLst/>
          </a:prstGeom>
          <a:noFill/>
        </p:spPr>
        <p:txBody>
          <a:bodyPr wrap="square" lIns="91440" tIns="45720" rIns="91440" bIns="45720">
            <a:spAutoFit/>
          </a:bodyPr>
          <a:lstStyle/>
          <a:p>
            <a:pPr algn="ctr"/>
            <a:r>
              <a:rPr lang="en-US" sz="5400" b="1" dirty="0">
                <a:ln w="10541" cmpd="sng">
                  <a:solidFill>
                    <a:schemeClr val="accent1">
                      <a:shade val="88000"/>
                      <a:satMod val="110000"/>
                    </a:schemeClr>
                  </a:solidFill>
                  <a:prstDash val="solid"/>
                </a:ln>
              </a:rPr>
              <a:t>WHY is FIRST NAME and BIRTHDATE</a:t>
            </a:r>
          </a:p>
          <a:p>
            <a:pPr algn="ctr"/>
            <a:r>
              <a:rPr lang="en-US" sz="5400" b="1" dirty="0">
                <a:ln w="10541" cmpd="sng">
                  <a:solidFill>
                    <a:schemeClr val="accent1">
                      <a:shade val="88000"/>
                      <a:satMod val="110000"/>
                    </a:schemeClr>
                  </a:solidFill>
                  <a:prstDash val="solid"/>
                </a:ln>
              </a:rPr>
              <a:t>MATCH So IMPORTANT</a:t>
            </a:r>
          </a:p>
        </p:txBody>
      </p:sp>
    </p:spTree>
    <p:extLst>
      <p:ext uri="{BB962C8B-B14F-4D97-AF65-F5344CB8AC3E}">
        <p14:creationId xmlns:p14="http://schemas.microsoft.com/office/powerpoint/2010/main" val="2248016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93440680"/>
              </p:ext>
            </p:extLst>
          </p:nvPr>
        </p:nvGraphicFramePr>
        <p:xfrm>
          <a:off x="2032000" y="719666"/>
          <a:ext cx="8128000" cy="577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95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27526"/>
            <a:ext cx="8229600" cy="838200"/>
          </a:xfrm>
        </p:spPr>
        <p:txBody>
          <a:bodyPr>
            <a:normAutofit/>
          </a:bodyPr>
          <a:lstStyle/>
          <a:p>
            <a:pPr algn="ctr"/>
            <a:r>
              <a:rPr lang="en-US" sz="3600" b="1" u="sng" dirty="0" smtClean="0">
                <a:solidFill>
                  <a:srgbClr val="FF0000"/>
                </a:solidFill>
                <a:latin typeface="+mn-lt"/>
              </a:rPr>
              <a:t>Online or DMV Queue</a:t>
            </a:r>
            <a:endParaRPr lang="en-US" sz="3600" b="1" u="sng" dirty="0">
              <a:solidFill>
                <a:srgbClr val="FF0000"/>
              </a:solidFill>
              <a:latin typeface="+mn-lt"/>
            </a:endParaRPr>
          </a:p>
        </p:txBody>
      </p:sp>
      <p:sp>
        <p:nvSpPr>
          <p:cNvPr id="4" name="Content Placeholder 3"/>
          <p:cNvSpPr>
            <a:spLocks noGrp="1"/>
          </p:cNvSpPr>
          <p:nvPr>
            <p:ph sz="half" idx="2"/>
          </p:nvPr>
        </p:nvSpPr>
        <p:spPr>
          <a:xfrm>
            <a:off x="7334518" y="1427921"/>
            <a:ext cx="3352800" cy="4525963"/>
          </a:xfrm>
        </p:spPr>
        <p:txBody>
          <a:bodyPr>
            <a:normAutofit/>
          </a:bodyPr>
          <a:lstStyle/>
          <a:p>
            <a:r>
              <a:rPr lang="en-US" dirty="0" smtClean="0"/>
              <a:t>Registrar signs on to CVRS.</a:t>
            </a:r>
          </a:p>
          <a:p>
            <a:pPr marL="0" indent="0">
              <a:buNone/>
            </a:pPr>
            <a:endParaRPr lang="en-US" dirty="0" smtClean="0"/>
          </a:p>
          <a:p>
            <a:r>
              <a:rPr lang="en-US" dirty="0" smtClean="0"/>
              <a:t>The Voters’ registrations will be accessible on the REMINDERS Page.</a:t>
            </a:r>
          </a:p>
          <a:p>
            <a:pPr marL="0" indent="0">
              <a:buNone/>
            </a:pPr>
            <a:endParaRPr lang="en-US" dirty="0"/>
          </a:p>
          <a:p>
            <a:r>
              <a:rPr lang="en-US" dirty="0" smtClean="0"/>
              <a:t>Click on Review button.</a:t>
            </a:r>
            <a:endParaRPr lang="en-US" dirty="0"/>
          </a:p>
        </p:txBody>
      </p:sp>
      <p:sp>
        <p:nvSpPr>
          <p:cNvPr id="2" name="Slide Number Placeholder 1"/>
          <p:cNvSpPr>
            <a:spLocks noGrp="1"/>
          </p:cNvSpPr>
          <p:nvPr>
            <p:ph type="sldNum" sz="quarter" idx="12"/>
          </p:nvPr>
        </p:nvSpPr>
        <p:spPr/>
        <p:txBody>
          <a:bodyPr/>
          <a:lstStyle/>
          <a:p>
            <a:fld id="{39E23BEB-EF65-4E20-B5F9-EBFE744155A0}" type="slidenum">
              <a:rPr lang="en-US" smtClean="0"/>
              <a:t>8</a:t>
            </a:fld>
            <a:endParaRPr lang="en-US"/>
          </a:p>
        </p:txBody>
      </p:sp>
      <p:pic>
        <p:nvPicPr>
          <p:cNvPr id="9" name="Picture 2" descr="C:\Users\lisbeth.becker\Pictures\reminders page 2.PN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tretch>
            <a:fillRect/>
          </a:stretch>
        </p:blipFill>
        <p:spPr bwMode="auto">
          <a:xfrm>
            <a:off x="749223" y="1034835"/>
            <a:ext cx="6032577" cy="5686640"/>
          </a:xfrm>
          <a:prstGeom prst="rect">
            <a:avLst/>
          </a:prstGeom>
          <a:noFill/>
          <a:extLst>
            <a:ext uri="{909E8E84-426E-40DD-AFC4-6F175D3DCCD1}">
              <a14:hiddenFill xmlns:a14="http://schemas.microsoft.com/office/drawing/2010/main">
                <a:solidFill>
                  <a:srgbClr val="FFFFFF"/>
                </a:solidFill>
              </a14:hiddenFill>
            </a:ext>
          </a:extLst>
        </p:spPr>
      </p:pic>
      <p:sp>
        <p:nvSpPr>
          <p:cNvPr id="6" name="5-Point Star 5"/>
          <p:cNvSpPr/>
          <p:nvPr/>
        </p:nvSpPr>
        <p:spPr>
          <a:xfrm>
            <a:off x="6400800" y="2995412"/>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5-Point Star 11"/>
          <p:cNvSpPr/>
          <p:nvPr/>
        </p:nvSpPr>
        <p:spPr>
          <a:xfrm>
            <a:off x="6400800" y="3877847"/>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9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1000" tmFilter="0, 0; .2, .5; .8, .5; 1, 0"/>
                                        <p:tgtEl>
                                          <p:spTgt spid="12"/>
                                        </p:tgtEl>
                                      </p:cBhvr>
                                    </p:animEffect>
                                    <p:animScale>
                                      <p:cBhvr>
                                        <p:cTn id="10"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 Registration PROCEDURE</a:t>
            </a:r>
            <a:endParaRPr lang="en-US" dirty="0"/>
          </a:p>
        </p:txBody>
      </p:sp>
      <p:sp>
        <p:nvSpPr>
          <p:cNvPr id="3" name="Slide Number Placeholder 2"/>
          <p:cNvSpPr>
            <a:spLocks noGrp="1"/>
          </p:cNvSpPr>
          <p:nvPr>
            <p:ph type="sldNum" sz="quarter" idx="12"/>
          </p:nvPr>
        </p:nvSpPr>
        <p:spPr/>
        <p:txBody>
          <a:bodyPr/>
          <a:lstStyle/>
          <a:p>
            <a:fld id="{39E23BEB-EF65-4E20-B5F9-EBFE744155A0}" type="slidenum">
              <a:rPr lang="en-US" smtClean="0"/>
              <a:pPr/>
              <a:t>9</a:t>
            </a:fld>
            <a:endParaRPr lang="en-US"/>
          </a:p>
        </p:txBody>
      </p:sp>
      <p:pic>
        <p:nvPicPr>
          <p:cNvPr id="5123" name="Picture 3" descr="C:\Users\lisbeth.becker\Pictures\Shot to go to VR.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2209801"/>
            <a:ext cx="8686800" cy="1935163"/>
          </a:xfrm>
        </p:spPr>
      </p:pic>
      <p:sp>
        <p:nvSpPr>
          <p:cNvPr id="5" name="Left-Up Arrow 4"/>
          <p:cNvSpPr/>
          <p:nvPr/>
        </p:nvSpPr>
        <p:spPr>
          <a:xfrm>
            <a:off x="9372600" y="4191000"/>
            <a:ext cx="533400" cy="609600"/>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3200" y="4495800"/>
            <a:ext cx="6019800" cy="2369880"/>
          </a:xfrm>
          <a:prstGeom prst="rect">
            <a:avLst/>
          </a:prstGeom>
          <a:solidFill>
            <a:srgbClr val="FFFF00"/>
          </a:solidFill>
        </p:spPr>
        <p:txBody>
          <a:bodyPr wrap="square" rtlCol="0">
            <a:spAutoFit/>
          </a:bodyPr>
          <a:lstStyle/>
          <a:p>
            <a:pPr algn="ctr"/>
            <a:r>
              <a:rPr lang="en-US" sz="3200" b="1" dirty="0">
                <a:solidFill>
                  <a:srgbClr val="FF0000"/>
                </a:solidFill>
              </a:rPr>
              <a:t>After clicking  on the review button, next to the person’s name, click on Go to VR which stands for Voter Registration</a:t>
            </a:r>
          </a:p>
          <a:p>
            <a:endParaRPr lang="en-US" sz="2000" b="1" dirty="0">
              <a:solidFill>
                <a:srgbClr val="FF0000"/>
              </a:solidFill>
            </a:endParaRPr>
          </a:p>
        </p:txBody>
      </p:sp>
      <p:pic>
        <p:nvPicPr>
          <p:cNvPr id="5122" name="Picture 2" descr="C:\Users\lisbeth.becker\AppData\Local\Microsoft\Windows\Temporary Internet Files\Content.IE5\L1YTHK86\berfikir_positif[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870950" y="5097377"/>
            <a:ext cx="2070100" cy="125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34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946</Words>
  <Application>Microsoft Office PowerPoint</Application>
  <PresentationFormat>Custom</PresentationFormat>
  <Paragraphs>186</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HOW NEW AND CHANGE REGISTRATIONS ARE RECEIVED</vt:lpstr>
      <vt:lpstr> </vt:lpstr>
      <vt:lpstr>The overlooked BOX 10</vt:lpstr>
      <vt:lpstr>Keep in mind, GOAL is to have one record for each voter and that is why MATCHING voters on the system is IMPORTANT!</vt:lpstr>
      <vt:lpstr>PowerPoint Presentation</vt:lpstr>
      <vt:lpstr>Online or DMV Queue</vt:lpstr>
      <vt:lpstr> Registration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Change Detail Report  is  Your Friend</vt:lpstr>
      <vt:lpstr>Sample </vt:lpstr>
      <vt:lpstr>PowerPoint Presentation</vt:lpstr>
      <vt:lpstr>Ways This Report Can Help You</vt:lpstr>
      <vt:lpstr>PowerPoint Presentation</vt:lpstr>
      <vt:lpstr>PowerPoint Presentation</vt:lpstr>
      <vt:lpstr>PowerPoint Presentation</vt:lpstr>
      <vt:lpstr>PowerPoint Presentation</vt:lpstr>
      <vt:lpstr>PowerPoint Presentation</vt:lpstr>
      <vt:lpstr>PowerPoint Presentation</vt:lpstr>
      <vt:lpstr>Verify Name, Date of Birth, Voter ID, Address, Party and Gender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techsup</dc:creator>
  <cp:lastModifiedBy>Lisbeth Becker</cp:lastModifiedBy>
  <cp:revision>114</cp:revision>
  <cp:lastPrinted>2017-04-18T14:56:03Z</cp:lastPrinted>
  <dcterms:created xsi:type="dcterms:W3CDTF">2017-03-27T14:41:51Z</dcterms:created>
  <dcterms:modified xsi:type="dcterms:W3CDTF">2017-04-18T17:57:41Z</dcterms:modified>
</cp:coreProperties>
</file>