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29"/>
  </p:handoutMasterIdLst>
  <p:sldIdLst>
    <p:sldId id="383" r:id="rId4"/>
    <p:sldId id="318" r:id="rId6"/>
    <p:sldId id="263" r:id="rId7"/>
    <p:sldId id="279" r:id="rId8"/>
    <p:sldId id="264" r:id="rId9"/>
    <p:sldId id="299" r:id="rId10"/>
    <p:sldId id="281" r:id="rId11"/>
    <p:sldId id="265" r:id="rId12"/>
    <p:sldId id="280" r:id="rId13"/>
    <p:sldId id="270" r:id="rId14"/>
    <p:sldId id="341" r:id="rId15"/>
    <p:sldId id="370" r:id="rId16"/>
    <p:sldId id="268" r:id="rId17"/>
    <p:sldId id="282" r:id="rId18"/>
    <p:sldId id="359" r:id="rId19"/>
    <p:sldId id="360" r:id="rId20"/>
    <p:sldId id="361" r:id="rId21"/>
    <p:sldId id="358" r:id="rId22"/>
    <p:sldId id="276" r:id="rId23"/>
    <p:sldId id="342" r:id="rId24"/>
    <p:sldId id="343" r:id="rId25"/>
    <p:sldId id="344" r:id="rId26"/>
    <p:sldId id="345" r:id="rId27"/>
    <p:sldId id="284"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2511"/>
    <a:srgbClr val="8C13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5" autoAdjust="0"/>
    <p:restoredTop sz="94660"/>
  </p:normalViewPr>
  <p:slideViewPr>
    <p:cSldViewPr snapToGrid="0" showGuides="1">
      <p:cViewPr varScale="1">
        <p:scale>
          <a:sx n="107" d="100"/>
          <a:sy n="107" d="100"/>
        </p:scale>
        <p:origin x="324" y="132"/>
      </p:cViewPr>
      <p:guideLst>
        <p:guide orient="horz" pos="2113"/>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handoutMaster" Target="handoutMasters/handoutMaster1.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There will be a QUIZ at the end of this session...be sure to pay close attention!</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Mention Actor name from Mr Bean, Rowan Atkinson</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 Ill be going though the new presentation in a few slides </a:t>
            </a:r>
            <a:endParaRPr lang="en-US"/>
          </a:p>
          <a:p>
            <a:r>
              <a:rPr lang="en-US"/>
              <a:t>- Location: we are losing the Event center and looking to move to our Senior Center building or in the High School Auditorium </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ltLang="zh-CN" dirty="0">
                <a:latin typeface="Microsoft YaHei" panose="020B0503020204020204" pitchFamily="34" charset="-122"/>
                <a:ea typeface="Microsoft YaHei" panose="020B0503020204020204" pitchFamily="34" charset="-122"/>
                <a:sym typeface="+mn-ea"/>
              </a:rPr>
              <a:t>Have notes to remind you of points to make not directly written on the slides.</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Friends and neighbors:   Talk about Marleen</a:t>
            </a:r>
            <a:endParaRPr lang="en-US"/>
          </a:p>
          <a:p>
            <a:endParaRPr lang="en-US"/>
          </a:p>
          <a:p>
            <a:r>
              <a:rPr lang="en-US"/>
              <a:t>Referral :  If just 20% of your workers could refer one other person.....</a:t>
            </a:r>
            <a:endParaRPr lang="en-US"/>
          </a:p>
          <a:p>
            <a:endParaRPr lang="en-US"/>
          </a:p>
          <a:p>
            <a:r>
              <a:rPr lang="en-US"/>
              <a:t>Town hall employees:  You already know many of them and if they can be trusted to be non-partisan.</a:t>
            </a:r>
            <a:endParaRPr lang="en-US"/>
          </a:p>
          <a:p>
            <a:endParaRPr lang="en-US"/>
          </a:p>
          <a:p>
            <a:r>
              <a:rPr lang="en-US"/>
              <a:t>Town website:  Its free, can’t hurt to have it up on the site.</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b="1"/>
              <a:t>SotS Lists:</a:t>
            </a:r>
            <a:r>
              <a:rPr lang="en-US"/>
              <a:t> Naugatuck has hired 2 or 3 ppl from these lists in the past.  Ask by show of hands who has hired from the SotS list.</a:t>
            </a:r>
            <a:endParaRPr lang="en-US"/>
          </a:p>
          <a:p>
            <a:endParaRPr lang="en-US"/>
          </a:p>
          <a:p>
            <a:r>
              <a:rPr lang="en-US" b="1"/>
              <a:t>Town Committee</a:t>
            </a:r>
            <a:r>
              <a:rPr lang="en-US"/>
              <a:t>:   Screen carefully, some may not be a great fit as they may have a tough time being non partisan.   Talk about ‘making sure my guy was doing”.  (we dont hire her any more)</a:t>
            </a:r>
            <a:endParaRPr lang="en-US"/>
          </a:p>
          <a:p>
            <a:endParaRPr lang="en-US"/>
          </a:p>
          <a:p>
            <a:r>
              <a:rPr lang="en-US" b="1"/>
              <a:t>High School: </a:t>
            </a:r>
            <a:r>
              <a:rPr lang="en-US"/>
              <a:t>Some of our best workers are high school and college students.   We have one moderator that requests mostly students when possible.</a:t>
            </a:r>
            <a:endParaRPr lang="en-US"/>
          </a:p>
          <a:p>
            <a:endParaRPr lang="en-US"/>
          </a:p>
          <a:p>
            <a:r>
              <a:rPr lang="en-US" b="1"/>
              <a:t>Ron White:</a:t>
            </a:r>
            <a:r>
              <a:rPr lang="en-US"/>
              <a:t> Tell the story, before clicking.</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Greeter and Tabulator Tenders - $288 / day</a:t>
            </a:r>
            <a:endParaRPr lang="en-US"/>
          </a:p>
          <a:p>
            <a:r>
              <a:rPr lang="en-US"/>
              <a:t>Moderators - $399 day</a:t>
            </a:r>
            <a:endParaRPr lang="en-US"/>
          </a:p>
          <a:p>
            <a:endParaRPr lang="en-US"/>
          </a:p>
          <a:p>
            <a:r>
              <a:rPr lang="en-US"/>
              <a:t>who wants to work for a curmudgeon</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0" name="Flying impression design ——飞印象设计是一家专业的广告设计制作工作室，专注于平面、OFFICE、摄影等业务，工作室成立于2016年，拥有高水平的设计团队，已经立足于市场，今后将输出更多精致作品。"/>
          <p:cNvSpPr>
            <a:spLocks noGrp="1"/>
          </p:cNvSpPr>
          <p:nvPr>
            <p:ph type="pic" sz="quarter" idx="10"/>
          </p:nvPr>
        </p:nvSpPr>
        <p:spPr>
          <a:xfrm>
            <a:off x="0" y="0"/>
            <a:ext cx="6096000" cy="6858000"/>
          </a:xfrm>
          <a:custGeom>
            <a:avLst/>
            <a:gdLst>
              <a:gd name="connsiteX0" fmla="*/ 0 w 6096000"/>
              <a:gd name="connsiteY0" fmla="*/ 0 h 6858000"/>
              <a:gd name="connsiteX1" fmla="*/ 3581199 w 6096000"/>
              <a:gd name="connsiteY1" fmla="*/ 0 h 6858000"/>
              <a:gd name="connsiteX2" fmla="*/ 6096000 w 6096000"/>
              <a:gd name="connsiteY2" fmla="*/ 2514801 h 6858000"/>
              <a:gd name="connsiteX3" fmla="*/ 6096000 w 6096000"/>
              <a:gd name="connsiteY3" fmla="*/ 2602383 h 6858000"/>
              <a:gd name="connsiteX4" fmla="*/ 1840383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3581199" y="0"/>
                </a:lnTo>
                <a:lnTo>
                  <a:pt x="6096000" y="2514801"/>
                </a:lnTo>
                <a:lnTo>
                  <a:pt x="6096000" y="2602383"/>
                </a:lnTo>
                <a:lnTo>
                  <a:pt x="1840383" y="6858000"/>
                </a:lnTo>
                <a:lnTo>
                  <a:pt x="0" y="6858000"/>
                </a:lnTo>
                <a:close/>
              </a:path>
            </a:pathLst>
          </a:custGeom>
          <a:pattFill prst="pct5">
            <a:fgClr>
              <a:srgbClr val="DE2511"/>
            </a:fgClr>
            <a:bgClr>
              <a:schemeClr val="bg1"/>
            </a:bgClr>
          </a:pattFill>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4_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vl1pPr>
          </a:lstStyle>
          <a:p>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a:p>
        </p:txBody>
      </p:sp>
      <p:sp>
        <p:nvSpPr>
          <p:cNvPr id="4" name="日期占位符 3"/>
          <p:cNvSpPr>
            <a:spLocks noGrp="1"/>
          </p:cNvSpPr>
          <p:nvPr>
            <p:ph type="dt" sz="half" idx="10"/>
          </p:nvPr>
        </p:nvSpPr>
        <p:spPr/>
        <p:txBody>
          <a:bodyPr/>
          <a:lstStyle/>
          <a:p>
            <a:fld id="{B4D05C20-129F-4C75-B6C8-9FEE15FC235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E37445-AA7B-4996-AF1E-B981E5FC33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1FB206A-531D-445F-8876-C326C05B06F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F0646E3-7DEC-4ACC-94F8-6FE93FF17E0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5" name="Flying impression design ——飞印象设计是一家专业的广告设计制作工作室，专注于平面、OFFICE、摄影等业务，工作室成立于2016年，拥有高水平的设计团队，已经立足于市场，今后将输出更多精致作品。"/>
          <p:cNvSpPr>
            <a:spLocks noGrp="1"/>
          </p:cNvSpPr>
          <p:nvPr>
            <p:ph type="pic" sz="quarter" idx="10"/>
          </p:nvPr>
        </p:nvSpPr>
        <p:spPr>
          <a:xfrm>
            <a:off x="9332685" y="569685"/>
            <a:ext cx="2859314" cy="5718628"/>
          </a:xfrm>
          <a:custGeom>
            <a:avLst/>
            <a:gdLst>
              <a:gd name="connsiteX0" fmla="*/ 2859314 w 2859314"/>
              <a:gd name="connsiteY0" fmla="*/ 0 h 5718628"/>
              <a:gd name="connsiteX1" fmla="*/ 2859314 w 2859314"/>
              <a:gd name="connsiteY1" fmla="*/ 5718628 h 5718628"/>
              <a:gd name="connsiteX2" fmla="*/ 0 w 2859314"/>
              <a:gd name="connsiteY2" fmla="*/ 2859314 h 5718628"/>
            </a:gdLst>
            <a:ahLst/>
            <a:cxnLst>
              <a:cxn ang="0">
                <a:pos x="connsiteX0" y="connsiteY0"/>
              </a:cxn>
              <a:cxn ang="0">
                <a:pos x="connsiteX1" y="connsiteY1"/>
              </a:cxn>
              <a:cxn ang="0">
                <a:pos x="connsiteX2" y="connsiteY2"/>
              </a:cxn>
            </a:cxnLst>
            <a:rect l="l" t="t" r="r" b="b"/>
            <a:pathLst>
              <a:path w="2859314" h="5718628">
                <a:moveTo>
                  <a:pt x="2859314" y="0"/>
                </a:moveTo>
                <a:lnTo>
                  <a:pt x="2859314" y="5718628"/>
                </a:lnTo>
                <a:lnTo>
                  <a:pt x="0" y="2859314"/>
                </a:lnTo>
                <a:close/>
              </a:path>
            </a:pathLst>
          </a:custGeom>
          <a:pattFill prst="pct5">
            <a:fgClr>
              <a:srgbClr val="DE2511"/>
            </a:fgClr>
            <a:bgClr>
              <a:schemeClr val="bg1"/>
            </a:bgClr>
          </a:pattFill>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2" name="Flying impression design ——飞印象设计是一家专业的广告设计制作工作室，专注于平面、OFFICE、摄影等业务，工作室成立于2016年，拥有高水平的设计团队，已经立足于市场，今后将输出更多精致作品。"/>
          <p:cNvSpPr>
            <a:spLocks noGrp="1"/>
          </p:cNvSpPr>
          <p:nvPr>
            <p:ph type="pic" sz="quarter" idx="10"/>
          </p:nvPr>
        </p:nvSpPr>
        <p:spPr>
          <a:xfrm>
            <a:off x="0" y="2410511"/>
            <a:ext cx="5549154" cy="3093071"/>
          </a:xfrm>
          <a:custGeom>
            <a:avLst/>
            <a:gdLst>
              <a:gd name="connsiteX0" fmla="*/ 0 w 5549154"/>
              <a:gd name="connsiteY0" fmla="*/ 0 h 3093071"/>
              <a:gd name="connsiteX1" fmla="*/ 5549154 w 5549154"/>
              <a:gd name="connsiteY1" fmla="*/ 0 h 3093071"/>
              <a:gd name="connsiteX2" fmla="*/ 5549154 w 5549154"/>
              <a:gd name="connsiteY2" fmla="*/ 3093071 h 3093071"/>
              <a:gd name="connsiteX3" fmla="*/ 0 w 5549154"/>
              <a:gd name="connsiteY3" fmla="*/ 3093071 h 3093071"/>
            </a:gdLst>
            <a:ahLst/>
            <a:cxnLst>
              <a:cxn ang="0">
                <a:pos x="connsiteX0" y="connsiteY0"/>
              </a:cxn>
              <a:cxn ang="0">
                <a:pos x="connsiteX1" y="connsiteY1"/>
              </a:cxn>
              <a:cxn ang="0">
                <a:pos x="connsiteX2" y="connsiteY2"/>
              </a:cxn>
              <a:cxn ang="0">
                <a:pos x="connsiteX3" y="connsiteY3"/>
              </a:cxn>
            </a:cxnLst>
            <a:rect l="l" t="t" r="r" b="b"/>
            <a:pathLst>
              <a:path w="5549154" h="3093071">
                <a:moveTo>
                  <a:pt x="0" y="0"/>
                </a:moveTo>
                <a:lnTo>
                  <a:pt x="5549154" y="0"/>
                </a:lnTo>
                <a:lnTo>
                  <a:pt x="5549154" y="3093071"/>
                </a:lnTo>
                <a:lnTo>
                  <a:pt x="0" y="3093071"/>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5" name="Flying impression design ——飞印象设计是一家专业的广告设计制作工作室，专注于平面、OFFICE、摄影等业务，工作室成立于2016年，拥有高水平的设计团队，已经立足于市场，今后将输出更多精致作品。"/>
          <p:cNvSpPr>
            <a:spLocks noGrp="1"/>
          </p:cNvSpPr>
          <p:nvPr>
            <p:ph type="pic" sz="quarter" idx="10"/>
          </p:nvPr>
        </p:nvSpPr>
        <p:spPr>
          <a:xfrm>
            <a:off x="7531100" y="2080904"/>
            <a:ext cx="3595996" cy="3595996"/>
          </a:xfrm>
          <a:custGeom>
            <a:avLst/>
            <a:gdLst>
              <a:gd name="connsiteX0" fmla="*/ 1797998 w 3595996"/>
              <a:gd name="connsiteY0" fmla="*/ 0 h 3595996"/>
              <a:gd name="connsiteX1" fmla="*/ 3595996 w 3595996"/>
              <a:gd name="connsiteY1" fmla="*/ 1797998 h 3595996"/>
              <a:gd name="connsiteX2" fmla="*/ 1797998 w 3595996"/>
              <a:gd name="connsiteY2" fmla="*/ 3595996 h 3595996"/>
              <a:gd name="connsiteX3" fmla="*/ 0 w 3595996"/>
              <a:gd name="connsiteY3" fmla="*/ 1797998 h 3595996"/>
              <a:gd name="connsiteX4" fmla="*/ 1797998 w 3595996"/>
              <a:gd name="connsiteY4" fmla="*/ 0 h 359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996" h="3595996">
                <a:moveTo>
                  <a:pt x="1797998" y="0"/>
                </a:moveTo>
                <a:cubicBezTo>
                  <a:pt x="2791005" y="0"/>
                  <a:pt x="3595996" y="804991"/>
                  <a:pt x="3595996" y="1797998"/>
                </a:cubicBezTo>
                <a:cubicBezTo>
                  <a:pt x="3595996" y="2791005"/>
                  <a:pt x="2791005" y="3595996"/>
                  <a:pt x="1797998" y="3595996"/>
                </a:cubicBezTo>
                <a:cubicBezTo>
                  <a:pt x="804991" y="3595996"/>
                  <a:pt x="0" y="2791005"/>
                  <a:pt x="0" y="1797998"/>
                </a:cubicBezTo>
                <a:cubicBezTo>
                  <a:pt x="0" y="804991"/>
                  <a:pt x="804991" y="0"/>
                  <a:pt x="1797998" y="0"/>
                </a:cubicBezTo>
                <a:close/>
              </a:path>
            </a:pathLst>
          </a:custGeom>
          <a:pattFill prst="pct5">
            <a:fgClr>
              <a:srgbClr val="DE2511"/>
            </a:fgClr>
            <a:bgClr>
              <a:schemeClr val="bg1"/>
            </a:bgClr>
          </a:pattFill>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1" name="Flying impression design ——飞印象设计是一家专业的广告设计制作工作室，专注于平面、OFFICE、摄影等业务，工作室成立于2016年，拥有高水平的设计团队，已经立足于市场，今后将输出更多精致作品。"/>
          <p:cNvSpPr>
            <a:spLocks noGrp="1"/>
          </p:cNvSpPr>
          <p:nvPr>
            <p:ph type="pic" sz="quarter" idx="10"/>
          </p:nvPr>
        </p:nvSpPr>
        <p:spPr>
          <a:xfrm>
            <a:off x="1359567" y="2222500"/>
            <a:ext cx="1828800" cy="182880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0"/>
                </a:lnTo>
                <a:lnTo>
                  <a:pt x="1828800" y="1828800"/>
                </a:lnTo>
                <a:lnTo>
                  <a:pt x="0" y="1828800"/>
                </a:lnTo>
                <a:close/>
              </a:path>
            </a:pathLst>
          </a:custGeom>
          <a:pattFill prst="pct5">
            <a:fgClr>
              <a:srgbClr val="DE2511"/>
            </a:fgClr>
            <a:bgClr>
              <a:schemeClr val="bg1"/>
            </a:bgClr>
          </a:pattFill>
        </p:spPr>
        <p:txBody>
          <a:bodyPr wrap="square">
            <a:noAutofit/>
          </a:bodyPr>
          <a:lstStyle/>
          <a:p>
            <a:endParaRPr lang="zh-CN" altLang="en-US" dirty="0"/>
          </a:p>
        </p:txBody>
      </p:sp>
      <p:sp>
        <p:nvSpPr>
          <p:cNvPr id="10" name="Flying impression design ——飞印象设计是一家专业的广告设计制作工作室，专注于平面、OFFICE、摄影等业务，工作室成立于2016年，拥有高水平的设计团队，已经立足于市场，今后将输出更多精致作品。"/>
          <p:cNvSpPr>
            <a:spLocks noGrp="1"/>
          </p:cNvSpPr>
          <p:nvPr>
            <p:ph type="pic" sz="quarter" idx="11"/>
          </p:nvPr>
        </p:nvSpPr>
        <p:spPr>
          <a:xfrm>
            <a:off x="5181600" y="2222500"/>
            <a:ext cx="1828800" cy="182880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0"/>
                </a:lnTo>
                <a:lnTo>
                  <a:pt x="1828800" y="1828800"/>
                </a:lnTo>
                <a:lnTo>
                  <a:pt x="0" y="1828800"/>
                </a:lnTo>
                <a:close/>
              </a:path>
            </a:pathLst>
          </a:custGeom>
          <a:pattFill prst="pct5">
            <a:fgClr>
              <a:srgbClr val="DE2511"/>
            </a:fgClr>
            <a:bgClr>
              <a:schemeClr val="bg1"/>
            </a:bgClr>
          </a:pattFill>
        </p:spPr>
        <p:txBody>
          <a:bodyPr wrap="square">
            <a:noAutofit/>
          </a:bodyPr>
          <a:lstStyle/>
          <a:p>
            <a:endParaRPr lang="zh-CN" altLang="en-US" dirty="0"/>
          </a:p>
        </p:txBody>
      </p:sp>
      <p:sp>
        <p:nvSpPr>
          <p:cNvPr id="9" name="图片占位符 8"/>
          <p:cNvSpPr>
            <a:spLocks noGrp="1"/>
          </p:cNvSpPr>
          <p:nvPr>
            <p:ph type="pic" sz="quarter" idx="12"/>
          </p:nvPr>
        </p:nvSpPr>
        <p:spPr>
          <a:xfrm>
            <a:off x="9003633" y="2222500"/>
            <a:ext cx="1828800" cy="182880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0"/>
                </a:lnTo>
                <a:lnTo>
                  <a:pt x="1828800" y="1828800"/>
                </a:lnTo>
                <a:lnTo>
                  <a:pt x="0" y="1828800"/>
                </a:lnTo>
                <a:close/>
              </a:path>
            </a:pathLst>
          </a:custGeom>
          <a:pattFill prst="pct5">
            <a:fgClr>
              <a:srgbClr val="DE2511"/>
            </a:fgClr>
            <a:bgClr>
              <a:schemeClr val="bg1"/>
            </a:bgClr>
          </a:pattFill>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8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endParaRPr lang="en-US" altLang="zh-CN"/>
          </a:p>
        </p:txBody>
      </p:sp>
      <p:sp>
        <p:nvSpPr>
          <p:cNvPr id="3" name="内容占位符 2"/>
          <p:cNvSpPr>
            <a:spLocks noGrp="1"/>
          </p:cNvSpPr>
          <p:nvPr>
            <p:ph idx="1" hasCustomPrompt="1"/>
          </p:nvPr>
        </p:nvSpPr>
        <p:spPr/>
        <p:txBody>
          <a:bodyPr/>
          <a:lstStyle/>
          <a:p>
            <a:pPr lvl="0"/>
            <a:endParaRPr lang="zh-CN" altLang="en-US"/>
          </a:p>
        </p:txBody>
      </p:sp>
      <p:sp>
        <p:nvSpPr>
          <p:cNvPr id="4" name="日期占位符 3"/>
          <p:cNvSpPr>
            <a:spLocks noGrp="1"/>
          </p:cNvSpPr>
          <p:nvPr>
            <p:ph type="dt" sz="half" idx="10"/>
          </p:nvPr>
        </p:nvSpPr>
        <p:spPr/>
        <p:txBody>
          <a:bodyPr/>
          <a:lstStyle/>
          <a:p>
            <a:fld id="{99FDD175-54C2-4952-B74C-311845E9B37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1EBE17-DD67-45B4-BC84-A81DD4A5B2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a:t>TITLE</a:t>
            </a:r>
            <a:endParaRPr lang="en-US" altLang="zh-CN"/>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imSun" panose="02010600030101010101" pitchFamily="2" charset="-122"/>
                <a:ea typeface="SimSun" panose="02010600030101010101" pitchFamily="2" charset="-122"/>
              </a:defRPr>
            </a:lvl1pPr>
          </a:lstStyle>
          <a:p>
            <a:fld id="{41FB206A-531D-445F-8876-C326C05B06F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imSun" panose="02010600030101010101" pitchFamily="2" charset="-122"/>
                <a:ea typeface="SimSun" panose="02010600030101010101" pitchFamily="2"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imSun" panose="02010600030101010101" pitchFamily="2" charset="-122"/>
                <a:ea typeface="SimSun" panose="02010600030101010101" pitchFamily="2" charset="-122"/>
              </a:defRPr>
            </a:lvl1pPr>
          </a:lstStyle>
          <a:p>
            <a:fld id="{3F0646E3-7DEC-4ACC-94F8-6FE93FF17E0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Calibri" panose="020F0502020204030204" charset="0"/>
          <a:ea typeface="SimSun"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imSun" panose="02010600030101010101" pitchFamily="2" charset="-122"/>
          <a:ea typeface="SimSun"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imSun" panose="02010600030101010101" pitchFamily="2" charset="-122"/>
          <a:ea typeface="SimSun" panose="02010600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imSun" panose="02010600030101010101" pitchFamily="2" charset="-122"/>
          <a:ea typeface="SimSun"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imSun" panose="02010600030101010101" pitchFamily="2" charset="-122"/>
          <a:ea typeface="SimSun" panose="02010600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imSun" panose="02010600030101010101" pitchFamily="2" charset="-122"/>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1.jpeg"/><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5.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Flying impression design ——飞印象设计是一家专业的广告设计制作工作室，专注于平面、OFFICE、摄影等业务，工作室成立于2016年，拥有高水平的设计团队，已经立足于市场，今后将输出更多精致作品。" descr="C:\Users\MattK\Pictures\NAUGATUCK_Monument06_web-1-940x669.jpgNAUGATUCK_Monument06_web-1-940x669"/>
          <p:cNvPicPr>
            <a:picLocks noGrp="1" noChangeAspect="1"/>
          </p:cNvPicPr>
          <p:nvPr>
            <p:ph type="pic" sz="quarter" idx="10"/>
          </p:nvPr>
        </p:nvPicPr>
        <p:blipFill rotWithShape="1">
          <a:blip r:embed="rId1"/>
          <a:srcRect/>
          <a:stretch>
            <a:fillRect/>
          </a:stretch>
        </p:blipFill>
        <p:spPr>
          <a:xfrm>
            <a:off x="0" y="0"/>
            <a:ext cx="7686040" cy="6858000"/>
          </a:xfrm>
        </p:spPr>
      </p:pic>
      <p:sp>
        <p:nvSpPr>
          <p:cNvPr id="14" name="Flying impression design ——飞印象设计是一家专业的广告设计制作工作室，专注于平面、OFFICE、摄影等业务，工作室成立于2016年，拥有高水平的设计团队，已经立足于市场，今后将输出更多精致作品。"/>
          <p:cNvSpPr/>
          <p:nvPr/>
        </p:nvSpPr>
        <p:spPr>
          <a:xfrm>
            <a:off x="1736090" y="0"/>
            <a:ext cx="6531610" cy="6858000"/>
          </a:xfrm>
          <a:custGeom>
            <a:avLst/>
            <a:gdLst>
              <a:gd name="connsiteX0" fmla="*/ 1740820 w 7999263"/>
              <a:gd name="connsiteY0" fmla="*/ 0 h 6858002"/>
              <a:gd name="connsiteX1" fmla="*/ 5440670 w 7999263"/>
              <a:gd name="connsiteY1" fmla="*/ 0 h 6858002"/>
              <a:gd name="connsiteX2" fmla="*/ 7999263 w 7999263"/>
              <a:gd name="connsiteY2" fmla="*/ 2558593 h 6858002"/>
              <a:gd name="connsiteX3" fmla="*/ 3699852 w 7999263"/>
              <a:gd name="connsiteY3" fmla="*/ 6858002 h 6858002"/>
              <a:gd name="connsiteX4" fmla="*/ 0 w 7999263"/>
              <a:gd name="connsiteY4" fmla="*/ 6858002 h 6858002"/>
              <a:gd name="connsiteX5" fmla="*/ 4299412 w 7999263"/>
              <a:gd name="connsiteY5" fmla="*/ 2558593 h 6858002"/>
              <a:gd name="connsiteX6" fmla="*/ 1740820 w 7999263"/>
              <a:gd name="connsiteY6"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9263" h="6858002">
                <a:moveTo>
                  <a:pt x="1740820" y="0"/>
                </a:moveTo>
                <a:lnTo>
                  <a:pt x="5440670" y="0"/>
                </a:lnTo>
                <a:lnTo>
                  <a:pt x="7999263" y="2558593"/>
                </a:lnTo>
                <a:lnTo>
                  <a:pt x="3699852" y="6858002"/>
                </a:lnTo>
                <a:lnTo>
                  <a:pt x="0" y="6858002"/>
                </a:lnTo>
                <a:lnTo>
                  <a:pt x="4299412" y="2558593"/>
                </a:lnTo>
                <a:lnTo>
                  <a:pt x="1740820"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Flying impression design ——飞印象设计是一家专业的广告设计制作工作室，专注于平面、OFFICE、摄影等业务，工作室成立于2016年，拥有高水平的设计团队，已经立足于市场，今后将输出更多精致作品。"/>
          <p:cNvSpPr/>
          <p:nvPr/>
        </p:nvSpPr>
        <p:spPr>
          <a:xfrm>
            <a:off x="1736725" y="2563495"/>
            <a:ext cx="5028565" cy="4294505"/>
          </a:xfrm>
          <a:custGeom>
            <a:avLst/>
            <a:gdLst>
              <a:gd name="connsiteX0" fmla="*/ 3425035 w 4900446"/>
              <a:gd name="connsiteY0" fmla="*/ 0 h 3425032"/>
              <a:gd name="connsiteX1" fmla="*/ 4900446 w 4900446"/>
              <a:gd name="connsiteY1" fmla="*/ 1475411 h 3425032"/>
              <a:gd name="connsiteX2" fmla="*/ 2950823 w 4900446"/>
              <a:gd name="connsiteY2" fmla="*/ 3425032 h 3425032"/>
              <a:gd name="connsiteX3" fmla="*/ 0 w 4900446"/>
              <a:gd name="connsiteY3" fmla="*/ 3425032 h 3425032"/>
              <a:gd name="connsiteX4" fmla="*/ 3425035 w 4900446"/>
              <a:gd name="connsiteY4" fmla="*/ 0 h 342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446" h="3425032">
                <a:moveTo>
                  <a:pt x="3425035" y="0"/>
                </a:moveTo>
                <a:lnTo>
                  <a:pt x="4900446" y="1475411"/>
                </a:lnTo>
                <a:lnTo>
                  <a:pt x="2950823" y="3425032"/>
                </a:lnTo>
                <a:lnTo>
                  <a:pt x="0" y="3425032"/>
                </a:lnTo>
                <a:lnTo>
                  <a:pt x="3425035" y="0"/>
                </a:lnTo>
                <a:close/>
              </a:path>
            </a:pathLst>
          </a:custGeom>
          <a:gradFill>
            <a:gsLst>
              <a:gs pos="0">
                <a:srgbClr val="8C1302"/>
              </a:gs>
              <a:gs pos="100000">
                <a:srgbClr val="DE251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Flying impression design ——飞印象设计是一家专业的广告设计制作工作室，专注于平面、OFFICE、摄影等业务，工作室成立于2016年，拥有高水平的设计团队，已经立足于市场，今后将输出更多精致作品。"/>
          <p:cNvSpPr txBox="1"/>
          <p:nvPr>
            <p:custDataLst>
              <p:tags r:id="rId2"/>
            </p:custDataLst>
          </p:nvPr>
        </p:nvSpPr>
        <p:spPr>
          <a:xfrm>
            <a:off x="7628762" y="6003389"/>
            <a:ext cx="4034918" cy="506730"/>
          </a:xfrm>
          <a:prstGeom prst="rect">
            <a:avLst/>
          </a:prstGeom>
          <a:noFill/>
        </p:spPr>
        <p:txBody>
          <a:bodyPr wrap="square" rtlCol="0">
            <a:spAutoFit/>
          </a:bodyPr>
          <a:lstStyle/>
          <a:p>
            <a:pPr algn="r">
              <a:lnSpc>
                <a:spcPct val="150000"/>
              </a:lnSpc>
            </a:pPr>
            <a:r>
              <a:rPr lang="en-US" altLang="zh-CN" sz="900" dirty="0">
                <a:latin typeface="Microsoft YaHei" panose="020B0503020204020204" pitchFamily="34" charset="-122"/>
                <a:ea typeface="Microsoft YaHei" panose="020B0503020204020204" pitchFamily="34" charset="-122"/>
              </a:rPr>
              <a:t>ROVAC Conference - Spring 2023</a:t>
            </a:r>
            <a:br>
              <a:rPr lang="en-US" altLang="zh-CN" sz="900" dirty="0">
                <a:latin typeface="Microsoft YaHei" panose="020B0503020204020204" pitchFamily="34" charset="-122"/>
                <a:ea typeface="Microsoft YaHei" panose="020B0503020204020204" pitchFamily="34" charset="-122"/>
              </a:rPr>
            </a:br>
            <a:r>
              <a:rPr lang="en-US" altLang="zh-CN" sz="900" dirty="0">
                <a:latin typeface="Microsoft YaHei" panose="020B0503020204020204" pitchFamily="34" charset="-122"/>
                <a:ea typeface="Microsoft YaHei" panose="020B0503020204020204" pitchFamily="34" charset="-122"/>
              </a:rPr>
              <a:t>Tuesday - April 4th, 2023</a:t>
            </a:r>
            <a:endParaRPr lang="en-US" altLang="zh-CN" sz="900" dirty="0">
              <a:latin typeface="Microsoft YaHei" panose="020B0503020204020204" pitchFamily="34" charset="-122"/>
              <a:ea typeface="Microsoft YaHei" panose="020B0503020204020204" pitchFamily="34" charset="-122"/>
            </a:endParaRPr>
          </a:p>
        </p:txBody>
      </p:sp>
      <p:sp>
        <p:nvSpPr>
          <p:cNvPr id="15"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336280" y="1613535"/>
            <a:ext cx="3384550" cy="1938020"/>
          </a:xfrm>
          <a:prstGeom prst="rect">
            <a:avLst/>
          </a:prstGeom>
          <a:noFill/>
        </p:spPr>
        <p:txBody>
          <a:bodyPr wrap="square" rtlCol="0">
            <a:spAutoFit/>
          </a:bodyPr>
          <a:lstStyle/>
          <a:p>
            <a:pPr algn="just"/>
            <a:r>
              <a:rPr lang="en-US" altLang="zh-CN"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rPr>
              <a:t>Poll Worker Training &amp; Recruitment </a:t>
            </a:r>
            <a:endParaRPr lang="en-US" altLang="zh-CN"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endParaRPr>
          </a:p>
        </p:txBody>
      </p:sp>
      <p:sp>
        <p:nvSpPr>
          <p:cNvPr id="27"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724900" y="3829050"/>
            <a:ext cx="2995930" cy="583565"/>
          </a:xfrm>
          <a:prstGeom prst="rect">
            <a:avLst/>
          </a:prstGeom>
          <a:noFill/>
        </p:spPr>
        <p:txBody>
          <a:bodyPr wrap="square" rtlCol="0">
            <a:spAutoFit/>
          </a:bodyPr>
          <a:lstStyle/>
          <a:p>
            <a:pPr algn="r"/>
            <a:r>
              <a:rPr lang="en-US" altLang="zh-CN" sz="1600" b="1" i="1" dirty="0">
                <a:latin typeface="Microsoft YaHei" panose="020B0503020204020204" pitchFamily="34" charset="-122"/>
                <a:ea typeface="Microsoft YaHei" panose="020B0503020204020204" pitchFamily="34" charset="-122"/>
              </a:rPr>
              <a:t>Matthew R Katra</a:t>
            </a:r>
            <a:endParaRPr lang="en-US" altLang="zh-CN" sz="1600" b="1" i="1" dirty="0">
              <a:latin typeface="Microsoft YaHei" panose="020B0503020204020204" pitchFamily="34" charset="-122"/>
              <a:ea typeface="Microsoft YaHei" panose="020B0503020204020204" pitchFamily="34" charset="-122"/>
            </a:endParaRPr>
          </a:p>
          <a:p>
            <a:pPr algn="r"/>
            <a:r>
              <a:rPr lang="en-US" altLang="zh-CN" sz="1600" i="1" dirty="0">
                <a:latin typeface="Microsoft YaHei" panose="020B0503020204020204" pitchFamily="34" charset="-122"/>
                <a:ea typeface="Microsoft YaHei" panose="020B0503020204020204" pitchFamily="34" charset="-122"/>
              </a:rPr>
              <a:t>Registrar - Naugatuck, CT</a:t>
            </a:r>
            <a:endParaRPr lang="en-US" altLang="zh-CN" sz="1600" i="1" dirty="0">
              <a:latin typeface="Microsoft YaHei" panose="020B0503020204020204" pitchFamily="34" charset="-122"/>
              <a:ea typeface="Microsoft YaHei" panose="020B0503020204020204" pitchFamily="34" charset="-122"/>
            </a:endParaRPr>
          </a:p>
        </p:txBody>
      </p:sp>
      <p:sp>
        <p:nvSpPr>
          <p:cNvPr id="19" name="Flying impression design ——飞印象设计是一家专业的广告设计制作工作室，专注于平面、OFFICE、摄影等业务，工作室成立于2016年，拥有高水平的设计团队，已经立足于市场，今后将输出更多精致作品。"/>
          <p:cNvSpPr/>
          <p:nvPr/>
        </p:nvSpPr>
        <p:spPr>
          <a:xfrm>
            <a:off x="9944099" y="0"/>
            <a:ext cx="2227104" cy="1113552"/>
          </a:xfrm>
          <a:custGeom>
            <a:avLst/>
            <a:gdLst>
              <a:gd name="connsiteX0" fmla="*/ 0 w 2227104"/>
              <a:gd name="connsiteY0" fmla="*/ 0 h 1113552"/>
              <a:gd name="connsiteX1" fmla="*/ 2227104 w 2227104"/>
              <a:gd name="connsiteY1" fmla="*/ 0 h 1113552"/>
              <a:gd name="connsiteX2" fmla="*/ 1113552 w 2227104"/>
              <a:gd name="connsiteY2" fmla="*/ 1113552 h 1113552"/>
            </a:gdLst>
            <a:ahLst/>
            <a:cxnLst>
              <a:cxn ang="0">
                <a:pos x="connsiteX0" y="connsiteY0"/>
              </a:cxn>
              <a:cxn ang="0">
                <a:pos x="connsiteX1" y="connsiteY1"/>
              </a:cxn>
              <a:cxn ang="0">
                <a:pos x="connsiteX2" y="connsiteY2"/>
              </a:cxn>
            </a:cxnLst>
            <a:rect l="l" t="t" r="r" b="b"/>
            <a:pathLst>
              <a:path w="2227104" h="1113552">
                <a:moveTo>
                  <a:pt x="0" y="0"/>
                </a:moveTo>
                <a:lnTo>
                  <a:pt x="2227104" y="0"/>
                </a:lnTo>
                <a:lnTo>
                  <a:pt x="1113552" y="11135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Placeholder 1"/>
          <p:cNvPicPr>
            <a:picLocks noChangeAspect="1"/>
          </p:cNvPicPr>
          <p:nvPr/>
        </p:nvPicPr>
        <p:blipFill>
          <a:blip r:embed="rId3"/>
          <a:stretch>
            <a:fillRect/>
          </a:stretch>
        </p:blipFill>
        <p:spPr>
          <a:xfrm>
            <a:off x="10044430" y="4690110"/>
            <a:ext cx="1363980" cy="1248410"/>
          </a:xfrm>
          <a:prstGeom prst="rect">
            <a:avLst/>
          </a:prstGeom>
          <a:pattFill prst="pct5">
            <a:fgClr>
              <a:srgbClr val="DE2511"/>
            </a:fgClr>
            <a:bgClr>
              <a:schemeClr val="bg1"/>
            </a:bgClr>
          </a:patt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356421"/>
            <a:ext cx="4547934" cy="792109"/>
          </a:xfrm>
          <a:custGeom>
            <a:avLst/>
            <a:gdLst>
              <a:gd name="connsiteX0" fmla="*/ 3825076 w 4547934"/>
              <a:gd name="connsiteY0" fmla="*/ 0 h 792109"/>
              <a:gd name="connsiteX1" fmla="*/ 4252413 w 4547934"/>
              <a:gd name="connsiteY1" fmla="*/ 0 h 792109"/>
              <a:gd name="connsiteX2" fmla="*/ 4547934 w 4547934"/>
              <a:gd name="connsiteY2" fmla="*/ 295521 h 792109"/>
              <a:gd name="connsiteX3" fmla="*/ 4051347 w 4547934"/>
              <a:gd name="connsiteY3" fmla="*/ 792108 h 792109"/>
              <a:gd name="connsiteX4" fmla="*/ 3938334 w 4547934"/>
              <a:gd name="connsiteY4" fmla="*/ 792108 h 792109"/>
              <a:gd name="connsiteX5" fmla="*/ 3938334 w 4547934"/>
              <a:gd name="connsiteY5" fmla="*/ 792109 h 792109"/>
              <a:gd name="connsiteX6" fmla="*/ 0 w 4547934"/>
              <a:gd name="connsiteY6" fmla="*/ 792109 h 792109"/>
              <a:gd name="connsiteX7" fmla="*/ 0 w 4547934"/>
              <a:gd name="connsiteY7" fmla="*/ 1 h 792109"/>
              <a:gd name="connsiteX8" fmla="*/ 3825077 w 4547934"/>
              <a:gd name="connsiteY8" fmla="*/ 1 h 792109"/>
              <a:gd name="connsiteX9" fmla="*/ 3825076 w 4547934"/>
              <a:gd name="connsiteY9" fmla="*/ 0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7934" h="792109">
                <a:moveTo>
                  <a:pt x="3825076" y="0"/>
                </a:moveTo>
                <a:lnTo>
                  <a:pt x="4252413" y="0"/>
                </a:lnTo>
                <a:lnTo>
                  <a:pt x="4547934" y="295521"/>
                </a:lnTo>
                <a:lnTo>
                  <a:pt x="4051347" y="792108"/>
                </a:lnTo>
                <a:lnTo>
                  <a:pt x="3938334" y="792108"/>
                </a:lnTo>
                <a:lnTo>
                  <a:pt x="3938334" y="792109"/>
                </a:lnTo>
                <a:lnTo>
                  <a:pt x="0" y="792109"/>
                </a:lnTo>
                <a:lnTo>
                  <a:pt x="0" y="1"/>
                </a:lnTo>
                <a:lnTo>
                  <a:pt x="3825077" y="1"/>
                </a:lnTo>
                <a:lnTo>
                  <a:pt x="3825076"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12788" y="525747"/>
            <a:ext cx="3835146" cy="491490"/>
          </a:xfrm>
          <a:prstGeom prst="rect">
            <a:avLst/>
          </a:prstGeom>
          <a:noFill/>
          <a:ln>
            <a:noFill/>
          </a:ln>
        </p:spPr>
        <p:txBody>
          <a:bodyPr wrap="square" rtlCol="0">
            <a:spAutoFit/>
          </a:bodyPr>
          <a:lstStyle/>
          <a:p>
            <a:pPr>
              <a:lnSpc>
                <a:spcPct val="130000"/>
              </a:lnSpc>
            </a:pPr>
            <a:r>
              <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PICTURES</a:t>
            </a:r>
            <a:endPar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7" name="Flying impression design ——飞印象设计是一家专业的广告设计制作工作室，专注于平面、OFFICE、摄影等业务，工作室成立于2016年，拥有高水平的设计团队，已经立足于市场，今后将输出更多精致作品。"/>
          <p:cNvSpPr/>
          <p:nvPr/>
        </p:nvSpPr>
        <p:spPr>
          <a:xfrm>
            <a:off x="4816221" y="356420"/>
            <a:ext cx="7375778" cy="792110"/>
          </a:xfrm>
          <a:custGeom>
            <a:avLst/>
            <a:gdLst>
              <a:gd name="connsiteX0" fmla="*/ 2445003 w 7375778"/>
              <a:gd name="connsiteY0" fmla="*/ 0 h 792110"/>
              <a:gd name="connsiteX1" fmla="*/ 2930778 w 7375778"/>
              <a:gd name="connsiteY1" fmla="*/ 0 h 792110"/>
              <a:gd name="connsiteX2" fmla="*/ 6931278 w 7375778"/>
              <a:gd name="connsiteY2" fmla="*/ 0 h 792110"/>
              <a:gd name="connsiteX3" fmla="*/ 6931278 w 7375778"/>
              <a:gd name="connsiteY3" fmla="*/ 1 h 792110"/>
              <a:gd name="connsiteX4" fmla="*/ 7375778 w 7375778"/>
              <a:gd name="connsiteY4" fmla="*/ 1 h 792110"/>
              <a:gd name="connsiteX5" fmla="*/ 7375778 w 7375778"/>
              <a:gd name="connsiteY5" fmla="*/ 792109 h 792110"/>
              <a:gd name="connsiteX6" fmla="*/ 6884987 w 7375778"/>
              <a:gd name="connsiteY6" fmla="*/ 792109 h 792110"/>
              <a:gd name="connsiteX7" fmla="*/ 6884987 w 7375778"/>
              <a:gd name="connsiteY7" fmla="*/ 792108 h 792110"/>
              <a:gd name="connsiteX8" fmla="*/ 2930778 w 7375778"/>
              <a:gd name="connsiteY8" fmla="*/ 792108 h 792110"/>
              <a:gd name="connsiteX9" fmla="*/ 2445003 w 7375778"/>
              <a:gd name="connsiteY9" fmla="*/ 792108 h 792110"/>
              <a:gd name="connsiteX10" fmla="*/ 2445003 w 7375778"/>
              <a:gd name="connsiteY10" fmla="*/ 792109 h 792110"/>
              <a:gd name="connsiteX11" fmla="*/ 722857 w 7375778"/>
              <a:gd name="connsiteY11" fmla="*/ 792109 h 792110"/>
              <a:gd name="connsiteX12" fmla="*/ 722858 w 7375778"/>
              <a:gd name="connsiteY12" fmla="*/ 792110 h 792110"/>
              <a:gd name="connsiteX13" fmla="*/ 295521 w 7375778"/>
              <a:gd name="connsiteY13" fmla="*/ 792110 h 792110"/>
              <a:gd name="connsiteX14" fmla="*/ 0 w 7375778"/>
              <a:gd name="connsiteY14" fmla="*/ 496589 h 792110"/>
              <a:gd name="connsiteX15" fmla="*/ 496587 w 7375778"/>
              <a:gd name="connsiteY15" fmla="*/ 2 h 792110"/>
              <a:gd name="connsiteX16" fmla="*/ 609600 w 7375778"/>
              <a:gd name="connsiteY16" fmla="*/ 2 h 792110"/>
              <a:gd name="connsiteX17" fmla="*/ 609600 w 7375778"/>
              <a:gd name="connsiteY17" fmla="*/ 1 h 792110"/>
              <a:gd name="connsiteX18" fmla="*/ 2445003 w 7375778"/>
              <a:gd name="connsiteY18" fmla="*/ 1 h 79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5778" h="792110">
                <a:moveTo>
                  <a:pt x="2445003" y="0"/>
                </a:moveTo>
                <a:lnTo>
                  <a:pt x="2930778" y="0"/>
                </a:lnTo>
                <a:lnTo>
                  <a:pt x="6931278" y="0"/>
                </a:lnTo>
                <a:lnTo>
                  <a:pt x="6931278" y="1"/>
                </a:lnTo>
                <a:lnTo>
                  <a:pt x="7375778" y="1"/>
                </a:lnTo>
                <a:lnTo>
                  <a:pt x="7375778" y="792109"/>
                </a:lnTo>
                <a:lnTo>
                  <a:pt x="6884987" y="792109"/>
                </a:lnTo>
                <a:lnTo>
                  <a:pt x="6884987" y="792108"/>
                </a:lnTo>
                <a:lnTo>
                  <a:pt x="2930778" y="792108"/>
                </a:lnTo>
                <a:lnTo>
                  <a:pt x="2445003" y="792108"/>
                </a:lnTo>
                <a:lnTo>
                  <a:pt x="2445003" y="792109"/>
                </a:lnTo>
                <a:lnTo>
                  <a:pt x="722857" y="792109"/>
                </a:lnTo>
                <a:lnTo>
                  <a:pt x="722858" y="792110"/>
                </a:lnTo>
                <a:lnTo>
                  <a:pt x="295521" y="792110"/>
                </a:lnTo>
                <a:lnTo>
                  <a:pt x="0" y="496589"/>
                </a:lnTo>
                <a:lnTo>
                  <a:pt x="496587" y="2"/>
                </a:lnTo>
                <a:lnTo>
                  <a:pt x="609600" y="2"/>
                </a:lnTo>
                <a:lnTo>
                  <a:pt x="609600" y="1"/>
                </a:lnTo>
                <a:lnTo>
                  <a:pt x="244500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Placeholder 9" descr="training Photo 1"/>
          <p:cNvPicPr>
            <a:picLocks noChangeAspect="1"/>
          </p:cNvPicPr>
          <p:nvPr>
            <p:ph type="pic" sz="quarter" idx="10"/>
          </p:nvPr>
        </p:nvPicPr>
        <p:blipFill>
          <a:blip r:embed="rId1"/>
          <a:stretch>
            <a:fillRect/>
          </a:stretch>
        </p:blipFill>
        <p:spPr>
          <a:xfrm>
            <a:off x="713105" y="1875155"/>
            <a:ext cx="4986020" cy="3740150"/>
          </a:xfrm>
          <a:prstGeom prst="rect">
            <a:avLst/>
          </a:prstGeom>
        </p:spPr>
      </p:pic>
      <p:pic>
        <p:nvPicPr>
          <p:cNvPr id="14" name="Picture Placeholder 13" descr="training Photo 2"/>
          <p:cNvPicPr>
            <a:picLocks noChangeAspect="1"/>
          </p:cNvPicPr>
          <p:nvPr>
            <p:ph type="pic" sz="quarter" idx="11"/>
          </p:nvPr>
        </p:nvPicPr>
        <p:blipFill>
          <a:blip r:embed="rId2"/>
          <a:stretch>
            <a:fillRect/>
          </a:stretch>
        </p:blipFill>
        <p:spPr>
          <a:xfrm>
            <a:off x="6158865" y="1875155"/>
            <a:ext cx="5010785" cy="37579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356421"/>
            <a:ext cx="4547934" cy="792109"/>
          </a:xfrm>
          <a:custGeom>
            <a:avLst/>
            <a:gdLst>
              <a:gd name="connsiteX0" fmla="*/ 3825076 w 4547934"/>
              <a:gd name="connsiteY0" fmla="*/ 0 h 792109"/>
              <a:gd name="connsiteX1" fmla="*/ 4252413 w 4547934"/>
              <a:gd name="connsiteY1" fmla="*/ 0 h 792109"/>
              <a:gd name="connsiteX2" fmla="*/ 4547934 w 4547934"/>
              <a:gd name="connsiteY2" fmla="*/ 295521 h 792109"/>
              <a:gd name="connsiteX3" fmla="*/ 4051347 w 4547934"/>
              <a:gd name="connsiteY3" fmla="*/ 792108 h 792109"/>
              <a:gd name="connsiteX4" fmla="*/ 3938334 w 4547934"/>
              <a:gd name="connsiteY4" fmla="*/ 792108 h 792109"/>
              <a:gd name="connsiteX5" fmla="*/ 3938334 w 4547934"/>
              <a:gd name="connsiteY5" fmla="*/ 792109 h 792109"/>
              <a:gd name="connsiteX6" fmla="*/ 0 w 4547934"/>
              <a:gd name="connsiteY6" fmla="*/ 792109 h 792109"/>
              <a:gd name="connsiteX7" fmla="*/ 0 w 4547934"/>
              <a:gd name="connsiteY7" fmla="*/ 1 h 792109"/>
              <a:gd name="connsiteX8" fmla="*/ 3825077 w 4547934"/>
              <a:gd name="connsiteY8" fmla="*/ 1 h 792109"/>
              <a:gd name="connsiteX9" fmla="*/ 3825076 w 4547934"/>
              <a:gd name="connsiteY9" fmla="*/ 0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7934" h="792109">
                <a:moveTo>
                  <a:pt x="3825076" y="0"/>
                </a:moveTo>
                <a:lnTo>
                  <a:pt x="4252413" y="0"/>
                </a:lnTo>
                <a:lnTo>
                  <a:pt x="4547934" y="295521"/>
                </a:lnTo>
                <a:lnTo>
                  <a:pt x="4051347" y="792108"/>
                </a:lnTo>
                <a:lnTo>
                  <a:pt x="3938334" y="792108"/>
                </a:lnTo>
                <a:lnTo>
                  <a:pt x="3938334" y="792109"/>
                </a:lnTo>
                <a:lnTo>
                  <a:pt x="0" y="792109"/>
                </a:lnTo>
                <a:lnTo>
                  <a:pt x="0" y="1"/>
                </a:lnTo>
                <a:lnTo>
                  <a:pt x="3825077" y="1"/>
                </a:lnTo>
                <a:lnTo>
                  <a:pt x="3825076"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12788" y="525747"/>
            <a:ext cx="3835146" cy="491490"/>
          </a:xfrm>
          <a:prstGeom prst="rect">
            <a:avLst/>
          </a:prstGeom>
          <a:noFill/>
          <a:ln>
            <a:noFill/>
          </a:ln>
        </p:spPr>
        <p:txBody>
          <a:bodyPr wrap="square" rtlCol="0">
            <a:spAutoFit/>
          </a:bodyPr>
          <a:lstStyle/>
          <a:p>
            <a:pPr>
              <a:lnSpc>
                <a:spcPct val="130000"/>
              </a:lnSpc>
            </a:pPr>
            <a:r>
              <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WHAT WE REVIEW</a:t>
            </a:r>
            <a:endPar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7" name="Flying impression design ——飞印象设计是一家专业的广告设计制作工作室，专注于平面、OFFICE、摄影等业务，工作室成立于2016年，拥有高水平的设计团队，已经立足于市场，今后将输出更多精致作品。"/>
          <p:cNvSpPr/>
          <p:nvPr/>
        </p:nvSpPr>
        <p:spPr>
          <a:xfrm>
            <a:off x="4816221" y="356420"/>
            <a:ext cx="7375778" cy="792110"/>
          </a:xfrm>
          <a:custGeom>
            <a:avLst/>
            <a:gdLst>
              <a:gd name="connsiteX0" fmla="*/ 2445003 w 7375778"/>
              <a:gd name="connsiteY0" fmla="*/ 0 h 792110"/>
              <a:gd name="connsiteX1" fmla="*/ 2930778 w 7375778"/>
              <a:gd name="connsiteY1" fmla="*/ 0 h 792110"/>
              <a:gd name="connsiteX2" fmla="*/ 6931278 w 7375778"/>
              <a:gd name="connsiteY2" fmla="*/ 0 h 792110"/>
              <a:gd name="connsiteX3" fmla="*/ 6931278 w 7375778"/>
              <a:gd name="connsiteY3" fmla="*/ 1 h 792110"/>
              <a:gd name="connsiteX4" fmla="*/ 7375778 w 7375778"/>
              <a:gd name="connsiteY4" fmla="*/ 1 h 792110"/>
              <a:gd name="connsiteX5" fmla="*/ 7375778 w 7375778"/>
              <a:gd name="connsiteY5" fmla="*/ 792109 h 792110"/>
              <a:gd name="connsiteX6" fmla="*/ 6884987 w 7375778"/>
              <a:gd name="connsiteY6" fmla="*/ 792109 h 792110"/>
              <a:gd name="connsiteX7" fmla="*/ 6884987 w 7375778"/>
              <a:gd name="connsiteY7" fmla="*/ 792108 h 792110"/>
              <a:gd name="connsiteX8" fmla="*/ 2930778 w 7375778"/>
              <a:gd name="connsiteY8" fmla="*/ 792108 h 792110"/>
              <a:gd name="connsiteX9" fmla="*/ 2445003 w 7375778"/>
              <a:gd name="connsiteY9" fmla="*/ 792108 h 792110"/>
              <a:gd name="connsiteX10" fmla="*/ 2445003 w 7375778"/>
              <a:gd name="connsiteY10" fmla="*/ 792109 h 792110"/>
              <a:gd name="connsiteX11" fmla="*/ 722857 w 7375778"/>
              <a:gd name="connsiteY11" fmla="*/ 792109 h 792110"/>
              <a:gd name="connsiteX12" fmla="*/ 722858 w 7375778"/>
              <a:gd name="connsiteY12" fmla="*/ 792110 h 792110"/>
              <a:gd name="connsiteX13" fmla="*/ 295521 w 7375778"/>
              <a:gd name="connsiteY13" fmla="*/ 792110 h 792110"/>
              <a:gd name="connsiteX14" fmla="*/ 0 w 7375778"/>
              <a:gd name="connsiteY14" fmla="*/ 496589 h 792110"/>
              <a:gd name="connsiteX15" fmla="*/ 496587 w 7375778"/>
              <a:gd name="connsiteY15" fmla="*/ 2 h 792110"/>
              <a:gd name="connsiteX16" fmla="*/ 609600 w 7375778"/>
              <a:gd name="connsiteY16" fmla="*/ 2 h 792110"/>
              <a:gd name="connsiteX17" fmla="*/ 609600 w 7375778"/>
              <a:gd name="connsiteY17" fmla="*/ 1 h 792110"/>
              <a:gd name="connsiteX18" fmla="*/ 2445003 w 7375778"/>
              <a:gd name="connsiteY18" fmla="*/ 1 h 79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5778" h="792110">
                <a:moveTo>
                  <a:pt x="2445003" y="0"/>
                </a:moveTo>
                <a:lnTo>
                  <a:pt x="2930778" y="0"/>
                </a:lnTo>
                <a:lnTo>
                  <a:pt x="6931278" y="0"/>
                </a:lnTo>
                <a:lnTo>
                  <a:pt x="6931278" y="1"/>
                </a:lnTo>
                <a:lnTo>
                  <a:pt x="7375778" y="1"/>
                </a:lnTo>
                <a:lnTo>
                  <a:pt x="7375778" y="792109"/>
                </a:lnTo>
                <a:lnTo>
                  <a:pt x="6884987" y="792109"/>
                </a:lnTo>
                <a:lnTo>
                  <a:pt x="6884987" y="792108"/>
                </a:lnTo>
                <a:lnTo>
                  <a:pt x="2930778" y="792108"/>
                </a:lnTo>
                <a:lnTo>
                  <a:pt x="2445003" y="792108"/>
                </a:lnTo>
                <a:lnTo>
                  <a:pt x="2445003" y="792109"/>
                </a:lnTo>
                <a:lnTo>
                  <a:pt x="722857" y="792109"/>
                </a:lnTo>
                <a:lnTo>
                  <a:pt x="722858" y="792110"/>
                </a:lnTo>
                <a:lnTo>
                  <a:pt x="295521" y="792110"/>
                </a:lnTo>
                <a:lnTo>
                  <a:pt x="0" y="496589"/>
                </a:lnTo>
                <a:lnTo>
                  <a:pt x="496587" y="2"/>
                </a:lnTo>
                <a:lnTo>
                  <a:pt x="609600" y="2"/>
                </a:lnTo>
                <a:lnTo>
                  <a:pt x="609600" y="1"/>
                </a:lnTo>
                <a:lnTo>
                  <a:pt x="244500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稻壳儿春秋广告/盗版必究        原创来源：http://chn.docer.com/works?userid=199329941#!/work_time"/>
          <p:cNvSpPr txBox="1"/>
          <p:nvPr/>
        </p:nvSpPr>
        <p:spPr>
          <a:xfrm>
            <a:off x="842645" y="1381125"/>
            <a:ext cx="4309745" cy="5169535"/>
          </a:xfrm>
          <a:prstGeom prst="rect">
            <a:avLst/>
          </a:prstGeom>
          <a:noFill/>
        </p:spPr>
        <p:txBody>
          <a:bodyPr wrap="square" rtlCol="0">
            <a:spAutoFit/>
          </a:bodyPr>
          <a:lstStyle/>
          <a:p>
            <a:pPr marL="228600" indent="-228600">
              <a:lnSpc>
                <a:spcPct val="150000"/>
              </a:lnSpc>
              <a:buFont typeface="Arial" panose="020B0604020202020204" pitchFamily="34" charset="0"/>
              <a:buChar char="•"/>
            </a:pPr>
            <a:r>
              <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Welcome</a:t>
            </a:r>
            <a:endPar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228600" indent="-228600">
              <a:lnSpc>
                <a:spcPct val="150000"/>
              </a:lnSpc>
              <a:buFont typeface="Arial" panose="020B0604020202020204" pitchFamily="34" charset="0"/>
              <a:buChar char="•"/>
            </a:pPr>
            <a:r>
              <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Oath</a:t>
            </a:r>
            <a:endPar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228600" indent="-228600">
              <a:lnSpc>
                <a:spcPct val="150000"/>
              </a:lnSpc>
              <a:buFont typeface="Arial" panose="020B0604020202020204" pitchFamily="34" charset="0"/>
              <a:buChar char="•"/>
            </a:pPr>
            <a:r>
              <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Introductions (Registrars and Moderators)</a:t>
            </a:r>
            <a:endPar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228600" indent="-228600">
              <a:lnSpc>
                <a:spcPct val="150000"/>
              </a:lnSpc>
              <a:buFont typeface="Arial" panose="020B0604020202020204" pitchFamily="34" charset="0"/>
              <a:buChar char="•"/>
            </a:pPr>
            <a:r>
              <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General Info</a:t>
            </a:r>
            <a:endPar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228600" indent="-228600">
              <a:lnSpc>
                <a:spcPct val="150000"/>
              </a:lnSpc>
              <a:buFont typeface="Arial" panose="020B0604020202020204" pitchFamily="34" charset="0"/>
              <a:buChar char="•"/>
            </a:pPr>
            <a:r>
              <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Payroll Requirements</a:t>
            </a:r>
            <a:endPar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228600" indent="-228600">
              <a:lnSpc>
                <a:spcPct val="150000"/>
              </a:lnSpc>
              <a:buFont typeface="Arial" panose="020B0604020202020204" pitchFamily="34" charset="0"/>
              <a:buChar char="•"/>
            </a:pPr>
            <a:r>
              <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Naugatuck Polling Districts and Locations</a:t>
            </a:r>
            <a:endPar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228600" indent="-228600">
              <a:lnSpc>
                <a:spcPct val="150000"/>
              </a:lnSpc>
              <a:buFont typeface="Arial" panose="020B0604020202020204" pitchFamily="34" charset="0"/>
              <a:buChar char="•"/>
            </a:pPr>
            <a:r>
              <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Ballot Overview</a:t>
            </a:r>
            <a:endPar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228600" indent="-228600">
              <a:lnSpc>
                <a:spcPct val="150000"/>
              </a:lnSpc>
              <a:buFont typeface="Arial" panose="020B0604020202020204" pitchFamily="34" charset="0"/>
              <a:buChar char="•"/>
            </a:pPr>
            <a:r>
              <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General Instructions</a:t>
            </a:r>
            <a:endPar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 Rights</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Arrival and Setup</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Dress and Breaks</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Who is (not) allowed in polling place</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Assisting Voters with Disabilities</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Closing of the Polls</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altLang="zh-CN"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Absentee Voting</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Emergency Plan</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Tips and Tricks</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
        <p:nvSpPr>
          <p:cNvPr id="4" name="稻壳儿春秋广告/盗版必究        原创来源：http://chn.docer.com/works?userid=199329941#!/work_time"/>
          <p:cNvSpPr txBox="1"/>
          <p:nvPr/>
        </p:nvSpPr>
        <p:spPr>
          <a:xfrm>
            <a:off x="6211570" y="1381125"/>
            <a:ext cx="4790440" cy="5307965"/>
          </a:xfrm>
          <a:prstGeom prst="rect">
            <a:avLst/>
          </a:prstGeom>
          <a:noFill/>
        </p:spPr>
        <p:txBody>
          <a:bodyPr wrap="square" rtlCol="0">
            <a:spAutoFit/>
          </a:bodyPr>
          <a:p>
            <a:pPr marL="228600" lvl="0" indent="-228600">
              <a:lnSpc>
                <a:spcPct val="150000"/>
              </a:lnSpc>
              <a:buFont typeface="Arial" panose="020B0604020202020204" pitchFamily="34" charset="0"/>
              <a:buChar char="•"/>
            </a:pPr>
            <a:r>
              <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Duties of the:</a:t>
            </a:r>
            <a:endPar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Greeter</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Checker</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Ballot Clerk</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Tabulator Tender</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Assistant Registrar of Voters</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Moderator</a:t>
            </a:r>
            <a:endParaRPr lang="en-US" sz="12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228600" indent="-228600">
              <a:lnSpc>
                <a:spcPct val="150000"/>
              </a:lnSpc>
              <a:buFont typeface="Arial" panose="020B0604020202020204" pitchFamily="34" charset="0"/>
              <a:buChar char="•"/>
            </a:pPr>
            <a:r>
              <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Special Topics </a:t>
            </a:r>
            <a:endPar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Reports</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Write In Candidates</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Curbside Voting</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Tabulator Overview</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altLang="zh-CN"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Submitting Results @ Town Hall</a:t>
            </a:r>
            <a:endParaRPr lang="en-US" altLang="zh-CN"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IVS Overview</a:t>
            </a:r>
            <a:endPar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r>
              <a:rPr lang="en-US" sz="12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 CheckList Overview</a:t>
            </a:r>
            <a:endParaRPr lang="en-US" sz="12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0" lvl="1" indent="-228600">
              <a:lnSpc>
                <a:spcPct val="150000"/>
              </a:lnSpc>
              <a:buFont typeface="Arial" panose="020B0604020202020204" pitchFamily="34" charset="0"/>
              <a:buChar char="•"/>
            </a:pPr>
            <a:r>
              <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Election Day Registration</a:t>
            </a:r>
            <a:endPar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0" lvl="1" indent="-228600">
              <a:lnSpc>
                <a:spcPct val="150000"/>
              </a:lnSpc>
              <a:buFont typeface="Arial" panose="020B0604020202020204" pitchFamily="34" charset="0"/>
              <a:buChar char="•"/>
            </a:pPr>
            <a:r>
              <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Voter CheckList Demo</a:t>
            </a:r>
            <a:r>
              <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 </a:t>
            </a:r>
            <a:r>
              <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rPr>
              <a:t>(Optional)</a:t>
            </a:r>
            <a:endParaRPr lang="en-US" sz="1400" b="1"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a:p>
            <a:pPr marL="685800" lvl="1" indent="-228600">
              <a:lnSpc>
                <a:spcPct val="150000"/>
              </a:lnSpc>
              <a:buFont typeface="Arial" panose="020B0604020202020204" pitchFamily="34" charset="0"/>
              <a:buChar char="•"/>
            </a:pPr>
            <a:endParaRPr lang="en-US" sz="1400" dirty="0">
              <a:latin typeface="Arial" panose="020B0604020202020204" pitchFamily="34" charset="0"/>
              <a:ea typeface="Yu Gothic UI" panose="020B0500000000000000" charset="-128"/>
              <a:cs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356421"/>
            <a:ext cx="4547934" cy="792109"/>
          </a:xfrm>
          <a:custGeom>
            <a:avLst/>
            <a:gdLst>
              <a:gd name="connsiteX0" fmla="*/ 3825076 w 4547934"/>
              <a:gd name="connsiteY0" fmla="*/ 0 h 792109"/>
              <a:gd name="connsiteX1" fmla="*/ 4252413 w 4547934"/>
              <a:gd name="connsiteY1" fmla="*/ 0 h 792109"/>
              <a:gd name="connsiteX2" fmla="*/ 4547934 w 4547934"/>
              <a:gd name="connsiteY2" fmla="*/ 295521 h 792109"/>
              <a:gd name="connsiteX3" fmla="*/ 4051347 w 4547934"/>
              <a:gd name="connsiteY3" fmla="*/ 792108 h 792109"/>
              <a:gd name="connsiteX4" fmla="*/ 3938334 w 4547934"/>
              <a:gd name="connsiteY4" fmla="*/ 792108 h 792109"/>
              <a:gd name="connsiteX5" fmla="*/ 3938334 w 4547934"/>
              <a:gd name="connsiteY5" fmla="*/ 792109 h 792109"/>
              <a:gd name="connsiteX6" fmla="*/ 0 w 4547934"/>
              <a:gd name="connsiteY6" fmla="*/ 792109 h 792109"/>
              <a:gd name="connsiteX7" fmla="*/ 0 w 4547934"/>
              <a:gd name="connsiteY7" fmla="*/ 1 h 792109"/>
              <a:gd name="connsiteX8" fmla="*/ 3825077 w 4547934"/>
              <a:gd name="connsiteY8" fmla="*/ 1 h 792109"/>
              <a:gd name="connsiteX9" fmla="*/ 3825076 w 4547934"/>
              <a:gd name="connsiteY9" fmla="*/ 0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7934" h="792109">
                <a:moveTo>
                  <a:pt x="3825076" y="0"/>
                </a:moveTo>
                <a:lnTo>
                  <a:pt x="4252413" y="0"/>
                </a:lnTo>
                <a:lnTo>
                  <a:pt x="4547934" y="295521"/>
                </a:lnTo>
                <a:lnTo>
                  <a:pt x="4051347" y="792108"/>
                </a:lnTo>
                <a:lnTo>
                  <a:pt x="3938334" y="792108"/>
                </a:lnTo>
                <a:lnTo>
                  <a:pt x="3938334" y="792109"/>
                </a:lnTo>
                <a:lnTo>
                  <a:pt x="0" y="792109"/>
                </a:lnTo>
                <a:lnTo>
                  <a:pt x="0" y="1"/>
                </a:lnTo>
                <a:lnTo>
                  <a:pt x="3825077" y="1"/>
                </a:lnTo>
                <a:lnTo>
                  <a:pt x="3825076"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12788" y="525747"/>
            <a:ext cx="3835146" cy="491490"/>
          </a:xfrm>
          <a:prstGeom prst="rect">
            <a:avLst/>
          </a:prstGeom>
          <a:noFill/>
          <a:ln>
            <a:noFill/>
          </a:ln>
        </p:spPr>
        <p:txBody>
          <a:bodyPr wrap="square" rtlCol="0">
            <a:spAutoFit/>
          </a:bodyPr>
          <a:lstStyle/>
          <a:p>
            <a:pPr>
              <a:lnSpc>
                <a:spcPct val="130000"/>
              </a:lnSpc>
            </a:pPr>
            <a:r>
              <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PRESENTATION TIPS</a:t>
            </a:r>
            <a:endParaRPr lang="zh-CN" altLang="en-US"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7" name="Flying impression design ——飞印象设计是一家专业的广告设计制作工作室，专注于平面、OFFICE、摄影等业务，工作室成立于2016年，拥有高水平的设计团队，已经立足于市场，今后将输出更多精致作品。"/>
          <p:cNvSpPr/>
          <p:nvPr/>
        </p:nvSpPr>
        <p:spPr>
          <a:xfrm>
            <a:off x="4816221" y="356420"/>
            <a:ext cx="7375778" cy="792110"/>
          </a:xfrm>
          <a:custGeom>
            <a:avLst/>
            <a:gdLst>
              <a:gd name="connsiteX0" fmla="*/ 2445003 w 7375778"/>
              <a:gd name="connsiteY0" fmla="*/ 0 h 792110"/>
              <a:gd name="connsiteX1" fmla="*/ 2930778 w 7375778"/>
              <a:gd name="connsiteY1" fmla="*/ 0 h 792110"/>
              <a:gd name="connsiteX2" fmla="*/ 6931278 w 7375778"/>
              <a:gd name="connsiteY2" fmla="*/ 0 h 792110"/>
              <a:gd name="connsiteX3" fmla="*/ 6931278 w 7375778"/>
              <a:gd name="connsiteY3" fmla="*/ 1 h 792110"/>
              <a:gd name="connsiteX4" fmla="*/ 7375778 w 7375778"/>
              <a:gd name="connsiteY4" fmla="*/ 1 h 792110"/>
              <a:gd name="connsiteX5" fmla="*/ 7375778 w 7375778"/>
              <a:gd name="connsiteY5" fmla="*/ 792109 h 792110"/>
              <a:gd name="connsiteX6" fmla="*/ 6884987 w 7375778"/>
              <a:gd name="connsiteY6" fmla="*/ 792109 h 792110"/>
              <a:gd name="connsiteX7" fmla="*/ 6884987 w 7375778"/>
              <a:gd name="connsiteY7" fmla="*/ 792108 h 792110"/>
              <a:gd name="connsiteX8" fmla="*/ 2930778 w 7375778"/>
              <a:gd name="connsiteY8" fmla="*/ 792108 h 792110"/>
              <a:gd name="connsiteX9" fmla="*/ 2445003 w 7375778"/>
              <a:gd name="connsiteY9" fmla="*/ 792108 h 792110"/>
              <a:gd name="connsiteX10" fmla="*/ 2445003 w 7375778"/>
              <a:gd name="connsiteY10" fmla="*/ 792109 h 792110"/>
              <a:gd name="connsiteX11" fmla="*/ 722857 w 7375778"/>
              <a:gd name="connsiteY11" fmla="*/ 792109 h 792110"/>
              <a:gd name="connsiteX12" fmla="*/ 722858 w 7375778"/>
              <a:gd name="connsiteY12" fmla="*/ 792110 h 792110"/>
              <a:gd name="connsiteX13" fmla="*/ 295521 w 7375778"/>
              <a:gd name="connsiteY13" fmla="*/ 792110 h 792110"/>
              <a:gd name="connsiteX14" fmla="*/ 0 w 7375778"/>
              <a:gd name="connsiteY14" fmla="*/ 496589 h 792110"/>
              <a:gd name="connsiteX15" fmla="*/ 496587 w 7375778"/>
              <a:gd name="connsiteY15" fmla="*/ 2 h 792110"/>
              <a:gd name="connsiteX16" fmla="*/ 609600 w 7375778"/>
              <a:gd name="connsiteY16" fmla="*/ 2 h 792110"/>
              <a:gd name="connsiteX17" fmla="*/ 609600 w 7375778"/>
              <a:gd name="connsiteY17" fmla="*/ 1 h 792110"/>
              <a:gd name="connsiteX18" fmla="*/ 2445003 w 7375778"/>
              <a:gd name="connsiteY18" fmla="*/ 1 h 79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5778" h="792110">
                <a:moveTo>
                  <a:pt x="2445003" y="0"/>
                </a:moveTo>
                <a:lnTo>
                  <a:pt x="2930778" y="0"/>
                </a:lnTo>
                <a:lnTo>
                  <a:pt x="6931278" y="0"/>
                </a:lnTo>
                <a:lnTo>
                  <a:pt x="6931278" y="1"/>
                </a:lnTo>
                <a:lnTo>
                  <a:pt x="7375778" y="1"/>
                </a:lnTo>
                <a:lnTo>
                  <a:pt x="7375778" y="792109"/>
                </a:lnTo>
                <a:lnTo>
                  <a:pt x="6884987" y="792109"/>
                </a:lnTo>
                <a:lnTo>
                  <a:pt x="6884987" y="792108"/>
                </a:lnTo>
                <a:lnTo>
                  <a:pt x="2930778" y="792108"/>
                </a:lnTo>
                <a:lnTo>
                  <a:pt x="2445003" y="792108"/>
                </a:lnTo>
                <a:lnTo>
                  <a:pt x="2445003" y="792109"/>
                </a:lnTo>
                <a:lnTo>
                  <a:pt x="722857" y="792109"/>
                </a:lnTo>
                <a:lnTo>
                  <a:pt x="722858" y="792110"/>
                </a:lnTo>
                <a:lnTo>
                  <a:pt x="295521" y="792110"/>
                </a:lnTo>
                <a:lnTo>
                  <a:pt x="0" y="496589"/>
                </a:lnTo>
                <a:lnTo>
                  <a:pt x="496587" y="2"/>
                </a:lnTo>
                <a:lnTo>
                  <a:pt x="609600" y="2"/>
                </a:lnTo>
                <a:lnTo>
                  <a:pt x="609600" y="1"/>
                </a:lnTo>
                <a:lnTo>
                  <a:pt x="244500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854835" y="1343025"/>
            <a:ext cx="7944485" cy="460375"/>
          </a:xfrm>
          <a:prstGeom prst="rect">
            <a:avLst/>
          </a:prstGeom>
          <a:noFill/>
        </p:spPr>
        <p:txBody>
          <a:bodyPr wrap="square" rtlCol="0">
            <a:spAutoFit/>
          </a:bodyPr>
          <a:lstStyle/>
          <a:p>
            <a:r>
              <a:rPr lang="en-US" altLang="zh-CN" sz="24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rPr>
              <a:t>Move Around, Do Not Sit</a:t>
            </a:r>
            <a:endParaRPr lang="en-US" altLang="zh-CN" sz="24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endParaRPr>
          </a:p>
        </p:txBody>
      </p:sp>
      <p:sp>
        <p:nvSpPr>
          <p:cNvPr id="6"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099945" y="1740535"/>
            <a:ext cx="8018145" cy="358775"/>
          </a:xfrm>
          <a:prstGeom prst="rect">
            <a:avLst/>
          </a:prstGeom>
          <a:noFill/>
        </p:spPr>
        <p:txBody>
          <a:bodyPr wrap="square" rtlCol="0">
            <a:spAutoFit/>
          </a:bodyPr>
          <a:lstStyle/>
          <a:p>
            <a:pPr>
              <a:lnSpc>
                <a:spcPct val="145000"/>
              </a:lnSpc>
            </a:pPr>
            <a:r>
              <a:rPr lang="en-US" altLang="zh-CN" sz="1200" dirty="0">
                <a:latin typeface="Microsoft YaHei" panose="020B0503020204020204" pitchFamily="34" charset="-122"/>
                <a:ea typeface="Microsoft YaHei" panose="020B0503020204020204" pitchFamily="34" charset="-122"/>
              </a:rPr>
              <a:t>Keep moving, look around the room.</a:t>
            </a:r>
            <a:endParaRPr lang="en-US" altLang="zh-CN" sz="1200" dirty="0">
              <a:latin typeface="Microsoft YaHei" panose="020B0503020204020204" pitchFamily="34" charset="-122"/>
              <a:ea typeface="Microsoft YaHei" panose="020B0503020204020204" pitchFamily="34" charset="-122"/>
            </a:endParaRPr>
          </a:p>
        </p:txBody>
      </p:sp>
      <p:sp>
        <p:nvSpPr>
          <p:cNvPr id="11" name="Flying impression design ——飞印象设计是一家专业的广告设计制作工作室，专注于平面、OFFICE、摄影等业务，工作室成立于2016年，拥有高水平的设计团队，已经立足于市场，今后将输出更多精致作品。"/>
          <p:cNvSpPr/>
          <p:nvPr/>
        </p:nvSpPr>
        <p:spPr>
          <a:xfrm>
            <a:off x="837565" y="1334770"/>
            <a:ext cx="722630" cy="608330"/>
          </a:xfrm>
          <a:prstGeom prst="ellipse">
            <a:avLst/>
          </a:prstGeom>
          <a:gradFill>
            <a:gsLst>
              <a:gs pos="0">
                <a:srgbClr val="8C1302">
                  <a:alpha val="13000"/>
                </a:srgbClr>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Flying impression design ——飞印象设计是一家专业的广告设计制作工作室，专注于平面、OFFICE、摄影等业务，工作室成立于2016年，拥有高水平的设计团队，已经立足于市场，今后将输出更多精致作品。"/>
          <p:cNvSpPr/>
          <p:nvPr/>
        </p:nvSpPr>
        <p:spPr>
          <a:xfrm>
            <a:off x="837565" y="1434465"/>
            <a:ext cx="722630" cy="608330"/>
          </a:xfrm>
          <a:prstGeom prst="ellipse">
            <a:avLst/>
          </a:prstGeom>
          <a:gradFill>
            <a:gsLst>
              <a:gs pos="0">
                <a:srgbClr val="8C1302"/>
              </a:gs>
              <a:gs pos="100000">
                <a:srgbClr val="DE2511"/>
              </a:gs>
            </a:gsLst>
            <a:lin ang="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854835" y="3272790"/>
            <a:ext cx="7944485" cy="460375"/>
          </a:xfrm>
          <a:prstGeom prst="rect">
            <a:avLst/>
          </a:prstGeom>
          <a:noFill/>
        </p:spPr>
        <p:txBody>
          <a:bodyPr wrap="square" rtlCol="0">
            <a:spAutoFit/>
          </a:bodyPr>
          <a:p>
            <a:r>
              <a:rPr lang="en-US" altLang="zh-CN" sz="24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rPr>
              <a:t>Purchase a Pointer/Clicker</a:t>
            </a:r>
            <a:endParaRPr lang="en-US" altLang="zh-CN" sz="24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endParaRPr>
          </a:p>
        </p:txBody>
      </p:sp>
      <p:sp>
        <p:nvSpPr>
          <p:cNvPr id="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854835" y="5202555"/>
            <a:ext cx="7944485" cy="460375"/>
          </a:xfrm>
          <a:prstGeom prst="rect">
            <a:avLst/>
          </a:prstGeom>
          <a:noFill/>
        </p:spPr>
        <p:txBody>
          <a:bodyPr wrap="square" rtlCol="0">
            <a:spAutoFit/>
          </a:bodyPr>
          <a:lstStyle/>
          <a:p>
            <a:r>
              <a:rPr lang="en-US" altLang="zh-CN" sz="24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rPr>
              <a:t>Do not read verbatim from slides</a:t>
            </a:r>
            <a:endParaRPr lang="en-US" altLang="zh-CN" sz="24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endParaRPr>
          </a:p>
        </p:txBody>
      </p:sp>
      <p:sp>
        <p:nvSpPr>
          <p:cNvPr id="1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099945" y="3665220"/>
            <a:ext cx="8018145" cy="358775"/>
          </a:xfrm>
          <a:prstGeom prst="rect">
            <a:avLst/>
          </a:prstGeom>
          <a:noFill/>
        </p:spPr>
        <p:txBody>
          <a:bodyPr wrap="square" rtlCol="0">
            <a:spAutoFit/>
          </a:bodyPr>
          <a:p>
            <a:pPr>
              <a:lnSpc>
                <a:spcPct val="145000"/>
              </a:lnSpc>
            </a:pPr>
            <a:r>
              <a:rPr lang="en-US" altLang="zh-CN" sz="1200" dirty="0">
                <a:latin typeface="Microsoft YaHei" panose="020B0503020204020204" pitchFamily="34" charset="-122"/>
                <a:ea typeface="Microsoft YaHei" panose="020B0503020204020204" pitchFamily="34" charset="-122"/>
              </a:rPr>
              <a:t>As low as $9.99 on Amazon.  It allows you to move around as recommended in TIP 1. </a:t>
            </a:r>
            <a:endParaRPr lang="en-US" altLang="zh-CN" sz="1200" dirty="0">
              <a:latin typeface="Microsoft YaHei" panose="020B0503020204020204" pitchFamily="34" charset="-122"/>
              <a:ea typeface="Microsoft YaHei" panose="020B0503020204020204" pitchFamily="34" charset="-122"/>
            </a:endParaRPr>
          </a:p>
        </p:txBody>
      </p:sp>
      <p:sp>
        <p:nvSpPr>
          <p:cNvPr id="17"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854835" y="4237355"/>
            <a:ext cx="7944485" cy="460375"/>
          </a:xfrm>
          <a:prstGeom prst="rect">
            <a:avLst/>
          </a:prstGeom>
          <a:noFill/>
        </p:spPr>
        <p:txBody>
          <a:bodyPr wrap="square" rtlCol="0">
            <a:spAutoFit/>
          </a:bodyPr>
          <a:p>
            <a:r>
              <a:rPr lang="en-US" altLang="zh-CN" sz="24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rPr>
              <a:t>Engage the poll workers</a:t>
            </a:r>
            <a:endParaRPr lang="en-US" altLang="zh-CN" sz="24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endParaRPr>
          </a:p>
        </p:txBody>
      </p:sp>
      <p:sp>
        <p:nvSpPr>
          <p:cNvPr id="18"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124710" y="4639945"/>
            <a:ext cx="8018145" cy="358775"/>
          </a:xfrm>
          <a:prstGeom prst="rect">
            <a:avLst/>
          </a:prstGeom>
          <a:noFill/>
        </p:spPr>
        <p:txBody>
          <a:bodyPr wrap="square" rtlCol="0">
            <a:spAutoFit/>
          </a:bodyPr>
          <a:p>
            <a:pPr>
              <a:lnSpc>
                <a:spcPct val="145000"/>
              </a:lnSpc>
            </a:pPr>
            <a:r>
              <a:rPr lang="en-US" altLang="zh-CN" sz="1200" dirty="0">
                <a:latin typeface="Microsoft YaHei" panose="020B0503020204020204" pitchFamily="34" charset="-122"/>
                <a:ea typeface="Microsoft YaHei" panose="020B0503020204020204" pitchFamily="34" charset="-122"/>
              </a:rPr>
              <a:t>Ask questions, take polls, etc....</a:t>
            </a:r>
            <a:endParaRPr lang="en-US" altLang="zh-CN" sz="1200" dirty="0">
              <a:latin typeface="Microsoft YaHei" panose="020B0503020204020204" pitchFamily="34" charset="-122"/>
              <a:ea typeface="Microsoft YaHei" panose="020B0503020204020204" pitchFamily="34" charset="-122"/>
            </a:endParaRPr>
          </a:p>
        </p:txBody>
      </p:sp>
      <p:sp>
        <p:nvSpPr>
          <p:cNvPr id="19"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124710" y="5662930"/>
            <a:ext cx="8018145" cy="358775"/>
          </a:xfrm>
          <a:prstGeom prst="rect">
            <a:avLst/>
          </a:prstGeom>
          <a:noFill/>
        </p:spPr>
        <p:txBody>
          <a:bodyPr wrap="square" rtlCol="0">
            <a:spAutoFit/>
          </a:bodyPr>
          <a:p>
            <a:pPr>
              <a:lnSpc>
                <a:spcPct val="145000"/>
              </a:lnSpc>
            </a:pPr>
            <a:r>
              <a:rPr lang="en-US" altLang="zh-CN" sz="1200" dirty="0">
                <a:latin typeface="Microsoft YaHei" panose="020B0503020204020204" pitchFamily="34" charset="-122"/>
                <a:ea typeface="Microsoft YaHei" panose="020B0503020204020204" pitchFamily="34" charset="-122"/>
              </a:rPr>
              <a:t>Your poll workers can read! You dont need to read to them.   </a:t>
            </a:r>
            <a:endParaRPr lang="en-US" altLang="zh-CN" sz="1200" dirty="0">
              <a:latin typeface="Microsoft YaHei" panose="020B0503020204020204" pitchFamily="34" charset="-122"/>
              <a:ea typeface="Microsoft YaHei" panose="020B0503020204020204" pitchFamily="34" charset="-122"/>
            </a:endParaRPr>
          </a:p>
        </p:txBody>
      </p:sp>
      <p:sp>
        <p:nvSpPr>
          <p:cNvPr id="20" name="Flying impression design ——飞印象设计是一家专业的广告设计制作工作室，专注于平面、OFFICE、摄影等业务，工作室成立于2016年，拥有高水平的设计团队，已经立足于市场，今后将输出更多精致作品。"/>
          <p:cNvSpPr/>
          <p:nvPr/>
        </p:nvSpPr>
        <p:spPr>
          <a:xfrm>
            <a:off x="837565" y="2300605"/>
            <a:ext cx="722630" cy="608330"/>
          </a:xfrm>
          <a:prstGeom prst="ellipse">
            <a:avLst/>
          </a:prstGeom>
          <a:gradFill>
            <a:gsLst>
              <a:gs pos="0">
                <a:srgbClr val="8C1302">
                  <a:alpha val="13000"/>
                </a:srgbClr>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2" name="Flying impression design ——飞印象设计是一家专业的广告设计制作工作室，专注于平面、OFFICE、摄影等业务，工作室成立于2016年，拥有高水平的设计团队，已经立足于市场，今后将输出更多精致作品。"/>
          <p:cNvSpPr/>
          <p:nvPr/>
        </p:nvSpPr>
        <p:spPr>
          <a:xfrm>
            <a:off x="837565" y="2400300"/>
            <a:ext cx="722630" cy="608330"/>
          </a:xfrm>
          <a:prstGeom prst="ellipse">
            <a:avLst/>
          </a:prstGeom>
          <a:gradFill>
            <a:gsLst>
              <a:gs pos="0">
                <a:srgbClr val="8C1302"/>
              </a:gs>
              <a:gs pos="100000">
                <a:srgbClr val="DE2511"/>
              </a:gs>
            </a:gsLst>
            <a:lin ang="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Flying impression design ——飞印象设计是一家专业的广告设计制作工作室，专注于平面、OFFICE、摄影等业务，工作室成立于2016年，拥有高水平的设计团队，已经立足于市场，今后将输出更多精致作品。"/>
          <p:cNvSpPr/>
          <p:nvPr/>
        </p:nvSpPr>
        <p:spPr>
          <a:xfrm>
            <a:off x="837565" y="3266440"/>
            <a:ext cx="722630" cy="608330"/>
          </a:xfrm>
          <a:prstGeom prst="ellipse">
            <a:avLst/>
          </a:prstGeom>
          <a:gradFill>
            <a:gsLst>
              <a:gs pos="0">
                <a:srgbClr val="8C1302">
                  <a:alpha val="13000"/>
                </a:srgbClr>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Flying impression design ——飞印象设计是一家专业的广告设计制作工作室，专注于平面、OFFICE、摄影等业务，工作室成立于2016年，拥有高水平的设计团队，已经立足于市场，今后将输出更多精致作品。"/>
          <p:cNvSpPr/>
          <p:nvPr/>
        </p:nvSpPr>
        <p:spPr>
          <a:xfrm>
            <a:off x="837565" y="3366135"/>
            <a:ext cx="722630" cy="608330"/>
          </a:xfrm>
          <a:prstGeom prst="ellipse">
            <a:avLst/>
          </a:prstGeom>
          <a:gradFill>
            <a:gsLst>
              <a:gs pos="0">
                <a:srgbClr val="8C1302"/>
              </a:gs>
              <a:gs pos="100000">
                <a:srgbClr val="DE2511"/>
              </a:gs>
            </a:gsLst>
            <a:lin ang="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Flying impression design ——飞印象设计是一家专业的广告设计制作工作室，专注于平面、OFFICE、摄影等业务，工作室成立于2016年，拥有高水平的设计团队，已经立足于市场，今后将输出更多精致作品。"/>
          <p:cNvSpPr/>
          <p:nvPr/>
        </p:nvSpPr>
        <p:spPr>
          <a:xfrm>
            <a:off x="837565" y="4232275"/>
            <a:ext cx="722630" cy="608330"/>
          </a:xfrm>
          <a:prstGeom prst="ellipse">
            <a:avLst/>
          </a:prstGeom>
          <a:gradFill>
            <a:gsLst>
              <a:gs pos="0">
                <a:srgbClr val="8C1302">
                  <a:alpha val="13000"/>
                </a:srgbClr>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Flying impression design ——飞印象设计是一家专业的广告设计制作工作室，专注于平面、OFFICE、摄影等业务，工作室成立于2016年，拥有高水平的设计团队，已经立足于市场，今后将输出更多精致作品。"/>
          <p:cNvSpPr/>
          <p:nvPr/>
        </p:nvSpPr>
        <p:spPr>
          <a:xfrm>
            <a:off x="837565" y="4331970"/>
            <a:ext cx="722630" cy="608330"/>
          </a:xfrm>
          <a:prstGeom prst="ellipse">
            <a:avLst/>
          </a:prstGeom>
          <a:gradFill>
            <a:gsLst>
              <a:gs pos="0">
                <a:srgbClr val="8C1302"/>
              </a:gs>
              <a:gs pos="100000">
                <a:srgbClr val="DE2511"/>
              </a:gs>
            </a:gsLst>
            <a:lin ang="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lying impression design ——飞印象设计是一家专业的广告设计制作工作室，专注于平面、OFFICE、摄影等业务，工作室成立于2016年，拥有高水平的设计团队，已经立足于市场，今后将输出更多精致作品。"/>
          <p:cNvSpPr/>
          <p:nvPr/>
        </p:nvSpPr>
        <p:spPr>
          <a:xfrm>
            <a:off x="837565" y="5198110"/>
            <a:ext cx="722630" cy="608330"/>
          </a:xfrm>
          <a:prstGeom prst="ellipse">
            <a:avLst/>
          </a:prstGeom>
          <a:gradFill>
            <a:gsLst>
              <a:gs pos="0">
                <a:srgbClr val="8C1302">
                  <a:alpha val="13000"/>
                </a:srgbClr>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8" name="Flying impression design ——飞印象设计是一家专业的广告设计制作工作室，专注于平面、OFFICE、摄影等业务，工作室成立于2016年，拥有高水平的设计团队，已经立足于市场，今后将输出更多精致作品。"/>
          <p:cNvSpPr/>
          <p:nvPr/>
        </p:nvSpPr>
        <p:spPr>
          <a:xfrm>
            <a:off x="837565" y="5297805"/>
            <a:ext cx="722630" cy="608330"/>
          </a:xfrm>
          <a:prstGeom prst="ellipse">
            <a:avLst/>
          </a:prstGeom>
          <a:gradFill>
            <a:gsLst>
              <a:gs pos="0">
                <a:srgbClr val="8C1302"/>
              </a:gs>
              <a:gs pos="100000">
                <a:srgbClr val="DE2511"/>
              </a:gs>
            </a:gsLst>
            <a:lin ang="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854835" y="2300605"/>
            <a:ext cx="7944485" cy="460375"/>
          </a:xfrm>
          <a:prstGeom prst="rect">
            <a:avLst/>
          </a:prstGeom>
          <a:noFill/>
        </p:spPr>
        <p:txBody>
          <a:bodyPr wrap="square" rtlCol="0">
            <a:spAutoFit/>
          </a:bodyPr>
          <a:p>
            <a:r>
              <a:rPr lang="en-US" altLang="zh-CN" sz="24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rPr>
              <a:t>Speak Clearly / Loudly</a:t>
            </a:r>
            <a:endParaRPr lang="en-US" altLang="zh-CN" sz="24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endParaRPr>
          </a:p>
        </p:txBody>
      </p:sp>
      <p:sp>
        <p:nvSpPr>
          <p:cNvPr id="3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124710" y="2690495"/>
            <a:ext cx="8018145" cy="358775"/>
          </a:xfrm>
          <a:prstGeom prst="rect">
            <a:avLst/>
          </a:prstGeom>
          <a:noFill/>
        </p:spPr>
        <p:txBody>
          <a:bodyPr wrap="square" rtlCol="0">
            <a:spAutoFit/>
          </a:bodyPr>
          <a:p>
            <a:pPr>
              <a:lnSpc>
                <a:spcPct val="145000"/>
              </a:lnSpc>
            </a:pPr>
            <a:r>
              <a:rPr lang="en-US" altLang="zh-CN" sz="1200" dirty="0">
                <a:latin typeface="Microsoft YaHei" panose="020B0503020204020204" pitchFamily="34" charset="-122"/>
                <a:ea typeface="Microsoft YaHei" panose="020B0503020204020204" pitchFamily="34" charset="-122"/>
              </a:rPr>
              <a:t>Do not mumble. </a:t>
            </a:r>
            <a:endParaRPr lang="en-US" altLang="zh-CN" sz="1200" dirty="0">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356421"/>
            <a:ext cx="4547934" cy="792109"/>
          </a:xfrm>
          <a:custGeom>
            <a:avLst/>
            <a:gdLst>
              <a:gd name="connsiteX0" fmla="*/ 3825076 w 4547934"/>
              <a:gd name="connsiteY0" fmla="*/ 0 h 792109"/>
              <a:gd name="connsiteX1" fmla="*/ 4252413 w 4547934"/>
              <a:gd name="connsiteY1" fmla="*/ 0 h 792109"/>
              <a:gd name="connsiteX2" fmla="*/ 4547934 w 4547934"/>
              <a:gd name="connsiteY2" fmla="*/ 295521 h 792109"/>
              <a:gd name="connsiteX3" fmla="*/ 4051347 w 4547934"/>
              <a:gd name="connsiteY3" fmla="*/ 792108 h 792109"/>
              <a:gd name="connsiteX4" fmla="*/ 3938334 w 4547934"/>
              <a:gd name="connsiteY4" fmla="*/ 792108 h 792109"/>
              <a:gd name="connsiteX5" fmla="*/ 3938334 w 4547934"/>
              <a:gd name="connsiteY5" fmla="*/ 792109 h 792109"/>
              <a:gd name="connsiteX6" fmla="*/ 0 w 4547934"/>
              <a:gd name="connsiteY6" fmla="*/ 792109 h 792109"/>
              <a:gd name="connsiteX7" fmla="*/ 0 w 4547934"/>
              <a:gd name="connsiteY7" fmla="*/ 1 h 792109"/>
              <a:gd name="connsiteX8" fmla="*/ 3825077 w 4547934"/>
              <a:gd name="connsiteY8" fmla="*/ 1 h 792109"/>
              <a:gd name="connsiteX9" fmla="*/ 3825076 w 4547934"/>
              <a:gd name="connsiteY9" fmla="*/ 0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7934" h="792109">
                <a:moveTo>
                  <a:pt x="3825076" y="0"/>
                </a:moveTo>
                <a:lnTo>
                  <a:pt x="4252413" y="0"/>
                </a:lnTo>
                <a:lnTo>
                  <a:pt x="4547934" y="295521"/>
                </a:lnTo>
                <a:lnTo>
                  <a:pt x="4051347" y="792108"/>
                </a:lnTo>
                <a:lnTo>
                  <a:pt x="3938334" y="792108"/>
                </a:lnTo>
                <a:lnTo>
                  <a:pt x="3938334" y="792109"/>
                </a:lnTo>
                <a:lnTo>
                  <a:pt x="0" y="792109"/>
                </a:lnTo>
                <a:lnTo>
                  <a:pt x="0" y="1"/>
                </a:lnTo>
                <a:lnTo>
                  <a:pt x="3825077" y="1"/>
                </a:lnTo>
                <a:lnTo>
                  <a:pt x="3825076"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55980" y="455930"/>
            <a:ext cx="2689860" cy="491490"/>
          </a:xfrm>
          <a:prstGeom prst="rect">
            <a:avLst/>
          </a:prstGeom>
          <a:noFill/>
          <a:ln>
            <a:noFill/>
          </a:ln>
        </p:spPr>
        <p:txBody>
          <a:bodyPr wrap="square" rtlCol="0">
            <a:spAutoFit/>
          </a:bodyPr>
          <a:lstStyle/>
          <a:p>
            <a:pPr>
              <a:lnSpc>
                <a:spcPct val="130000"/>
              </a:lnSpc>
            </a:pPr>
            <a:r>
              <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RESOURCES</a:t>
            </a:r>
            <a:endParaRPr lang="zh-CN" altLang="en-US"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7" name="Flying impression design ——飞印象设计是一家专业的广告设计制作工作室，专注于平面、OFFICE、摄影等业务，工作室成立于2016年，拥有高水平的设计团队，已经立足于市场，今后将输出更多精致作品。"/>
          <p:cNvSpPr/>
          <p:nvPr/>
        </p:nvSpPr>
        <p:spPr>
          <a:xfrm>
            <a:off x="4816221" y="356420"/>
            <a:ext cx="7375778" cy="792110"/>
          </a:xfrm>
          <a:custGeom>
            <a:avLst/>
            <a:gdLst>
              <a:gd name="connsiteX0" fmla="*/ 2445003 w 7375778"/>
              <a:gd name="connsiteY0" fmla="*/ 0 h 792110"/>
              <a:gd name="connsiteX1" fmla="*/ 2930778 w 7375778"/>
              <a:gd name="connsiteY1" fmla="*/ 0 h 792110"/>
              <a:gd name="connsiteX2" fmla="*/ 6931278 w 7375778"/>
              <a:gd name="connsiteY2" fmla="*/ 0 h 792110"/>
              <a:gd name="connsiteX3" fmla="*/ 6931278 w 7375778"/>
              <a:gd name="connsiteY3" fmla="*/ 1 h 792110"/>
              <a:gd name="connsiteX4" fmla="*/ 7375778 w 7375778"/>
              <a:gd name="connsiteY4" fmla="*/ 1 h 792110"/>
              <a:gd name="connsiteX5" fmla="*/ 7375778 w 7375778"/>
              <a:gd name="connsiteY5" fmla="*/ 792109 h 792110"/>
              <a:gd name="connsiteX6" fmla="*/ 6884987 w 7375778"/>
              <a:gd name="connsiteY6" fmla="*/ 792109 h 792110"/>
              <a:gd name="connsiteX7" fmla="*/ 6884987 w 7375778"/>
              <a:gd name="connsiteY7" fmla="*/ 792108 h 792110"/>
              <a:gd name="connsiteX8" fmla="*/ 2930778 w 7375778"/>
              <a:gd name="connsiteY8" fmla="*/ 792108 h 792110"/>
              <a:gd name="connsiteX9" fmla="*/ 2445003 w 7375778"/>
              <a:gd name="connsiteY9" fmla="*/ 792108 h 792110"/>
              <a:gd name="connsiteX10" fmla="*/ 2445003 w 7375778"/>
              <a:gd name="connsiteY10" fmla="*/ 792109 h 792110"/>
              <a:gd name="connsiteX11" fmla="*/ 722857 w 7375778"/>
              <a:gd name="connsiteY11" fmla="*/ 792109 h 792110"/>
              <a:gd name="connsiteX12" fmla="*/ 722858 w 7375778"/>
              <a:gd name="connsiteY12" fmla="*/ 792110 h 792110"/>
              <a:gd name="connsiteX13" fmla="*/ 295521 w 7375778"/>
              <a:gd name="connsiteY13" fmla="*/ 792110 h 792110"/>
              <a:gd name="connsiteX14" fmla="*/ 0 w 7375778"/>
              <a:gd name="connsiteY14" fmla="*/ 496589 h 792110"/>
              <a:gd name="connsiteX15" fmla="*/ 496587 w 7375778"/>
              <a:gd name="connsiteY15" fmla="*/ 2 h 792110"/>
              <a:gd name="connsiteX16" fmla="*/ 609600 w 7375778"/>
              <a:gd name="connsiteY16" fmla="*/ 2 h 792110"/>
              <a:gd name="connsiteX17" fmla="*/ 609600 w 7375778"/>
              <a:gd name="connsiteY17" fmla="*/ 1 h 792110"/>
              <a:gd name="connsiteX18" fmla="*/ 2445003 w 7375778"/>
              <a:gd name="connsiteY18" fmla="*/ 1 h 79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5778" h="792110">
                <a:moveTo>
                  <a:pt x="2445003" y="0"/>
                </a:moveTo>
                <a:lnTo>
                  <a:pt x="2930778" y="0"/>
                </a:lnTo>
                <a:lnTo>
                  <a:pt x="6931278" y="0"/>
                </a:lnTo>
                <a:lnTo>
                  <a:pt x="6931278" y="1"/>
                </a:lnTo>
                <a:lnTo>
                  <a:pt x="7375778" y="1"/>
                </a:lnTo>
                <a:lnTo>
                  <a:pt x="7375778" y="792109"/>
                </a:lnTo>
                <a:lnTo>
                  <a:pt x="6884987" y="792109"/>
                </a:lnTo>
                <a:lnTo>
                  <a:pt x="6884987" y="792108"/>
                </a:lnTo>
                <a:lnTo>
                  <a:pt x="2930778" y="792108"/>
                </a:lnTo>
                <a:lnTo>
                  <a:pt x="2445003" y="792108"/>
                </a:lnTo>
                <a:lnTo>
                  <a:pt x="2445003" y="792109"/>
                </a:lnTo>
                <a:lnTo>
                  <a:pt x="722857" y="792109"/>
                </a:lnTo>
                <a:lnTo>
                  <a:pt x="722858" y="792110"/>
                </a:lnTo>
                <a:lnTo>
                  <a:pt x="295521" y="792110"/>
                </a:lnTo>
                <a:lnTo>
                  <a:pt x="0" y="496589"/>
                </a:lnTo>
                <a:lnTo>
                  <a:pt x="496587" y="2"/>
                </a:lnTo>
                <a:lnTo>
                  <a:pt x="609600" y="2"/>
                </a:lnTo>
                <a:lnTo>
                  <a:pt x="609600" y="1"/>
                </a:lnTo>
                <a:lnTo>
                  <a:pt x="244500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lying impression design ——飞印象设计是一家专业的广告设计制作工作室，专注于平面、OFFICE、摄影等业务，工作室成立于2016年，拥有高水平的设计团队，已经立足于市场，今后将输出更多精致作品。"/>
          <p:cNvSpPr/>
          <p:nvPr/>
        </p:nvSpPr>
        <p:spPr>
          <a:xfrm>
            <a:off x="5384354" y="4500959"/>
            <a:ext cx="1423291" cy="2357041"/>
          </a:xfrm>
          <a:custGeom>
            <a:avLst/>
            <a:gdLst>
              <a:gd name="connsiteX0" fmla="*/ 653346 w 1423291"/>
              <a:gd name="connsiteY0" fmla="*/ 865 h 2357041"/>
              <a:gd name="connsiteX1" fmla="*/ 683584 w 1423291"/>
              <a:gd name="connsiteY1" fmla="*/ 9036 h 2357041"/>
              <a:gd name="connsiteX2" fmla="*/ 945657 w 1423291"/>
              <a:gd name="connsiteY2" fmla="*/ 746352 h 2357041"/>
              <a:gd name="connsiteX3" fmla="*/ 1255777 w 1423291"/>
              <a:gd name="connsiteY3" fmla="*/ 479883 h 2357041"/>
              <a:gd name="connsiteX4" fmla="*/ 1421757 w 1423291"/>
              <a:gd name="connsiteY4" fmla="*/ 438490 h 2357041"/>
              <a:gd name="connsiteX5" fmla="*/ 1089797 w 1423291"/>
              <a:gd name="connsiteY5" fmla="*/ 1356901 h 2357041"/>
              <a:gd name="connsiteX6" fmla="*/ 1058625 w 1423291"/>
              <a:gd name="connsiteY6" fmla="*/ 2216486 h 2357041"/>
              <a:gd name="connsiteX7" fmla="*/ 1069656 w 1423291"/>
              <a:gd name="connsiteY7" fmla="*/ 2357041 h 2357041"/>
              <a:gd name="connsiteX8" fmla="*/ 601238 w 1423291"/>
              <a:gd name="connsiteY8" fmla="*/ 2357041 h 2357041"/>
              <a:gd name="connsiteX9" fmla="*/ 607884 w 1423291"/>
              <a:gd name="connsiteY9" fmla="*/ 2247930 h 2357041"/>
              <a:gd name="connsiteX10" fmla="*/ 622433 w 1423291"/>
              <a:gd name="connsiteY10" fmla="*/ 1672524 h 2357041"/>
              <a:gd name="connsiteX11" fmla="*/ 146333 w 1423291"/>
              <a:gd name="connsiteY11" fmla="*/ 999885 h 2357041"/>
              <a:gd name="connsiteX12" fmla="*/ 56792 w 1423291"/>
              <a:gd name="connsiteY12" fmla="*/ 764461 h 2357041"/>
              <a:gd name="connsiteX13" fmla="*/ 353808 w 1423291"/>
              <a:gd name="connsiteY13" fmla="*/ 948143 h 2357041"/>
              <a:gd name="connsiteX14" fmla="*/ 41504 w 1423291"/>
              <a:gd name="connsiteY14" fmla="*/ 523863 h 2357041"/>
              <a:gd name="connsiteX15" fmla="*/ 48056 w 1423291"/>
              <a:gd name="connsiteY15" fmla="*/ 332420 h 2357041"/>
              <a:gd name="connsiteX16" fmla="*/ 432430 w 1423291"/>
              <a:gd name="connsiteY16" fmla="*/ 748939 h 2357041"/>
              <a:gd name="connsiteX17" fmla="*/ 200932 w 1423291"/>
              <a:gd name="connsiteY17" fmla="*/ 128041 h 2357041"/>
              <a:gd name="connsiteX18" fmla="*/ 395303 w 1423291"/>
              <a:gd name="connsiteY18" fmla="*/ 303962 h 2357041"/>
              <a:gd name="connsiteX19" fmla="*/ 657376 w 1423291"/>
              <a:gd name="connsiteY19" fmla="*/ 497993 h 2357041"/>
              <a:gd name="connsiteX20" fmla="*/ 653346 w 1423291"/>
              <a:gd name="connsiteY20" fmla="*/ 865 h 235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3291" h="2357041">
                <a:moveTo>
                  <a:pt x="653346" y="865"/>
                </a:moveTo>
                <a:cubicBezTo>
                  <a:pt x="661574" y="-1515"/>
                  <a:pt x="671572" y="951"/>
                  <a:pt x="683584" y="9036"/>
                </a:cubicBezTo>
                <a:cubicBezTo>
                  <a:pt x="779677" y="71126"/>
                  <a:pt x="814620" y="712720"/>
                  <a:pt x="945657" y="746352"/>
                </a:cubicBezTo>
                <a:cubicBezTo>
                  <a:pt x="1078878" y="779984"/>
                  <a:pt x="1220834" y="573018"/>
                  <a:pt x="1255777" y="479883"/>
                </a:cubicBezTo>
                <a:cubicBezTo>
                  <a:pt x="1290720" y="384162"/>
                  <a:pt x="1402101" y="335007"/>
                  <a:pt x="1421757" y="438490"/>
                </a:cubicBezTo>
                <a:cubicBezTo>
                  <a:pt x="1443596" y="541973"/>
                  <a:pt x="1227386" y="681675"/>
                  <a:pt x="1089797" y="1356901"/>
                </a:cubicBezTo>
                <a:cubicBezTo>
                  <a:pt x="1039021" y="1609140"/>
                  <a:pt x="1038918" y="1922863"/>
                  <a:pt x="1058625" y="2216486"/>
                </a:cubicBezTo>
                <a:lnTo>
                  <a:pt x="1069656" y="2357041"/>
                </a:lnTo>
                <a:lnTo>
                  <a:pt x="601238" y="2357041"/>
                </a:lnTo>
                <a:lnTo>
                  <a:pt x="607884" y="2247930"/>
                </a:lnTo>
                <a:cubicBezTo>
                  <a:pt x="618953" y="2046396"/>
                  <a:pt x="626528" y="1834539"/>
                  <a:pt x="622433" y="1672524"/>
                </a:cubicBezTo>
                <a:cubicBezTo>
                  <a:pt x="611514" y="1240483"/>
                  <a:pt x="281738" y="1113716"/>
                  <a:pt x="146333" y="999885"/>
                </a:cubicBezTo>
                <a:cubicBezTo>
                  <a:pt x="10929" y="886054"/>
                  <a:pt x="-19646" y="759287"/>
                  <a:pt x="56792" y="764461"/>
                </a:cubicBezTo>
                <a:cubicBezTo>
                  <a:pt x="131046" y="769635"/>
                  <a:pt x="338521" y="989537"/>
                  <a:pt x="353808" y="948143"/>
                </a:cubicBezTo>
                <a:cubicBezTo>
                  <a:pt x="369096" y="909337"/>
                  <a:pt x="120126" y="668740"/>
                  <a:pt x="41504" y="523863"/>
                </a:cubicBezTo>
                <a:cubicBezTo>
                  <a:pt x="-39302" y="381574"/>
                  <a:pt x="17481" y="345355"/>
                  <a:pt x="48056" y="332420"/>
                </a:cubicBezTo>
                <a:cubicBezTo>
                  <a:pt x="80815" y="319485"/>
                  <a:pt x="414959" y="774810"/>
                  <a:pt x="432430" y="748939"/>
                </a:cubicBezTo>
                <a:cubicBezTo>
                  <a:pt x="452086" y="720481"/>
                  <a:pt x="187828" y="172022"/>
                  <a:pt x="200932" y="128041"/>
                </a:cubicBezTo>
                <a:cubicBezTo>
                  <a:pt x="211852" y="84061"/>
                  <a:pt x="279554" y="-3899"/>
                  <a:pt x="395303" y="303962"/>
                </a:cubicBezTo>
                <a:cubicBezTo>
                  <a:pt x="511052" y="611824"/>
                  <a:pt x="694503" y="754113"/>
                  <a:pt x="657376" y="497993"/>
                </a:cubicBezTo>
                <a:cubicBezTo>
                  <a:pt x="624890" y="271623"/>
                  <a:pt x="595748" y="17524"/>
                  <a:pt x="653346" y="865"/>
                </a:cubicBez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rot="17548444">
            <a:off x="3877387" y="4092901"/>
            <a:ext cx="1120182" cy="1734600"/>
          </a:xfrm>
          <a:custGeom>
            <a:avLst/>
            <a:gdLst>
              <a:gd name="connsiteX0" fmla="*/ 1764025 w 1849436"/>
              <a:gd name="connsiteY0" fmla="*/ 1202939 h 2863852"/>
              <a:gd name="connsiteX1" fmla="*/ 1849436 w 1849436"/>
              <a:gd name="connsiteY1" fmla="*/ 1614718 h 2863852"/>
              <a:gd name="connsiteX2" fmla="*/ 1050459 w 1849436"/>
              <a:gd name="connsiteY2" fmla="*/ 2555093 h 2863852"/>
              <a:gd name="connsiteX3" fmla="*/ 994568 w 1849436"/>
              <a:gd name="connsiteY3" fmla="*/ 2562654 h 2863852"/>
              <a:gd name="connsiteX4" fmla="*/ 994568 w 1849436"/>
              <a:gd name="connsiteY4" fmla="*/ 2573136 h 2863852"/>
              <a:gd name="connsiteX5" fmla="*/ 994568 w 1849436"/>
              <a:gd name="connsiteY5" fmla="*/ 2793963 h 2863852"/>
              <a:gd name="connsiteX6" fmla="*/ 921906 w 1849436"/>
              <a:gd name="connsiteY6" fmla="*/ 2863852 h 2863852"/>
              <a:gd name="connsiteX7" fmla="*/ 853280 w 1849436"/>
              <a:gd name="connsiteY7" fmla="*/ 2793963 h 2863852"/>
              <a:gd name="connsiteX8" fmla="*/ 853280 w 1849436"/>
              <a:gd name="connsiteY8" fmla="*/ 2560335 h 2863852"/>
              <a:gd name="connsiteX9" fmla="*/ 797607 w 1849436"/>
              <a:gd name="connsiteY9" fmla="*/ 2555093 h 2863852"/>
              <a:gd name="connsiteX10" fmla="*/ 0 w 1849436"/>
              <a:gd name="connsiteY10" fmla="*/ 1614718 h 2863852"/>
              <a:gd name="connsiteX11" fmla="*/ 913549 w 1849436"/>
              <a:gd name="connsiteY11" fmla="*/ 10360 h 2863852"/>
              <a:gd name="connsiteX12" fmla="*/ 923924 w 1849436"/>
              <a:gd name="connsiteY12" fmla="*/ 1 h 2863852"/>
              <a:gd name="connsiteX13" fmla="*/ 923925 w 1849436"/>
              <a:gd name="connsiteY13" fmla="*/ 0 h 2863852"/>
              <a:gd name="connsiteX14" fmla="*/ 923925 w 1849436"/>
              <a:gd name="connsiteY14" fmla="*/ 1 h 2863852"/>
              <a:gd name="connsiteX15" fmla="*/ 934318 w 1849436"/>
              <a:gd name="connsiteY15" fmla="*/ 10360 h 2863852"/>
              <a:gd name="connsiteX16" fmla="*/ 1764025 w 1849436"/>
              <a:gd name="connsiteY16" fmla="*/ 1202939 h 286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9436" h="2863852">
                <a:moveTo>
                  <a:pt x="1764025" y="1202939"/>
                </a:moveTo>
                <a:cubicBezTo>
                  <a:pt x="1816898" y="1342349"/>
                  <a:pt x="1849436" y="1482040"/>
                  <a:pt x="1849436" y="1614718"/>
                </a:cubicBezTo>
                <a:cubicBezTo>
                  <a:pt x="1849436" y="2233882"/>
                  <a:pt x="1372219" y="2498591"/>
                  <a:pt x="1050459" y="2555093"/>
                </a:cubicBezTo>
                <a:lnTo>
                  <a:pt x="994568" y="2562654"/>
                </a:lnTo>
                <a:lnTo>
                  <a:pt x="994568" y="2573136"/>
                </a:lnTo>
                <a:cubicBezTo>
                  <a:pt x="994568" y="2604683"/>
                  <a:pt x="994568" y="2667776"/>
                  <a:pt x="994568" y="2793963"/>
                </a:cubicBezTo>
                <a:cubicBezTo>
                  <a:pt x="994568" y="2832790"/>
                  <a:pt x="962273" y="2863851"/>
                  <a:pt x="921906" y="2863852"/>
                </a:cubicBezTo>
                <a:cubicBezTo>
                  <a:pt x="881537" y="2863851"/>
                  <a:pt x="853280" y="2832790"/>
                  <a:pt x="853280" y="2793963"/>
                </a:cubicBezTo>
                <a:lnTo>
                  <a:pt x="853280" y="2560335"/>
                </a:lnTo>
                <a:lnTo>
                  <a:pt x="797607" y="2555093"/>
                </a:lnTo>
                <a:cubicBezTo>
                  <a:pt x="476398" y="2498590"/>
                  <a:pt x="0" y="2233882"/>
                  <a:pt x="0" y="1614718"/>
                </a:cubicBezTo>
                <a:cubicBezTo>
                  <a:pt x="0" y="951329"/>
                  <a:pt x="812043" y="112609"/>
                  <a:pt x="913549" y="10360"/>
                </a:cubicBezTo>
                <a:lnTo>
                  <a:pt x="923924" y="1"/>
                </a:lnTo>
                <a:lnTo>
                  <a:pt x="923925" y="0"/>
                </a:lnTo>
                <a:lnTo>
                  <a:pt x="923925" y="1"/>
                </a:lnTo>
                <a:lnTo>
                  <a:pt x="934318" y="10360"/>
                </a:lnTo>
                <a:cubicBezTo>
                  <a:pt x="1015662" y="92159"/>
                  <a:pt x="1552531" y="645299"/>
                  <a:pt x="1764025" y="1202939"/>
                </a:cubicBezTo>
                <a:close/>
              </a:path>
            </a:pathLst>
          </a:custGeom>
          <a:gradFill>
            <a:gsLst>
              <a:gs pos="0">
                <a:srgbClr val="8C1302"/>
              </a:gs>
              <a:gs pos="100000">
                <a:srgbClr val="DE2511"/>
              </a:gs>
            </a:gsLst>
            <a:lin ang="0" scaled="0"/>
          </a:gradFill>
          <a:ln>
            <a:noFill/>
          </a:ln>
        </p:spPr>
        <p:txBody>
          <a:bodyPr vert="horz" wrap="square" lIns="91440" tIns="45720" rIns="91440" bIns="45720" numCol="1" anchor="t" anchorCtr="0" compatLnSpc="1">
            <a:noAutofit/>
          </a:bodyPr>
          <a:lstStyle/>
          <a:p>
            <a:endParaRPr lang="id-ID"/>
          </a:p>
        </p:txBody>
      </p:sp>
      <p:sp>
        <p:nvSpPr>
          <p:cNvPr id="26"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rot="4051556" flipH="1">
            <a:off x="7194431" y="4109411"/>
            <a:ext cx="1120182" cy="1734602"/>
          </a:xfrm>
          <a:custGeom>
            <a:avLst/>
            <a:gdLst>
              <a:gd name="connsiteX0" fmla="*/ 1764025 w 1849436"/>
              <a:gd name="connsiteY0" fmla="*/ 1202939 h 2863852"/>
              <a:gd name="connsiteX1" fmla="*/ 1849436 w 1849436"/>
              <a:gd name="connsiteY1" fmla="*/ 1614718 h 2863852"/>
              <a:gd name="connsiteX2" fmla="*/ 1050459 w 1849436"/>
              <a:gd name="connsiteY2" fmla="*/ 2555093 h 2863852"/>
              <a:gd name="connsiteX3" fmla="*/ 994568 w 1849436"/>
              <a:gd name="connsiteY3" fmla="*/ 2562654 h 2863852"/>
              <a:gd name="connsiteX4" fmla="*/ 994568 w 1849436"/>
              <a:gd name="connsiteY4" fmla="*/ 2573136 h 2863852"/>
              <a:gd name="connsiteX5" fmla="*/ 994568 w 1849436"/>
              <a:gd name="connsiteY5" fmla="*/ 2793963 h 2863852"/>
              <a:gd name="connsiteX6" fmla="*/ 921906 w 1849436"/>
              <a:gd name="connsiteY6" fmla="*/ 2863852 h 2863852"/>
              <a:gd name="connsiteX7" fmla="*/ 853280 w 1849436"/>
              <a:gd name="connsiteY7" fmla="*/ 2793963 h 2863852"/>
              <a:gd name="connsiteX8" fmla="*/ 853280 w 1849436"/>
              <a:gd name="connsiteY8" fmla="*/ 2560335 h 2863852"/>
              <a:gd name="connsiteX9" fmla="*/ 797607 w 1849436"/>
              <a:gd name="connsiteY9" fmla="*/ 2555093 h 2863852"/>
              <a:gd name="connsiteX10" fmla="*/ 0 w 1849436"/>
              <a:gd name="connsiteY10" fmla="*/ 1614718 h 2863852"/>
              <a:gd name="connsiteX11" fmla="*/ 913549 w 1849436"/>
              <a:gd name="connsiteY11" fmla="*/ 10360 h 2863852"/>
              <a:gd name="connsiteX12" fmla="*/ 923924 w 1849436"/>
              <a:gd name="connsiteY12" fmla="*/ 1 h 2863852"/>
              <a:gd name="connsiteX13" fmla="*/ 923925 w 1849436"/>
              <a:gd name="connsiteY13" fmla="*/ 0 h 2863852"/>
              <a:gd name="connsiteX14" fmla="*/ 923925 w 1849436"/>
              <a:gd name="connsiteY14" fmla="*/ 1 h 2863852"/>
              <a:gd name="connsiteX15" fmla="*/ 934318 w 1849436"/>
              <a:gd name="connsiteY15" fmla="*/ 10360 h 2863852"/>
              <a:gd name="connsiteX16" fmla="*/ 1764025 w 1849436"/>
              <a:gd name="connsiteY16" fmla="*/ 1202939 h 286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9436" h="2863852">
                <a:moveTo>
                  <a:pt x="1764025" y="1202939"/>
                </a:moveTo>
                <a:cubicBezTo>
                  <a:pt x="1816898" y="1342349"/>
                  <a:pt x="1849436" y="1482040"/>
                  <a:pt x="1849436" y="1614718"/>
                </a:cubicBezTo>
                <a:cubicBezTo>
                  <a:pt x="1849436" y="2233882"/>
                  <a:pt x="1372219" y="2498591"/>
                  <a:pt x="1050459" y="2555093"/>
                </a:cubicBezTo>
                <a:lnTo>
                  <a:pt x="994568" y="2562654"/>
                </a:lnTo>
                <a:lnTo>
                  <a:pt x="994568" y="2573136"/>
                </a:lnTo>
                <a:cubicBezTo>
                  <a:pt x="994568" y="2604683"/>
                  <a:pt x="994568" y="2667776"/>
                  <a:pt x="994568" y="2793963"/>
                </a:cubicBezTo>
                <a:cubicBezTo>
                  <a:pt x="994568" y="2832790"/>
                  <a:pt x="962273" y="2863851"/>
                  <a:pt x="921906" y="2863852"/>
                </a:cubicBezTo>
                <a:cubicBezTo>
                  <a:pt x="881537" y="2863851"/>
                  <a:pt x="853280" y="2832790"/>
                  <a:pt x="853280" y="2793963"/>
                </a:cubicBezTo>
                <a:lnTo>
                  <a:pt x="853280" y="2560335"/>
                </a:lnTo>
                <a:lnTo>
                  <a:pt x="797607" y="2555093"/>
                </a:lnTo>
                <a:cubicBezTo>
                  <a:pt x="476398" y="2498590"/>
                  <a:pt x="0" y="2233882"/>
                  <a:pt x="0" y="1614718"/>
                </a:cubicBezTo>
                <a:cubicBezTo>
                  <a:pt x="0" y="951329"/>
                  <a:pt x="812043" y="112609"/>
                  <a:pt x="913549" y="10360"/>
                </a:cubicBezTo>
                <a:lnTo>
                  <a:pt x="923924" y="1"/>
                </a:lnTo>
                <a:lnTo>
                  <a:pt x="923925" y="0"/>
                </a:lnTo>
                <a:lnTo>
                  <a:pt x="923925" y="1"/>
                </a:lnTo>
                <a:lnTo>
                  <a:pt x="934318" y="10360"/>
                </a:lnTo>
                <a:cubicBezTo>
                  <a:pt x="1015662" y="92159"/>
                  <a:pt x="1552531" y="645299"/>
                  <a:pt x="1764025" y="1202939"/>
                </a:cubicBezTo>
                <a:close/>
              </a:path>
            </a:pathLst>
          </a:custGeom>
          <a:gradFill>
            <a:gsLst>
              <a:gs pos="0">
                <a:srgbClr val="8C1302"/>
              </a:gs>
              <a:gs pos="100000">
                <a:srgbClr val="DE2511"/>
              </a:gs>
            </a:gsLst>
            <a:lin ang="0" scaled="0"/>
          </a:gradFill>
          <a:ln>
            <a:noFill/>
          </a:ln>
        </p:spPr>
        <p:txBody>
          <a:bodyPr vert="horz" wrap="square" lIns="91440" tIns="45720" rIns="91440" bIns="45720" numCol="1" anchor="t" anchorCtr="0" compatLnSpc="1">
            <a:noAutofit/>
          </a:bodyPr>
          <a:lstStyle/>
          <a:p>
            <a:endParaRPr lang="id-ID"/>
          </a:p>
        </p:txBody>
      </p:sp>
      <p:sp>
        <p:nvSpPr>
          <p:cNvPr id="25"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rot="18939603">
            <a:off x="4545038" y="2755208"/>
            <a:ext cx="1120182" cy="1734600"/>
          </a:xfrm>
          <a:custGeom>
            <a:avLst/>
            <a:gdLst>
              <a:gd name="connsiteX0" fmla="*/ 1764025 w 1849436"/>
              <a:gd name="connsiteY0" fmla="*/ 1202939 h 2863852"/>
              <a:gd name="connsiteX1" fmla="*/ 1849436 w 1849436"/>
              <a:gd name="connsiteY1" fmla="*/ 1614718 h 2863852"/>
              <a:gd name="connsiteX2" fmla="*/ 1050459 w 1849436"/>
              <a:gd name="connsiteY2" fmla="*/ 2555093 h 2863852"/>
              <a:gd name="connsiteX3" fmla="*/ 994568 w 1849436"/>
              <a:gd name="connsiteY3" fmla="*/ 2562654 h 2863852"/>
              <a:gd name="connsiteX4" fmla="*/ 994568 w 1849436"/>
              <a:gd name="connsiteY4" fmla="*/ 2573136 h 2863852"/>
              <a:gd name="connsiteX5" fmla="*/ 994568 w 1849436"/>
              <a:gd name="connsiteY5" fmla="*/ 2793963 h 2863852"/>
              <a:gd name="connsiteX6" fmla="*/ 921906 w 1849436"/>
              <a:gd name="connsiteY6" fmla="*/ 2863852 h 2863852"/>
              <a:gd name="connsiteX7" fmla="*/ 853280 w 1849436"/>
              <a:gd name="connsiteY7" fmla="*/ 2793963 h 2863852"/>
              <a:gd name="connsiteX8" fmla="*/ 853280 w 1849436"/>
              <a:gd name="connsiteY8" fmla="*/ 2560335 h 2863852"/>
              <a:gd name="connsiteX9" fmla="*/ 797607 w 1849436"/>
              <a:gd name="connsiteY9" fmla="*/ 2555093 h 2863852"/>
              <a:gd name="connsiteX10" fmla="*/ 0 w 1849436"/>
              <a:gd name="connsiteY10" fmla="*/ 1614718 h 2863852"/>
              <a:gd name="connsiteX11" fmla="*/ 913549 w 1849436"/>
              <a:gd name="connsiteY11" fmla="*/ 10360 h 2863852"/>
              <a:gd name="connsiteX12" fmla="*/ 923924 w 1849436"/>
              <a:gd name="connsiteY12" fmla="*/ 1 h 2863852"/>
              <a:gd name="connsiteX13" fmla="*/ 923925 w 1849436"/>
              <a:gd name="connsiteY13" fmla="*/ 0 h 2863852"/>
              <a:gd name="connsiteX14" fmla="*/ 923925 w 1849436"/>
              <a:gd name="connsiteY14" fmla="*/ 1 h 2863852"/>
              <a:gd name="connsiteX15" fmla="*/ 934318 w 1849436"/>
              <a:gd name="connsiteY15" fmla="*/ 10360 h 2863852"/>
              <a:gd name="connsiteX16" fmla="*/ 1764025 w 1849436"/>
              <a:gd name="connsiteY16" fmla="*/ 1202939 h 286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9436" h="2863852">
                <a:moveTo>
                  <a:pt x="1764025" y="1202939"/>
                </a:moveTo>
                <a:cubicBezTo>
                  <a:pt x="1816898" y="1342349"/>
                  <a:pt x="1849436" y="1482040"/>
                  <a:pt x="1849436" y="1614718"/>
                </a:cubicBezTo>
                <a:cubicBezTo>
                  <a:pt x="1849436" y="2233882"/>
                  <a:pt x="1372219" y="2498591"/>
                  <a:pt x="1050459" y="2555093"/>
                </a:cubicBezTo>
                <a:lnTo>
                  <a:pt x="994568" y="2562654"/>
                </a:lnTo>
                <a:lnTo>
                  <a:pt x="994568" y="2573136"/>
                </a:lnTo>
                <a:cubicBezTo>
                  <a:pt x="994568" y="2604683"/>
                  <a:pt x="994568" y="2667776"/>
                  <a:pt x="994568" y="2793963"/>
                </a:cubicBezTo>
                <a:cubicBezTo>
                  <a:pt x="994568" y="2832790"/>
                  <a:pt x="962273" y="2863851"/>
                  <a:pt x="921906" y="2863852"/>
                </a:cubicBezTo>
                <a:cubicBezTo>
                  <a:pt x="881537" y="2863851"/>
                  <a:pt x="853280" y="2832790"/>
                  <a:pt x="853280" y="2793963"/>
                </a:cubicBezTo>
                <a:lnTo>
                  <a:pt x="853280" y="2560335"/>
                </a:lnTo>
                <a:lnTo>
                  <a:pt x="797607" y="2555093"/>
                </a:lnTo>
                <a:cubicBezTo>
                  <a:pt x="476398" y="2498590"/>
                  <a:pt x="0" y="2233882"/>
                  <a:pt x="0" y="1614718"/>
                </a:cubicBezTo>
                <a:cubicBezTo>
                  <a:pt x="0" y="951329"/>
                  <a:pt x="812043" y="112609"/>
                  <a:pt x="913549" y="10360"/>
                </a:cubicBezTo>
                <a:lnTo>
                  <a:pt x="923924" y="1"/>
                </a:lnTo>
                <a:lnTo>
                  <a:pt x="923925" y="0"/>
                </a:lnTo>
                <a:lnTo>
                  <a:pt x="923925" y="1"/>
                </a:lnTo>
                <a:lnTo>
                  <a:pt x="934318" y="10360"/>
                </a:lnTo>
                <a:cubicBezTo>
                  <a:pt x="1015662" y="92159"/>
                  <a:pt x="1552531" y="645299"/>
                  <a:pt x="1764025" y="1202939"/>
                </a:cubicBezTo>
                <a:close/>
              </a:path>
            </a:pathLst>
          </a:custGeom>
          <a:gradFill>
            <a:gsLst>
              <a:gs pos="0">
                <a:srgbClr val="8C1302"/>
              </a:gs>
              <a:gs pos="100000">
                <a:srgbClr val="DE2511"/>
              </a:gs>
            </a:gsLst>
            <a:lin ang="0" scaled="0"/>
          </a:gradFill>
          <a:ln>
            <a:noFill/>
          </a:ln>
        </p:spPr>
        <p:txBody>
          <a:bodyPr vert="horz" wrap="square" lIns="91440" tIns="45720" rIns="91440" bIns="45720" numCol="1" anchor="t" anchorCtr="0" compatLnSpc="1">
            <a:noAutofit/>
          </a:bodyPr>
          <a:lstStyle/>
          <a:p>
            <a:endParaRPr lang="id-ID"/>
          </a:p>
        </p:txBody>
      </p:sp>
      <p:sp>
        <p:nvSpPr>
          <p:cNvPr id="27"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rot="2660397" flipH="1">
            <a:off x="6526778" y="2755207"/>
            <a:ext cx="1120182" cy="1734602"/>
          </a:xfrm>
          <a:custGeom>
            <a:avLst/>
            <a:gdLst>
              <a:gd name="connsiteX0" fmla="*/ 1764025 w 1849436"/>
              <a:gd name="connsiteY0" fmla="*/ 1202939 h 2863852"/>
              <a:gd name="connsiteX1" fmla="*/ 1849436 w 1849436"/>
              <a:gd name="connsiteY1" fmla="*/ 1614718 h 2863852"/>
              <a:gd name="connsiteX2" fmla="*/ 1050459 w 1849436"/>
              <a:gd name="connsiteY2" fmla="*/ 2555093 h 2863852"/>
              <a:gd name="connsiteX3" fmla="*/ 994568 w 1849436"/>
              <a:gd name="connsiteY3" fmla="*/ 2562654 h 2863852"/>
              <a:gd name="connsiteX4" fmla="*/ 994568 w 1849436"/>
              <a:gd name="connsiteY4" fmla="*/ 2573136 h 2863852"/>
              <a:gd name="connsiteX5" fmla="*/ 994568 w 1849436"/>
              <a:gd name="connsiteY5" fmla="*/ 2793963 h 2863852"/>
              <a:gd name="connsiteX6" fmla="*/ 921906 w 1849436"/>
              <a:gd name="connsiteY6" fmla="*/ 2863852 h 2863852"/>
              <a:gd name="connsiteX7" fmla="*/ 853280 w 1849436"/>
              <a:gd name="connsiteY7" fmla="*/ 2793963 h 2863852"/>
              <a:gd name="connsiteX8" fmla="*/ 853280 w 1849436"/>
              <a:gd name="connsiteY8" fmla="*/ 2560335 h 2863852"/>
              <a:gd name="connsiteX9" fmla="*/ 797607 w 1849436"/>
              <a:gd name="connsiteY9" fmla="*/ 2555093 h 2863852"/>
              <a:gd name="connsiteX10" fmla="*/ 0 w 1849436"/>
              <a:gd name="connsiteY10" fmla="*/ 1614718 h 2863852"/>
              <a:gd name="connsiteX11" fmla="*/ 913549 w 1849436"/>
              <a:gd name="connsiteY11" fmla="*/ 10360 h 2863852"/>
              <a:gd name="connsiteX12" fmla="*/ 923924 w 1849436"/>
              <a:gd name="connsiteY12" fmla="*/ 1 h 2863852"/>
              <a:gd name="connsiteX13" fmla="*/ 923925 w 1849436"/>
              <a:gd name="connsiteY13" fmla="*/ 0 h 2863852"/>
              <a:gd name="connsiteX14" fmla="*/ 923925 w 1849436"/>
              <a:gd name="connsiteY14" fmla="*/ 1 h 2863852"/>
              <a:gd name="connsiteX15" fmla="*/ 934318 w 1849436"/>
              <a:gd name="connsiteY15" fmla="*/ 10360 h 2863852"/>
              <a:gd name="connsiteX16" fmla="*/ 1764025 w 1849436"/>
              <a:gd name="connsiteY16" fmla="*/ 1202939 h 286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9436" h="2863852">
                <a:moveTo>
                  <a:pt x="1764025" y="1202939"/>
                </a:moveTo>
                <a:cubicBezTo>
                  <a:pt x="1816898" y="1342349"/>
                  <a:pt x="1849436" y="1482040"/>
                  <a:pt x="1849436" y="1614718"/>
                </a:cubicBezTo>
                <a:cubicBezTo>
                  <a:pt x="1849436" y="2233882"/>
                  <a:pt x="1372219" y="2498591"/>
                  <a:pt x="1050459" y="2555093"/>
                </a:cubicBezTo>
                <a:lnTo>
                  <a:pt x="994568" y="2562654"/>
                </a:lnTo>
                <a:lnTo>
                  <a:pt x="994568" y="2573136"/>
                </a:lnTo>
                <a:cubicBezTo>
                  <a:pt x="994568" y="2604683"/>
                  <a:pt x="994568" y="2667776"/>
                  <a:pt x="994568" y="2793963"/>
                </a:cubicBezTo>
                <a:cubicBezTo>
                  <a:pt x="994568" y="2832790"/>
                  <a:pt x="962273" y="2863851"/>
                  <a:pt x="921906" y="2863852"/>
                </a:cubicBezTo>
                <a:cubicBezTo>
                  <a:pt x="881537" y="2863851"/>
                  <a:pt x="853280" y="2832790"/>
                  <a:pt x="853280" y="2793963"/>
                </a:cubicBezTo>
                <a:lnTo>
                  <a:pt x="853280" y="2560335"/>
                </a:lnTo>
                <a:lnTo>
                  <a:pt x="797607" y="2555093"/>
                </a:lnTo>
                <a:cubicBezTo>
                  <a:pt x="476398" y="2498590"/>
                  <a:pt x="0" y="2233882"/>
                  <a:pt x="0" y="1614718"/>
                </a:cubicBezTo>
                <a:cubicBezTo>
                  <a:pt x="0" y="951329"/>
                  <a:pt x="812043" y="112609"/>
                  <a:pt x="913549" y="10360"/>
                </a:cubicBezTo>
                <a:lnTo>
                  <a:pt x="923924" y="1"/>
                </a:lnTo>
                <a:lnTo>
                  <a:pt x="923925" y="0"/>
                </a:lnTo>
                <a:lnTo>
                  <a:pt x="923925" y="1"/>
                </a:lnTo>
                <a:lnTo>
                  <a:pt x="934318" y="10360"/>
                </a:lnTo>
                <a:cubicBezTo>
                  <a:pt x="1015662" y="92159"/>
                  <a:pt x="1552531" y="645299"/>
                  <a:pt x="1764025" y="1202939"/>
                </a:cubicBezTo>
                <a:close/>
              </a:path>
            </a:pathLst>
          </a:custGeom>
          <a:gradFill>
            <a:gsLst>
              <a:gs pos="0">
                <a:srgbClr val="8C1302"/>
              </a:gs>
              <a:gs pos="100000">
                <a:srgbClr val="DE2511"/>
              </a:gs>
            </a:gsLst>
            <a:lin ang="0" scaled="0"/>
          </a:gradFill>
          <a:ln>
            <a:noFill/>
          </a:ln>
        </p:spPr>
        <p:txBody>
          <a:bodyPr vert="horz" wrap="square" lIns="91440" tIns="45720" rIns="91440" bIns="45720" numCol="1" anchor="t" anchorCtr="0" compatLnSpc="1">
            <a:noAutofit/>
          </a:bodyPr>
          <a:lstStyle/>
          <a:p>
            <a:endParaRPr lang="id-ID"/>
          </a:p>
        </p:txBody>
      </p:sp>
      <p:sp>
        <p:nvSpPr>
          <p:cNvPr id="29"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17195" y="4518660"/>
            <a:ext cx="2985135" cy="368300"/>
          </a:xfrm>
          <a:prstGeom prst="rect">
            <a:avLst/>
          </a:prstGeom>
          <a:noFill/>
        </p:spPr>
        <p:txBody>
          <a:bodyPr wrap="square" rtlCol="0">
            <a:spAutoFit/>
          </a:bodyPr>
          <a:lstStyle/>
          <a:p>
            <a:pPr algn="r"/>
            <a:r>
              <a:rPr lang="en-US" altLang="zh-CN"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rPr>
              <a:t> Naugatuck Training PPT</a:t>
            </a:r>
            <a:endParaRPr lang="en-US" altLang="zh-CN"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695325" y="4888150"/>
            <a:ext cx="2707288" cy="793115"/>
          </a:xfrm>
          <a:prstGeom prst="rect">
            <a:avLst/>
          </a:prstGeom>
          <a:noFill/>
        </p:spPr>
        <p:txBody>
          <a:bodyPr wrap="square" rtlCol="0">
            <a:spAutoFit/>
          </a:bodyPr>
          <a:lstStyle/>
          <a:p>
            <a:pPr algn="r">
              <a:lnSpc>
                <a:spcPct val="145000"/>
              </a:lnSpc>
            </a:pPr>
            <a:r>
              <a:rPr lang="en-US" altLang="zh-CN" sz="1050" dirty="0">
                <a:latin typeface="Microsoft YaHei" panose="020B0503020204020204" pitchFamily="34" charset="-122"/>
                <a:ea typeface="Microsoft YaHei" panose="020B0503020204020204" pitchFamily="34" charset="-122"/>
                <a:cs typeface="SimSun" panose="02010600030101010101" pitchFamily="2" charset="-122"/>
              </a:rPr>
              <a:t>PowerPoint deck covering all required training topics and more!</a:t>
            </a:r>
            <a:endParaRPr lang="en-US" altLang="zh-CN" sz="1050" dirty="0">
              <a:latin typeface="Microsoft YaHei" panose="020B0503020204020204" pitchFamily="34" charset="-122"/>
              <a:ea typeface="Microsoft YaHei" panose="020B0503020204020204" pitchFamily="34" charset="-122"/>
              <a:cs typeface="SimSun" panose="02010600030101010101" pitchFamily="2" charset="-122"/>
            </a:endParaRPr>
          </a:p>
          <a:p>
            <a:pPr algn="r">
              <a:lnSpc>
                <a:spcPct val="145000"/>
              </a:lnSpc>
            </a:pPr>
            <a:r>
              <a:rPr lang="en-US" altLang="zh-CN" sz="1050" dirty="0">
                <a:latin typeface="Microsoft YaHei" panose="020B0503020204020204" pitchFamily="34" charset="-122"/>
                <a:ea typeface="Microsoft YaHei" panose="020B0503020204020204" pitchFamily="34" charset="-122"/>
                <a:cs typeface="SimSun" panose="02010600030101010101" pitchFamily="2" charset="-122"/>
              </a:rPr>
              <a:t>Will be posted on ROVAC.org soon! </a:t>
            </a:r>
            <a:endParaRPr lang="en-US" altLang="zh-CN" sz="1050" dirty="0">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55980" y="2410460"/>
            <a:ext cx="3252470" cy="645160"/>
          </a:xfrm>
          <a:prstGeom prst="rect">
            <a:avLst/>
          </a:prstGeom>
          <a:noFill/>
        </p:spPr>
        <p:txBody>
          <a:bodyPr wrap="square" rtlCol="0">
            <a:spAutoFit/>
          </a:bodyPr>
          <a:lstStyle/>
          <a:p>
            <a:pPr algn="r"/>
            <a:r>
              <a:rPr lang="en-US" altLang="zh-CN"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rPr>
              <a:t>Poll Worker Training </a:t>
            </a:r>
            <a:endParaRPr lang="en-US" altLang="zh-CN"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endParaRPr>
          </a:p>
          <a:p>
            <a:pPr algn="r"/>
            <a:r>
              <a:rPr lang="en-US" altLang="zh-CN"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rPr>
              <a:t>Guide</a:t>
            </a:r>
            <a:endParaRPr lang="en-US" altLang="zh-CN"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2"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955675" y="3055620"/>
            <a:ext cx="3152775" cy="793115"/>
          </a:xfrm>
          <a:prstGeom prst="rect">
            <a:avLst/>
          </a:prstGeom>
          <a:noFill/>
        </p:spPr>
        <p:txBody>
          <a:bodyPr wrap="square" rtlCol="0">
            <a:spAutoFit/>
          </a:bodyPr>
          <a:lstStyle/>
          <a:p>
            <a:pPr algn="r">
              <a:lnSpc>
                <a:spcPct val="145000"/>
              </a:lnSpc>
            </a:pPr>
            <a:r>
              <a:rPr lang="en-US" altLang="zh-CN" sz="1050" dirty="0">
                <a:latin typeface="Microsoft YaHei" panose="020B0503020204020204" pitchFamily="34" charset="-122"/>
                <a:ea typeface="Microsoft YaHei" panose="020B0503020204020204" pitchFamily="34" charset="-122"/>
                <a:cs typeface="SimSun" panose="02010600030101010101" pitchFamily="2" charset="-122"/>
              </a:rPr>
              <a:t>ROVAC has created an excellent document that covers all poll worker positions in detail with step by step instructions.   </a:t>
            </a:r>
            <a:endParaRPr lang="en-US" altLang="zh-CN" sz="1050" dirty="0">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5"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983220" y="2780030"/>
            <a:ext cx="3406775" cy="1261110"/>
          </a:xfrm>
          <a:prstGeom prst="rect">
            <a:avLst/>
          </a:prstGeom>
          <a:noFill/>
        </p:spPr>
        <p:txBody>
          <a:bodyPr wrap="square" rtlCol="0">
            <a:spAutoFit/>
          </a:bodyPr>
          <a:lstStyle/>
          <a:p>
            <a:pPr>
              <a:lnSpc>
                <a:spcPct val="145000"/>
              </a:lnSpc>
            </a:pPr>
            <a:r>
              <a:rPr lang="en-US" altLang="zh-CN" sz="1050" dirty="0">
                <a:latin typeface="Microsoft YaHei" panose="020B0503020204020204" pitchFamily="34" charset="-122"/>
                <a:ea typeface="Microsoft YaHei" panose="020B0503020204020204" pitchFamily="34" charset="-122"/>
                <a:cs typeface="SimSun" panose="02010600030101010101" pitchFamily="2" charset="-122"/>
                <a:sym typeface="+mn-ea"/>
              </a:rPr>
              <a:t>Provided by Sec. of the State Office, includes:</a:t>
            </a:r>
            <a:endParaRPr lang="en-US" altLang="zh-CN" sz="1050" dirty="0">
              <a:latin typeface="Microsoft YaHei" panose="020B0503020204020204" pitchFamily="34" charset="-122"/>
              <a:ea typeface="Microsoft YaHei" panose="020B0503020204020204" pitchFamily="34" charset="-122"/>
              <a:cs typeface="SimSun" panose="02010600030101010101" pitchFamily="2" charset="-122"/>
              <a:sym typeface="+mn-ea"/>
            </a:endParaRPr>
          </a:p>
          <a:p>
            <a:pPr marL="171450" indent="-171450">
              <a:lnSpc>
                <a:spcPct val="145000"/>
              </a:lnSpc>
              <a:buFont typeface="Arial" panose="020B0604020202020204" pitchFamily="34" charset="0"/>
              <a:buChar char="•"/>
            </a:pPr>
            <a:r>
              <a:rPr lang="en-US" altLang="zh-CN" sz="1050" dirty="0">
                <a:latin typeface="Microsoft YaHei" panose="020B0503020204020204" pitchFamily="34" charset="-122"/>
                <a:ea typeface="Microsoft YaHei" panose="020B0503020204020204" pitchFamily="34" charset="-122"/>
                <a:cs typeface="SimSun" panose="02010600030101010101" pitchFamily="2" charset="-122"/>
              </a:rPr>
              <a:t>Head Moderator/Moderator Handbook</a:t>
            </a:r>
            <a:endParaRPr lang="en-US" altLang="zh-CN" sz="1050" dirty="0">
              <a:latin typeface="Microsoft YaHei" panose="020B0503020204020204" pitchFamily="34" charset="-122"/>
              <a:ea typeface="Microsoft YaHei" panose="020B0503020204020204" pitchFamily="34" charset="-122"/>
              <a:cs typeface="SimSun" panose="02010600030101010101" pitchFamily="2" charset="-122"/>
            </a:endParaRPr>
          </a:p>
          <a:p>
            <a:pPr marL="171450" indent="-171450">
              <a:lnSpc>
                <a:spcPct val="145000"/>
              </a:lnSpc>
              <a:buFont typeface="Arial" panose="020B0604020202020204" pitchFamily="34" charset="0"/>
              <a:buChar char="•"/>
            </a:pPr>
            <a:r>
              <a:rPr lang="en-US" altLang="zh-CN" sz="1050" dirty="0">
                <a:latin typeface="Microsoft YaHei" panose="020B0503020204020204" pitchFamily="34" charset="-122"/>
                <a:ea typeface="Microsoft YaHei" panose="020B0503020204020204" pitchFamily="34" charset="-122"/>
                <a:cs typeface="SimSun" panose="02010600030101010101" pitchFamily="2" charset="-122"/>
              </a:rPr>
              <a:t>RoV Handbook</a:t>
            </a:r>
            <a:endParaRPr lang="en-US" altLang="zh-CN" sz="1050" dirty="0">
              <a:latin typeface="Microsoft YaHei" panose="020B0503020204020204" pitchFamily="34" charset="-122"/>
              <a:ea typeface="Microsoft YaHei" panose="020B0503020204020204" pitchFamily="34" charset="-122"/>
              <a:cs typeface="SimSun" panose="02010600030101010101" pitchFamily="2" charset="-122"/>
            </a:endParaRPr>
          </a:p>
          <a:p>
            <a:pPr marL="171450" indent="-171450">
              <a:lnSpc>
                <a:spcPct val="145000"/>
              </a:lnSpc>
              <a:buFont typeface="Arial" panose="020B0604020202020204" pitchFamily="34" charset="0"/>
              <a:buChar char="•"/>
            </a:pPr>
            <a:r>
              <a:rPr lang="en-US" altLang="zh-CN" sz="1050" dirty="0">
                <a:latin typeface="Microsoft YaHei" panose="020B0503020204020204" pitchFamily="34" charset="-122"/>
                <a:ea typeface="Microsoft YaHei" panose="020B0503020204020204" pitchFamily="34" charset="-122"/>
                <a:cs typeface="SimSun" panose="02010600030101010101" pitchFamily="2" charset="-122"/>
              </a:rPr>
              <a:t>Poll Worker Manual</a:t>
            </a:r>
            <a:endParaRPr lang="en-US" altLang="zh-CN" sz="1050" dirty="0">
              <a:latin typeface="Microsoft YaHei" panose="020B0503020204020204" pitchFamily="34" charset="-122"/>
              <a:ea typeface="Microsoft YaHei" panose="020B0503020204020204" pitchFamily="34" charset="-122"/>
              <a:cs typeface="SimSun" panose="02010600030101010101" pitchFamily="2" charset="-122"/>
            </a:endParaRPr>
          </a:p>
          <a:p>
            <a:pPr marL="171450" indent="-171450">
              <a:lnSpc>
                <a:spcPct val="145000"/>
              </a:lnSpc>
              <a:buFont typeface="Arial" panose="020B0604020202020204" pitchFamily="34" charset="0"/>
              <a:buChar char="•"/>
            </a:pPr>
            <a:r>
              <a:rPr lang="en-US" altLang="zh-CN" sz="1050" dirty="0">
                <a:latin typeface="Microsoft YaHei" panose="020B0503020204020204" pitchFamily="34" charset="-122"/>
                <a:ea typeface="Microsoft YaHei" panose="020B0503020204020204" pitchFamily="34" charset="-122"/>
                <a:cs typeface="SimSun" panose="02010600030101010101" pitchFamily="2" charset="-122"/>
              </a:rPr>
              <a:t>Other Training</a:t>
            </a:r>
            <a:endParaRPr lang="en-US" altLang="zh-CN" sz="1050" dirty="0">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6"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789670" y="4518660"/>
            <a:ext cx="2018030" cy="645160"/>
          </a:xfrm>
          <a:prstGeom prst="rect">
            <a:avLst/>
          </a:prstGeom>
          <a:noFill/>
        </p:spPr>
        <p:txBody>
          <a:bodyPr wrap="square" rtlCol="0">
            <a:spAutoFit/>
          </a:bodyPr>
          <a:lstStyle/>
          <a:p>
            <a:r>
              <a:rPr lang="en-US" altLang="zh-CN"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rPr>
              <a:t>Norwalk Poll </a:t>
            </a:r>
            <a:endParaRPr lang="en-US" altLang="zh-CN"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endParaRPr>
          </a:p>
          <a:p>
            <a:r>
              <a:rPr lang="en-US" altLang="zh-CN"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rPr>
              <a:t>Worker Videos</a:t>
            </a:r>
            <a:endParaRPr lang="en-US" altLang="zh-CN"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8"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789670" y="5080000"/>
            <a:ext cx="2917825" cy="793115"/>
          </a:xfrm>
          <a:prstGeom prst="rect">
            <a:avLst/>
          </a:prstGeom>
          <a:noFill/>
        </p:spPr>
        <p:txBody>
          <a:bodyPr wrap="square" rtlCol="0">
            <a:spAutoFit/>
          </a:bodyPr>
          <a:lstStyle/>
          <a:p>
            <a:pPr marL="171450" indent="-171450">
              <a:lnSpc>
                <a:spcPct val="145000"/>
              </a:lnSpc>
              <a:buFont typeface="Arial" panose="020B0604020202020204" pitchFamily="34" charset="0"/>
              <a:buChar char="•"/>
            </a:pPr>
            <a:r>
              <a:rPr lang="en-US" altLang="zh-CN" sz="1050" dirty="0">
                <a:latin typeface="Microsoft YaHei" panose="020B0503020204020204" pitchFamily="34" charset="-122"/>
                <a:ea typeface="Microsoft YaHei" panose="020B0503020204020204" pitchFamily="34" charset="-122"/>
                <a:cs typeface="SimSun" panose="02010600030101010101" pitchFamily="2" charset="-122"/>
                <a:sym typeface="+mn-ea"/>
              </a:rPr>
              <a:t>Created by Norwalk Registrar of Voters </a:t>
            </a:r>
            <a:endParaRPr lang="en-US" altLang="zh-CN" sz="1050" dirty="0">
              <a:latin typeface="Microsoft YaHei" panose="020B0503020204020204" pitchFamily="34" charset="-122"/>
              <a:ea typeface="Microsoft YaHei" panose="020B0503020204020204" pitchFamily="34" charset="-122"/>
              <a:cs typeface="SimSun" panose="02010600030101010101" pitchFamily="2" charset="-122"/>
              <a:sym typeface="+mn-ea"/>
            </a:endParaRPr>
          </a:p>
          <a:p>
            <a:pPr marL="171450" indent="-171450">
              <a:lnSpc>
                <a:spcPct val="145000"/>
              </a:lnSpc>
              <a:buFont typeface="Arial" panose="020B0604020202020204" pitchFamily="34" charset="0"/>
              <a:buChar char="•"/>
            </a:pPr>
            <a:r>
              <a:rPr lang="en-US" altLang="zh-CN" sz="1050" dirty="0">
                <a:latin typeface="Microsoft YaHei" panose="020B0503020204020204" pitchFamily="34" charset="-122"/>
                <a:ea typeface="Microsoft YaHei" panose="020B0503020204020204" pitchFamily="34" charset="-122"/>
                <a:cs typeface="SimSun" panose="02010600030101010101" pitchFamily="2" charset="-122"/>
                <a:sym typeface="+mn-ea"/>
              </a:rPr>
              <a:t>Individual videos for each worker position </a:t>
            </a:r>
            <a:endParaRPr lang="en-US" altLang="zh-CN" sz="1050" dirty="0">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983220" y="2411730"/>
            <a:ext cx="3252470" cy="368300"/>
          </a:xfrm>
          <a:prstGeom prst="rect">
            <a:avLst/>
          </a:prstGeom>
          <a:noFill/>
        </p:spPr>
        <p:txBody>
          <a:bodyPr wrap="square" rtlCol="0">
            <a:spAutoFit/>
          </a:bodyPr>
          <a:p>
            <a:pPr algn="l"/>
            <a:r>
              <a:rPr lang="en-US" altLang="zh-CN"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rPr>
              <a:t>CT SotS Handbooks</a:t>
            </a:r>
            <a:endParaRPr lang="en-US" altLang="zh-CN"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endParaRPr>
          </a:p>
        </p:txBody>
      </p:sp>
      <p:pic>
        <p:nvPicPr>
          <p:cNvPr id="3" name="Picture Placeholder 2"/>
          <p:cNvPicPr>
            <a:picLocks noChangeAspect="1"/>
          </p:cNvPicPr>
          <p:nvPr>
            <p:ph type="pic" sz="quarter" idx="10"/>
          </p:nvPr>
        </p:nvPicPr>
        <p:blipFill>
          <a:blip r:embed="rId1"/>
          <a:stretch>
            <a:fillRect/>
          </a:stretch>
        </p:blipFill>
        <p:spPr>
          <a:xfrm>
            <a:off x="10420985" y="1442720"/>
            <a:ext cx="1411605" cy="1411605"/>
          </a:xfrm>
          <a:prstGeom prst="rect">
            <a:avLst/>
          </a:prstGeom>
        </p:spPr>
      </p:pic>
      <p:pic>
        <p:nvPicPr>
          <p:cNvPr id="4" name="Picture Placeholder 1"/>
          <p:cNvPicPr>
            <a:picLocks noChangeAspect="1"/>
          </p:cNvPicPr>
          <p:nvPr/>
        </p:nvPicPr>
        <p:blipFill>
          <a:blip r:embed="rId2"/>
          <a:stretch>
            <a:fillRect/>
          </a:stretch>
        </p:blipFill>
        <p:spPr>
          <a:xfrm>
            <a:off x="233045" y="1480185"/>
            <a:ext cx="1337310" cy="1337310"/>
          </a:xfrm>
          <a:prstGeom prst="rect">
            <a:avLst/>
          </a:prstGeom>
          <a:pattFill prst="pct5">
            <a:fgClr>
              <a:srgbClr val="DE2511"/>
            </a:fgClr>
            <a:bgClr>
              <a:schemeClr val="bg1"/>
            </a:bgClr>
          </a:pattFill>
        </p:spPr>
      </p:pic>
      <p:pic>
        <p:nvPicPr>
          <p:cNvPr id="6" name="Picture 5"/>
          <p:cNvPicPr>
            <a:picLocks noChangeAspect="1"/>
          </p:cNvPicPr>
          <p:nvPr/>
        </p:nvPicPr>
        <p:blipFill>
          <a:blip r:embed="rId3"/>
          <a:stretch>
            <a:fillRect/>
          </a:stretch>
        </p:blipFill>
        <p:spPr>
          <a:xfrm>
            <a:off x="7642860" y="5617845"/>
            <a:ext cx="1146810" cy="1146810"/>
          </a:xfrm>
          <a:prstGeom prst="rect">
            <a:avLst/>
          </a:prstGeom>
        </p:spPr>
      </p:pic>
      <p:pic>
        <p:nvPicPr>
          <p:cNvPr id="7" name="Picture Placeholder 6"/>
          <p:cNvPicPr>
            <a:picLocks noChangeAspect="1"/>
          </p:cNvPicPr>
          <p:nvPr>
            <p:ph type="pic" sz="quarter" idx="11"/>
          </p:nvPr>
        </p:nvPicPr>
        <p:blipFill>
          <a:blip r:embed="rId4"/>
          <a:stretch>
            <a:fillRect/>
          </a:stretch>
        </p:blipFill>
        <p:spPr>
          <a:xfrm>
            <a:off x="3298825" y="5576570"/>
            <a:ext cx="1250315" cy="12503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heckerboard(across)">
                                      <p:cBhvr>
                                        <p:cTn id="7" dur="500"/>
                                        <p:tgtEl>
                                          <p:spTgt spid="3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checkerboard(across)">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heckerboard(across)">
                                      <p:cBhvr>
                                        <p:cTn id="21" dur="500"/>
                                        <p:tgtEl>
                                          <p:spTgt spid="31"/>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heckerboard(across)">
                                      <p:cBhvr>
                                        <p:cTn id="24" dur="500"/>
                                        <p:tgtEl>
                                          <p:spTgt spid="32"/>
                                        </p:tgtEl>
                                      </p:cBhvr>
                                    </p:animEffect>
                                  </p:childTnLst>
                                </p:cTn>
                              </p:par>
                              <p:par>
                                <p:cTn id="25" presetID="5" presetClass="entr" presetSubtype="1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heckerboard(across)">
                                      <p:cBhvr>
                                        <p:cTn id="27" dur="500"/>
                                        <p:tgtEl>
                                          <p:spTgt spid="4"/>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heckerboard(across)">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checkerboard(across)">
                                      <p:cBhvr>
                                        <p:cTn id="35" dur="500"/>
                                        <p:tgtEl>
                                          <p:spTgt spid="29"/>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checkerboard(across)">
                                      <p:cBhvr>
                                        <p:cTn id="38" dur="500"/>
                                        <p:tgtEl>
                                          <p:spTgt spid="3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heckerboard(across)">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 grpId="0"/>
      <p:bldP spid="27" grpId="0" animBg="1"/>
      <p:bldP spid="31" grpId="0"/>
      <p:bldP spid="32" grpId="0"/>
      <p:bldP spid="25" grpId="0" animBg="1"/>
      <p:bldP spid="29" grpId="0"/>
      <p:bldP spid="30" grpId="0"/>
      <p:bldP spid="1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ying impression design ——飞印象设计是一家专业的广告设计制作工作室，专注于平面、OFFICE、摄影等业务，工作室成立于2016年，拥有高水平的设计团队，已经立足于市场，今后将输出更多精致作品。"/>
          <p:cNvSpPr/>
          <p:nvPr/>
        </p:nvSpPr>
        <p:spPr>
          <a:xfrm rot="5400000">
            <a:off x="6222276" y="888277"/>
            <a:ext cx="5122814" cy="6816634"/>
          </a:xfrm>
          <a:custGeom>
            <a:avLst/>
            <a:gdLst>
              <a:gd name="connsiteX0" fmla="*/ 0 w 5122814"/>
              <a:gd name="connsiteY0" fmla="*/ 5122823 h 6816634"/>
              <a:gd name="connsiteX1" fmla="*/ 4068716 w 5122814"/>
              <a:gd name="connsiteY1" fmla="*/ 1054100 h 6816634"/>
              <a:gd name="connsiteX2" fmla="*/ 5122814 w 5122814"/>
              <a:gd name="connsiteY2" fmla="*/ 0 h 6816634"/>
              <a:gd name="connsiteX3" fmla="*/ 5122814 w 5122814"/>
              <a:gd name="connsiteY3" fmla="*/ 1054100 h 6816634"/>
              <a:gd name="connsiteX4" fmla="*/ 5122814 w 5122814"/>
              <a:gd name="connsiteY4" fmla="*/ 3387632 h 6816634"/>
              <a:gd name="connsiteX5" fmla="*/ 1693812 w 5122814"/>
              <a:gd name="connsiteY5" fmla="*/ 6816634 h 681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814" h="6816634">
                <a:moveTo>
                  <a:pt x="0" y="5122823"/>
                </a:moveTo>
                <a:lnTo>
                  <a:pt x="4068716" y="1054100"/>
                </a:lnTo>
                <a:lnTo>
                  <a:pt x="5122814" y="0"/>
                </a:lnTo>
                <a:lnTo>
                  <a:pt x="5122814" y="1054100"/>
                </a:lnTo>
                <a:lnTo>
                  <a:pt x="5122814" y="3387632"/>
                </a:lnTo>
                <a:lnTo>
                  <a:pt x="1693812" y="6816634"/>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Flying impression design ——飞印象设计是一家专业的广告设计制作工作室，专注于平面、OFFICE、摄影等业务，工作室成立于2016年，拥有高水平的设计团队，已经立足于市场，今后将输出更多精致作品。" descr="C:\Users\MattK\Pictures\Naug_salemSchool.jpgNaug_salemSchool"/>
          <p:cNvPicPr>
            <a:picLocks noGrp="1" noChangeAspect="1"/>
          </p:cNvPicPr>
          <p:nvPr>
            <p:ph type="pic" sz="quarter" idx="10"/>
          </p:nvPr>
        </p:nvPicPr>
        <p:blipFill rotWithShape="1">
          <a:blip r:embed="rId1"/>
          <a:srcRect/>
          <a:stretch>
            <a:fillRect/>
          </a:stretch>
        </p:blipFill>
        <p:spPr>
          <a:xfrm>
            <a:off x="6160770" y="-15240"/>
            <a:ext cx="6031230" cy="6873240"/>
          </a:xfrm>
        </p:spPr>
      </p:pic>
      <p:sp>
        <p:nvSpPr>
          <p:cNvPr id="2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695325" y="2484120"/>
            <a:ext cx="3968750" cy="2061210"/>
          </a:xfrm>
          <a:prstGeom prst="rect">
            <a:avLst/>
          </a:prstGeom>
          <a:noFill/>
        </p:spPr>
        <p:txBody>
          <a:bodyPr wrap="none" rtlCol="0">
            <a:spAutoFit/>
          </a:bodyPr>
          <a:lstStyle/>
          <a:p>
            <a:r>
              <a:rPr lang="en-US"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rPr>
              <a:t>POLL WORKER</a:t>
            </a:r>
            <a:endParaRPr lang="en-US"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endParaRPr>
          </a:p>
          <a:p>
            <a:r>
              <a:rPr lang="en-US"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rPr>
              <a:t>RECRUITMENT</a:t>
            </a:r>
            <a:endParaRPr lang="en-US"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endParaRPr>
          </a:p>
          <a:p>
            <a:r>
              <a:rPr lang="en-US" sz="2400" b="1"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rPr>
              <a:t>My Tips and Tricks</a:t>
            </a:r>
            <a:endParaRPr lang="en-US" sz="2400" b="1"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endParaRPr>
          </a:p>
          <a:p>
            <a:endParaRPr lang="en-US" sz="2400" b="1"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16" name="Flying impression design ——飞印象设计是一家专业的广告设计制作工作室，专注于平面、OFFICE、摄影等业务，工作室成立于2016年，拥有高水平的设计团队，已经立足于市场，今后将输出更多精致作品。"/>
          <p:cNvSpPr/>
          <p:nvPr/>
        </p:nvSpPr>
        <p:spPr>
          <a:xfrm rot="5400000">
            <a:off x="6222277" y="-846910"/>
            <a:ext cx="5122812" cy="6816634"/>
          </a:xfrm>
          <a:custGeom>
            <a:avLst/>
            <a:gdLst>
              <a:gd name="connsiteX0" fmla="*/ 0 w 5122812"/>
              <a:gd name="connsiteY0" fmla="*/ 3387636 h 6816634"/>
              <a:gd name="connsiteX1" fmla="*/ 0 w 5122812"/>
              <a:gd name="connsiteY1" fmla="*/ 1054100 h 6816634"/>
              <a:gd name="connsiteX2" fmla="*/ 0 w 5122812"/>
              <a:gd name="connsiteY2" fmla="*/ 0 h 6816634"/>
              <a:gd name="connsiteX3" fmla="*/ 1054098 w 5122812"/>
              <a:gd name="connsiteY3" fmla="*/ 1054100 h 6816634"/>
              <a:gd name="connsiteX4" fmla="*/ 5122812 w 5122812"/>
              <a:gd name="connsiteY4" fmla="*/ 5122821 h 6816634"/>
              <a:gd name="connsiteX5" fmla="*/ 3428998 w 5122812"/>
              <a:gd name="connsiteY5" fmla="*/ 6816634 h 681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812" h="6816634">
                <a:moveTo>
                  <a:pt x="0" y="3387636"/>
                </a:moveTo>
                <a:lnTo>
                  <a:pt x="0" y="1054100"/>
                </a:lnTo>
                <a:lnTo>
                  <a:pt x="0" y="0"/>
                </a:lnTo>
                <a:lnTo>
                  <a:pt x="1054098" y="1054100"/>
                </a:lnTo>
                <a:lnTo>
                  <a:pt x="5122812" y="5122821"/>
                </a:lnTo>
                <a:lnTo>
                  <a:pt x="3428998" y="6816634"/>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lying impression design ——飞印象设计是一家专业的广告设计制作工作室，专注于平面、OFFICE、摄影等业务，工作室成立于2016年，拥有高水平的设计团队，已经立足于市场，今后将输出更多精致作品。"/>
          <p:cNvSpPr/>
          <p:nvPr/>
        </p:nvSpPr>
        <p:spPr>
          <a:xfrm>
            <a:off x="56051" y="0"/>
            <a:ext cx="1351835" cy="675918"/>
          </a:xfrm>
          <a:custGeom>
            <a:avLst/>
            <a:gdLst>
              <a:gd name="connsiteX0" fmla="*/ 0 w 2227104"/>
              <a:gd name="connsiteY0" fmla="*/ 0 h 1113552"/>
              <a:gd name="connsiteX1" fmla="*/ 2227104 w 2227104"/>
              <a:gd name="connsiteY1" fmla="*/ 0 h 1113552"/>
              <a:gd name="connsiteX2" fmla="*/ 1113552 w 2227104"/>
              <a:gd name="connsiteY2" fmla="*/ 1113552 h 1113552"/>
            </a:gdLst>
            <a:ahLst/>
            <a:cxnLst>
              <a:cxn ang="0">
                <a:pos x="connsiteX0" y="connsiteY0"/>
              </a:cxn>
              <a:cxn ang="0">
                <a:pos x="connsiteX1" y="connsiteY1"/>
              </a:cxn>
              <a:cxn ang="0">
                <a:pos x="connsiteX2" y="connsiteY2"/>
              </a:cxn>
            </a:cxnLst>
            <a:rect l="l" t="t" r="r" b="b"/>
            <a:pathLst>
              <a:path w="2227104" h="1113552">
                <a:moveTo>
                  <a:pt x="0" y="0"/>
                </a:moveTo>
                <a:lnTo>
                  <a:pt x="2227104" y="0"/>
                </a:lnTo>
                <a:lnTo>
                  <a:pt x="1113552" y="11135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356421"/>
            <a:ext cx="4547934" cy="792109"/>
          </a:xfrm>
          <a:custGeom>
            <a:avLst/>
            <a:gdLst>
              <a:gd name="connsiteX0" fmla="*/ 3825076 w 4547934"/>
              <a:gd name="connsiteY0" fmla="*/ 0 h 792109"/>
              <a:gd name="connsiteX1" fmla="*/ 4252413 w 4547934"/>
              <a:gd name="connsiteY1" fmla="*/ 0 h 792109"/>
              <a:gd name="connsiteX2" fmla="*/ 4547934 w 4547934"/>
              <a:gd name="connsiteY2" fmla="*/ 295521 h 792109"/>
              <a:gd name="connsiteX3" fmla="*/ 4051347 w 4547934"/>
              <a:gd name="connsiteY3" fmla="*/ 792108 h 792109"/>
              <a:gd name="connsiteX4" fmla="*/ 3938334 w 4547934"/>
              <a:gd name="connsiteY4" fmla="*/ 792108 h 792109"/>
              <a:gd name="connsiteX5" fmla="*/ 3938334 w 4547934"/>
              <a:gd name="connsiteY5" fmla="*/ 792109 h 792109"/>
              <a:gd name="connsiteX6" fmla="*/ 0 w 4547934"/>
              <a:gd name="connsiteY6" fmla="*/ 792109 h 792109"/>
              <a:gd name="connsiteX7" fmla="*/ 0 w 4547934"/>
              <a:gd name="connsiteY7" fmla="*/ 1 h 792109"/>
              <a:gd name="connsiteX8" fmla="*/ 3825077 w 4547934"/>
              <a:gd name="connsiteY8" fmla="*/ 1 h 792109"/>
              <a:gd name="connsiteX9" fmla="*/ 3825076 w 4547934"/>
              <a:gd name="connsiteY9" fmla="*/ 0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7934" h="792109">
                <a:moveTo>
                  <a:pt x="3825076" y="0"/>
                </a:moveTo>
                <a:lnTo>
                  <a:pt x="4252413" y="0"/>
                </a:lnTo>
                <a:lnTo>
                  <a:pt x="4547934" y="295521"/>
                </a:lnTo>
                <a:lnTo>
                  <a:pt x="4051347" y="792108"/>
                </a:lnTo>
                <a:lnTo>
                  <a:pt x="3938334" y="792108"/>
                </a:lnTo>
                <a:lnTo>
                  <a:pt x="3938334" y="792109"/>
                </a:lnTo>
                <a:lnTo>
                  <a:pt x="0" y="792109"/>
                </a:lnTo>
                <a:lnTo>
                  <a:pt x="0" y="1"/>
                </a:lnTo>
                <a:lnTo>
                  <a:pt x="3825077" y="1"/>
                </a:lnTo>
                <a:lnTo>
                  <a:pt x="3825076"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316865" y="525780"/>
            <a:ext cx="4180205" cy="491490"/>
          </a:xfrm>
          <a:prstGeom prst="rect">
            <a:avLst/>
          </a:prstGeom>
          <a:noFill/>
          <a:ln>
            <a:noFill/>
          </a:ln>
        </p:spPr>
        <p:txBody>
          <a:bodyPr wrap="square" rtlCol="0">
            <a:spAutoFit/>
          </a:bodyPr>
          <a:lstStyle/>
          <a:p>
            <a:pPr>
              <a:lnSpc>
                <a:spcPct val="130000"/>
              </a:lnSpc>
            </a:pPr>
            <a:r>
              <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POLL WORKER RECRUITMENT</a:t>
            </a:r>
            <a:endParaRPr lang="zh-CN" altLang="en-US"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7" name="Flying impression design ——飞印象设计是一家专业的广告设计制作工作室，专注于平面、OFFICE、摄影等业务，工作室成立于2016年，拥有高水平的设计团队，已经立足于市场，今后将输出更多精致作品。"/>
          <p:cNvSpPr/>
          <p:nvPr/>
        </p:nvSpPr>
        <p:spPr>
          <a:xfrm>
            <a:off x="4816221" y="356420"/>
            <a:ext cx="7375778" cy="792110"/>
          </a:xfrm>
          <a:custGeom>
            <a:avLst/>
            <a:gdLst>
              <a:gd name="connsiteX0" fmla="*/ 2445003 w 7375778"/>
              <a:gd name="connsiteY0" fmla="*/ 0 h 792110"/>
              <a:gd name="connsiteX1" fmla="*/ 2930778 w 7375778"/>
              <a:gd name="connsiteY1" fmla="*/ 0 h 792110"/>
              <a:gd name="connsiteX2" fmla="*/ 6931278 w 7375778"/>
              <a:gd name="connsiteY2" fmla="*/ 0 h 792110"/>
              <a:gd name="connsiteX3" fmla="*/ 6931278 w 7375778"/>
              <a:gd name="connsiteY3" fmla="*/ 1 h 792110"/>
              <a:gd name="connsiteX4" fmla="*/ 7375778 w 7375778"/>
              <a:gd name="connsiteY4" fmla="*/ 1 h 792110"/>
              <a:gd name="connsiteX5" fmla="*/ 7375778 w 7375778"/>
              <a:gd name="connsiteY5" fmla="*/ 792109 h 792110"/>
              <a:gd name="connsiteX6" fmla="*/ 6884987 w 7375778"/>
              <a:gd name="connsiteY6" fmla="*/ 792109 h 792110"/>
              <a:gd name="connsiteX7" fmla="*/ 6884987 w 7375778"/>
              <a:gd name="connsiteY7" fmla="*/ 792108 h 792110"/>
              <a:gd name="connsiteX8" fmla="*/ 2930778 w 7375778"/>
              <a:gd name="connsiteY8" fmla="*/ 792108 h 792110"/>
              <a:gd name="connsiteX9" fmla="*/ 2445003 w 7375778"/>
              <a:gd name="connsiteY9" fmla="*/ 792108 h 792110"/>
              <a:gd name="connsiteX10" fmla="*/ 2445003 w 7375778"/>
              <a:gd name="connsiteY10" fmla="*/ 792109 h 792110"/>
              <a:gd name="connsiteX11" fmla="*/ 722857 w 7375778"/>
              <a:gd name="connsiteY11" fmla="*/ 792109 h 792110"/>
              <a:gd name="connsiteX12" fmla="*/ 722858 w 7375778"/>
              <a:gd name="connsiteY12" fmla="*/ 792110 h 792110"/>
              <a:gd name="connsiteX13" fmla="*/ 295521 w 7375778"/>
              <a:gd name="connsiteY13" fmla="*/ 792110 h 792110"/>
              <a:gd name="connsiteX14" fmla="*/ 0 w 7375778"/>
              <a:gd name="connsiteY14" fmla="*/ 496589 h 792110"/>
              <a:gd name="connsiteX15" fmla="*/ 496587 w 7375778"/>
              <a:gd name="connsiteY15" fmla="*/ 2 h 792110"/>
              <a:gd name="connsiteX16" fmla="*/ 609600 w 7375778"/>
              <a:gd name="connsiteY16" fmla="*/ 2 h 792110"/>
              <a:gd name="connsiteX17" fmla="*/ 609600 w 7375778"/>
              <a:gd name="connsiteY17" fmla="*/ 1 h 792110"/>
              <a:gd name="connsiteX18" fmla="*/ 2445003 w 7375778"/>
              <a:gd name="connsiteY18" fmla="*/ 1 h 79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5778" h="792110">
                <a:moveTo>
                  <a:pt x="2445003" y="0"/>
                </a:moveTo>
                <a:lnTo>
                  <a:pt x="2930778" y="0"/>
                </a:lnTo>
                <a:lnTo>
                  <a:pt x="6931278" y="0"/>
                </a:lnTo>
                <a:lnTo>
                  <a:pt x="6931278" y="1"/>
                </a:lnTo>
                <a:lnTo>
                  <a:pt x="7375778" y="1"/>
                </a:lnTo>
                <a:lnTo>
                  <a:pt x="7375778" y="792109"/>
                </a:lnTo>
                <a:lnTo>
                  <a:pt x="6884987" y="792109"/>
                </a:lnTo>
                <a:lnTo>
                  <a:pt x="6884987" y="792108"/>
                </a:lnTo>
                <a:lnTo>
                  <a:pt x="2930778" y="792108"/>
                </a:lnTo>
                <a:lnTo>
                  <a:pt x="2445003" y="792108"/>
                </a:lnTo>
                <a:lnTo>
                  <a:pt x="2445003" y="792109"/>
                </a:lnTo>
                <a:lnTo>
                  <a:pt x="722857" y="792109"/>
                </a:lnTo>
                <a:lnTo>
                  <a:pt x="722858" y="792110"/>
                </a:lnTo>
                <a:lnTo>
                  <a:pt x="295521" y="792110"/>
                </a:lnTo>
                <a:lnTo>
                  <a:pt x="0" y="496589"/>
                </a:lnTo>
                <a:lnTo>
                  <a:pt x="496587" y="2"/>
                </a:lnTo>
                <a:lnTo>
                  <a:pt x="609600" y="2"/>
                </a:lnTo>
                <a:lnTo>
                  <a:pt x="609600" y="1"/>
                </a:lnTo>
                <a:lnTo>
                  <a:pt x="244500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a:off x="4187052" y="1654650"/>
            <a:ext cx="1797898" cy="1447800"/>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7" y="0"/>
                  <a:pt x="637" y="0"/>
                  <a:pt x="637" y="0"/>
                </a:cubicBezTo>
                <a:cubicBezTo>
                  <a:pt x="638" y="0"/>
                  <a:pt x="638" y="0"/>
                  <a:pt x="638" y="0"/>
                </a:cubicBezTo>
                <a:cubicBezTo>
                  <a:pt x="789" y="0"/>
                  <a:pt x="911" y="122"/>
                  <a:pt x="911" y="273"/>
                </a:cubicBezTo>
                <a:cubicBezTo>
                  <a:pt x="911" y="424"/>
                  <a:pt x="913" y="735"/>
                  <a:pt x="913" y="735"/>
                </a:cubicBezTo>
                <a:cubicBezTo>
                  <a:pt x="913" y="735"/>
                  <a:pt x="844" y="582"/>
                  <a:pt x="677" y="557"/>
                </a:cubicBezTo>
                <a:cubicBezTo>
                  <a:pt x="655" y="554"/>
                  <a:pt x="275" y="550"/>
                  <a:pt x="275" y="550"/>
                </a:cubicBezTo>
                <a:cubicBezTo>
                  <a:pt x="123" y="550"/>
                  <a:pt x="0" y="427"/>
                  <a:pt x="0" y="275"/>
                </a:cubicBezTo>
                <a:cubicBezTo>
                  <a:pt x="0" y="123"/>
                  <a:pt x="123" y="0"/>
                  <a:pt x="275" y="0"/>
                </a:cubicBezTo>
                <a:close/>
              </a:path>
            </a:pathLst>
          </a:custGeom>
          <a:gradFill>
            <a:gsLst>
              <a:gs pos="0">
                <a:srgbClr val="8C1302"/>
              </a:gs>
              <a:gs pos="100000">
                <a:srgbClr val="DE2511"/>
              </a:gs>
            </a:gsLst>
            <a:lin ang="0" scaled="0"/>
          </a:gradFill>
          <a:ln>
            <a:noFill/>
          </a:ln>
        </p:spPr>
        <p:txBody>
          <a:bodyPr vert="horz" wrap="square" lIns="91440" tIns="45720" rIns="91440" bIns="45720" numCol="1" anchor="t" anchorCtr="0" compatLnSpc="1"/>
          <a:p>
            <a:endParaRPr lang="en-US"/>
          </a:p>
        </p:txBody>
      </p:sp>
      <p:sp>
        <p:nvSpPr>
          <p:cNvPr id="3"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a:off x="4187052" y="3102450"/>
            <a:ext cx="1797898" cy="1447800"/>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7" y="0"/>
                  <a:pt x="637" y="0"/>
                  <a:pt x="637" y="0"/>
                </a:cubicBezTo>
                <a:cubicBezTo>
                  <a:pt x="638" y="0"/>
                  <a:pt x="638" y="0"/>
                  <a:pt x="638" y="0"/>
                </a:cubicBezTo>
                <a:cubicBezTo>
                  <a:pt x="789" y="0"/>
                  <a:pt x="911" y="122"/>
                  <a:pt x="911" y="273"/>
                </a:cubicBezTo>
                <a:cubicBezTo>
                  <a:pt x="911" y="424"/>
                  <a:pt x="913" y="735"/>
                  <a:pt x="913" y="735"/>
                </a:cubicBezTo>
                <a:cubicBezTo>
                  <a:pt x="913" y="735"/>
                  <a:pt x="844" y="582"/>
                  <a:pt x="677" y="557"/>
                </a:cubicBezTo>
                <a:cubicBezTo>
                  <a:pt x="655" y="554"/>
                  <a:pt x="275" y="550"/>
                  <a:pt x="275" y="550"/>
                </a:cubicBezTo>
                <a:cubicBezTo>
                  <a:pt x="123" y="550"/>
                  <a:pt x="0" y="427"/>
                  <a:pt x="0" y="275"/>
                </a:cubicBezTo>
                <a:cubicBezTo>
                  <a:pt x="0" y="123"/>
                  <a:pt x="123" y="0"/>
                  <a:pt x="275" y="0"/>
                </a:cubicBezTo>
                <a:close/>
              </a:path>
            </a:pathLst>
          </a:custGeom>
          <a:gradFill>
            <a:gsLst>
              <a:gs pos="0">
                <a:srgbClr val="8C1302"/>
              </a:gs>
              <a:gs pos="100000">
                <a:srgbClr val="DE2511"/>
              </a:gs>
            </a:gsLst>
            <a:lin ang="0" scaled="0"/>
          </a:gradFill>
          <a:ln>
            <a:noFill/>
          </a:ln>
        </p:spPr>
        <p:txBody>
          <a:bodyPr vert="horz" wrap="square" lIns="91440" tIns="45720" rIns="91440" bIns="45720" numCol="1" anchor="t" anchorCtr="0" compatLnSpc="1"/>
          <a:p>
            <a:endParaRPr lang="en-US"/>
          </a:p>
        </p:txBody>
      </p:sp>
      <p:sp>
        <p:nvSpPr>
          <p:cNvPr id="4"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flipH="1">
            <a:off x="6207052" y="1654650"/>
            <a:ext cx="1797898" cy="1447800"/>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7" y="0"/>
                  <a:pt x="637" y="0"/>
                  <a:pt x="637" y="0"/>
                </a:cubicBezTo>
                <a:cubicBezTo>
                  <a:pt x="638" y="0"/>
                  <a:pt x="638" y="0"/>
                  <a:pt x="638" y="0"/>
                </a:cubicBezTo>
                <a:cubicBezTo>
                  <a:pt x="789" y="0"/>
                  <a:pt x="911" y="122"/>
                  <a:pt x="911" y="273"/>
                </a:cubicBezTo>
                <a:cubicBezTo>
                  <a:pt x="911" y="424"/>
                  <a:pt x="913" y="735"/>
                  <a:pt x="913" y="735"/>
                </a:cubicBezTo>
                <a:cubicBezTo>
                  <a:pt x="913" y="735"/>
                  <a:pt x="844" y="582"/>
                  <a:pt x="677" y="557"/>
                </a:cubicBezTo>
                <a:cubicBezTo>
                  <a:pt x="655" y="554"/>
                  <a:pt x="275" y="550"/>
                  <a:pt x="275" y="550"/>
                </a:cubicBezTo>
                <a:cubicBezTo>
                  <a:pt x="123" y="550"/>
                  <a:pt x="0" y="427"/>
                  <a:pt x="0" y="275"/>
                </a:cubicBezTo>
                <a:cubicBezTo>
                  <a:pt x="0" y="123"/>
                  <a:pt x="123" y="0"/>
                  <a:pt x="275" y="0"/>
                </a:cubicBezTo>
                <a:close/>
              </a:path>
            </a:pathLst>
          </a:custGeom>
          <a:gradFill>
            <a:gsLst>
              <a:gs pos="0">
                <a:srgbClr val="8C1302"/>
              </a:gs>
              <a:gs pos="100000">
                <a:srgbClr val="DE2511"/>
              </a:gs>
            </a:gsLst>
            <a:lin ang="0" scaled="0"/>
          </a:gradFill>
          <a:ln>
            <a:noFill/>
          </a:ln>
        </p:spPr>
        <p:txBody>
          <a:bodyPr vert="horz" wrap="square" lIns="91440" tIns="45720" rIns="91440" bIns="45720" numCol="1" anchor="t" anchorCtr="0" compatLnSpc="1"/>
          <a:p>
            <a:endParaRPr lang="en-US"/>
          </a:p>
        </p:txBody>
      </p:sp>
      <p:sp>
        <p:nvSpPr>
          <p:cNvPr id="9"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flipH="1">
            <a:off x="6207052" y="3102450"/>
            <a:ext cx="1797898" cy="1447800"/>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7" y="0"/>
                  <a:pt x="637" y="0"/>
                  <a:pt x="637" y="0"/>
                </a:cubicBezTo>
                <a:cubicBezTo>
                  <a:pt x="638" y="0"/>
                  <a:pt x="638" y="0"/>
                  <a:pt x="638" y="0"/>
                </a:cubicBezTo>
                <a:cubicBezTo>
                  <a:pt x="789" y="0"/>
                  <a:pt x="911" y="122"/>
                  <a:pt x="911" y="273"/>
                </a:cubicBezTo>
                <a:cubicBezTo>
                  <a:pt x="911" y="424"/>
                  <a:pt x="913" y="735"/>
                  <a:pt x="913" y="735"/>
                </a:cubicBezTo>
                <a:cubicBezTo>
                  <a:pt x="913" y="735"/>
                  <a:pt x="844" y="582"/>
                  <a:pt x="677" y="557"/>
                </a:cubicBezTo>
                <a:cubicBezTo>
                  <a:pt x="655" y="554"/>
                  <a:pt x="275" y="550"/>
                  <a:pt x="275" y="550"/>
                </a:cubicBezTo>
                <a:cubicBezTo>
                  <a:pt x="123" y="550"/>
                  <a:pt x="0" y="427"/>
                  <a:pt x="0" y="275"/>
                </a:cubicBezTo>
                <a:cubicBezTo>
                  <a:pt x="0" y="123"/>
                  <a:pt x="123" y="0"/>
                  <a:pt x="275" y="0"/>
                </a:cubicBezTo>
                <a:close/>
              </a:path>
            </a:pathLst>
          </a:custGeom>
          <a:gradFill>
            <a:gsLst>
              <a:gs pos="0">
                <a:srgbClr val="8C1302"/>
              </a:gs>
              <a:gs pos="100000">
                <a:srgbClr val="DE2511"/>
              </a:gs>
            </a:gsLst>
            <a:lin ang="0" scaled="0"/>
          </a:gradFill>
          <a:ln>
            <a:noFill/>
          </a:ln>
        </p:spPr>
        <p:txBody>
          <a:bodyPr vert="horz" wrap="square" lIns="91440" tIns="45720" rIns="91440" bIns="45720" numCol="1" anchor="t" anchorCtr="0" compatLnSpc="1"/>
          <a:p>
            <a:endParaRPr lang="en-US"/>
          </a:p>
        </p:txBody>
      </p:sp>
      <p:sp>
        <p:nvSpPr>
          <p:cNvPr id="1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365760" y="2072005"/>
            <a:ext cx="3287395" cy="337185"/>
          </a:xfrm>
          <a:prstGeom prst="rect">
            <a:avLst/>
          </a:prstGeom>
          <a:noFill/>
        </p:spPr>
        <p:txBody>
          <a:bodyPr wrap="square" rtlCol="0">
            <a:spAutoFit/>
          </a:bodyPr>
          <a:p>
            <a:pPr algn="r"/>
            <a:r>
              <a:rPr lang="en-US" altLang="zh-CN" sz="1600" dirty="0">
                <a:latin typeface="Microsoft YaHei" panose="020B0503020204020204" pitchFamily="34" charset="-122"/>
                <a:ea typeface="Microsoft YaHei" panose="020B0503020204020204" pitchFamily="34" charset="-122"/>
                <a:cs typeface="+mn-ea"/>
                <a:sym typeface="+mn-lt"/>
              </a:rPr>
              <a:t>ASK FRIENDS AND NEIGHBORS</a:t>
            </a:r>
            <a:endParaRPr lang="en-US" altLang="zh-CN" sz="1600" dirty="0">
              <a:latin typeface="Microsoft YaHei" panose="020B0503020204020204" pitchFamily="34" charset="-122"/>
              <a:ea typeface="Microsoft YaHei" panose="020B0503020204020204" pitchFamily="34" charset="-122"/>
              <a:cs typeface="+mn-ea"/>
              <a:sym typeface="+mn-lt"/>
            </a:endParaRPr>
          </a:p>
        </p:txBody>
      </p:sp>
      <p:sp>
        <p:nvSpPr>
          <p:cNvPr id="15"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73710" y="2410460"/>
            <a:ext cx="3180080" cy="1027430"/>
          </a:xfrm>
          <a:prstGeom prst="rect">
            <a:avLst/>
          </a:prstGeom>
          <a:noFill/>
        </p:spPr>
        <p:txBody>
          <a:bodyPr wrap="square" rtlCol="0">
            <a:spAutoFit/>
          </a:bodyPr>
          <a:p>
            <a:pPr algn="r">
              <a:lnSpc>
                <a:spcPct val="145000"/>
              </a:lnSpc>
            </a:pPr>
            <a:r>
              <a:rPr lang="en-US" altLang="zh-CN" sz="1050" dirty="0">
                <a:latin typeface="Microsoft YaHei" panose="020B0503020204020204" pitchFamily="34" charset="-122"/>
                <a:ea typeface="Microsoft YaHei" panose="020B0503020204020204" pitchFamily="34" charset="-122"/>
                <a:cs typeface="+mn-ea"/>
                <a:sym typeface="+mn-lt"/>
              </a:rPr>
              <a:t>Many workers we recruit are people we already know and trust.  We simply asked them if they would like to be a poll worker, 80-90% will say yes!</a:t>
            </a:r>
            <a:endParaRPr lang="en-US" altLang="zh-CN" sz="1050" dirty="0">
              <a:latin typeface="Microsoft YaHei" panose="020B0503020204020204" pitchFamily="34" charset="-122"/>
              <a:ea typeface="Microsoft YaHei" panose="020B0503020204020204" pitchFamily="34" charset="-122"/>
              <a:cs typeface="+mn-ea"/>
              <a:sym typeface="+mn-lt"/>
            </a:endParaRPr>
          </a:p>
        </p:txBody>
      </p:sp>
      <p:sp>
        <p:nvSpPr>
          <p:cNvPr id="16"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538845" y="2073275"/>
            <a:ext cx="3441065" cy="337185"/>
          </a:xfrm>
          <a:prstGeom prst="rect">
            <a:avLst/>
          </a:prstGeom>
          <a:noFill/>
        </p:spPr>
        <p:txBody>
          <a:bodyPr wrap="square" rtlCol="0">
            <a:spAutoFit/>
          </a:bodyPr>
          <a:p>
            <a:r>
              <a:rPr lang="en-US" altLang="zh-CN" sz="1600" dirty="0">
                <a:latin typeface="Microsoft YaHei" panose="020B0503020204020204" pitchFamily="34" charset="-122"/>
                <a:ea typeface="Microsoft YaHei" panose="020B0503020204020204" pitchFamily="34" charset="-122"/>
                <a:cs typeface="+mn-ea"/>
                <a:sym typeface="+mn-lt"/>
              </a:rPr>
              <a:t>ADVERTISE ON TOWN WEBSITE</a:t>
            </a:r>
            <a:endParaRPr lang="en-US" altLang="zh-CN" sz="1600" dirty="0">
              <a:latin typeface="Microsoft YaHei" panose="020B0503020204020204" pitchFamily="34" charset="-122"/>
              <a:ea typeface="Microsoft YaHei" panose="020B0503020204020204" pitchFamily="34" charset="-122"/>
              <a:cs typeface="+mn-ea"/>
              <a:sym typeface="+mn-lt"/>
            </a:endParaRPr>
          </a:p>
        </p:txBody>
      </p:sp>
      <p:sp>
        <p:nvSpPr>
          <p:cNvPr id="17"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538630" y="2411841"/>
            <a:ext cx="2940582" cy="1027430"/>
          </a:xfrm>
          <a:prstGeom prst="rect">
            <a:avLst/>
          </a:prstGeom>
          <a:noFill/>
        </p:spPr>
        <p:txBody>
          <a:bodyPr wrap="square" rtlCol="0">
            <a:spAutoFit/>
          </a:bodyPr>
          <a:p>
            <a:pPr>
              <a:lnSpc>
                <a:spcPct val="145000"/>
              </a:lnSpc>
            </a:pPr>
            <a:r>
              <a:rPr lang="en-US" altLang="zh-CN" sz="1050" dirty="0">
                <a:latin typeface="Microsoft YaHei" panose="020B0503020204020204" pitchFamily="34" charset="-122"/>
                <a:ea typeface="Microsoft YaHei" panose="020B0503020204020204" pitchFamily="34" charset="-122"/>
                <a:cs typeface="+mn-ea"/>
                <a:sym typeface="+mn-lt"/>
              </a:rPr>
              <a:t>Less effective, but you can have a contact email/phone or online form that someone can fill-out if they are interested in working.</a:t>
            </a:r>
            <a:endParaRPr lang="en-US" altLang="zh-CN" sz="1050" dirty="0">
              <a:latin typeface="Microsoft YaHei" panose="020B0503020204020204" pitchFamily="34" charset="-122"/>
              <a:ea typeface="Microsoft YaHei" panose="020B0503020204020204" pitchFamily="34" charset="-122"/>
              <a:cs typeface="+mn-ea"/>
              <a:sym typeface="+mn-lt"/>
            </a:endParaRPr>
          </a:p>
        </p:txBody>
      </p:sp>
      <p:sp>
        <p:nvSpPr>
          <p:cNvPr id="2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289050" y="4745990"/>
            <a:ext cx="4236720" cy="337185"/>
          </a:xfrm>
          <a:prstGeom prst="rect">
            <a:avLst/>
          </a:prstGeom>
          <a:noFill/>
        </p:spPr>
        <p:txBody>
          <a:bodyPr wrap="square" rtlCol="0">
            <a:spAutoFit/>
          </a:bodyPr>
          <a:p>
            <a:pPr algn="r"/>
            <a:r>
              <a:rPr lang="en-US" altLang="zh-CN" sz="1600" dirty="0">
                <a:latin typeface="Microsoft YaHei" panose="020B0503020204020204" pitchFamily="34" charset="-122"/>
                <a:ea typeface="Microsoft YaHei" panose="020B0503020204020204" pitchFamily="34" charset="-122"/>
                <a:cs typeface="+mn-ea"/>
                <a:sym typeface="+mn-lt"/>
              </a:rPr>
              <a:t>REFERAL FROM CURRENT WORKERS</a:t>
            </a:r>
            <a:endParaRPr lang="en-US" altLang="zh-CN" sz="1600" dirty="0">
              <a:latin typeface="Microsoft YaHei" panose="020B0503020204020204" pitchFamily="34" charset="-122"/>
              <a:ea typeface="Microsoft YaHei" panose="020B0503020204020204" pitchFamily="34" charset="-122"/>
              <a:cs typeface="+mn-ea"/>
              <a:sym typeface="+mn-lt"/>
            </a:endParaRPr>
          </a:p>
        </p:txBody>
      </p:sp>
      <p:sp>
        <p:nvSpPr>
          <p:cNvPr id="22"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12788" y="5084499"/>
            <a:ext cx="4813198" cy="559435"/>
          </a:xfrm>
          <a:prstGeom prst="rect">
            <a:avLst/>
          </a:prstGeom>
          <a:noFill/>
        </p:spPr>
        <p:txBody>
          <a:bodyPr wrap="square" rtlCol="0">
            <a:spAutoFit/>
          </a:bodyPr>
          <a:p>
            <a:pPr algn="r">
              <a:lnSpc>
                <a:spcPct val="145000"/>
              </a:lnSpc>
            </a:pPr>
            <a:r>
              <a:rPr lang="en-US" altLang="zh-CN" sz="1050" dirty="0">
                <a:latin typeface="Microsoft YaHei" panose="020B0503020204020204" pitchFamily="34" charset="-122"/>
                <a:ea typeface="Microsoft YaHei" panose="020B0503020204020204" pitchFamily="34" charset="-122"/>
                <a:cs typeface="+mn-ea"/>
                <a:sym typeface="+mn-lt"/>
              </a:rPr>
              <a:t>Ask your current workers for people they know that they believe will make a good poll worker.</a:t>
            </a:r>
            <a:endParaRPr lang="en-US" altLang="zh-CN" sz="1050" dirty="0">
              <a:latin typeface="Microsoft YaHei" panose="020B0503020204020204" pitchFamily="34" charset="-122"/>
              <a:ea typeface="Microsoft YaHei" panose="020B0503020204020204" pitchFamily="34" charset="-122"/>
              <a:cs typeface="+mn-ea"/>
              <a:sym typeface="+mn-lt"/>
            </a:endParaRPr>
          </a:p>
        </p:txBody>
      </p:sp>
      <p:sp>
        <p:nvSpPr>
          <p:cNvPr id="25"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6666230" y="4745990"/>
            <a:ext cx="4341495" cy="337185"/>
          </a:xfrm>
          <a:prstGeom prst="rect">
            <a:avLst/>
          </a:prstGeom>
          <a:noFill/>
        </p:spPr>
        <p:txBody>
          <a:bodyPr wrap="square" rtlCol="0">
            <a:spAutoFit/>
          </a:bodyPr>
          <a:p>
            <a:r>
              <a:rPr lang="en-US" altLang="zh-CN" sz="1600" dirty="0">
                <a:latin typeface="Microsoft YaHei" panose="020B0503020204020204" pitchFamily="34" charset="-122"/>
                <a:ea typeface="Microsoft YaHei" panose="020B0503020204020204" pitchFamily="34" charset="-122"/>
                <a:cs typeface="+mn-ea"/>
                <a:sym typeface="+mn-lt"/>
              </a:rPr>
              <a:t>TOWN HALL EMPLOYEES</a:t>
            </a:r>
            <a:endParaRPr lang="en-US" altLang="zh-CN" sz="1600" dirty="0">
              <a:latin typeface="Microsoft YaHei" panose="020B0503020204020204" pitchFamily="34" charset="-122"/>
              <a:ea typeface="Microsoft YaHei" panose="020B0503020204020204" pitchFamily="34" charset="-122"/>
              <a:cs typeface="+mn-ea"/>
              <a:sym typeface="+mn-lt"/>
            </a:endParaRPr>
          </a:p>
        </p:txBody>
      </p:sp>
      <p:sp>
        <p:nvSpPr>
          <p:cNvPr id="26"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6666014" y="5084499"/>
            <a:ext cx="4813198" cy="793115"/>
          </a:xfrm>
          <a:prstGeom prst="rect">
            <a:avLst/>
          </a:prstGeom>
          <a:noFill/>
        </p:spPr>
        <p:txBody>
          <a:bodyPr wrap="square" rtlCol="0">
            <a:spAutoFit/>
          </a:bodyPr>
          <a:p>
            <a:pPr>
              <a:lnSpc>
                <a:spcPct val="145000"/>
              </a:lnSpc>
            </a:pPr>
            <a:r>
              <a:rPr lang="en-US" altLang="zh-CN" sz="1050" dirty="0">
                <a:latin typeface="Microsoft YaHei" panose="020B0503020204020204" pitchFamily="34" charset="-122"/>
                <a:ea typeface="Microsoft YaHei" panose="020B0503020204020204" pitchFamily="34" charset="-122"/>
                <a:cs typeface="+mn-ea"/>
                <a:sym typeface="+mn-lt"/>
              </a:rPr>
              <a:t>We have 3 or 4 workers, including 2 moderators, that will use vacation time of their full time position and then work the election to earn a few extra dollars.</a:t>
            </a:r>
            <a:endParaRPr lang="en-US" altLang="zh-CN" sz="1050" dirty="0">
              <a:latin typeface="Microsoft YaHei" panose="020B0503020204020204" pitchFamily="34" charset="-122"/>
              <a:ea typeface="Microsoft YaHei"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2000"/>
                                        <p:tgtEl>
                                          <p:spTgt spid="2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amond(in)">
                                      <p:cBhvr>
                                        <p:cTn id="10" dur="2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diamond(in)">
                                      <p:cBhvr>
                                        <p:cTn id="15" dur="2000"/>
                                        <p:tgtEl>
                                          <p:spTgt spid="25"/>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amond(in)">
                                      <p:cBhvr>
                                        <p:cTn id="18" dur="20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5" grpId="0"/>
      <p:bldP spid="26"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366581"/>
            <a:ext cx="4547934" cy="792109"/>
          </a:xfrm>
          <a:custGeom>
            <a:avLst/>
            <a:gdLst>
              <a:gd name="connsiteX0" fmla="*/ 3825076 w 4547934"/>
              <a:gd name="connsiteY0" fmla="*/ 0 h 792109"/>
              <a:gd name="connsiteX1" fmla="*/ 4252413 w 4547934"/>
              <a:gd name="connsiteY1" fmla="*/ 0 h 792109"/>
              <a:gd name="connsiteX2" fmla="*/ 4547934 w 4547934"/>
              <a:gd name="connsiteY2" fmla="*/ 295521 h 792109"/>
              <a:gd name="connsiteX3" fmla="*/ 4051347 w 4547934"/>
              <a:gd name="connsiteY3" fmla="*/ 792108 h 792109"/>
              <a:gd name="connsiteX4" fmla="*/ 3938334 w 4547934"/>
              <a:gd name="connsiteY4" fmla="*/ 792108 h 792109"/>
              <a:gd name="connsiteX5" fmla="*/ 3938334 w 4547934"/>
              <a:gd name="connsiteY5" fmla="*/ 792109 h 792109"/>
              <a:gd name="connsiteX6" fmla="*/ 0 w 4547934"/>
              <a:gd name="connsiteY6" fmla="*/ 792109 h 792109"/>
              <a:gd name="connsiteX7" fmla="*/ 0 w 4547934"/>
              <a:gd name="connsiteY7" fmla="*/ 1 h 792109"/>
              <a:gd name="connsiteX8" fmla="*/ 3825077 w 4547934"/>
              <a:gd name="connsiteY8" fmla="*/ 1 h 792109"/>
              <a:gd name="connsiteX9" fmla="*/ 3825076 w 4547934"/>
              <a:gd name="connsiteY9" fmla="*/ 0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7934" h="792109">
                <a:moveTo>
                  <a:pt x="3825076" y="0"/>
                </a:moveTo>
                <a:lnTo>
                  <a:pt x="4252413" y="0"/>
                </a:lnTo>
                <a:lnTo>
                  <a:pt x="4547934" y="295521"/>
                </a:lnTo>
                <a:lnTo>
                  <a:pt x="4051347" y="792108"/>
                </a:lnTo>
                <a:lnTo>
                  <a:pt x="3938334" y="792108"/>
                </a:lnTo>
                <a:lnTo>
                  <a:pt x="3938334" y="792109"/>
                </a:lnTo>
                <a:lnTo>
                  <a:pt x="0" y="792109"/>
                </a:lnTo>
                <a:lnTo>
                  <a:pt x="0" y="1"/>
                </a:lnTo>
                <a:lnTo>
                  <a:pt x="3825077" y="1"/>
                </a:lnTo>
                <a:lnTo>
                  <a:pt x="3825076"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316865" y="525780"/>
            <a:ext cx="4180205" cy="491490"/>
          </a:xfrm>
          <a:prstGeom prst="rect">
            <a:avLst/>
          </a:prstGeom>
          <a:noFill/>
          <a:ln>
            <a:noFill/>
          </a:ln>
        </p:spPr>
        <p:txBody>
          <a:bodyPr wrap="square" rtlCol="0">
            <a:spAutoFit/>
          </a:bodyPr>
          <a:lstStyle/>
          <a:p>
            <a:pPr>
              <a:lnSpc>
                <a:spcPct val="130000"/>
              </a:lnSpc>
            </a:pPr>
            <a:r>
              <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POLL WORKER RECRUITMENT</a:t>
            </a:r>
            <a:endParaRPr lang="zh-CN" altLang="en-US"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7" name="Flying impression design ——飞印象设计是一家专业的广告设计制作工作室，专注于平面、OFFICE、摄影等业务，工作室成立于2016年，拥有高水平的设计团队，已经立足于市场，今后将输出更多精致作品。"/>
          <p:cNvSpPr/>
          <p:nvPr/>
        </p:nvSpPr>
        <p:spPr>
          <a:xfrm>
            <a:off x="4816221" y="356420"/>
            <a:ext cx="7375778" cy="792110"/>
          </a:xfrm>
          <a:custGeom>
            <a:avLst/>
            <a:gdLst>
              <a:gd name="connsiteX0" fmla="*/ 2445003 w 7375778"/>
              <a:gd name="connsiteY0" fmla="*/ 0 h 792110"/>
              <a:gd name="connsiteX1" fmla="*/ 2930778 w 7375778"/>
              <a:gd name="connsiteY1" fmla="*/ 0 h 792110"/>
              <a:gd name="connsiteX2" fmla="*/ 6931278 w 7375778"/>
              <a:gd name="connsiteY2" fmla="*/ 0 h 792110"/>
              <a:gd name="connsiteX3" fmla="*/ 6931278 w 7375778"/>
              <a:gd name="connsiteY3" fmla="*/ 1 h 792110"/>
              <a:gd name="connsiteX4" fmla="*/ 7375778 w 7375778"/>
              <a:gd name="connsiteY4" fmla="*/ 1 h 792110"/>
              <a:gd name="connsiteX5" fmla="*/ 7375778 w 7375778"/>
              <a:gd name="connsiteY5" fmla="*/ 792109 h 792110"/>
              <a:gd name="connsiteX6" fmla="*/ 6884987 w 7375778"/>
              <a:gd name="connsiteY6" fmla="*/ 792109 h 792110"/>
              <a:gd name="connsiteX7" fmla="*/ 6884987 w 7375778"/>
              <a:gd name="connsiteY7" fmla="*/ 792108 h 792110"/>
              <a:gd name="connsiteX8" fmla="*/ 2930778 w 7375778"/>
              <a:gd name="connsiteY8" fmla="*/ 792108 h 792110"/>
              <a:gd name="connsiteX9" fmla="*/ 2445003 w 7375778"/>
              <a:gd name="connsiteY9" fmla="*/ 792108 h 792110"/>
              <a:gd name="connsiteX10" fmla="*/ 2445003 w 7375778"/>
              <a:gd name="connsiteY10" fmla="*/ 792109 h 792110"/>
              <a:gd name="connsiteX11" fmla="*/ 722857 w 7375778"/>
              <a:gd name="connsiteY11" fmla="*/ 792109 h 792110"/>
              <a:gd name="connsiteX12" fmla="*/ 722858 w 7375778"/>
              <a:gd name="connsiteY12" fmla="*/ 792110 h 792110"/>
              <a:gd name="connsiteX13" fmla="*/ 295521 w 7375778"/>
              <a:gd name="connsiteY13" fmla="*/ 792110 h 792110"/>
              <a:gd name="connsiteX14" fmla="*/ 0 w 7375778"/>
              <a:gd name="connsiteY14" fmla="*/ 496589 h 792110"/>
              <a:gd name="connsiteX15" fmla="*/ 496587 w 7375778"/>
              <a:gd name="connsiteY15" fmla="*/ 2 h 792110"/>
              <a:gd name="connsiteX16" fmla="*/ 609600 w 7375778"/>
              <a:gd name="connsiteY16" fmla="*/ 2 h 792110"/>
              <a:gd name="connsiteX17" fmla="*/ 609600 w 7375778"/>
              <a:gd name="connsiteY17" fmla="*/ 1 h 792110"/>
              <a:gd name="connsiteX18" fmla="*/ 2445003 w 7375778"/>
              <a:gd name="connsiteY18" fmla="*/ 1 h 79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5778" h="792110">
                <a:moveTo>
                  <a:pt x="2445003" y="0"/>
                </a:moveTo>
                <a:lnTo>
                  <a:pt x="2930778" y="0"/>
                </a:lnTo>
                <a:lnTo>
                  <a:pt x="6931278" y="0"/>
                </a:lnTo>
                <a:lnTo>
                  <a:pt x="6931278" y="1"/>
                </a:lnTo>
                <a:lnTo>
                  <a:pt x="7375778" y="1"/>
                </a:lnTo>
                <a:lnTo>
                  <a:pt x="7375778" y="792109"/>
                </a:lnTo>
                <a:lnTo>
                  <a:pt x="6884987" y="792109"/>
                </a:lnTo>
                <a:lnTo>
                  <a:pt x="6884987" y="792108"/>
                </a:lnTo>
                <a:lnTo>
                  <a:pt x="2930778" y="792108"/>
                </a:lnTo>
                <a:lnTo>
                  <a:pt x="2445003" y="792108"/>
                </a:lnTo>
                <a:lnTo>
                  <a:pt x="2445003" y="792109"/>
                </a:lnTo>
                <a:lnTo>
                  <a:pt x="722857" y="792109"/>
                </a:lnTo>
                <a:lnTo>
                  <a:pt x="722858" y="792110"/>
                </a:lnTo>
                <a:lnTo>
                  <a:pt x="295521" y="792110"/>
                </a:lnTo>
                <a:lnTo>
                  <a:pt x="0" y="496589"/>
                </a:lnTo>
                <a:lnTo>
                  <a:pt x="496587" y="2"/>
                </a:lnTo>
                <a:lnTo>
                  <a:pt x="609600" y="2"/>
                </a:lnTo>
                <a:lnTo>
                  <a:pt x="609600" y="1"/>
                </a:lnTo>
                <a:lnTo>
                  <a:pt x="244500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a:off x="4187052" y="1654650"/>
            <a:ext cx="1797898" cy="1447800"/>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7" y="0"/>
                  <a:pt x="637" y="0"/>
                  <a:pt x="637" y="0"/>
                </a:cubicBezTo>
                <a:cubicBezTo>
                  <a:pt x="638" y="0"/>
                  <a:pt x="638" y="0"/>
                  <a:pt x="638" y="0"/>
                </a:cubicBezTo>
                <a:cubicBezTo>
                  <a:pt x="789" y="0"/>
                  <a:pt x="911" y="122"/>
                  <a:pt x="911" y="273"/>
                </a:cubicBezTo>
                <a:cubicBezTo>
                  <a:pt x="911" y="424"/>
                  <a:pt x="913" y="735"/>
                  <a:pt x="913" y="735"/>
                </a:cubicBezTo>
                <a:cubicBezTo>
                  <a:pt x="913" y="735"/>
                  <a:pt x="844" y="582"/>
                  <a:pt x="677" y="557"/>
                </a:cubicBezTo>
                <a:cubicBezTo>
                  <a:pt x="655" y="554"/>
                  <a:pt x="275" y="550"/>
                  <a:pt x="275" y="550"/>
                </a:cubicBezTo>
                <a:cubicBezTo>
                  <a:pt x="123" y="550"/>
                  <a:pt x="0" y="427"/>
                  <a:pt x="0" y="275"/>
                </a:cubicBezTo>
                <a:cubicBezTo>
                  <a:pt x="0" y="123"/>
                  <a:pt x="123" y="0"/>
                  <a:pt x="275" y="0"/>
                </a:cubicBezTo>
                <a:close/>
              </a:path>
            </a:pathLst>
          </a:custGeom>
          <a:gradFill>
            <a:gsLst>
              <a:gs pos="0">
                <a:srgbClr val="8C1302"/>
              </a:gs>
              <a:gs pos="100000">
                <a:srgbClr val="DE2511"/>
              </a:gs>
            </a:gsLst>
            <a:lin ang="0" scaled="0"/>
          </a:gradFill>
          <a:ln>
            <a:noFill/>
          </a:ln>
        </p:spPr>
        <p:txBody>
          <a:bodyPr vert="horz" wrap="square" lIns="91440" tIns="45720" rIns="91440" bIns="45720" numCol="1" anchor="t" anchorCtr="0" compatLnSpc="1"/>
          <a:p>
            <a:endParaRPr lang="en-US"/>
          </a:p>
        </p:txBody>
      </p:sp>
      <p:sp>
        <p:nvSpPr>
          <p:cNvPr id="3"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a:off x="4187052" y="3102450"/>
            <a:ext cx="1797898" cy="1447800"/>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7" y="0"/>
                  <a:pt x="637" y="0"/>
                  <a:pt x="637" y="0"/>
                </a:cubicBezTo>
                <a:cubicBezTo>
                  <a:pt x="638" y="0"/>
                  <a:pt x="638" y="0"/>
                  <a:pt x="638" y="0"/>
                </a:cubicBezTo>
                <a:cubicBezTo>
                  <a:pt x="789" y="0"/>
                  <a:pt x="911" y="122"/>
                  <a:pt x="911" y="273"/>
                </a:cubicBezTo>
                <a:cubicBezTo>
                  <a:pt x="911" y="424"/>
                  <a:pt x="913" y="735"/>
                  <a:pt x="913" y="735"/>
                </a:cubicBezTo>
                <a:cubicBezTo>
                  <a:pt x="913" y="735"/>
                  <a:pt x="844" y="582"/>
                  <a:pt x="677" y="557"/>
                </a:cubicBezTo>
                <a:cubicBezTo>
                  <a:pt x="655" y="554"/>
                  <a:pt x="275" y="550"/>
                  <a:pt x="275" y="550"/>
                </a:cubicBezTo>
                <a:cubicBezTo>
                  <a:pt x="123" y="550"/>
                  <a:pt x="0" y="427"/>
                  <a:pt x="0" y="275"/>
                </a:cubicBezTo>
                <a:cubicBezTo>
                  <a:pt x="0" y="123"/>
                  <a:pt x="123" y="0"/>
                  <a:pt x="275" y="0"/>
                </a:cubicBezTo>
                <a:close/>
              </a:path>
            </a:pathLst>
          </a:custGeom>
          <a:gradFill>
            <a:gsLst>
              <a:gs pos="0">
                <a:srgbClr val="8C1302"/>
              </a:gs>
              <a:gs pos="100000">
                <a:srgbClr val="DE2511"/>
              </a:gs>
            </a:gsLst>
            <a:lin ang="0" scaled="0"/>
          </a:gradFill>
          <a:ln>
            <a:noFill/>
          </a:ln>
        </p:spPr>
        <p:txBody>
          <a:bodyPr vert="horz" wrap="square" lIns="91440" tIns="45720" rIns="91440" bIns="45720" numCol="1" anchor="t" anchorCtr="0" compatLnSpc="1"/>
          <a:p>
            <a:endParaRPr lang="en-US"/>
          </a:p>
        </p:txBody>
      </p:sp>
      <p:sp>
        <p:nvSpPr>
          <p:cNvPr id="4"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flipH="1">
            <a:off x="6207052" y="1654650"/>
            <a:ext cx="1797898" cy="1447800"/>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7" y="0"/>
                  <a:pt x="637" y="0"/>
                  <a:pt x="637" y="0"/>
                </a:cubicBezTo>
                <a:cubicBezTo>
                  <a:pt x="638" y="0"/>
                  <a:pt x="638" y="0"/>
                  <a:pt x="638" y="0"/>
                </a:cubicBezTo>
                <a:cubicBezTo>
                  <a:pt x="789" y="0"/>
                  <a:pt x="911" y="122"/>
                  <a:pt x="911" y="273"/>
                </a:cubicBezTo>
                <a:cubicBezTo>
                  <a:pt x="911" y="424"/>
                  <a:pt x="913" y="735"/>
                  <a:pt x="913" y="735"/>
                </a:cubicBezTo>
                <a:cubicBezTo>
                  <a:pt x="913" y="735"/>
                  <a:pt x="844" y="582"/>
                  <a:pt x="677" y="557"/>
                </a:cubicBezTo>
                <a:cubicBezTo>
                  <a:pt x="655" y="554"/>
                  <a:pt x="275" y="550"/>
                  <a:pt x="275" y="550"/>
                </a:cubicBezTo>
                <a:cubicBezTo>
                  <a:pt x="123" y="550"/>
                  <a:pt x="0" y="427"/>
                  <a:pt x="0" y="275"/>
                </a:cubicBezTo>
                <a:cubicBezTo>
                  <a:pt x="0" y="123"/>
                  <a:pt x="123" y="0"/>
                  <a:pt x="275" y="0"/>
                </a:cubicBezTo>
                <a:close/>
              </a:path>
            </a:pathLst>
          </a:custGeom>
          <a:gradFill>
            <a:gsLst>
              <a:gs pos="0">
                <a:srgbClr val="8C1302"/>
              </a:gs>
              <a:gs pos="100000">
                <a:srgbClr val="DE2511"/>
              </a:gs>
            </a:gsLst>
            <a:lin ang="0" scaled="0"/>
          </a:gradFill>
          <a:ln>
            <a:noFill/>
          </a:ln>
        </p:spPr>
        <p:txBody>
          <a:bodyPr vert="horz" wrap="square" lIns="91440" tIns="45720" rIns="91440" bIns="45720" numCol="1" anchor="t" anchorCtr="0" compatLnSpc="1"/>
          <a:p>
            <a:endParaRPr lang="en-US"/>
          </a:p>
        </p:txBody>
      </p:sp>
      <p:sp>
        <p:nvSpPr>
          <p:cNvPr id="9" name="Flying impression design ——飞印象设计是一家专业的广告设计制作工作室，专注于平面、OFFICE、摄影等业务，工作室成立于2016年，拥有高水平的设计团队，已经立足于市场，今后将输出更多精致作品。"/>
          <p:cNvSpPr/>
          <p:nvPr/>
        </p:nvSpPr>
        <p:spPr bwMode="auto">
          <a:xfrm flipH="1">
            <a:off x="6207052" y="3102450"/>
            <a:ext cx="1797898" cy="1447800"/>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7" y="0"/>
                  <a:pt x="637" y="0"/>
                  <a:pt x="637" y="0"/>
                </a:cubicBezTo>
                <a:cubicBezTo>
                  <a:pt x="638" y="0"/>
                  <a:pt x="638" y="0"/>
                  <a:pt x="638" y="0"/>
                </a:cubicBezTo>
                <a:cubicBezTo>
                  <a:pt x="789" y="0"/>
                  <a:pt x="911" y="122"/>
                  <a:pt x="911" y="273"/>
                </a:cubicBezTo>
                <a:cubicBezTo>
                  <a:pt x="911" y="424"/>
                  <a:pt x="913" y="735"/>
                  <a:pt x="913" y="735"/>
                </a:cubicBezTo>
                <a:cubicBezTo>
                  <a:pt x="913" y="735"/>
                  <a:pt x="844" y="582"/>
                  <a:pt x="677" y="557"/>
                </a:cubicBezTo>
                <a:cubicBezTo>
                  <a:pt x="655" y="554"/>
                  <a:pt x="275" y="550"/>
                  <a:pt x="275" y="550"/>
                </a:cubicBezTo>
                <a:cubicBezTo>
                  <a:pt x="123" y="550"/>
                  <a:pt x="0" y="427"/>
                  <a:pt x="0" y="275"/>
                </a:cubicBezTo>
                <a:cubicBezTo>
                  <a:pt x="0" y="123"/>
                  <a:pt x="123" y="0"/>
                  <a:pt x="275" y="0"/>
                </a:cubicBezTo>
                <a:close/>
              </a:path>
            </a:pathLst>
          </a:custGeom>
          <a:gradFill>
            <a:gsLst>
              <a:gs pos="0">
                <a:srgbClr val="8C1302"/>
              </a:gs>
              <a:gs pos="100000">
                <a:srgbClr val="DE2511"/>
              </a:gs>
            </a:gsLst>
            <a:lin ang="0" scaled="0"/>
          </a:gradFill>
          <a:ln>
            <a:noFill/>
          </a:ln>
        </p:spPr>
        <p:txBody>
          <a:bodyPr vert="horz" wrap="square" lIns="91440" tIns="45720" rIns="91440" bIns="45720" numCol="1" anchor="t" anchorCtr="0" compatLnSpc="1"/>
          <a:p>
            <a:endParaRPr lang="en-US"/>
          </a:p>
        </p:txBody>
      </p:sp>
      <p:sp>
        <p:nvSpPr>
          <p:cNvPr id="1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365760" y="2072005"/>
            <a:ext cx="3287395" cy="337185"/>
          </a:xfrm>
          <a:prstGeom prst="rect">
            <a:avLst/>
          </a:prstGeom>
          <a:noFill/>
        </p:spPr>
        <p:txBody>
          <a:bodyPr wrap="square" rtlCol="0">
            <a:spAutoFit/>
          </a:bodyPr>
          <a:p>
            <a:pPr algn="r"/>
            <a:r>
              <a:rPr lang="en-US" altLang="zh-CN" sz="1600" dirty="0">
                <a:latin typeface="Microsoft YaHei" panose="020B0503020204020204" pitchFamily="34" charset="-122"/>
                <a:ea typeface="Microsoft YaHei" panose="020B0503020204020204" pitchFamily="34" charset="-122"/>
                <a:cs typeface="+mn-ea"/>
                <a:sym typeface="+mn-lt"/>
              </a:rPr>
              <a:t>SECRETARY OF THE STATE LISTS</a:t>
            </a:r>
            <a:endParaRPr lang="en-US" altLang="zh-CN" sz="1600" dirty="0">
              <a:latin typeface="Microsoft YaHei" panose="020B0503020204020204" pitchFamily="34" charset="-122"/>
              <a:ea typeface="Microsoft YaHei" panose="020B0503020204020204" pitchFamily="34" charset="-122"/>
              <a:cs typeface="+mn-ea"/>
              <a:sym typeface="+mn-lt"/>
            </a:endParaRPr>
          </a:p>
        </p:txBody>
      </p:sp>
      <p:sp>
        <p:nvSpPr>
          <p:cNvPr id="15"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73710" y="2410460"/>
            <a:ext cx="3180080" cy="559435"/>
          </a:xfrm>
          <a:prstGeom prst="rect">
            <a:avLst/>
          </a:prstGeom>
          <a:noFill/>
        </p:spPr>
        <p:txBody>
          <a:bodyPr wrap="square" rtlCol="0">
            <a:spAutoFit/>
          </a:bodyPr>
          <a:p>
            <a:pPr algn="r">
              <a:lnSpc>
                <a:spcPct val="145000"/>
              </a:lnSpc>
            </a:pPr>
            <a:r>
              <a:rPr lang="en-US" altLang="zh-CN" sz="1050" dirty="0">
                <a:latin typeface="Microsoft YaHei" panose="020B0503020204020204" pitchFamily="34" charset="-122"/>
                <a:ea typeface="Microsoft YaHei" panose="020B0503020204020204" pitchFamily="34" charset="-122"/>
                <a:cs typeface="+mn-ea"/>
                <a:sym typeface="+mn-lt"/>
              </a:rPr>
              <a:t>We all receive the Secretary of the State poll worker volunteer lists.   </a:t>
            </a:r>
            <a:endParaRPr lang="en-US" altLang="zh-CN" sz="1050" dirty="0">
              <a:latin typeface="Microsoft YaHei" panose="020B0503020204020204" pitchFamily="34" charset="-122"/>
              <a:ea typeface="Microsoft YaHei" panose="020B0503020204020204" pitchFamily="34" charset="-122"/>
              <a:cs typeface="+mn-ea"/>
              <a:sym typeface="+mn-lt"/>
            </a:endParaRPr>
          </a:p>
        </p:txBody>
      </p:sp>
      <p:sp>
        <p:nvSpPr>
          <p:cNvPr id="16"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538845" y="2073275"/>
            <a:ext cx="3220085" cy="337185"/>
          </a:xfrm>
          <a:prstGeom prst="rect">
            <a:avLst/>
          </a:prstGeom>
          <a:noFill/>
        </p:spPr>
        <p:txBody>
          <a:bodyPr wrap="square" rtlCol="0">
            <a:spAutoFit/>
          </a:bodyPr>
          <a:p>
            <a:r>
              <a:rPr lang="en-US" altLang="zh-CN" sz="1600" dirty="0">
                <a:latin typeface="Microsoft YaHei" panose="020B0503020204020204" pitchFamily="34" charset="-122"/>
                <a:ea typeface="Microsoft YaHei" panose="020B0503020204020204" pitchFamily="34" charset="-122"/>
                <a:cs typeface="+mn-ea"/>
                <a:sym typeface="+mn-lt"/>
              </a:rPr>
              <a:t>PEOPLE NAMED RON WHITE</a:t>
            </a:r>
            <a:endParaRPr lang="en-US" altLang="zh-CN" sz="1600" dirty="0">
              <a:latin typeface="Microsoft YaHei" panose="020B0503020204020204" pitchFamily="34" charset="-122"/>
              <a:ea typeface="Microsoft YaHei" panose="020B0503020204020204" pitchFamily="34" charset="-122"/>
              <a:cs typeface="+mn-ea"/>
              <a:sym typeface="+mn-lt"/>
            </a:endParaRPr>
          </a:p>
        </p:txBody>
      </p:sp>
      <p:sp>
        <p:nvSpPr>
          <p:cNvPr id="17"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538630" y="2411841"/>
            <a:ext cx="2940582" cy="325120"/>
          </a:xfrm>
          <a:prstGeom prst="rect">
            <a:avLst/>
          </a:prstGeom>
          <a:noFill/>
        </p:spPr>
        <p:txBody>
          <a:bodyPr wrap="square" rtlCol="0">
            <a:spAutoFit/>
          </a:bodyPr>
          <a:p>
            <a:pPr>
              <a:lnSpc>
                <a:spcPct val="145000"/>
              </a:lnSpc>
            </a:pPr>
            <a:r>
              <a:rPr lang="en-US" altLang="zh-CN" sz="1050" dirty="0">
                <a:latin typeface="Microsoft YaHei" panose="020B0503020204020204" pitchFamily="34" charset="-122"/>
                <a:ea typeface="Microsoft YaHei" panose="020B0503020204020204" pitchFamily="34" charset="-122"/>
                <a:cs typeface="+mn-ea"/>
                <a:sym typeface="+mn-lt"/>
              </a:rPr>
              <a:t>We have more then one!  </a:t>
            </a:r>
            <a:endParaRPr lang="en-US" altLang="zh-CN" sz="1050" dirty="0">
              <a:latin typeface="Microsoft YaHei" panose="020B0503020204020204" pitchFamily="34" charset="-122"/>
              <a:ea typeface="Microsoft YaHei" panose="020B0503020204020204" pitchFamily="34" charset="-122"/>
              <a:cs typeface="+mn-ea"/>
              <a:sym typeface="+mn-lt"/>
            </a:endParaRPr>
          </a:p>
        </p:txBody>
      </p:sp>
      <p:sp>
        <p:nvSpPr>
          <p:cNvPr id="2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289050" y="4745990"/>
            <a:ext cx="4236720" cy="337185"/>
          </a:xfrm>
          <a:prstGeom prst="rect">
            <a:avLst/>
          </a:prstGeom>
          <a:noFill/>
        </p:spPr>
        <p:txBody>
          <a:bodyPr wrap="square" rtlCol="0">
            <a:spAutoFit/>
          </a:bodyPr>
          <a:p>
            <a:pPr algn="r"/>
            <a:r>
              <a:rPr lang="en-US" altLang="zh-CN" sz="1600" dirty="0">
                <a:latin typeface="Microsoft YaHei" panose="020B0503020204020204" pitchFamily="34" charset="-122"/>
                <a:ea typeface="Microsoft YaHei" panose="020B0503020204020204" pitchFamily="34" charset="-122"/>
                <a:cs typeface="+mn-ea"/>
                <a:sym typeface="+mn-lt"/>
              </a:rPr>
              <a:t>LOCAL TOWN COMMITTEE MEMBERS</a:t>
            </a:r>
            <a:endParaRPr lang="en-US" altLang="zh-CN" sz="1600" dirty="0">
              <a:latin typeface="Microsoft YaHei" panose="020B0503020204020204" pitchFamily="34" charset="-122"/>
              <a:ea typeface="Microsoft YaHei" panose="020B0503020204020204" pitchFamily="34" charset="-122"/>
              <a:cs typeface="+mn-ea"/>
              <a:sym typeface="+mn-lt"/>
            </a:endParaRPr>
          </a:p>
        </p:txBody>
      </p:sp>
      <p:sp>
        <p:nvSpPr>
          <p:cNvPr id="25"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6666230" y="4745990"/>
            <a:ext cx="4341495" cy="337185"/>
          </a:xfrm>
          <a:prstGeom prst="rect">
            <a:avLst/>
          </a:prstGeom>
          <a:noFill/>
        </p:spPr>
        <p:txBody>
          <a:bodyPr wrap="square" rtlCol="0">
            <a:spAutoFit/>
          </a:bodyPr>
          <a:p>
            <a:r>
              <a:rPr lang="en-US" altLang="zh-CN" sz="1600" dirty="0">
                <a:latin typeface="Microsoft YaHei" panose="020B0503020204020204" pitchFamily="34" charset="-122"/>
                <a:ea typeface="Microsoft YaHei" panose="020B0503020204020204" pitchFamily="34" charset="-122"/>
                <a:cs typeface="+mn-ea"/>
                <a:sym typeface="+mn-lt"/>
              </a:rPr>
              <a:t>HIGH SCHOOL JUNIORS AND SENIORS</a:t>
            </a:r>
            <a:endParaRPr lang="en-US" altLang="zh-CN" sz="1600" dirty="0">
              <a:latin typeface="Microsoft YaHei" panose="020B0503020204020204" pitchFamily="34" charset="-122"/>
              <a:ea typeface="Microsoft YaHei" panose="020B0503020204020204" pitchFamily="34" charset="-122"/>
              <a:cs typeface="+mn-ea"/>
              <a:sym typeface="+mn-lt"/>
            </a:endParaRPr>
          </a:p>
        </p:txBody>
      </p:sp>
      <p:sp>
        <p:nvSpPr>
          <p:cNvPr id="26"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6665379" y="5083229"/>
            <a:ext cx="4813198" cy="559435"/>
          </a:xfrm>
          <a:prstGeom prst="rect">
            <a:avLst/>
          </a:prstGeom>
          <a:noFill/>
        </p:spPr>
        <p:txBody>
          <a:bodyPr wrap="square" rtlCol="0">
            <a:spAutoFit/>
          </a:bodyPr>
          <a:p>
            <a:pPr algn="l">
              <a:lnSpc>
                <a:spcPct val="145000"/>
              </a:lnSpc>
            </a:pPr>
            <a:r>
              <a:rPr lang="en-US" altLang="zh-CN" sz="1050" dirty="0">
                <a:latin typeface="Microsoft YaHei" panose="020B0503020204020204" pitchFamily="34" charset="-122"/>
                <a:ea typeface="Microsoft YaHei" panose="020B0503020204020204" pitchFamily="34" charset="-122"/>
                <a:cs typeface="+mn-ea"/>
                <a:sym typeface="+mn-lt"/>
              </a:rPr>
              <a:t>Students that are 16 and 17 can work certain positions and what student would not want to make $300 for a days work.</a:t>
            </a:r>
            <a:endParaRPr lang="en-US" altLang="zh-CN" sz="1050" dirty="0">
              <a:latin typeface="Microsoft YaHei" panose="020B0503020204020204" pitchFamily="34" charset="-122"/>
              <a:ea typeface="Microsoft YaHei" panose="020B0503020204020204" pitchFamily="34" charset="-122"/>
              <a:cs typeface="+mn-ea"/>
              <a:sym typeface="+mn-lt"/>
            </a:endParaRPr>
          </a:p>
        </p:txBody>
      </p:sp>
      <p:sp>
        <p:nvSpPr>
          <p:cNvPr id="5"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5437505" y="525780"/>
            <a:ext cx="4180205" cy="491490"/>
          </a:xfrm>
          <a:prstGeom prst="rect">
            <a:avLst/>
          </a:prstGeom>
          <a:noFill/>
          <a:ln>
            <a:noFill/>
          </a:ln>
        </p:spPr>
        <p:txBody>
          <a:bodyPr wrap="square" rtlCol="0">
            <a:spAutoFit/>
          </a:bodyPr>
          <a:p>
            <a:pPr>
              <a:lnSpc>
                <a:spcPct val="130000"/>
              </a:lnSpc>
            </a:pPr>
            <a:r>
              <a:rPr lang="en-US" altLang="zh-CN" sz="20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rPr>
              <a:t>Continued...</a:t>
            </a:r>
            <a:endParaRPr lang="en-US" altLang="zh-CN" sz="20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7"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289050" y="4744720"/>
            <a:ext cx="4236720" cy="337185"/>
          </a:xfrm>
          <a:prstGeom prst="rect">
            <a:avLst/>
          </a:prstGeom>
          <a:noFill/>
        </p:spPr>
        <p:txBody>
          <a:bodyPr wrap="square" rtlCol="0">
            <a:spAutoFit/>
          </a:bodyPr>
          <a:p>
            <a:pPr algn="r"/>
            <a:r>
              <a:rPr lang="en-US" altLang="zh-CN" sz="1600" dirty="0">
                <a:latin typeface="Microsoft YaHei" panose="020B0503020204020204" pitchFamily="34" charset="-122"/>
                <a:ea typeface="Microsoft YaHei" panose="020B0503020204020204" pitchFamily="34" charset="-122"/>
                <a:cs typeface="+mn-ea"/>
                <a:sym typeface="+mn-lt"/>
              </a:rPr>
              <a:t>LOCAL TOWN COMMITTEE MEMBERS</a:t>
            </a:r>
            <a:endParaRPr lang="en-US" altLang="zh-CN" sz="1600" dirty="0">
              <a:latin typeface="Microsoft YaHei" panose="020B0503020204020204" pitchFamily="34" charset="-122"/>
              <a:ea typeface="Microsoft YaHei" panose="020B0503020204020204" pitchFamily="34" charset="-122"/>
              <a:cs typeface="+mn-ea"/>
              <a:sym typeface="+mn-lt"/>
            </a:endParaRPr>
          </a:p>
        </p:txBody>
      </p:sp>
      <p:sp>
        <p:nvSpPr>
          <p:cNvPr id="8"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12153" y="5083229"/>
            <a:ext cx="4813198" cy="793115"/>
          </a:xfrm>
          <a:prstGeom prst="rect">
            <a:avLst/>
          </a:prstGeom>
          <a:noFill/>
        </p:spPr>
        <p:txBody>
          <a:bodyPr wrap="square" rtlCol="0">
            <a:spAutoFit/>
          </a:bodyPr>
          <a:p>
            <a:pPr algn="r">
              <a:lnSpc>
                <a:spcPct val="145000"/>
              </a:lnSpc>
            </a:pPr>
            <a:r>
              <a:rPr lang="en-US" altLang="zh-CN" sz="1050" dirty="0">
                <a:latin typeface="Microsoft YaHei" panose="020B0503020204020204" pitchFamily="34" charset="-122"/>
                <a:ea typeface="Microsoft YaHei" panose="020B0503020204020204" pitchFamily="34" charset="-122"/>
                <a:cs typeface="+mn-ea"/>
                <a:sym typeface="+mn-lt"/>
              </a:rPr>
              <a:t>Members of your local town committees have already proven interest in the electoral process.  Many would be glad to help out on election day in a non-partisan manner. </a:t>
            </a:r>
            <a:endParaRPr lang="en-US" altLang="zh-CN" sz="1050" dirty="0">
              <a:latin typeface="Microsoft YaHei" panose="020B0503020204020204" pitchFamily="34" charset="-122"/>
              <a:ea typeface="Microsoft YaHei"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dissolve">
                                      <p:cBhvr>
                                        <p:cTn id="18" dur="500"/>
                                        <p:tgtEl>
                                          <p:spTgt spid="2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dissolv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dissolv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P spid="8" grpId="0"/>
      <p:bldP spid="25" grpId="0"/>
      <p:bldP spid="26"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356421"/>
            <a:ext cx="4547934" cy="792109"/>
          </a:xfrm>
          <a:custGeom>
            <a:avLst/>
            <a:gdLst>
              <a:gd name="connsiteX0" fmla="*/ 3825076 w 4547934"/>
              <a:gd name="connsiteY0" fmla="*/ 0 h 792109"/>
              <a:gd name="connsiteX1" fmla="*/ 4252413 w 4547934"/>
              <a:gd name="connsiteY1" fmla="*/ 0 h 792109"/>
              <a:gd name="connsiteX2" fmla="*/ 4547934 w 4547934"/>
              <a:gd name="connsiteY2" fmla="*/ 295521 h 792109"/>
              <a:gd name="connsiteX3" fmla="*/ 4051347 w 4547934"/>
              <a:gd name="connsiteY3" fmla="*/ 792108 h 792109"/>
              <a:gd name="connsiteX4" fmla="*/ 3938334 w 4547934"/>
              <a:gd name="connsiteY4" fmla="*/ 792108 h 792109"/>
              <a:gd name="connsiteX5" fmla="*/ 3938334 w 4547934"/>
              <a:gd name="connsiteY5" fmla="*/ 792109 h 792109"/>
              <a:gd name="connsiteX6" fmla="*/ 0 w 4547934"/>
              <a:gd name="connsiteY6" fmla="*/ 792109 h 792109"/>
              <a:gd name="connsiteX7" fmla="*/ 0 w 4547934"/>
              <a:gd name="connsiteY7" fmla="*/ 1 h 792109"/>
              <a:gd name="connsiteX8" fmla="*/ 3825077 w 4547934"/>
              <a:gd name="connsiteY8" fmla="*/ 1 h 792109"/>
              <a:gd name="connsiteX9" fmla="*/ 3825076 w 4547934"/>
              <a:gd name="connsiteY9" fmla="*/ 0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7934" h="792109">
                <a:moveTo>
                  <a:pt x="3825076" y="0"/>
                </a:moveTo>
                <a:lnTo>
                  <a:pt x="4252413" y="0"/>
                </a:lnTo>
                <a:lnTo>
                  <a:pt x="4547934" y="295521"/>
                </a:lnTo>
                <a:lnTo>
                  <a:pt x="4051347" y="792108"/>
                </a:lnTo>
                <a:lnTo>
                  <a:pt x="3938334" y="792108"/>
                </a:lnTo>
                <a:lnTo>
                  <a:pt x="3938334" y="792109"/>
                </a:lnTo>
                <a:lnTo>
                  <a:pt x="0" y="792109"/>
                </a:lnTo>
                <a:lnTo>
                  <a:pt x="0" y="1"/>
                </a:lnTo>
                <a:lnTo>
                  <a:pt x="3825077" y="1"/>
                </a:lnTo>
                <a:lnTo>
                  <a:pt x="3825076"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12788" y="525747"/>
            <a:ext cx="3835146" cy="491490"/>
          </a:xfrm>
          <a:prstGeom prst="rect">
            <a:avLst/>
          </a:prstGeom>
          <a:noFill/>
          <a:ln>
            <a:noFill/>
          </a:ln>
        </p:spPr>
        <p:txBody>
          <a:bodyPr wrap="square" rtlCol="0">
            <a:spAutoFit/>
          </a:bodyPr>
          <a:lstStyle/>
          <a:p>
            <a:pPr>
              <a:lnSpc>
                <a:spcPct val="130000"/>
              </a:lnSpc>
            </a:pPr>
            <a:r>
              <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OTHER RECRUITMENT TIPS</a:t>
            </a:r>
            <a:endParaRPr lang="zh-CN" altLang="en-US"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7" name="Flying impression design ——飞印象设计是一家专业的广告设计制作工作室，专注于平面、OFFICE、摄影等业务，工作室成立于2016年，拥有高水平的设计团队，已经立足于市场，今后将输出更多精致作品。"/>
          <p:cNvSpPr/>
          <p:nvPr/>
        </p:nvSpPr>
        <p:spPr>
          <a:xfrm>
            <a:off x="4816221" y="356420"/>
            <a:ext cx="7375778" cy="792110"/>
          </a:xfrm>
          <a:custGeom>
            <a:avLst/>
            <a:gdLst>
              <a:gd name="connsiteX0" fmla="*/ 2445003 w 7375778"/>
              <a:gd name="connsiteY0" fmla="*/ 0 h 792110"/>
              <a:gd name="connsiteX1" fmla="*/ 2930778 w 7375778"/>
              <a:gd name="connsiteY1" fmla="*/ 0 h 792110"/>
              <a:gd name="connsiteX2" fmla="*/ 6931278 w 7375778"/>
              <a:gd name="connsiteY2" fmla="*/ 0 h 792110"/>
              <a:gd name="connsiteX3" fmla="*/ 6931278 w 7375778"/>
              <a:gd name="connsiteY3" fmla="*/ 1 h 792110"/>
              <a:gd name="connsiteX4" fmla="*/ 7375778 w 7375778"/>
              <a:gd name="connsiteY4" fmla="*/ 1 h 792110"/>
              <a:gd name="connsiteX5" fmla="*/ 7375778 w 7375778"/>
              <a:gd name="connsiteY5" fmla="*/ 792109 h 792110"/>
              <a:gd name="connsiteX6" fmla="*/ 6884987 w 7375778"/>
              <a:gd name="connsiteY6" fmla="*/ 792109 h 792110"/>
              <a:gd name="connsiteX7" fmla="*/ 6884987 w 7375778"/>
              <a:gd name="connsiteY7" fmla="*/ 792108 h 792110"/>
              <a:gd name="connsiteX8" fmla="*/ 2930778 w 7375778"/>
              <a:gd name="connsiteY8" fmla="*/ 792108 h 792110"/>
              <a:gd name="connsiteX9" fmla="*/ 2445003 w 7375778"/>
              <a:gd name="connsiteY9" fmla="*/ 792108 h 792110"/>
              <a:gd name="connsiteX10" fmla="*/ 2445003 w 7375778"/>
              <a:gd name="connsiteY10" fmla="*/ 792109 h 792110"/>
              <a:gd name="connsiteX11" fmla="*/ 722857 w 7375778"/>
              <a:gd name="connsiteY11" fmla="*/ 792109 h 792110"/>
              <a:gd name="connsiteX12" fmla="*/ 722858 w 7375778"/>
              <a:gd name="connsiteY12" fmla="*/ 792110 h 792110"/>
              <a:gd name="connsiteX13" fmla="*/ 295521 w 7375778"/>
              <a:gd name="connsiteY13" fmla="*/ 792110 h 792110"/>
              <a:gd name="connsiteX14" fmla="*/ 0 w 7375778"/>
              <a:gd name="connsiteY14" fmla="*/ 496589 h 792110"/>
              <a:gd name="connsiteX15" fmla="*/ 496587 w 7375778"/>
              <a:gd name="connsiteY15" fmla="*/ 2 h 792110"/>
              <a:gd name="connsiteX16" fmla="*/ 609600 w 7375778"/>
              <a:gd name="connsiteY16" fmla="*/ 2 h 792110"/>
              <a:gd name="connsiteX17" fmla="*/ 609600 w 7375778"/>
              <a:gd name="connsiteY17" fmla="*/ 1 h 792110"/>
              <a:gd name="connsiteX18" fmla="*/ 2445003 w 7375778"/>
              <a:gd name="connsiteY18" fmla="*/ 1 h 79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5778" h="792110">
                <a:moveTo>
                  <a:pt x="2445003" y="0"/>
                </a:moveTo>
                <a:lnTo>
                  <a:pt x="2930778" y="0"/>
                </a:lnTo>
                <a:lnTo>
                  <a:pt x="6931278" y="0"/>
                </a:lnTo>
                <a:lnTo>
                  <a:pt x="6931278" y="1"/>
                </a:lnTo>
                <a:lnTo>
                  <a:pt x="7375778" y="1"/>
                </a:lnTo>
                <a:lnTo>
                  <a:pt x="7375778" y="792109"/>
                </a:lnTo>
                <a:lnTo>
                  <a:pt x="6884987" y="792109"/>
                </a:lnTo>
                <a:lnTo>
                  <a:pt x="6884987" y="792108"/>
                </a:lnTo>
                <a:lnTo>
                  <a:pt x="2930778" y="792108"/>
                </a:lnTo>
                <a:lnTo>
                  <a:pt x="2445003" y="792108"/>
                </a:lnTo>
                <a:lnTo>
                  <a:pt x="2445003" y="792109"/>
                </a:lnTo>
                <a:lnTo>
                  <a:pt x="722857" y="792109"/>
                </a:lnTo>
                <a:lnTo>
                  <a:pt x="722858" y="792110"/>
                </a:lnTo>
                <a:lnTo>
                  <a:pt x="295521" y="792110"/>
                </a:lnTo>
                <a:lnTo>
                  <a:pt x="0" y="496589"/>
                </a:lnTo>
                <a:lnTo>
                  <a:pt x="496587" y="2"/>
                </a:lnTo>
                <a:lnTo>
                  <a:pt x="609600" y="2"/>
                </a:lnTo>
                <a:lnTo>
                  <a:pt x="609600" y="1"/>
                </a:lnTo>
                <a:lnTo>
                  <a:pt x="244500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123440" y="1867535"/>
            <a:ext cx="7944485" cy="460375"/>
          </a:xfrm>
          <a:prstGeom prst="rect">
            <a:avLst/>
          </a:prstGeom>
          <a:noFill/>
        </p:spPr>
        <p:txBody>
          <a:bodyPr wrap="square" rtlCol="0">
            <a:spAutoFit/>
          </a:bodyPr>
          <a:lstStyle/>
          <a:p>
            <a:r>
              <a:rPr lang="en-US" altLang="zh-CN" sz="24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rPr>
              <a:t>Remind people they get paid (tax free)!</a:t>
            </a:r>
            <a:endParaRPr lang="en-US" altLang="zh-CN" sz="24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endParaRPr>
          </a:p>
        </p:txBody>
      </p:sp>
      <p:sp>
        <p:nvSpPr>
          <p:cNvPr id="6"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369185" y="2256155"/>
            <a:ext cx="8018145" cy="626110"/>
          </a:xfrm>
          <a:prstGeom prst="rect">
            <a:avLst/>
          </a:prstGeom>
          <a:noFill/>
        </p:spPr>
        <p:txBody>
          <a:bodyPr wrap="square" rtlCol="0">
            <a:spAutoFit/>
          </a:bodyPr>
          <a:lstStyle/>
          <a:p>
            <a:pPr>
              <a:lnSpc>
                <a:spcPct val="145000"/>
              </a:lnSpc>
            </a:pPr>
            <a:r>
              <a:rPr lang="en-US" altLang="zh-CN" sz="1200" dirty="0">
                <a:latin typeface="Microsoft YaHei" panose="020B0503020204020204" pitchFamily="34" charset="-122"/>
                <a:ea typeface="Microsoft YaHei" panose="020B0503020204020204" pitchFamily="34" charset="-122"/>
              </a:rPr>
              <a:t>Starting this year Naugatuck pays election workers starting at $16.00/hr for Tabulator Tenders and Greeters going up a $1/hr with Moderators making $21.00/hr.   Including paid training.</a:t>
            </a:r>
            <a:endParaRPr lang="en-US" altLang="zh-CN" sz="1200" dirty="0">
              <a:latin typeface="Microsoft YaHei" panose="020B0503020204020204" pitchFamily="34" charset="-122"/>
              <a:ea typeface="Microsoft YaHei" panose="020B0503020204020204" pitchFamily="34" charset="-122"/>
            </a:endParaRPr>
          </a:p>
        </p:txBody>
      </p:sp>
      <p:sp>
        <p:nvSpPr>
          <p:cNvPr id="11" name="Flying impression design ——飞印象设计是一家专业的广告设计制作工作室，专注于平面、OFFICE、摄影等业务，工作室成立于2016年，拥有高水平的设计团队，已经立足于市场，今后将输出更多精致作品。"/>
          <p:cNvSpPr/>
          <p:nvPr/>
        </p:nvSpPr>
        <p:spPr>
          <a:xfrm>
            <a:off x="837248" y="1496941"/>
            <a:ext cx="1001557" cy="1001557"/>
          </a:xfrm>
          <a:prstGeom prst="ellipse">
            <a:avLst/>
          </a:prstGeom>
          <a:gradFill>
            <a:gsLst>
              <a:gs pos="0">
                <a:srgbClr val="8C1302">
                  <a:alpha val="13000"/>
                </a:srgbClr>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Flying impression design ——飞印象设计是一家专业的广告设计制作工作室，专注于平面、OFFICE、摄影等业务，工作室成立于2016年，拥有高水平的设计团队，已经立足于市场，今后将输出更多精致作品。"/>
          <p:cNvSpPr/>
          <p:nvPr/>
        </p:nvSpPr>
        <p:spPr>
          <a:xfrm>
            <a:off x="836991" y="3255891"/>
            <a:ext cx="1001557" cy="1001557"/>
          </a:xfrm>
          <a:prstGeom prst="ellipse">
            <a:avLst/>
          </a:prstGeom>
          <a:gradFill>
            <a:gsLst>
              <a:gs pos="0">
                <a:srgbClr val="8C1302">
                  <a:alpha val="13000"/>
                </a:srgbClr>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Flying impression design ——飞印象设计是一家专业的广告设计制作工作室，专注于平面、OFFICE、摄影等业务，工作室成立于2016年，拥有高水平的设计团队，已经立足于市场，今后将输出更多精致作品。"/>
          <p:cNvSpPr/>
          <p:nvPr/>
        </p:nvSpPr>
        <p:spPr>
          <a:xfrm>
            <a:off x="836734" y="4915146"/>
            <a:ext cx="1001557" cy="1001557"/>
          </a:xfrm>
          <a:prstGeom prst="ellipse">
            <a:avLst/>
          </a:prstGeom>
          <a:gradFill>
            <a:gsLst>
              <a:gs pos="0">
                <a:srgbClr val="8C1302">
                  <a:alpha val="13000"/>
                </a:srgbClr>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Flying impression design ——飞印象设计是一家专业的广告设计制作工作室，专注于平面、OFFICE、摄影等业务，工作室成立于2016年，拥有高水平的设计团队，已经立足于市场，今后将输出更多精致作品。"/>
          <p:cNvSpPr/>
          <p:nvPr/>
        </p:nvSpPr>
        <p:spPr>
          <a:xfrm>
            <a:off x="837248" y="1596558"/>
            <a:ext cx="1001557" cy="1001557"/>
          </a:xfrm>
          <a:prstGeom prst="ellipse">
            <a:avLst/>
          </a:prstGeom>
          <a:gradFill>
            <a:gsLst>
              <a:gs pos="0">
                <a:srgbClr val="8C1302"/>
              </a:gs>
              <a:gs pos="100000">
                <a:srgbClr val="DE2511"/>
              </a:gs>
            </a:gsLst>
            <a:lin ang="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lying impression design ——飞印象设计是一家专业的广告设计制作工作室，专注于平面、OFFICE、摄影等业务，工作室成立于2016年，拥有高水平的设计团队，已经立足于市场，今后将输出更多精致作品。"/>
          <p:cNvSpPr/>
          <p:nvPr/>
        </p:nvSpPr>
        <p:spPr>
          <a:xfrm>
            <a:off x="836991" y="3355508"/>
            <a:ext cx="1001557" cy="1001557"/>
          </a:xfrm>
          <a:prstGeom prst="ellipse">
            <a:avLst/>
          </a:prstGeom>
          <a:gradFill>
            <a:gsLst>
              <a:gs pos="0">
                <a:srgbClr val="8C1302"/>
              </a:gs>
              <a:gs pos="100000">
                <a:srgbClr val="DE2511"/>
              </a:gs>
            </a:gsLst>
            <a:lin ang="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lying impression design ——飞印象设计是一家专业的广告设计制作工作室，专注于平面、OFFICE、摄影等业务，工作室成立于2016年，拥有高水平的设计团队，已经立足于市场，今后将输出更多精致作品。"/>
          <p:cNvSpPr/>
          <p:nvPr/>
        </p:nvSpPr>
        <p:spPr>
          <a:xfrm>
            <a:off x="836734" y="5014763"/>
            <a:ext cx="1001557" cy="1001557"/>
          </a:xfrm>
          <a:prstGeom prst="ellipse">
            <a:avLst/>
          </a:prstGeom>
          <a:gradFill>
            <a:gsLst>
              <a:gs pos="0">
                <a:srgbClr val="8C1302"/>
              </a:gs>
              <a:gs pos="100000">
                <a:srgbClr val="DE2511"/>
              </a:gs>
            </a:gsLst>
            <a:lin ang="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lying impression design ——飞印象设计是一家专业的广告设计制作工作室，专注于平面、OFFICE、摄影等业务，工作室成立于2016年，拥有高水平的设计团队，已经立足于市场，今后将输出更多精致作品。"/>
          <p:cNvSpPr/>
          <p:nvPr/>
        </p:nvSpPr>
        <p:spPr>
          <a:xfrm>
            <a:off x="1208073" y="5317071"/>
            <a:ext cx="258878" cy="396942"/>
          </a:xfrm>
          <a:custGeom>
            <a:avLst/>
            <a:gdLst/>
            <a:ahLst/>
            <a:cxnLst>
              <a:cxn ang="0">
                <a:pos x="wd2" y="hd2"/>
              </a:cxn>
              <a:cxn ang="5400000">
                <a:pos x="wd2" y="hd2"/>
              </a:cxn>
              <a:cxn ang="10800000">
                <a:pos x="wd2" y="hd2"/>
              </a:cxn>
              <a:cxn ang="16200000">
                <a:pos x="wd2" y="hd2"/>
              </a:cxn>
            </a:cxnLst>
            <a:rect l="0" t="0" r="r" b="b"/>
            <a:pathLst>
              <a:path w="21600" h="21600" extrusionOk="0">
                <a:moveTo>
                  <a:pt x="10800" y="13617"/>
                </a:moveTo>
                <a:lnTo>
                  <a:pt x="2880" y="17844"/>
                </a:lnTo>
                <a:lnTo>
                  <a:pt x="2880" y="1878"/>
                </a:lnTo>
                <a:lnTo>
                  <a:pt x="18720" y="1878"/>
                </a:lnTo>
                <a:lnTo>
                  <a:pt x="18720" y="17844"/>
                </a:lnTo>
                <a:cubicBezTo>
                  <a:pt x="18720" y="17844"/>
                  <a:pt x="10800" y="13617"/>
                  <a:pt x="10800" y="13617"/>
                </a:cubicBezTo>
                <a:close/>
                <a:moveTo>
                  <a:pt x="21600" y="0"/>
                </a:moveTo>
                <a:lnTo>
                  <a:pt x="0" y="0"/>
                </a:lnTo>
                <a:lnTo>
                  <a:pt x="0" y="21600"/>
                </a:lnTo>
                <a:lnTo>
                  <a:pt x="10800" y="15965"/>
                </a:lnTo>
                <a:lnTo>
                  <a:pt x="21600" y="21600"/>
                </a:lnTo>
                <a:cubicBezTo>
                  <a:pt x="21600" y="21600"/>
                  <a:pt x="21600" y="0"/>
                  <a:pt x="21600" y="0"/>
                </a:cubicBezTo>
                <a:close/>
              </a:path>
            </a:pathLst>
          </a:custGeom>
          <a:solidFill>
            <a:schemeClr val="bg1"/>
          </a:solidFill>
          <a:ln w="12700">
            <a:miter lim="400000"/>
          </a:ln>
        </p:spPr>
        <p:txBody>
          <a:bodyPr lIns="35719" tIns="35719" rIns="35719" bIns="35719"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Gill Sans MT" panose="020B0502020104020203" charset="0"/>
              <a:ea typeface="Gill Sans MT" panose="020B0502020104020203" charset="0"/>
              <a:cs typeface="Gill Sans MT" panose="020B0502020104020203" charset="0"/>
              <a:sym typeface="Gill Sans MT" panose="020B0502020104020203" charset="0"/>
            </a:endParaRPr>
          </a:p>
        </p:txBody>
      </p:sp>
      <p:sp>
        <p:nvSpPr>
          <p:cNvPr id="61" name="Flying impression design ——飞印象设计是一家专业的广告设计制作工作室，专注于平面、OFFICE、摄影等业务，工作室成立于2016年，拥有高水平的设计团队，已经立足于市场，今后将输出更多精致作品。"/>
          <p:cNvSpPr/>
          <p:nvPr/>
        </p:nvSpPr>
        <p:spPr>
          <a:xfrm>
            <a:off x="1147445" y="1865630"/>
            <a:ext cx="381635" cy="390525"/>
          </a:xfrm>
          <a:custGeom>
            <a:avLst/>
            <a:gdLst/>
            <a:ahLst/>
            <a:cxnLst>
              <a:cxn ang="0">
                <a:pos x="wd2" y="hd2"/>
              </a:cxn>
              <a:cxn ang="5400000">
                <a:pos x="wd2" y="hd2"/>
              </a:cxn>
              <a:cxn ang="10800000">
                <a:pos x="wd2" y="hd2"/>
              </a:cxn>
              <a:cxn ang="16200000">
                <a:pos x="wd2" y="hd2"/>
              </a:cxn>
            </a:cxnLst>
            <a:rect l="0" t="0" r="r" b="b"/>
            <a:pathLst>
              <a:path w="21600" h="21600" extrusionOk="0">
                <a:moveTo>
                  <a:pt x="17100" y="14850"/>
                </a:moveTo>
                <a:cubicBezTo>
                  <a:pt x="17597" y="14850"/>
                  <a:pt x="18000" y="14447"/>
                  <a:pt x="18000" y="13950"/>
                </a:cubicBezTo>
                <a:cubicBezTo>
                  <a:pt x="18000" y="13453"/>
                  <a:pt x="17597" y="13050"/>
                  <a:pt x="17100" y="13050"/>
                </a:cubicBezTo>
                <a:cubicBezTo>
                  <a:pt x="16603" y="13050"/>
                  <a:pt x="16200" y="13453"/>
                  <a:pt x="16200" y="13950"/>
                </a:cubicBezTo>
                <a:cubicBezTo>
                  <a:pt x="16200" y="14447"/>
                  <a:pt x="16603" y="14850"/>
                  <a:pt x="17100" y="14850"/>
                </a:cubicBezTo>
                <a:close/>
                <a:moveTo>
                  <a:pt x="19800" y="16200"/>
                </a:moveTo>
                <a:lnTo>
                  <a:pt x="14400" y="16200"/>
                </a:lnTo>
                <a:lnTo>
                  <a:pt x="14400" y="11700"/>
                </a:lnTo>
                <a:lnTo>
                  <a:pt x="19800" y="11701"/>
                </a:lnTo>
                <a:cubicBezTo>
                  <a:pt x="19800" y="11701"/>
                  <a:pt x="19800" y="16200"/>
                  <a:pt x="19800" y="16200"/>
                </a:cubicBezTo>
                <a:close/>
                <a:moveTo>
                  <a:pt x="17999" y="19800"/>
                </a:moveTo>
                <a:lnTo>
                  <a:pt x="1800" y="19800"/>
                </a:lnTo>
                <a:lnTo>
                  <a:pt x="1800" y="8101"/>
                </a:lnTo>
                <a:lnTo>
                  <a:pt x="17999" y="8101"/>
                </a:lnTo>
                <a:lnTo>
                  <a:pt x="17999" y="9900"/>
                </a:lnTo>
                <a:lnTo>
                  <a:pt x="12600" y="9900"/>
                </a:lnTo>
                <a:lnTo>
                  <a:pt x="12600" y="18000"/>
                </a:lnTo>
                <a:lnTo>
                  <a:pt x="17999" y="18000"/>
                </a:lnTo>
                <a:cubicBezTo>
                  <a:pt x="17999" y="18000"/>
                  <a:pt x="17999" y="19800"/>
                  <a:pt x="17999" y="19800"/>
                </a:cubicBezTo>
                <a:close/>
                <a:moveTo>
                  <a:pt x="14400" y="2700"/>
                </a:moveTo>
                <a:lnTo>
                  <a:pt x="14400" y="6300"/>
                </a:lnTo>
                <a:lnTo>
                  <a:pt x="4050" y="6300"/>
                </a:lnTo>
                <a:cubicBezTo>
                  <a:pt x="4050" y="6300"/>
                  <a:pt x="14400" y="2700"/>
                  <a:pt x="14400" y="2700"/>
                </a:cubicBezTo>
                <a:close/>
                <a:moveTo>
                  <a:pt x="19799" y="9900"/>
                </a:moveTo>
                <a:lnTo>
                  <a:pt x="19799" y="6301"/>
                </a:lnTo>
                <a:lnTo>
                  <a:pt x="16200" y="6300"/>
                </a:lnTo>
                <a:lnTo>
                  <a:pt x="16200" y="0"/>
                </a:lnTo>
                <a:lnTo>
                  <a:pt x="0" y="5851"/>
                </a:lnTo>
                <a:lnTo>
                  <a:pt x="0" y="21600"/>
                </a:lnTo>
                <a:lnTo>
                  <a:pt x="19799" y="21600"/>
                </a:lnTo>
                <a:lnTo>
                  <a:pt x="19799" y="18000"/>
                </a:lnTo>
                <a:lnTo>
                  <a:pt x="21600" y="18000"/>
                </a:lnTo>
                <a:lnTo>
                  <a:pt x="21600" y="9901"/>
                </a:lnTo>
                <a:cubicBezTo>
                  <a:pt x="21600" y="9901"/>
                  <a:pt x="19799" y="9900"/>
                  <a:pt x="19799" y="9900"/>
                </a:cubicBezTo>
                <a:close/>
              </a:path>
            </a:pathLst>
          </a:custGeom>
          <a:solidFill>
            <a:schemeClr val="bg1"/>
          </a:solidFill>
          <a:ln w="12700">
            <a:miter lim="400000"/>
          </a:ln>
        </p:spPr>
        <p:txBody>
          <a:bodyPr lIns="35719" tIns="35719" rIns="35719" bIns="35719"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Gill Sans MT" panose="020B0502020104020203" charset="0"/>
              <a:ea typeface="Gill Sans MT" panose="020B0502020104020203" charset="0"/>
              <a:cs typeface="Gill Sans MT" panose="020B0502020104020203" charset="0"/>
              <a:sym typeface="Gill Sans MT" panose="020B0502020104020203" charset="0"/>
            </a:endParaRPr>
          </a:p>
        </p:txBody>
      </p:sp>
      <p:sp>
        <p:nvSpPr>
          <p:cNvPr id="65" name="Flying impression design ——飞印象设计是一家专业的广告设计制作工作室，专注于平面、OFFICE、摄影等业务，工作室成立于2016年，拥有高水平的设计团队，已经立足于市场，今后将输出更多精致作品。"/>
          <p:cNvSpPr/>
          <p:nvPr/>
        </p:nvSpPr>
        <p:spPr>
          <a:xfrm>
            <a:off x="1207770" y="3597275"/>
            <a:ext cx="317500" cy="518795"/>
          </a:xfrm>
          <a:custGeom>
            <a:avLst/>
            <a:gdLst/>
            <a:ahLst/>
            <a:cxnLst>
              <a:cxn ang="0">
                <a:pos x="wd2" y="hd2"/>
              </a:cxn>
              <a:cxn ang="5400000">
                <a:pos x="wd2" y="hd2"/>
              </a:cxn>
              <a:cxn ang="10800000">
                <a:pos x="wd2" y="hd2"/>
              </a:cxn>
              <a:cxn ang="16200000">
                <a:pos x="wd2" y="hd2"/>
              </a:cxn>
            </a:cxnLst>
            <a:rect l="0" t="0" r="r" b="b"/>
            <a:pathLst>
              <a:path w="21600" h="21600" extrusionOk="0">
                <a:moveTo>
                  <a:pt x="18000" y="12126"/>
                </a:moveTo>
                <a:lnTo>
                  <a:pt x="1800" y="12126"/>
                </a:lnTo>
                <a:lnTo>
                  <a:pt x="1800" y="3789"/>
                </a:lnTo>
                <a:lnTo>
                  <a:pt x="18000" y="3789"/>
                </a:lnTo>
                <a:lnTo>
                  <a:pt x="14400" y="7958"/>
                </a:lnTo>
                <a:cubicBezTo>
                  <a:pt x="14400" y="7958"/>
                  <a:pt x="18000" y="12126"/>
                  <a:pt x="18000" y="12126"/>
                </a:cubicBezTo>
                <a:close/>
                <a:moveTo>
                  <a:pt x="21600" y="2274"/>
                </a:moveTo>
                <a:lnTo>
                  <a:pt x="1800" y="2274"/>
                </a:lnTo>
                <a:lnTo>
                  <a:pt x="1800" y="0"/>
                </a:lnTo>
                <a:lnTo>
                  <a:pt x="0" y="0"/>
                </a:lnTo>
                <a:lnTo>
                  <a:pt x="0" y="21600"/>
                </a:lnTo>
                <a:lnTo>
                  <a:pt x="1800" y="21600"/>
                </a:lnTo>
                <a:lnTo>
                  <a:pt x="1800" y="13642"/>
                </a:lnTo>
                <a:lnTo>
                  <a:pt x="21600" y="13642"/>
                </a:lnTo>
                <a:lnTo>
                  <a:pt x="16650" y="7958"/>
                </a:lnTo>
                <a:cubicBezTo>
                  <a:pt x="16650" y="7958"/>
                  <a:pt x="21600" y="2274"/>
                  <a:pt x="21600" y="2274"/>
                </a:cubicBezTo>
                <a:close/>
              </a:path>
            </a:pathLst>
          </a:custGeom>
          <a:solidFill>
            <a:schemeClr val="bg1"/>
          </a:solidFill>
          <a:ln w="12700">
            <a:miter lim="400000"/>
          </a:ln>
        </p:spPr>
        <p:txBody>
          <a:bodyPr lIns="35719" tIns="35719" rIns="35719" bIns="35719" anchor="ctr"/>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Gill Sans MT" panose="020B0502020104020203" charset="0"/>
              <a:ea typeface="Gill Sans MT" panose="020B0502020104020203" charset="0"/>
              <a:cs typeface="Gill Sans MT" panose="020B0502020104020203" charset="0"/>
              <a:sym typeface="Gill Sans MT" panose="020B0502020104020203" charset="0"/>
            </a:endParaRPr>
          </a:p>
        </p:txBody>
      </p:sp>
      <p:sp>
        <p:nvSpPr>
          <p:cNvPr id="3"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124075" y="3597275"/>
            <a:ext cx="7944485" cy="460375"/>
          </a:xfrm>
          <a:prstGeom prst="rect">
            <a:avLst/>
          </a:prstGeom>
          <a:noFill/>
        </p:spPr>
        <p:txBody>
          <a:bodyPr wrap="square" rtlCol="0">
            <a:spAutoFit/>
          </a:bodyPr>
          <a:p>
            <a:r>
              <a:rPr lang="en-US" altLang="zh-CN" sz="24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rPr>
              <a:t>Provide food/drinks</a:t>
            </a:r>
            <a:endParaRPr lang="en-US" altLang="zh-CN" sz="24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endParaRPr>
          </a:p>
        </p:txBody>
      </p:sp>
      <p:sp>
        <p:nvSpPr>
          <p:cNvPr id="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123440" y="5185410"/>
            <a:ext cx="7944485" cy="460375"/>
          </a:xfrm>
          <a:prstGeom prst="rect">
            <a:avLst/>
          </a:prstGeom>
          <a:noFill/>
        </p:spPr>
        <p:txBody>
          <a:bodyPr wrap="square" rtlCol="0">
            <a:spAutoFit/>
          </a:bodyPr>
          <a:lstStyle/>
          <a:p>
            <a:r>
              <a:rPr lang="en-US" altLang="zh-CN" sz="24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rPr>
              <a:t>Be Polite</a:t>
            </a:r>
            <a:endParaRPr lang="en-US" altLang="zh-CN" sz="24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endParaRPr>
          </a:p>
        </p:txBody>
      </p:sp>
      <p:sp>
        <p:nvSpPr>
          <p:cNvPr id="1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369185" y="3989705"/>
            <a:ext cx="8018145" cy="626110"/>
          </a:xfrm>
          <a:prstGeom prst="rect">
            <a:avLst/>
          </a:prstGeom>
          <a:noFill/>
        </p:spPr>
        <p:txBody>
          <a:bodyPr wrap="square" rtlCol="0">
            <a:spAutoFit/>
          </a:bodyPr>
          <a:p>
            <a:pPr>
              <a:lnSpc>
                <a:spcPct val="145000"/>
              </a:lnSpc>
            </a:pPr>
            <a:r>
              <a:rPr lang="en-US" altLang="zh-CN" sz="1200" dirty="0">
                <a:latin typeface="Microsoft YaHei" panose="020B0503020204020204" pitchFamily="34" charset="-122"/>
                <a:ea typeface="Microsoft YaHei" panose="020B0503020204020204" pitchFamily="34" charset="-122"/>
              </a:rPr>
              <a:t>If in your budget, offer free water and/or food for workers on election day.   We provided water last year and finally (for now) some budget for food for poll workers.</a:t>
            </a:r>
            <a:endParaRPr lang="en-US" altLang="zh-CN" sz="1200" dirty="0">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ying impression design ——飞印象设计是一家专业的广告设计制作工作室，专注于平面、OFFICE、摄影等业务，工作室成立于2016年，拥有高水平的设计团队，已经立足于市场，今后将输出更多精致作品。"/>
          <p:cNvSpPr/>
          <p:nvPr/>
        </p:nvSpPr>
        <p:spPr>
          <a:xfrm rot="5400000">
            <a:off x="6222276" y="888277"/>
            <a:ext cx="5122814" cy="6816634"/>
          </a:xfrm>
          <a:custGeom>
            <a:avLst/>
            <a:gdLst>
              <a:gd name="connsiteX0" fmla="*/ 0 w 5122814"/>
              <a:gd name="connsiteY0" fmla="*/ 5122823 h 6816634"/>
              <a:gd name="connsiteX1" fmla="*/ 4068716 w 5122814"/>
              <a:gd name="connsiteY1" fmla="*/ 1054100 h 6816634"/>
              <a:gd name="connsiteX2" fmla="*/ 5122814 w 5122814"/>
              <a:gd name="connsiteY2" fmla="*/ 0 h 6816634"/>
              <a:gd name="connsiteX3" fmla="*/ 5122814 w 5122814"/>
              <a:gd name="connsiteY3" fmla="*/ 1054100 h 6816634"/>
              <a:gd name="connsiteX4" fmla="*/ 5122814 w 5122814"/>
              <a:gd name="connsiteY4" fmla="*/ 3387632 h 6816634"/>
              <a:gd name="connsiteX5" fmla="*/ 1693812 w 5122814"/>
              <a:gd name="connsiteY5" fmla="*/ 6816634 h 681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814" h="6816634">
                <a:moveTo>
                  <a:pt x="0" y="5122823"/>
                </a:moveTo>
                <a:lnTo>
                  <a:pt x="4068716" y="1054100"/>
                </a:lnTo>
                <a:lnTo>
                  <a:pt x="5122814" y="0"/>
                </a:lnTo>
                <a:lnTo>
                  <a:pt x="5122814" y="1054100"/>
                </a:lnTo>
                <a:lnTo>
                  <a:pt x="5122814" y="3387632"/>
                </a:lnTo>
                <a:lnTo>
                  <a:pt x="1693812" y="6816634"/>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Flying impression design ——飞印象设计是一家专业的广告设计制作工作室，专注于平面、OFFICE、摄影等业务，工作室成立于2016年，拥有高水平的设计团队，已经立足于市场，今后将输出更多精致作品。" descr="C:\Users\MattK\Pictures\naugatuck-event-outside.jpgnaugatuck-event-outside"/>
          <p:cNvPicPr>
            <a:picLocks noGrp="1" noChangeAspect="1"/>
          </p:cNvPicPr>
          <p:nvPr>
            <p:ph type="pic" sz="quarter" idx="10"/>
          </p:nvPr>
        </p:nvPicPr>
        <p:blipFill rotWithShape="1">
          <a:blip r:embed="rId1"/>
          <a:srcRect/>
          <a:stretch>
            <a:fillRect/>
          </a:stretch>
        </p:blipFill>
        <p:spPr>
          <a:xfrm>
            <a:off x="5474970" y="0"/>
            <a:ext cx="6717030" cy="6857365"/>
          </a:xfrm>
        </p:spPr>
      </p:pic>
      <p:sp>
        <p:nvSpPr>
          <p:cNvPr id="2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695325" y="2484120"/>
            <a:ext cx="2728595" cy="706755"/>
          </a:xfrm>
          <a:prstGeom prst="rect">
            <a:avLst/>
          </a:prstGeom>
          <a:noFill/>
        </p:spPr>
        <p:txBody>
          <a:bodyPr wrap="none" rtlCol="0">
            <a:spAutoFit/>
          </a:bodyPr>
          <a:lstStyle/>
          <a:p>
            <a:r>
              <a:rPr lang="en-US"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rPr>
              <a:t>POP QUIZ</a:t>
            </a:r>
            <a:endParaRPr lang="en-US"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16" name="Flying impression design ——飞印象设计是一家专业的广告设计制作工作室，专注于平面、OFFICE、摄影等业务，工作室成立于2016年，拥有高水平的设计团队，已经立足于市场，今后将输出更多精致作品。"/>
          <p:cNvSpPr/>
          <p:nvPr/>
        </p:nvSpPr>
        <p:spPr>
          <a:xfrm rot="5400000">
            <a:off x="6222277" y="-846910"/>
            <a:ext cx="5122812" cy="6816634"/>
          </a:xfrm>
          <a:custGeom>
            <a:avLst/>
            <a:gdLst>
              <a:gd name="connsiteX0" fmla="*/ 0 w 5122812"/>
              <a:gd name="connsiteY0" fmla="*/ 3387636 h 6816634"/>
              <a:gd name="connsiteX1" fmla="*/ 0 w 5122812"/>
              <a:gd name="connsiteY1" fmla="*/ 1054100 h 6816634"/>
              <a:gd name="connsiteX2" fmla="*/ 0 w 5122812"/>
              <a:gd name="connsiteY2" fmla="*/ 0 h 6816634"/>
              <a:gd name="connsiteX3" fmla="*/ 1054098 w 5122812"/>
              <a:gd name="connsiteY3" fmla="*/ 1054100 h 6816634"/>
              <a:gd name="connsiteX4" fmla="*/ 5122812 w 5122812"/>
              <a:gd name="connsiteY4" fmla="*/ 5122821 h 6816634"/>
              <a:gd name="connsiteX5" fmla="*/ 3428998 w 5122812"/>
              <a:gd name="connsiteY5" fmla="*/ 6816634 h 681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812" h="6816634">
                <a:moveTo>
                  <a:pt x="0" y="3387636"/>
                </a:moveTo>
                <a:lnTo>
                  <a:pt x="0" y="1054100"/>
                </a:lnTo>
                <a:lnTo>
                  <a:pt x="0" y="0"/>
                </a:lnTo>
                <a:lnTo>
                  <a:pt x="1054098" y="1054100"/>
                </a:lnTo>
                <a:lnTo>
                  <a:pt x="5122812" y="5122821"/>
                </a:lnTo>
                <a:lnTo>
                  <a:pt x="3428998" y="6816634"/>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lying impression design ——飞印象设计是一家专业的广告设计制作工作室，专注于平面、OFFICE、摄影等业务，工作室成立于2016年，拥有高水平的设计团队，已经立足于市场，今后将输出更多精致作品。"/>
          <p:cNvSpPr/>
          <p:nvPr/>
        </p:nvSpPr>
        <p:spPr>
          <a:xfrm>
            <a:off x="56051" y="0"/>
            <a:ext cx="1351835" cy="675918"/>
          </a:xfrm>
          <a:custGeom>
            <a:avLst/>
            <a:gdLst>
              <a:gd name="connsiteX0" fmla="*/ 0 w 2227104"/>
              <a:gd name="connsiteY0" fmla="*/ 0 h 1113552"/>
              <a:gd name="connsiteX1" fmla="*/ 2227104 w 2227104"/>
              <a:gd name="connsiteY1" fmla="*/ 0 h 1113552"/>
              <a:gd name="connsiteX2" fmla="*/ 1113552 w 2227104"/>
              <a:gd name="connsiteY2" fmla="*/ 1113552 h 1113552"/>
            </a:gdLst>
            <a:ahLst/>
            <a:cxnLst>
              <a:cxn ang="0">
                <a:pos x="connsiteX0" y="connsiteY0"/>
              </a:cxn>
              <a:cxn ang="0">
                <a:pos x="connsiteX1" y="connsiteY1"/>
              </a:cxn>
              <a:cxn ang="0">
                <a:pos x="connsiteX2" y="connsiteY2"/>
              </a:cxn>
            </a:cxnLst>
            <a:rect l="l" t="t" r="r" b="b"/>
            <a:pathLst>
              <a:path w="2227104" h="1113552">
                <a:moveTo>
                  <a:pt x="0" y="0"/>
                </a:moveTo>
                <a:lnTo>
                  <a:pt x="2227104" y="0"/>
                </a:lnTo>
                <a:lnTo>
                  <a:pt x="1113552" y="11135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356421"/>
            <a:ext cx="4547934" cy="792109"/>
          </a:xfrm>
          <a:custGeom>
            <a:avLst/>
            <a:gdLst>
              <a:gd name="connsiteX0" fmla="*/ 3825076 w 4547934"/>
              <a:gd name="connsiteY0" fmla="*/ 0 h 792109"/>
              <a:gd name="connsiteX1" fmla="*/ 4252413 w 4547934"/>
              <a:gd name="connsiteY1" fmla="*/ 0 h 792109"/>
              <a:gd name="connsiteX2" fmla="*/ 4547934 w 4547934"/>
              <a:gd name="connsiteY2" fmla="*/ 295521 h 792109"/>
              <a:gd name="connsiteX3" fmla="*/ 4051347 w 4547934"/>
              <a:gd name="connsiteY3" fmla="*/ 792108 h 792109"/>
              <a:gd name="connsiteX4" fmla="*/ 3938334 w 4547934"/>
              <a:gd name="connsiteY4" fmla="*/ 792108 h 792109"/>
              <a:gd name="connsiteX5" fmla="*/ 3938334 w 4547934"/>
              <a:gd name="connsiteY5" fmla="*/ 792109 h 792109"/>
              <a:gd name="connsiteX6" fmla="*/ 0 w 4547934"/>
              <a:gd name="connsiteY6" fmla="*/ 792109 h 792109"/>
              <a:gd name="connsiteX7" fmla="*/ 0 w 4547934"/>
              <a:gd name="connsiteY7" fmla="*/ 1 h 792109"/>
              <a:gd name="connsiteX8" fmla="*/ 3825077 w 4547934"/>
              <a:gd name="connsiteY8" fmla="*/ 1 h 792109"/>
              <a:gd name="connsiteX9" fmla="*/ 3825076 w 4547934"/>
              <a:gd name="connsiteY9" fmla="*/ 0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7934" h="792109">
                <a:moveTo>
                  <a:pt x="3825076" y="0"/>
                </a:moveTo>
                <a:lnTo>
                  <a:pt x="4252413" y="0"/>
                </a:lnTo>
                <a:lnTo>
                  <a:pt x="4547934" y="295521"/>
                </a:lnTo>
                <a:lnTo>
                  <a:pt x="4051347" y="792108"/>
                </a:lnTo>
                <a:lnTo>
                  <a:pt x="3938334" y="792108"/>
                </a:lnTo>
                <a:lnTo>
                  <a:pt x="3938334" y="792109"/>
                </a:lnTo>
                <a:lnTo>
                  <a:pt x="0" y="792109"/>
                </a:lnTo>
                <a:lnTo>
                  <a:pt x="0" y="1"/>
                </a:lnTo>
                <a:lnTo>
                  <a:pt x="3825077" y="1"/>
                </a:lnTo>
                <a:lnTo>
                  <a:pt x="3825076"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688465" y="506730"/>
            <a:ext cx="1856740" cy="491490"/>
          </a:xfrm>
          <a:prstGeom prst="rect">
            <a:avLst/>
          </a:prstGeom>
          <a:noFill/>
          <a:ln>
            <a:noFill/>
          </a:ln>
        </p:spPr>
        <p:txBody>
          <a:bodyPr wrap="square" rtlCol="0">
            <a:spAutoFit/>
          </a:bodyPr>
          <a:lstStyle/>
          <a:p>
            <a:pPr>
              <a:lnSpc>
                <a:spcPct val="130000"/>
              </a:lnSpc>
            </a:pPr>
            <a:r>
              <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QUIZ</a:t>
            </a:r>
            <a:endParaRPr lang="zh-CN" altLang="en-US"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7" name="Flying impression design ——飞印象设计是一家专业的广告设计制作工作室，专注于平面、OFFICE、摄影等业务，工作室成立于2016年，拥有高水平的设计团队，已经立足于市场，今后将输出更多精致作品。"/>
          <p:cNvSpPr/>
          <p:nvPr/>
        </p:nvSpPr>
        <p:spPr>
          <a:xfrm>
            <a:off x="4816221" y="356420"/>
            <a:ext cx="7375778" cy="792110"/>
          </a:xfrm>
          <a:custGeom>
            <a:avLst/>
            <a:gdLst>
              <a:gd name="connsiteX0" fmla="*/ 2445003 w 7375778"/>
              <a:gd name="connsiteY0" fmla="*/ 0 h 792110"/>
              <a:gd name="connsiteX1" fmla="*/ 2930778 w 7375778"/>
              <a:gd name="connsiteY1" fmla="*/ 0 h 792110"/>
              <a:gd name="connsiteX2" fmla="*/ 6931278 w 7375778"/>
              <a:gd name="connsiteY2" fmla="*/ 0 h 792110"/>
              <a:gd name="connsiteX3" fmla="*/ 6931278 w 7375778"/>
              <a:gd name="connsiteY3" fmla="*/ 1 h 792110"/>
              <a:gd name="connsiteX4" fmla="*/ 7375778 w 7375778"/>
              <a:gd name="connsiteY4" fmla="*/ 1 h 792110"/>
              <a:gd name="connsiteX5" fmla="*/ 7375778 w 7375778"/>
              <a:gd name="connsiteY5" fmla="*/ 792109 h 792110"/>
              <a:gd name="connsiteX6" fmla="*/ 6884987 w 7375778"/>
              <a:gd name="connsiteY6" fmla="*/ 792109 h 792110"/>
              <a:gd name="connsiteX7" fmla="*/ 6884987 w 7375778"/>
              <a:gd name="connsiteY7" fmla="*/ 792108 h 792110"/>
              <a:gd name="connsiteX8" fmla="*/ 2930778 w 7375778"/>
              <a:gd name="connsiteY8" fmla="*/ 792108 h 792110"/>
              <a:gd name="connsiteX9" fmla="*/ 2445003 w 7375778"/>
              <a:gd name="connsiteY9" fmla="*/ 792108 h 792110"/>
              <a:gd name="connsiteX10" fmla="*/ 2445003 w 7375778"/>
              <a:gd name="connsiteY10" fmla="*/ 792109 h 792110"/>
              <a:gd name="connsiteX11" fmla="*/ 722857 w 7375778"/>
              <a:gd name="connsiteY11" fmla="*/ 792109 h 792110"/>
              <a:gd name="connsiteX12" fmla="*/ 722858 w 7375778"/>
              <a:gd name="connsiteY12" fmla="*/ 792110 h 792110"/>
              <a:gd name="connsiteX13" fmla="*/ 295521 w 7375778"/>
              <a:gd name="connsiteY13" fmla="*/ 792110 h 792110"/>
              <a:gd name="connsiteX14" fmla="*/ 0 w 7375778"/>
              <a:gd name="connsiteY14" fmla="*/ 496589 h 792110"/>
              <a:gd name="connsiteX15" fmla="*/ 496587 w 7375778"/>
              <a:gd name="connsiteY15" fmla="*/ 2 h 792110"/>
              <a:gd name="connsiteX16" fmla="*/ 609600 w 7375778"/>
              <a:gd name="connsiteY16" fmla="*/ 2 h 792110"/>
              <a:gd name="connsiteX17" fmla="*/ 609600 w 7375778"/>
              <a:gd name="connsiteY17" fmla="*/ 1 h 792110"/>
              <a:gd name="connsiteX18" fmla="*/ 2445003 w 7375778"/>
              <a:gd name="connsiteY18" fmla="*/ 1 h 79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5778" h="792110">
                <a:moveTo>
                  <a:pt x="2445003" y="0"/>
                </a:moveTo>
                <a:lnTo>
                  <a:pt x="2930778" y="0"/>
                </a:lnTo>
                <a:lnTo>
                  <a:pt x="6931278" y="0"/>
                </a:lnTo>
                <a:lnTo>
                  <a:pt x="6931278" y="1"/>
                </a:lnTo>
                <a:lnTo>
                  <a:pt x="7375778" y="1"/>
                </a:lnTo>
                <a:lnTo>
                  <a:pt x="7375778" y="792109"/>
                </a:lnTo>
                <a:lnTo>
                  <a:pt x="6884987" y="792109"/>
                </a:lnTo>
                <a:lnTo>
                  <a:pt x="6884987" y="792108"/>
                </a:lnTo>
                <a:lnTo>
                  <a:pt x="2930778" y="792108"/>
                </a:lnTo>
                <a:lnTo>
                  <a:pt x="2445003" y="792108"/>
                </a:lnTo>
                <a:lnTo>
                  <a:pt x="2445003" y="792109"/>
                </a:lnTo>
                <a:lnTo>
                  <a:pt x="722857" y="792109"/>
                </a:lnTo>
                <a:lnTo>
                  <a:pt x="722858" y="792110"/>
                </a:lnTo>
                <a:lnTo>
                  <a:pt x="295521" y="792110"/>
                </a:lnTo>
                <a:lnTo>
                  <a:pt x="0" y="496589"/>
                </a:lnTo>
                <a:lnTo>
                  <a:pt x="496587" y="2"/>
                </a:lnTo>
                <a:lnTo>
                  <a:pt x="609600" y="2"/>
                </a:lnTo>
                <a:lnTo>
                  <a:pt x="609600" y="1"/>
                </a:lnTo>
                <a:lnTo>
                  <a:pt x="244500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lying impression design ——飞印象设计是一家专业的广告设计制作工作室，专注于平面、OFFICE、摄影等业务，工作室成立于2016年，拥有高水平的设计团队，已经立足于市场，今后将输出更多精致作品。"/>
          <p:cNvSpPr/>
          <p:nvPr/>
        </p:nvSpPr>
        <p:spPr>
          <a:xfrm>
            <a:off x="712788" y="1778000"/>
            <a:ext cx="3420104" cy="4406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ying impression design ——飞印象设计是一家专业的广告设计制作工作室，专注于平面、OFFICE、摄影等业务，工作室成立于2016年，拥有高水平的设计团队，已经立足于市场，今后将输出更多精致作品。"/>
          <p:cNvSpPr/>
          <p:nvPr/>
        </p:nvSpPr>
        <p:spPr>
          <a:xfrm>
            <a:off x="1508440" y="2197101"/>
            <a:ext cx="1828800" cy="1828801"/>
          </a:xfrm>
          <a:prstGeom prst="rect">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p:nvPr/>
        </p:nvSpPr>
        <p:spPr>
          <a:xfrm>
            <a:off x="1789544" y="4252477"/>
            <a:ext cx="292293" cy="292292"/>
          </a:xfrm>
          <a:prstGeom prst="star5">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lying impression design ——飞印象设计是一家专业的广告设计制作工作室，专注于平面、OFFICE、摄影等业务，工作室成立于2016年，拥有高水平的设计团队，已经立足于市场，今后将输出更多精致作品。"/>
          <p:cNvSpPr/>
          <p:nvPr/>
        </p:nvSpPr>
        <p:spPr>
          <a:xfrm>
            <a:off x="2276693" y="4252477"/>
            <a:ext cx="292293" cy="292292"/>
          </a:xfrm>
          <a:prstGeom prst="star5">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Flying impression design ——飞印象设计是一家专业的广告设计制作工作室，专注于平面、OFFICE、摄影等业务，工作室成立于2016年，拥有高水平的设计团队，已经立足于市场，今后将输出更多精致作品。"/>
          <p:cNvSpPr/>
          <p:nvPr/>
        </p:nvSpPr>
        <p:spPr>
          <a:xfrm>
            <a:off x="2763843" y="4252477"/>
            <a:ext cx="292293" cy="292292"/>
          </a:xfrm>
          <a:prstGeom prst="star5">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069195" y="4771345"/>
            <a:ext cx="2707288" cy="325120"/>
          </a:xfrm>
          <a:prstGeom prst="rect">
            <a:avLst/>
          </a:prstGeom>
          <a:noFill/>
        </p:spPr>
        <p:txBody>
          <a:bodyPr wrap="square" rtlCol="0">
            <a:spAutoFit/>
          </a:bodyPr>
          <a:lstStyle/>
          <a:p>
            <a:pPr algn="ctr">
              <a:lnSpc>
                <a:spcPct val="145000"/>
              </a:lnSpc>
            </a:pPr>
            <a:r>
              <a:rPr lang="en-US" altLang="zh-CN" sz="1050" dirty="0">
                <a:latin typeface="Microsoft YaHei" panose="020B0503020204020204" pitchFamily="34" charset="-122"/>
                <a:ea typeface="Microsoft YaHei" panose="020B0503020204020204" pitchFamily="34" charset="-122"/>
                <a:cs typeface="SimSun" panose="02010600030101010101" pitchFamily="2" charset="-122"/>
              </a:rPr>
              <a:t>QUIZ QUESTION #1</a:t>
            </a:r>
            <a:endParaRPr lang="en-US" altLang="zh-CN" sz="1050" dirty="0">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12" name="Flying impression design ——飞印象设计是一家专业的广告设计制作工作室，专注于平面、OFFICE、摄影等业务，工作室成立于2016年，拥有高水平的设计团队，已经立足于市场，今后将输出更多精致作品。"/>
          <p:cNvSpPr/>
          <p:nvPr/>
        </p:nvSpPr>
        <p:spPr>
          <a:xfrm>
            <a:off x="2170127" y="2811405"/>
            <a:ext cx="505426" cy="600193"/>
          </a:xfrm>
          <a:custGeom>
            <a:avLst/>
            <a:gdLst/>
            <a:ahLst/>
            <a:cxnLst>
              <a:cxn ang="0">
                <a:pos x="wd2" y="hd2"/>
              </a:cxn>
              <a:cxn ang="5400000">
                <a:pos x="wd2" y="hd2"/>
              </a:cxn>
              <a:cxn ang="10800000">
                <a:pos x="wd2" y="hd2"/>
              </a:cxn>
              <a:cxn ang="16200000">
                <a:pos x="wd2" y="hd2"/>
              </a:cxn>
            </a:cxnLst>
            <a:rect l="0" t="0" r="r" b="b"/>
            <a:pathLst>
              <a:path w="21600" h="21600" extrusionOk="0">
                <a:moveTo>
                  <a:pt x="18000" y="12126"/>
                </a:moveTo>
                <a:lnTo>
                  <a:pt x="1800" y="12126"/>
                </a:lnTo>
                <a:lnTo>
                  <a:pt x="1800" y="3789"/>
                </a:lnTo>
                <a:lnTo>
                  <a:pt x="18000" y="3789"/>
                </a:lnTo>
                <a:lnTo>
                  <a:pt x="14400" y="7958"/>
                </a:lnTo>
                <a:cubicBezTo>
                  <a:pt x="14400" y="7958"/>
                  <a:pt x="18000" y="12126"/>
                  <a:pt x="18000" y="12126"/>
                </a:cubicBezTo>
                <a:close/>
                <a:moveTo>
                  <a:pt x="21600" y="2274"/>
                </a:moveTo>
                <a:lnTo>
                  <a:pt x="1800" y="2274"/>
                </a:lnTo>
                <a:lnTo>
                  <a:pt x="1800" y="0"/>
                </a:lnTo>
                <a:lnTo>
                  <a:pt x="0" y="0"/>
                </a:lnTo>
                <a:lnTo>
                  <a:pt x="0" y="21600"/>
                </a:lnTo>
                <a:lnTo>
                  <a:pt x="1800" y="21600"/>
                </a:lnTo>
                <a:lnTo>
                  <a:pt x="1800" y="13642"/>
                </a:lnTo>
                <a:lnTo>
                  <a:pt x="21600" y="13642"/>
                </a:lnTo>
                <a:lnTo>
                  <a:pt x="16650" y="7958"/>
                </a:lnTo>
                <a:cubicBezTo>
                  <a:pt x="16650" y="7958"/>
                  <a:pt x="21600" y="2274"/>
                  <a:pt x="21600" y="2274"/>
                </a:cubicBezTo>
                <a:close/>
              </a:path>
            </a:pathLst>
          </a:custGeom>
          <a:solidFill>
            <a:schemeClr val="bg1"/>
          </a:solidFill>
          <a:ln w="12700">
            <a:miter lim="400000"/>
          </a:ln>
        </p:spPr>
        <p:txBody>
          <a:bodyPr lIns="35719" tIns="35719" rIns="35719" bIns="35719"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Gill Sans MT" panose="020B0502020104020203" charset="0"/>
              <a:ea typeface="Gill Sans MT" panose="020B0502020104020203" charset="0"/>
              <a:cs typeface="Gill Sans MT" panose="020B0502020104020203" charset="0"/>
              <a:sym typeface="Gill Sans MT" panose="020B0502020104020203" charset="0"/>
            </a:endParaRPr>
          </a:p>
        </p:txBody>
      </p:sp>
      <p:sp>
        <p:nvSpPr>
          <p:cNvPr id="13"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874260" y="3914140"/>
            <a:ext cx="5012690" cy="583565"/>
          </a:xfrm>
          <a:prstGeom prst="rect">
            <a:avLst/>
          </a:prstGeom>
          <a:noFill/>
        </p:spPr>
        <p:txBody>
          <a:bodyPr wrap="square" rtlCol="0">
            <a:spAutoFit/>
          </a:bodyPr>
          <a:lstStyle/>
          <a:p>
            <a:r>
              <a:rPr lang="en-US" altLang="zh-CN" sz="32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mn-ea"/>
                <a:sym typeface="+mn-lt"/>
              </a:rPr>
              <a:t>Rowan Atkinson</a:t>
            </a:r>
            <a:endParaRPr lang="en-US" altLang="zh-CN" sz="32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mn-ea"/>
              <a:sym typeface="+mn-lt"/>
            </a:endParaRPr>
          </a:p>
        </p:txBody>
      </p:sp>
      <p:sp>
        <p:nvSpPr>
          <p:cNvPr id="1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794579" y="2112899"/>
            <a:ext cx="6702096" cy="1162050"/>
          </a:xfrm>
          <a:prstGeom prst="rect">
            <a:avLst/>
          </a:prstGeom>
          <a:noFill/>
        </p:spPr>
        <p:txBody>
          <a:bodyPr wrap="square" rtlCol="0">
            <a:spAutoFit/>
          </a:bodyPr>
          <a:lstStyle/>
          <a:p>
            <a:pPr>
              <a:lnSpc>
                <a:spcPct val="145000"/>
              </a:lnSpc>
            </a:pPr>
            <a:r>
              <a:rPr lang="en-US" altLang="zh-CN" sz="2400" dirty="0">
                <a:latin typeface="Microsoft YaHei" panose="020B0503020204020204" pitchFamily="34" charset="-122"/>
                <a:ea typeface="Microsoft YaHei" panose="020B0503020204020204" pitchFamily="34" charset="-122"/>
                <a:cs typeface="+mn-ea"/>
                <a:sym typeface="+mn-lt"/>
              </a:rPr>
              <a:t>What was the name of the actor that played Mr. Bean as referenced in an earlier slide?</a:t>
            </a:r>
            <a:endParaRPr lang="en-US" altLang="zh-CN" sz="2400" dirty="0">
              <a:latin typeface="Microsoft YaHei" panose="020B0503020204020204" pitchFamily="34" charset="-122"/>
              <a:ea typeface="Microsoft YaHei"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Placeholder 2" descr="Registrar_WSeal"/>
          <p:cNvPicPr>
            <a:picLocks noChangeAspect="1"/>
          </p:cNvPicPr>
          <p:nvPr>
            <p:ph type="pic" sz="quarter" idx="10"/>
          </p:nvPr>
        </p:nvPicPr>
        <p:blipFill>
          <a:blip r:embed="rId1"/>
          <a:stretch>
            <a:fillRect/>
          </a:stretch>
        </p:blipFill>
        <p:spPr>
          <a:xfrm>
            <a:off x="1250950" y="1581785"/>
            <a:ext cx="3582035" cy="3693795"/>
          </a:xfrm>
          <a:prstGeom prst="rect">
            <a:avLst/>
          </a:prstGeom>
        </p:spPr>
      </p:pic>
      <p:sp>
        <p:nvSpPr>
          <p:cNvPr id="34"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356421"/>
            <a:ext cx="4547934" cy="792109"/>
          </a:xfrm>
          <a:custGeom>
            <a:avLst/>
            <a:gdLst>
              <a:gd name="connsiteX0" fmla="*/ 3825076 w 4547934"/>
              <a:gd name="connsiteY0" fmla="*/ 0 h 792109"/>
              <a:gd name="connsiteX1" fmla="*/ 4252413 w 4547934"/>
              <a:gd name="connsiteY1" fmla="*/ 0 h 792109"/>
              <a:gd name="connsiteX2" fmla="*/ 4547934 w 4547934"/>
              <a:gd name="connsiteY2" fmla="*/ 295521 h 792109"/>
              <a:gd name="connsiteX3" fmla="*/ 4051347 w 4547934"/>
              <a:gd name="connsiteY3" fmla="*/ 792108 h 792109"/>
              <a:gd name="connsiteX4" fmla="*/ 3938334 w 4547934"/>
              <a:gd name="connsiteY4" fmla="*/ 792108 h 792109"/>
              <a:gd name="connsiteX5" fmla="*/ 3938334 w 4547934"/>
              <a:gd name="connsiteY5" fmla="*/ 792109 h 792109"/>
              <a:gd name="connsiteX6" fmla="*/ 0 w 4547934"/>
              <a:gd name="connsiteY6" fmla="*/ 792109 h 792109"/>
              <a:gd name="connsiteX7" fmla="*/ 0 w 4547934"/>
              <a:gd name="connsiteY7" fmla="*/ 1 h 792109"/>
              <a:gd name="connsiteX8" fmla="*/ 3825077 w 4547934"/>
              <a:gd name="connsiteY8" fmla="*/ 1 h 792109"/>
              <a:gd name="connsiteX9" fmla="*/ 3825076 w 4547934"/>
              <a:gd name="connsiteY9" fmla="*/ 0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7934" h="792109">
                <a:moveTo>
                  <a:pt x="3825076" y="0"/>
                </a:moveTo>
                <a:lnTo>
                  <a:pt x="4252413" y="0"/>
                </a:lnTo>
                <a:lnTo>
                  <a:pt x="4547934" y="295521"/>
                </a:lnTo>
                <a:lnTo>
                  <a:pt x="4051347" y="792108"/>
                </a:lnTo>
                <a:lnTo>
                  <a:pt x="3938334" y="792108"/>
                </a:lnTo>
                <a:lnTo>
                  <a:pt x="3938334" y="792109"/>
                </a:lnTo>
                <a:lnTo>
                  <a:pt x="0" y="792109"/>
                </a:lnTo>
                <a:lnTo>
                  <a:pt x="0" y="1"/>
                </a:lnTo>
                <a:lnTo>
                  <a:pt x="3825077" y="1"/>
                </a:lnTo>
                <a:lnTo>
                  <a:pt x="3825076"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031240" y="506730"/>
            <a:ext cx="2484755" cy="491490"/>
          </a:xfrm>
          <a:prstGeom prst="rect">
            <a:avLst/>
          </a:prstGeom>
          <a:noFill/>
          <a:ln>
            <a:noFill/>
          </a:ln>
        </p:spPr>
        <p:txBody>
          <a:bodyPr wrap="square" rtlCol="0">
            <a:spAutoFit/>
          </a:bodyPr>
          <a:p>
            <a:pPr>
              <a:lnSpc>
                <a:spcPct val="130000"/>
              </a:lnSpc>
            </a:pPr>
            <a:r>
              <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INTRODUCTION</a:t>
            </a:r>
            <a:endParaRPr lang="zh-CN" altLang="en-US"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6401435" y="1998345"/>
            <a:ext cx="4765675" cy="3138170"/>
          </a:xfrm>
          <a:prstGeom prst="rect">
            <a:avLst/>
          </a:prstGeom>
          <a:noFill/>
        </p:spPr>
        <p:txBody>
          <a:bodyPr wrap="square" rtlCol="0">
            <a:spAutoFit/>
          </a:bodyPr>
          <a:p>
            <a:pPr indent="0">
              <a:buFont typeface="Arial" panose="020B0604020202020204" pitchFamily="34" charset="0"/>
              <a:buNone/>
            </a:pPr>
            <a:r>
              <a:rPr lang="en-US" altLang="de-DE" b="1" dirty="0">
                <a:latin typeface="Microsoft YaHei" panose="020B0503020204020204" pitchFamily="34" charset="-122"/>
                <a:ea typeface="Microsoft YaHei" panose="020B0503020204020204" pitchFamily="34" charset="-122"/>
              </a:rPr>
              <a:t>Matthew R Katra</a:t>
            </a:r>
            <a:endParaRPr lang="en-US" altLang="de-DE" b="1"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endParaRPr lang="en-US" altLang="de-DE" b="1"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en-US" altLang="de-DE" dirty="0">
                <a:latin typeface="Microsoft YaHei" panose="020B0503020204020204" pitchFamily="34" charset="-122"/>
                <a:ea typeface="Microsoft YaHei" panose="020B0503020204020204" pitchFamily="34" charset="-122"/>
              </a:rPr>
              <a:t>Registrar of Voters since 2014</a:t>
            </a:r>
            <a:endParaRPr lang="en-US" altLang="de-DE"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endParaRPr lang="en-US" altLang="de-DE"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en-US" altLang="de-DE" dirty="0">
                <a:latin typeface="Microsoft YaHei" panose="020B0503020204020204" pitchFamily="34" charset="-122"/>
                <a:ea typeface="Microsoft YaHei" panose="020B0503020204020204" pitchFamily="34" charset="-122"/>
              </a:rPr>
              <a:t>Before being Registrar:</a:t>
            </a:r>
            <a:endParaRPr lang="en-US" altLang="de-DE" dirty="0">
              <a:latin typeface="Microsoft YaHei" panose="020B0503020204020204" pitchFamily="34" charset="-122"/>
              <a:ea typeface="Microsoft YaHei" panose="020B0503020204020204" pitchFamily="34" charset="-122"/>
            </a:endParaRPr>
          </a:p>
          <a:p>
            <a:pPr marL="742950" lvl="1" indent="-285750">
              <a:buFont typeface="Arial" panose="020B0604020202020204" pitchFamily="34" charset="0"/>
              <a:buChar char="•"/>
            </a:pPr>
            <a:r>
              <a:rPr lang="en-US" altLang="de-DE" dirty="0">
                <a:latin typeface="Microsoft YaHei" panose="020B0503020204020204" pitchFamily="34" charset="-122"/>
                <a:ea typeface="Microsoft YaHei" panose="020B0503020204020204" pitchFamily="34" charset="-122"/>
              </a:rPr>
              <a:t>Zoning Commissioner </a:t>
            </a:r>
            <a:endParaRPr lang="en-US" altLang="de-DE" dirty="0">
              <a:latin typeface="Microsoft YaHei" panose="020B0503020204020204" pitchFamily="34" charset="-122"/>
              <a:ea typeface="Microsoft YaHei" panose="020B0503020204020204" pitchFamily="34" charset="-122"/>
            </a:endParaRPr>
          </a:p>
          <a:p>
            <a:pPr marL="742950" lvl="1" indent="-285750">
              <a:buFont typeface="Arial" panose="020B0604020202020204" pitchFamily="34" charset="0"/>
              <a:buChar char="•"/>
            </a:pPr>
            <a:r>
              <a:rPr lang="en-US" altLang="de-DE" dirty="0">
                <a:latin typeface="Microsoft YaHei" panose="020B0503020204020204" pitchFamily="34" charset="-122"/>
                <a:ea typeface="Microsoft YaHei" panose="020B0503020204020204" pitchFamily="34" charset="-122"/>
              </a:rPr>
              <a:t>Finance Board</a:t>
            </a:r>
            <a:endParaRPr lang="en-US" altLang="de-DE" dirty="0">
              <a:latin typeface="Microsoft YaHei" panose="020B0503020204020204" pitchFamily="34" charset="-122"/>
              <a:ea typeface="Microsoft YaHei" panose="020B0503020204020204" pitchFamily="34" charset="-122"/>
            </a:endParaRPr>
          </a:p>
          <a:p>
            <a:pPr marL="742950" lvl="1" indent="-285750">
              <a:buFont typeface="Arial" panose="020B0604020202020204" pitchFamily="34" charset="0"/>
              <a:buChar char="•"/>
            </a:pPr>
            <a:r>
              <a:rPr lang="en-US" altLang="de-DE" dirty="0">
                <a:latin typeface="Microsoft YaHei" panose="020B0503020204020204" pitchFamily="34" charset="-122"/>
                <a:ea typeface="Microsoft YaHei" panose="020B0503020204020204" pitchFamily="34" charset="-122"/>
              </a:rPr>
              <a:t>Ambulance Review Commission</a:t>
            </a:r>
            <a:endParaRPr lang="en-US" altLang="de-DE" dirty="0">
              <a:latin typeface="Microsoft YaHei" panose="020B0503020204020204" pitchFamily="34" charset="-122"/>
              <a:ea typeface="Microsoft YaHei" panose="020B0503020204020204" pitchFamily="34" charset="-122"/>
            </a:endParaRPr>
          </a:p>
          <a:p>
            <a:pPr marL="742950" lvl="1" indent="-285750">
              <a:buFont typeface="Arial" panose="020B0604020202020204" pitchFamily="34" charset="0"/>
              <a:buChar char="•"/>
            </a:pPr>
            <a:r>
              <a:rPr lang="en-US" altLang="de-DE" dirty="0">
                <a:latin typeface="Microsoft YaHei" panose="020B0503020204020204" pitchFamily="34" charset="-122"/>
                <a:ea typeface="Microsoft YaHei" panose="020B0503020204020204" pitchFamily="34" charset="-122"/>
              </a:rPr>
              <a:t>Burgess Candidate </a:t>
            </a:r>
            <a:endParaRPr lang="en-US" altLang="de-DE" dirty="0">
              <a:latin typeface="Microsoft YaHei" panose="020B0503020204020204" pitchFamily="34" charset="-122"/>
              <a:ea typeface="Microsoft YaHei" panose="020B0503020204020204" pitchFamily="34" charset="-122"/>
            </a:endParaRPr>
          </a:p>
          <a:p>
            <a:pPr marL="742950" lvl="1" indent="-285750">
              <a:buFont typeface="Arial" panose="020B0604020202020204" pitchFamily="34" charset="0"/>
              <a:buChar char="•"/>
            </a:pPr>
            <a:endParaRPr lang="en-US" altLang="de-DE" dirty="0">
              <a:latin typeface="Microsoft YaHei" panose="020B0503020204020204" pitchFamily="34" charset="-122"/>
              <a:ea typeface="Microsoft YaHei" panose="020B0503020204020204" pitchFamily="34" charset="-122"/>
            </a:endParaRPr>
          </a:p>
          <a:p>
            <a:pPr marL="285750" lvl="0" indent="-285750">
              <a:buFont typeface="Arial" panose="020B0604020202020204" pitchFamily="34" charset="0"/>
              <a:buChar char="•"/>
            </a:pPr>
            <a:r>
              <a:rPr lang="en-US" altLang="de-DE" dirty="0">
                <a:latin typeface="Microsoft YaHei" panose="020B0503020204020204" pitchFamily="34" charset="-122"/>
                <a:ea typeface="Microsoft YaHei" panose="020B0503020204020204" pitchFamily="34" charset="-122"/>
              </a:rPr>
              <a:t>How did I become a Registrar?</a:t>
            </a:r>
            <a:endParaRPr lang="en-US" altLang="de-DE" dirty="0">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356421"/>
            <a:ext cx="4547934" cy="792109"/>
          </a:xfrm>
          <a:custGeom>
            <a:avLst/>
            <a:gdLst>
              <a:gd name="connsiteX0" fmla="*/ 3825076 w 4547934"/>
              <a:gd name="connsiteY0" fmla="*/ 0 h 792109"/>
              <a:gd name="connsiteX1" fmla="*/ 4252413 w 4547934"/>
              <a:gd name="connsiteY1" fmla="*/ 0 h 792109"/>
              <a:gd name="connsiteX2" fmla="*/ 4547934 w 4547934"/>
              <a:gd name="connsiteY2" fmla="*/ 295521 h 792109"/>
              <a:gd name="connsiteX3" fmla="*/ 4051347 w 4547934"/>
              <a:gd name="connsiteY3" fmla="*/ 792108 h 792109"/>
              <a:gd name="connsiteX4" fmla="*/ 3938334 w 4547934"/>
              <a:gd name="connsiteY4" fmla="*/ 792108 h 792109"/>
              <a:gd name="connsiteX5" fmla="*/ 3938334 w 4547934"/>
              <a:gd name="connsiteY5" fmla="*/ 792109 h 792109"/>
              <a:gd name="connsiteX6" fmla="*/ 0 w 4547934"/>
              <a:gd name="connsiteY6" fmla="*/ 792109 h 792109"/>
              <a:gd name="connsiteX7" fmla="*/ 0 w 4547934"/>
              <a:gd name="connsiteY7" fmla="*/ 1 h 792109"/>
              <a:gd name="connsiteX8" fmla="*/ 3825077 w 4547934"/>
              <a:gd name="connsiteY8" fmla="*/ 1 h 792109"/>
              <a:gd name="connsiteX9" fmla="*/ 3825076 w 4547934"/>
              <a:gd name="connsiteY9" fmla="*/ 0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7934" h="792109">
                <a:moveTo>
                  <a:pt x="3825076" y="0"/>
                </a:moveTo>
                <a:lnTo>
                  <a:pt x="4252413" y="0"/>
                </a:lnTo>
                <a:lnTo>
                  <a:pt x="4547934" y="295521"/>
                </a:lnTo>
                <a:lnTo>
                  <a:pt x="4051347" y="792108"/>
                </a:lnTo>
                <a:lnTo>
                  <a:pt x="3938334" y="792108"/>
                </a:lnTo>
                <a:lnTo>
                  <a:pt x="3938334" y="792109"/>
                </a:lnTo>
                <a:lnTo>
                  <a:pt x="0" y="792109"/>
                </a:lnTo>
                <a:lnTo>
                  <a:pt x="0" y="1"/>
                </a:lnTo>
                <a:lnTo>
                  <a:pt x="3825077" y="1"/>
                </a:lnTo>
                <a:lnTo>
                  <a:pt x="3825076"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789430" y="506730"/>
            <a:ext cx="1856740" cy="491490"/>
          </a:xfrm>
          <a:prstGeom prst="rect">
            <a:avLst/>
          </a:prstGeom>
          <a:noFill/>
          <a:ln>
            <a:noFill/>
          </a:ln>
        </p:spPr>
        <p:txBody>
          <a:bodyPr wrap="square" rtlCol="0">
            <a:spAutoFit/>
          </a:bodyPr>
          <a:lstStyle/>
          <a:p>
            <a:pPr>
              <a:lnSpc>
                <a:spcPct val="130000"/>
              </a:lnSpc>
            </a:pPr>
            <a:r>
              <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QUIZ</a:t>
            </a:r>
            <a:endParaRPr lang="zh-CN" altLang="en-US"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7" name="Flying impression design ——飞印象设计是一家专业的广告设计制作工作室，专注于平面、OFFICE、摄影等业务，工作室成立于2016年，拥有高水平的设计团队，已经立足于市场，今后将输出更多精致作品。"/>
          <p:cNvSpPr/>
          <p:nvPr/>
        </p:nvSpPr>
        <p:spPr>
          <a:xfrm>
            <a:off x="4816221" y="356420"/>
            <a:ext cx="7375778" cy="792110"/>
          </a:xfrm>
          <a:custGeom>
            <a:avLst/>
            <a:gdLst>
              <a:gd name="connsiteX0" fmla="*/ 2445003 w 7375778"/>
              <a:gd name="connsiteY0" fmla="*/ 0 h 792110"/>
              <a:gd name="connsiteX1" fmla="*/ 2930778 w 7375778"/>
              <a:gd name="connsiteY1" fmla="*/ 0 h 792110"/>
              <a:gd name="connsiteX2" fmla="*/ 6931278 w 7375778"/>
              <a:gd name="connsiteY2" fmla="*/ 0 h 792110"/>
              <a:gd name="connsiteX3" fmla="*/ 6931278 w 7375778"/>
              <a:gd name="connsiteY3" fmla="*/ 1 h 792110"/>
              <a:gd name="connsiteX4" fmla="*/ 7375778 w 7375778"/>
              <a:gd name="connsiteY4" fmla="*/ 1 h 792110"/>
              <a:gd name="connsiteX5" fmla="*/ 7375778 w 7375778"/>
              <a:gd name="connsiteY5" fmla="*/ 792109 h 792110"/>
              <a:gd name="connsiteX6" fmla="*/ 6884987 w 7375778"/>
              <a:gd name="connsiteY6" fmla="*/ 792109 h 792110"/>
              <a:gd name="connsiteX7" fmla="*/ 6884987 w 7375778"/>
              <a:gd name="connsiteY7" fmla="*/ 792108 h 792110"/>
              <a:gd name="connsiteX8" fmla="*/ 2930778 w 7375778"/>
              <a:gd name="connsiteY8" fmla="*/ 792108 h 792110"/>
              <a:gd name="connsiteX9" fmla="*/ 2445003 w 7375778"/>
              <a:gd name="connsiteY9" fmla="*/ 792108 h 792110"/>
              <a:gd name="connsiteX10" fmla="*/ 2445003 w 7375778"/>
              <a:gd name="connsiteY10" fmla="*/ 792109 h 792110"/>
              <a:gd name="connsiteX11" fmla="*/ 722857 w 7375778"/>
              <a:gd name="connsiteY11" fmla="*/ 792109 h 792110"/>
              <a:gd name="connsiteX12" fmla="*/ 722858 w 7375778"/>
              <a:gd name="connsiteY12" fmla="*/ 792110 h 792110"/>
              <a:gd name="connsiteX13" fmla="*/ 295521 w 7375778"/>
              <a:gd name="connsiteY13" fmla="*/ 792110 h 792110"/>
              <a:gd name="connsiteX14" fmla="*/ 0 w 7375778"/>
              <a:gd name="connsiteY14" fmla="*/ 496589 h 792110"/>
              <a:gd name="connsiteX15" fmla="*/ 496587 w 7375778"/>
              <a:gd name="connsiteY15" fmla="*/ 2 h 792110"/>
              <a:gd name="connsiteX16" fmla="*/ 609600 w 7375778"/>
              <a:gd name="connsiteY16" fmla="*/ 2 h 792110"/>
              <a:gd name="connsiteX17" fmla="*/ 609600 w 7375778"/>
              <a:gd name="connsiteY17" fmla="*/ 1 h 792110"/>
              <a:gd name="connsiteX18" fmla="*/ 2445003 w 7375778"/>
              <a:gd name="connsiteY18" fmla="*/ 1 h 79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5778" h="792110">
                <a:moveTo>
                  <a:pt x="2445003" y="0"/>
                </a:moveTo>
                <a:lnTo>
                  <a:pt x="2930778" y="0"/>
                </a:lnTo>
                <a:lnTo>
                  <a:pt x="6931278" y="0"/>
                </a:lnTo>
                <a:lnTo>
                  <a:pt x="6931278" y="1"/>
                </a:lnTo>
                <a:lnTo>
                  <a:pt x="7375778" y="1"/>
                </a:lnTo>
                <a:lnTo>
                  <a:pt x="7375778" y="792109"/>
                </a:lnTo>
                <a:lnTo>
                  <a:pt x="6884987" y="792109"/>
                </a:lnTo>
                <a:lnTo>
                  <a:pt x="6884987" y="792108"/>
                </a:lnTo>
                <a:lnTo>
                  <a:pt x="2930778" y="792108"/>
                </a:lnTo>
                <a:lnTo>
                  <a:pt x="2445003" y="792108"/>
                </a:lnTo>
                <a:lnTo>
                  <a:pt x="2445003" y="792109"/>
                </a:lnTo>
                <a:lnTo>
                  <a:pt x="722857" y="792109"/>
                </a:lnTo>
                <a:lnTo>
                  <a:pt x="722858" y="792110"/>
                </a:lnTo>
                <a:lnTo>
                  <a:pt x="295521" y="792110"/>
                </a:lnTo>
                <a:lnTo>
                  <a:pt x="0" y="496589"/>
                </a:lnTo>
                <a:lnTo>
                  <a:pt x="496587" y="2"/>
                </a:lnTo>
                <a:lnTo>
                  <a:pt x="609600" y="2"/>
                </a:lnTo>
                <a:lnTo>
                  <a:pt x="609600" y="1"/>
                </a:lnTo>
                <a:lnTo>
                  <a:pt x="244500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lying impression design ——飞印象设计是一家专业的广告设计制作工作室，专注于平面、OFFICE、摄影等业务，工作室成立于2016年，拥有高水平的设计团队，已经立足于市场，今后将输出更多精致作品。"/>
          <p:cNvSpPr/>
          <p:nvPr/>
        </p:nvSpPr>
        <p:spPr>
          <a:xfrm>
            <a:off x="712788" y="1778000"/>
            <a:ext cx="3420104" cy="4406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ying impression design ——飞印象设计是一家专业的广告设计制作工作室，专注于平面、OFFICE、摄影等业务，工作室成立于2016年，拥有高水平的设计团队，已经立足于市场，今后将输出更多精致作品。"/>
          <p:cNvSpPr/>
          <p:nvPr/>
        </p:nvSpPr>
        <p:spPr>
          <a:xfrm>
            <a:off x="1508440" y="2197101"/>
            <a:ext cx="1828800" cy="1828801"/>
          </a:xfrm>
          <a:prstGeom prst="rect">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p:nvPr/>
        </p:nvSpPr>
        <p:spPr>
          <a:xfrm>
            <a:off x="1789544" y="4252477"/>
            <a:ext cx="292293" cy="292292"/>
          </a:xfrm>
          <a:prstGeom prst="star5">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lying impression design ——飞印象设计是一家专业的广告设计制作工作室，专注于平面、OFFICE、摄影等业务，工作室成立于2016年，拥有高水平的设计团队，已经立足于市场，今后将输出更多精致作品。"/>
          <p:cNvSpPr/>
          <p:nvPr/>
        </p:nvSpPr>
        <p:spPr>
          <a:xfrm>
            <a:off x="2276693" y="4252477"/>
            <a:ext cx="292293" cy="292292"/>
          </a:xfrm>
          <a:prstGeom prst="star5">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Flying impression design ——飞印象设计是一家专业的广告设计制作工作室，专注于平面、OFFICE、摄影等业务，工作室成立于2016年，拥有高水平的设计团队，已经立足于市场，今后将输出更多精致作品。"/>
          <p:cNvSpPr/>
          <p:nvPr/>
        </p:nvSpPr>
        <p:spPr>
          <a:xfrm>
            <a:off x="2763843" y="4252477"/>
            <a:ext cx="292293" cy="292292"/>
          </a:xfrm>
          <a:prstGeom prst="star5">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069195" y="4771345"/>
            <a:ext cx="2707288" cy="325120"/>
          </a:xfrm>
          <a:prstGeom prst="rect">
            <a:avLst/>
          </a:prstGeom>
          <a:noFill/>
        </p:spPr>
        <p:txBody>
          <a:bodyPr wrap="square" rtlCol="0">
            <a:spAutoFit/>
          </a:bodyPr>
          <a:lstStyle/>
          <a:p>
            <a:pPr algn="ctr">
              <a:lnSpc>
                <a:spcPct val="145000"/>
              </a:lnSpc>
            </a:pPr>
            <a:r>
              <a:rPr lang="en-US" altLang="zh-CN" sz="1050" dirty="0">
                <a:latin typeface="Microsoft YaHei" panose="020B0503020204020204" pitchFamily="34" charset="-122"/>
                <a:ea typeface="Microsoft YaHei" panose="020B0503020204020204" pitchFamily="34" charset="-122"/>
                <a:cs typeface="SimSun" panose="02010600030101010101" pitchFamily="2" charset="-122"/>
              </a:rPr>
              <a:t>QUIZ QUESTION #2</a:t>
            </a:r>
            <a:endParaRPr lang="en-US" altLang="zh-CN" sz="1050" dirty="0">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12" name="Flying impression design ——飞印象设计是一家专业的广告设计制作工作室，专注于平面、OFFICE、摄影等业务，工作室成立于2016年，拥有高水平的设计团队，已经立足于市场，今后将输出更多精致作品。"/>
          <p:cNvSpPr/>
          <p:nvPr/>
        </p:nvSpPr>
        <p:spPr>
          <a:xfrm>
            <a:off x="2170127" y="2811405"/>
            <a:ext cx="505426" cy="600193"/>
          </a:xfrm>
          <a:custGeom>
            <a:avLst/>
            <a:gdLst/>
            <a:ahLst/>
            <a:cxnLst>
              <a:cxn ang="0">
                <a:pos x="wd2" y="hd2"/>
              </a:cxn>
              <a:cxn ang="5400000">
                <a:pos x="wd2" y="hd2"/>
              </a:cxn>
              <a:cxn ang="10800000">
                <a:pos x="wd2" y="hd2"/>
              </a:cxn>
              <a:cxn ang="16200000">
                <a:pos x="wd2" y="hd2"/>
              </a:cxn>
            </a:cxnLst>
            <a:rect l="0" t="0" r="r" b="b"/>
            <a:pathLst>
              <a:path w="21600" h="21600" extrusionOk="0">
                <a:moveTo>
                  <a:pt x="18000" y="12126"/>
                </a:moveTo>
                <a:lnTo>
                  <a:pt x="1800" y="12126"/>
                </a:lnTo>
                <a:lnTo>
                  <a:pt x="1800" y="3789"/>
                </a:lnTo>
                <a:lnTo>
                  <a:pt x="18000" y="3789"/>
                </a:lnTo>
                <a:lnTo>
                  <a:pt x="14400" y="7958"/>
                </a:lnTo>
                <a:cubicBezTo>
                  <a:pt x="14400" y="7958"/>
                  <a:pt x="18000" y="12126"/>
                  <a:pt x="18000" y="12126"/>
                </a:cubicBezTo>
                <a:close/>
                <a:moveTo>
                  <a:pt x="21600" y="2274"/>
                </a:moveTo>
                <a:lnTo>
                  <a:pt x="1800" y="2274"/>
                </a:lnTo>
                <a:lnTo>
                  <a:pt x="1800" y="0"/>
                </a:lnTo>
                <a:lnTo>
                  <a:pt x="0" y="0"/>
                </a:lnTo>
                <a:lnTo>
                  <a:pt x="0" y="21600"/>
                </a:lnTo>
                <a:lnTo>
                  <a:pt x="1800" y="21600"/>
                </a:lnTo>
                <a:lnTo>
                  <a:pt x="1800" y="13642"/>
                </a:lnTo>
                <a:lnTo>
                  <a:pt x="21600" y="13642"/>
                </a:lnTo>
                <a:lnTo>
                  <a:pt x="16650" y="7958"/>
                </a:lnTo>
                <a:cubicBezTo>
                  <a:pt x="16650" y="7958"/>
                  <a:pt x="21600" y="2274"/>
                  <a:pt x="21600" y="2274"/>
                </a:cubicBezTo>
                <a:close/>
              </a:path>
            </a:pathLst>
          </a:custGeom>
          <a:solidFill>
            <a:schemeClr val="bg1"/>
          </a:solidFill>
          <a:ln w="12700">
            <a:miter lim="400000"/>
          </a:ln>
        </p:spPr>
        <p:txBody>
          <a:bodyPr lIns="35719" tIns="35719" rIns="35719" bIns="35719"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Gill Sans MT" panose="020B0502020104020203" charset="0"/>
              <a:ea typeface="Gill Sans MT" panose="020B0502020104020203" charset="0"/>
              <a:cs typeface="Gill Sans MT" panose="020B0502020104020203" charset="0"/>
              <a:sym typeface="Gill Sans MT" panose="020B0502020104020203" charset="0"/>
            </a:endParaRPr>
          </a:p>
        </p:txBody>
      </p:sp>
      <p:sp>
        <p:nvSpPr>
          <p:cNvPr id="13"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874260" y="3914140"/>
            <a:ext cx="5012690" cy="583565"/>
          </a:xfrm>
          <a:prstGeom prst="rect">
            <a:avLst/>
          </a:prstGeom>
          <a:noFill/>
        </p:spPr>
        <p:txBody>
          <a:bodyPr wrap="square" rtlCol="0">
            <a:spAutoFit/>
          </a:bodyPr>
          <a:lstStyle/>
          <a:p>
            <a:r>
              <a:rPr lang="en-US" altLang="zh-CN" sz="32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mn-ea"/>
                <a:sym typeface="+mn-lt"/>
              </a:rPr>
              <a:t>Naugatuck</a:t>
            </a:r>
            <a:endParaRPr lang="en-US" altLang="zh-CN" sz="32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mn-ea"/>
              <a:sym typeface="+mn-lt"/>
            </a:endParaRPr>
          </a:p>
        </p:txBody>
      </p:sp>
      <p:sp>
        <p:nvSpPr>
          <p:cNvPr id="1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794579" y="2112899"/>
            <a:ext cx="6702096" cy="626745"/>
          </a:xfrm>
          <a:prstGeom prst="rect">
            <a:avLst/>
          </a:prstGeom>
          <a:noFill/>
        </p:spPr>
        <p:txBody>
          <a:bodyPr wrap="square" rtlCol="0">
            <a:spAutoFit/>
          </a:bodyPr>
          <a:lstStyle/>
          <a:p>
            <a:pPr>
              <a:lnSpc>
                <a:spcPct val="145000"/>
              </a:lnSpc>
            </a:pPr>
            <a:r>
              <a:rPr lang="en-US" altLang="zh-CN" sz="2400" dirty="0">
                <a:latin typeface="Microsoft YaHei" panose="020B0503020204020204" pitchFamily="34" charset="-122"/>
                <a:ea typeface="Microsoft YaHei" panose="020B0503020204020204" pitchFamily="34" charset="-122"/>
                <a:cs typeface="+mn-ea"/>
                <a:sym typeface="+mn-lt"/>
              </a:rPr>
              <a:t>Which municipality am I the Registrar for?</a:t>
            </a:r>
            <a:endParaRPr lang="en-US" altLang="zh-CN" sz="2400" dirty="0">
              <a:latin typeface="Microsoft YaHei" panose="020B0503020204020204" pitchFamily="34" charset="-122"/>
              <a:ea typeface="Microsoft YaHei"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356421"/>
            <a:ext cx="4547934" cy="792109"/>
          </a:xfrm>
          <a:custGeom>
            <a:avLst/>
            <a:gdLst>
              <a:gd name="connsiteX0" fmla="*/ 3825076 w 4547934"/>
              <a:gd name="connsiteY0" fmla="*/ 0 h 792109"/>
              <a:gd name="connsiteX1" fmla="*/ 4252413 w 4547934"/>
              <a:gd name="connsiteY1" fmla="*/ 0 h 792109"/>
              <a:gd name="connsiteX2" fmla="*/ 4547934 w 4547934"/>
              <a:gd name="connsiteY2" fmla="*/ 295521 h 792109"/>
              <a:gd name="connsiteX3" fmla="*/ 4051347 w 4547934"/>
              <a:gd name="connsiteY3" fmla="*/ 792108 h 792109"/>
              <a:gd name="connsiteX4" fmla="*/ 3938334 w 4547934"/>
              <a:gd name="connsiteY4" fmla="*/ 792108 h 792109"/>
              <a:gd name="connsiteX5" fmla="*/ 3938334 w 4547934"/>
              <a:gd name="connsiteY5" fmla="*/ 792109 h 792109"/>
              <a:gd name="connsiteX6" fmla="*/ 0 w 4547934"/>
              <a:gd name="connsiteY6" fmla="*/ 792109 h 792109"/>
              <a:gd name="connsiteX7" fmla="*/ 0 w 4547934"/>
              <a:gd name="connsiteY7" fmla="*/ 1 h 792109"/>
              <a:gd name="connsiteX8" fmla="*/ 3825077 w 4547934"/>
              <a:gd name="connsiteY8" fmla="*/ 1 h 792109"/>
              <a:gd name="connsiteX9" fmla="*/ 3825076 w 4547934"/>
              <a:gd name="connsiteY9" fmla="*/ 0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7934" h="792109">
                <a:moveTo>
                  <a:pt x="3825076" y="0"/>
                </a:moveTo>
                <a:lnTo>
                  <a:pt x="4252413" y="0"/>
                </a:lnTo>
                <a:lnTo>
                  <a:pt x="4547934" y="295521"/>
                </a:lnTo>
                <a:lnTo>
                  <a:pt x="4051347" y="792108"/>
                </a:lnTo>
                <a:lnTo>
                  <a:pt x="3938334" y="792108"/>
                </a:lnTo>
                <a:lnTo>
                  <a:pt x="3938334" y="792109"/>
                </a:lnTo>
                <a:lnTo>
                  <a:pt x="0" y="792109"/>
                </a:lnTo>
                <a:lnTo>
                  <a:pt x="0" y="1"/>
                </a:lnTo>
                <a:lnTo>
                  <a:pt x="3825077" y="1"/>
                </a:lnTo>
                <a:lnTo>
                  <a:pt x="3825076"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789430" y="506730"/>
            <a:ext cx="1856740" cy="491490"/>
          </a:xfrm>
          <a:prstGeom prst="rect">
            <a:avLst/>
          </a:prstGeom>
          <a:noFill/>
          <a:ln>
            <a:noFill/>
          </a:ln>
        </p:spPr>
        <p:txBody>
          <a:bodyPr wrap="square" rtlCol="0">
            <a:spAutoFit/>
          </a:bodyPr>
          <a:lstStyle/>
          <a:p>
            <a:pPr>
              <a:lnSpc>
                <a:spcPct val="130000"/>
              </a:lnSpc>
            </a:pPr>
            <a:r>
              <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QUIZ</a:t>
            </a:r>
            <a:endParaRPr lang="zh-CN" altLang="en-US"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7" name="Flying impression design ——飞印象设计是一家专业的广告设计制作工作室，专注于平面、OFFICE、摄影等业务，工作室成立于2016年，拥有高水平的设计团队，已经立足于市场，今后将输出更多精致作品。"/>
          <p:cNvSpPr/>
          <p:nvPr/>
        </p:nvSpPr>
        <p:spPr>
          <a:xfrm>
            <a:off x="4816221" y="356420"/>
            <a:ext cx="7375778" cy="792110"/>
          </a:xfrm>
          <a:custGeom>
            <a:avLst/>
            <a:gdLst>
              <a:gd name="connsiteX0" fmla="*/ 2445003 w 7375778"/>
              <a:gd name="connsiteY0" fmla="*/ 0 h 792110"/>
              <a:gd name="connsiteX1" fmla="*/ 2930778 w 7375778"/>
              <a:gd name="connsiteY1" fmla="*/ 0 h 792110"/>
              <a:gd name="connsiteX2" fmla="*/ 6931278 w 7375778"/>
              <a:gd name="connsiteY2" fmla="*/ 0 h 792110"/>
              <a:gd name="connsiteX3" fmla="*/ 6931278 w 7375778"/>
              <a:gd name="connsiteY3" fmla="*/ 1 h 792110"/>
              <a:gd name="connsiteX4" fmla="*/ 7375778 w 7375778"/>
              <a:gd name="connsiteY4" fmla="*/ 1 h 792110"/>
              <a:gd name="connsiteX5" fmla="*/ 7375778 w 7375778"/>
              <a:gd name="connsiteY5" fmla="*/ 792109 h 792110"/>
              <a:gd name="connsiteX6" fmla="*/ 6884987 w 7375778"/>
              <a:gd name="connsiteY6" fmla="*/ 792109 h 792110"/>
              <a:gd name="connsiteX7" fmla="*/ 6884987 w 7375778"/>
              <a:gd name="connsiteY7" fmla="*/ 792108 h 792110"/>
              <a:gd name="connsiteX8" fmla="*/ 2930778 w 7375778"/>
              <a:gd name="connsiteY8" fmla="*/ 792108 h 792110"/>
              <a:gd name="connsiteX9" fmla="*/ 2445003 w 7375778"/>
              <a:gd name="connsiteY9" fmla="*/ 792108 h 792110"/>
              <a:gd name="connsiteX10" fmla="*/ 2445003 w 7375778"/>
              <a:gd name="connsiteY10" fmla="*/ 792109 h 792110"/>
              <a:gd name="connsiteX11" fmla="*/ 722857 w 7375778"/>
              <a:gd name="connsiteY11" fmla="*/ 792109 h 792110"/>
              <a:gd name="connsiteX12" fmla="*/ 722858 w 7375778"/>
              <a:gd name="connsiteY12" fmla="*/ 792110 h 792110"/>
              <a:gd name="connsiteX13" fmla="*/ 295521 w 7375778"/>
              <a:gd name="connsiteY13" fmla="*/ 792110 h 792110"/>
              <a:gd name="connsiteX14" fmla="*/ 0 w 7375778"/>
              <a:gd name="connsiteY14" fmla="*/ 496589 h 792110"/>
              <a:gd name="connsiteX15" fmla="*/ 496587 w 7375778"/>
              <a:gd name="connsiteY15" fmla="*/ 2 h 792110"/>
              <a:gd name="connsiteX16" fmla="*/ 609600 w 7375778"/>
              <a:gd name="connsiteY16" fmla="*/ 2 h 792110"/>
              <a:gd name="connsiteX17" fmla="*/ 609600 w 7375778"/>
              <a:gd name="connsiteY17" fmla="*/ 1 h 792110"/>
              <a:gd name="connsiteX18" fmla="*/ 2445003 w 7375778"/>
              <a:gd name="connsiteY18" fmla="*/ 1 h 79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5778" h="792110">
                <a:moveTo>
                  <a:pt x="2445003" y="0"/>
                </a:moveTo>
                <a:lnTo>
                  <a:pt x="2930778" y="0"/>
                </a:lnTo>
                <a:lnTo>
                  <a:pt x="6931278" y="0"/>
                </a:lnTo>
                <a:lnTo>
                  <a:pt x="6931278" y="1"/>
                </a:lnTo>
                <a:lnTo>
                  <a:pt x="7375778" y="1"/>
                </a:lnTo>
                <a:lnTo>
                  <a:pt x="7375778" y="792109"/>
                </a:lnTo>
                <a:lnTo>
                  <a:pt x="6884987" y="792109"/>
                </a:lnTo>
                <a:lnTo>
                  <a:pt x="6884987" y="792108"/>
                </a:lnTo>
                <a:lnTo>
                  <a:pt x="2930778" y="792108"/>
                </a:lnTo>
                <a:lnTo>
                  <a:pt x="2445003" y="792108"/>
                </a:lnTo>
                <a:lnTo>
                  <a:pt x="2445003" y="792109"/>
                </a:lnTo>
                <a:lnTo>
                  <a:pt x="722857" y="792109"/>
                </a:lnTo>
                <a:lnTo>
                  <a:pt x="722858" y="792110"/>
                </a:lnTo>
                <a:lnTo>
                  <a:pt x="295521" y="792110"/>
                </a:lnTo>
                <a:lnTo>
                  <a:pt x="0" y="496589"/>
                </a:lnTo>
                <a:lnTo>
                  <a:pt x="496587" y="2"/>
                </a:lnTo>
                <a:lnTo>
                  <a:pt x="609600" y="2"/>
                </a:lnTo>
                <a:lnTo>
                  <a:pt x="609600" y="1"/>
                </a:lnTo>
                <a:lnTo>
                  <a:pt x="244500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lying impression design ——飞印象设计是一家专业的广告设计制作工作室，专注于平面、OFFICE、摄影等业务，工作室成立于2016年，拥有高水平的设计团队，已经立足于市场，今后将输出更多精致作品。"/>
          <p:cNvSpPr/>
          <p:nvPr/>
        </p:nvSpPr>
        <p:spPr>
          <a:xfrm>
            <a:off x="712788" y="1778000"/>
            <a:ext cx="3420104" cy="4406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ying impression design ——飞印象设计是一家专业的广告设计制作工作室，专注于平面、OFFICE、摄影等业务，工作室成立于2016年，拥有高水平的设计团队，已经立足于市场，今后将输出更多精致作品。"/>
          <p:cNvSpPr/>
          <p:nvPr/>
        </p:nvSpPr>
        <p:spPr>
          <a:xfrm>
            <a:off x="1508440" y="2197101"/>
            <a:ext cx="1828800" cy="1828801"/>
          </a:xfrm>
          <a:prstGeom prst="rect">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p:nvPr/>
        </p:nvSpPr>
        <p:spPr>
          <a:xfrm>
            <a:off x="1789544" y="4252477"/>
            <a:ext cx="292293" cy="292292"/>
          </a:xfrm>
          <a:prstGeom prst="star5">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lying impression design ——飞印象设计是一家专业的广告设计制作工作室，专注于平面、OFFICE、摄影等业务，工作室成立于2016年，拥有高水平的设计团队，已经立足于市场，今后将输出更多精致作品。"/>
          <p:cNvSpPr/>
          <p:nvPr/>
        </p:nvSpPr>
        <p:spPr>
          <a:xfrm>
            <a:off x="2276693" y="4252477"/>
            <a:ext cx="292293" cy="292292"/>
          </a:xfrm>
          <a:prstGeom prst="star5">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Flying impression design ——飞印象设计是一家专业的广告设计制作工作室，专注于平面、OFFICE、摄影等业务，工作室成立于2016年，拥有高水平的设计团队，已经立足于市场，今后将输出更多精致作品。"/>
          <p:cNvSpPr/>
          <p:nvPr/>
        </p:nvSpPr>
        <p:spPr>
          <a:xfrm>
            <a:off x="2763843" y="4252477"/>
            <a:ext cx="292293" cy="292292"/>
          </a:xfrm>
          <a:prstGeom prst="star5">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069195" y="4771345"/>
            <a:ext cx="2707288" cy="325120"/>
          </a:xfrm>
          <a:prstGeom prst="rect">
            <a:avLst/>
          </a:prstGeom>
          <a:noFill/>
        </p:spPr>
        <p:txBody>
          <a:bodyPr wrap="square" rtlCol="0">
            <a:spAutoFit/>
          </a:bodyPr>
          <a:lstStyle/>
          <a:p>
            <a:pPr algn="ctr">
              <a:lnSpc>
                <a:spcPct val="145000"/>
              </a:lnSpc>
            </a:pPr>
            <a:r>
              <a:rPr lang="en-US" altLang="zh-CN" sz="1050" dirty="0">
                <a:latin typeface="Microsoft YaHei" panose="020B0503020204020204" pitchFamily="34" charset="-122"/>
                <a:ea typeface="Microsoft YaHei" panose="020B0503020204020204" pitchFamily="34" charset="-122"/>
                <a:cs typeface="SimSun" panose="02010600030101010101" pitchFamily="2" charset="-122"/>
              </a:rPr>
              <a:t>QUIZ QUESTION #3</a:t>
            </a:r>
            <a:endParaRPr lang="en-US" altLang="zh-CN" sz="1050" dirty="0">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12" name="Flying impression design ——飞印象设计是一家专业的广告设计制作工作室，专注于平面、OFFICE、摄影等业务，工作室成立于2016年，拥有高水平的设计团队，已经立足于市场，今后将输出更多精致作品。"/>
          <p:cNvSpPr/>
          <p:nvPr/>
        </p:nvSpPr>
        <p:spPr>
          <a:xfrm>
            <a:off x="2170127" y="2811405"/>
            <a:ext cx="505426" cy="600193"/>
          </a:xfrm>
          <a:custGeom>
            <a:avLst/>
            <a:gdLst/>
            <a:ahLst/>
            <a:cxnLst>
              <a:cxn ang="0">
                <a:pos x="wd2" y="hd2"/>
              </a:cxn>
              <a:cxn ang="5400000">
                <a:pos x="wd2" y="hd2"/>
              </a:cxn>
              <a:cxn ang="10800000">
                <a:pos x="wd2" y="hd2"/>
              </a:cxn>
              <a:cxn ang="16200000">
                <a:pos x="wd2" y="hd2"/>
              </a:cxn>
            </a:cxnLst>
            <a:rect l="0" t="0" r="r" b="b"/>
            <a:pathLst>
              <a:path w="21600" h="21600" extrusionOk="0">
                <a:moveTo>
                  <a:pt x="18000" y="12126"/>
                </a:moveTo>
                <a:lnTo>
                  <a:pt x="1800" y="12126"/>
                </a:lnTo>
                <a:lnTo>
                  <a:pt x="1800" y="3789"/>
                </a:lnTo>
                <a:lnTo>
                  <a:pt x="18000" y="3789"/>
                </a:lnTo>
                <a:lnTo>
                  <a:pt x="14400" y="7958"/>
                </a:lnTo>
                <a:cubicBezTo>
                  <a:pt x="14400" y="7958"/>
                  <a:pt x="18000" y="12126"/>
                  <a:pt x="18000" y="12126"/>
                </a:cubicBezTo>
                <a:close/>
                <a:moveTo>
                  <a:pt x="21600" y="2274"/>
                </a:moveTo>
                <a:lnTo>
                  <a:pt x="1800" y="2274"/>
                </a:lnTo>
                <a:lnTo>
                  <a:pt x="1800" y="0"/>
                </a:lnTo>
                <a:lnTo>
                  <a:pt x="0" y="0"/>
                </a:lnTo>
                <a:lnTo>
                  <a:pt x="0" y="21600"/>
                </a:lnTo>
                <a:lnTo>
                  <a:pt x="1800" y="21600"/>
                </a:lnTo>
                <a:lnTo>
                  <a:pt x="1800" y="13642"/>
                </a:lnTo>
                <a:lnTo>
                  <a:pt x="21600" y="13642"/>
                </a:lnTo>
                <a:lnTo>
                  <a:pt x="16650" y="7958"/>
                </a:lnTo>
                <a:cubicBezTo>
                  <a:pt x="16650" y="7958"/>
                  <a:pt x="21600" y="2274"/>
                  <a:pt x="21600" y="2274"/>
                </a:cubicBezTo>
                <a:close/>
              </a:path>
            </a:pathLst>
          </a:custGeom>
          <a:solidFill>
            <a:schemeClr val="bg1"/>
          </a:solidFill>
          <a:ln w="12700">
            <a:miter lim="400000"/>
          </a:ln>
        </p:spPr>
        <p:txBody>
          <a:bodyPr lIns="35719" tIns="35719" rIns="35719" bIns="35719"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Gill Sans MT" panose="020B0502020104020203" charset="0"/>
              <a:ea typeface="Gill Sans MT" panose="020B0502020104020203" charset="0"/>
              <a:cs typeface="Gill Sans MT" panose="020B0502020104020203" charset="0"/>
              <a:sym typeface="Gill Sans MT" panose="020B0502020104020203" charset="0"/>
            </a:endParaRPr>
          </a:p>
        </p:txBody>
      </p:sp>
      <p:sp>
        <p:nvSpPr>
          <p:cNvPr id="13"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895215" y="3871595"/>
            <a:ext cx="5012690" cy="583565"/>
          </a:xfrm>
          <a:prstGeom prst="rect">
            <a:avLst/>
          </a:prstGeom>
          <a:noFill/>
        </p:spPr>
        <p:txBody>
          <a:bodyPr wrap="square" rtlCol="0">
            <a:spAutoFit/>
          </a:bodyPr>
          <a:lstStyle/>
          <a:p>
            <a:r>
              <a:rPr lang="en-US" altLang="zh-CN" sz="32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mn-ea"/>
                <a:sym typeface="+mn-lt"/>
              </a:rPr>
              <a:t>Dont Panic!</a:t>
            </a:r>
            <a:endParaRPr lang="en-US" altLang="zh-CN" sz="32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mn-ea"/>
              <a:sym typeface="+mn-lt"/>
            </a:endParaRPr>
          </a:p>
        </p:txBody>
      </p:sp>
      <p:sp>
        <p:nvSpPr>
          <p:cNvPr id="1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794579" y="2112899"/>
            <a:ext cx="6702096" cy="1162050"/>
          </a:xfrm>
          <a:prstGeom prst="rect">
            <a:avLst/>
          </a:prstGeom>
          <a:noFill/>
        </p:spPr>
        <p:txBody>
          <a:bodyPr wrap="square" rtlCol="0">
            <a:spAutoFit/>
          </a:bodyPr>
          <a:lstStyle/>
          <a:p>
            <a:pPr>
              <a:lnSpc>
                <a:spcPct val="145000"/>
              </a:lnSpc>
            </a:pPr>
            <a:r>
              <a:rPr lang="en-US" altLang="zh-CN" sz="2400" dirty="0">
                <a:latin typeface="Microsoft YaHei" panose="020B0503020204020204" pitchFamily="34" charset="-122"/>
                <a:ea typeface="Microsoft YaHei" panose="020B0503020204020204" pitchFamily="34" charset="-122"/>
                <a:cs typeface="+mn-ea"/>
                <a:sym typeface="+mn-lt"/>
              </a:rPr>
              <a:t>In the training PPT (pg 24), what was written on the picture of the large red button?</a:t>
            </a:r>
            <a:endParaRPr lang="en-US" altLang="zh-CN" sz="2400" dirty="0">
              <a:latin typeface="Microsoft YaHei" panose="020B0503020204020204" pitchFamily="34" charset="-122"/>
              <a:ea typeface="Microsoft YaHei"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356421"/>
            <a:ext cx="4547934" cy="792109"/>
          </a:xfrm>
          <a:custGeom>
            <a:avLst/>
            <a:gdLst>
              <a:gd name="connsiteX0" fmla="*/ 3825076 w 4547934"/>
              <a:gd name="connsiteY0" fmla="*/ 0 h 792109"/>
              <a:gd name="connsiteX1" fmla="*/ 4252413 w 4547934"/>
              <a:gd name="connsiteY1" fmla="*/ 0 h 792109"/>
              <a:gd name="connsiteX2" fmla="*/ 4547934 w 4547934"/>
              <a:gd name="connsiteY2" fmla="*/ 295521 h 792109"/>
              <a:gd name="connsiteX3" fmla="*/ 4051347 w 4547934"/>
              <a:gd name="connsiteY3" fmla="*/ 792108 h 792109"/>
              <a:gd name="connsiteX4" fmla="*/ 3938334 w 4547934"/>
              <a:gd name="connsiteY4" fmla="*/ 792108 h 792109"/>
              <a:gd name="connsiteX5" fmla="*/ 3938334 w 4547934"/>
              <a:gd name="connsiteY5" fmla="*/ 792109 h 792109"/>
              <a:gd name="connsiteX6" fmla="*/ 0 w 4547934"/>
              <a:gd name="connsiteY6" fmla="*/ 792109 h 792109"/>
              <a:gd name="connsiteX7" fmla="*/ 0 w 4547934"/>
              <a:gd name="connsiteY7" fmla="*/ 1 h 792109"/>
              <a:gd name="connsiteX8" fmla="*/ 3825077 w 4547934"/>
              <a:gd name="connsiteY8" fmla="*/ 1 h 792109"/>
              <a:gd name="connsiteX9" fmla="*/ 3825076 w 4547934"/>
              <a:gd name="connsiteY9" fmla="*/ 0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7934" h="792109">
                <a:moveTo>
                  <a:pt x="3825076" y="0"/>
                </a:moveTo>
                <a:lnTo>
                  <a:pt x="4252413" y="0"/>
                </a:lnTo>
                <a:lnTo>
                  <a:pt x="4547934" y="295521"/>
                </a:lnTo>
                <a:lnTo>
                  <a:pt x="4051347" y="792108"/>
                </a:lnTo>
                <a:lnTo>
                  <a:pt x="3938334" y="792108"/>
                </a:lnTo>
                <a:lnTo>
                  <a:pt x="3938334" y="792109"/>
                </a:lnTo>
                <a:lnTo>
                  <a:pt x="0" y="792109"/>
                </a:lnTo>
                <a:lnTo>
                  <a:pt x="0" y="1"/>
                </a:lnTo>
                <a:lnTo>
                  <a:pt x="3825077" y="1"/>
                </a:lnTo>
                <a:lnTo>
                  <a:pt x="3825076"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789430" y="506730"/>
            <a:ext cx="1856740" cy="491490"/>
          </a:xfrm>
          <a:prstGeom prst="rect">
            <a:avLst/>
          </a:prstGeom>
          <a:noFill/>
          <a:ln>
            <a:noFill/>
          </a:ln>
        </p:spPr>
        <p:txBody>
          <a:bodyPr wrap="square" rtlCol="0">
            <a:spAutoFit/>
          </a:bodyPr>
          <a:lstStyle/>
          <a:p>
            <a:pPr>
              <a:lnSpc>
                <a:spcPct val="130000"/>
              </a:lnSpc>
            </a:pPr>
            <a:r>
              <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QUIZ</a:t>
            </a:r>
            <a:endParaRPr lang="zh-CN" altLang="en-US"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7" name="Flying impression design ——飞印象设计是一家专业的广告设计制作工作室，专注于平面、OFFICE、摄影等业务，工作室成立于2016年，拥有高水平的设计团队，已经立足于市场，今后将输出更多精致作品。"/>
          <p:cNvSpPr/>
          <p:nvPr/>
        </p:nvSpPr>
        <p:spPr>
          <a:xfrm>
            <a:off x="4816221" y="356420"/>
            <a:ext cx="7375778" cy="792110"/>
          </a:xfrm>
          <a:custGeom>
            <a:avLst/>
            <a:gdLst>
              <a:gd name="connsiteX0" fmla="*/ 2445003 w 7375778"/>
              <a:gd name="connsiteY0" fmla="*/ 0 h 792110"/>
              <a:gd name="connsiteX1" fmla="*/ 2930778 w 7375778"/>
              <a:gd name="connsiteY1" fmla="*/ 0 h 792110"/>
              <a:gd name="connsiteX2" fmla="*/ 6931278 w 7375778"/>
              <a:gd name="connsiteY2" fmla="*/ 0 h 792110"/>
              <a:gd name="connsiteX3" fmla="*/ 6931278 w 7375778"/>
              <a:gd name="connsiteY3" fmla="*/ 1 h 792110"/>
              <a:gd name="connsiteX4" fmla="*/ 7375778 w 7375778"/>
              <a:gd name="connsiteY4" fmla="*/ 1 h 792110"/>
              <a:gd name="connsiteX5" fmla="*/ 7375778 w 7375778"/>
              <a:gd name="connsiteY5" fmla="*/ 792109 h 792110"/>
              <a:gd name="connsiteX6" fmla="*/ 6884987 w 7375778"/>
              <a:gd name="connsiteY6" fmla="*/ 792109 h 792110"/>
              <a:gd name="connsiteX7" fmla="*/ 6884987 w 7375778"/>
              <a:gd name="connsiteY7" fmla="*/ 792108 h 792110"/>
              <a:gd name="connsiteX8" fmla="*/ 2930778 w 7375778"/>
              <a:gd name="connsiteY8" fmla="*/ 792108 h 792110"/>
              <a:gd name="connsiteX9" fmla="*/ 2445003 w 7375778"/>
              <a:gd name="connsiteY9" fmla="*/ 792108 h 792110"/>
              <a:gd name="connsiteX10" fmla="*/ 2445003 w 7375778"/>
              <a:gd name="connsiteY10" fmla="*/ 792109 h 792110"/>
              <a:gd name="connsiteX11" fmla="*/ 722857 w 7375778"/>
              <a:gd name="connsiteY11" fmla="*/ 792109 h 792110"/>
              <a:gd name="connsiteX12" fmla="*/ 722858 w 7375778"/>
              <a:gd name="connsiteY12" fmla="*/ 792110 h 792110"/>
              <a:gd name="connsiteX13" fmla="*/ 295521 w 7375778"/>
              <a:gd name="connsiteY13" fmla="*/ 792110 h 792110"/>
              <a:gd name="connsiteX14" fmla="*/ 0 w 7375778"/>
              <a:gd name="connsiteY14" fmla="*/ 496589 h 792110"/>
              <a:gd name="connsiteX15" fmla="*/ 496587 w 7375778"/>
              <a:gd name="connsiteY15" fmla="*/ 2 h 792110"/>
              <a:gd name="connsiteX16" fmla="*/ 609600 w 7375778"/>
              <a:gd name="connsiteY16" fmla="*/ 2 h 792110"/>
              <a:gd name="connsiteX17" fmla="*/ 609600 w 7375778"/>
              <a:gd name="connsiteY17" fmla="*/ 1 h 792110"/>
              <a:gd name="connsiteX18" fmla="*/ 2445003 w 7375778"/>
              <a:gd name="connsiteY18" fmla="*/ 1 h 79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5778" h="792110">
                <a:moveTo>
                  <a:pt x="2445003" y="0"/>
                </a:moveTo>
                <a:lnTo>
                  <a:pt x="2930778" y="0"/>
                </a:lnTo>
                <a:lnTo>
                  <a:pt x="6931278" y="0"/>
                </a:lnTo>
                <a:lnTo>
                  <a:pt x="6931278" y="1"/>
                </a:lnTo>
                <a:lnTo>
                  <a:pt x="7375778" y="1"/>
                </a:lnTo>
                <a:lnTo>
                  <a:pt x="7375778" y="792109"/>
                </a:lnTo>
                <a:lnTo>
                  <a:pt x="6884987" y="792109"/>
                </a:lnTo>
                <a:lnTo>
                  <a:pt x="6884987" y="792108"/>
                </a:lnTo>
                <a:lnTo>
                  <a:pt x="2930778" y="792108"/>
                </a:lnTo>
                <a:lnTo>
                  <a:pt x="2445003" y="792108"/>
                </a:lnTo>
                <a:lnTo>
                  <a:pt x="2445003" y="792109"/>
                </a:lnTo>
                <a:lnTo>
                  <a:pt x="722857" y="792109"/>
                </a:lnTo>
                <a:lnTo>
                  <a:pt x="722858" y="792110"/>
                </a:lnTo>
                <a:lnTo>
                  <a:pt x="295521" y="792110"/>
                </a:lnTo>
                <a:lnTo>
                  <a:pt x="0" y="496589"/>
                </a:lnTo>
                <a:lnTo>
                  <a:pt x="496587" y="2"/>
                </a:lnTo>
                <a:lnTo>
                  <a:pt x="609600" y="2"/>
                </a:lnTo>
                <a:lnTo>
                  <a:pt x="609600" y="1"/>
                </a:lnTo>
                <a:lnTo>
                  <a:pt x="244500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lying impression design ——飞印象设计是一家专业的广告设计制作工作室，专注于平面、OFFICE、摄影等业务，工作室成立于2016年，拥有高水平的设计团队，已经立足于市场，今后将输出更多精致作品。"/>
          <p:cNvSpPr/>
          <p:nvPr/>
        </p:nvSpPr>
        <p:spPr>
          <a:xfrm>
            <a:off x="712788" y="1778000"/>
            <a:ext cx="3420104" cy="4406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ying impression design ——飞印象设计是一家专业的广告设计制作工作室，专注于平面、OFFICE、摄影等业务，工作室成立于2016年，拥有高水平的设计团队，已经立足于市场，今后将输出更多精致作品。"/>
          <p:cNvSpPr/>
          <p:nvPr/>
        </p:nvSpPr>
        <p:spPr>
          <a:xfrm>
            <a:off x="1508440" y="2197101"/>
            <a:ext cx="1828800" cy="1828801"/>
          </a:xfrm>
          <a:prstGeom prst="rect">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p:nvPr/>
        </p:nvSpPr>
        <p:spPr>
          <a:xfrm>
            <a:off x="1789544" y="4252477"/>
            <a:ext cx="292293" cy="292292"/>
          </a:xfrm>
          <a:prstGeom prst="star5">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lying impression design ——飞印象设计是一家专业的广告设计制作工作室，专注于平面、OFFICE、摄影等业务，工作室成立于2016年，拥有高水平的设计团队，已经立足于市场，今后将输出更多精致作品。"/>
          <p:cNvSpPr/>
          <p:nvPr/>
        </p:nvSpPr>
        <p:spPr>
          <a:xfrm>
            <a:off x="2276693" y="4252477"/>
            <a:ext cx="292293" cy="292292"/>
          </a:xfrm>
          <a:prstGeom prst="star5">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Flying impression design ——飞印象设计是一家专业的广告设计制作工作室，专注于平面、OFFICE、摄影等业务，工作室成立于2016年，拥有高水平的设计团队，已经立足于市场，今后将输出更多精致作品。"/>
          <p:cNvSpPr/>
          <p:nvPr/>
        </p:nvSpPr>
        <p:spPr>
          <a:xfrm>
            <a:off x="2763843" y="4252477"/>
            <a:ext cx="292293" cy="292292"/>
          </a:xfrm>
          <a:prstGeom prst="star5">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069195" y="4771345"/>
            <a:ext cx="2707288" cy="325120"/>
          </a:xfrm>
          <a:prstGeom prst="rect">
            <a:avLst/>
          </a:prstGeom>
          <a:noFill/>
        </p:spPr>
        <p:txBody>
          <a:bodyPr wrap="square" rtlCol="0">
            <a:spAutoFit/>
          </a:bodyPr>
          <a:lstStyle/>
          <a:p>
            <a:pPr algn="ctr">
              <a:lnSpc>
                <a:spcPct val="145000"/>
              </a:lnSpc>
            </a:pPr>
            <a:r>
              <a:rPr lang="en-US" altLang="zh-CN" sz="1050" dirty="0">
                <a:latin typeface="Microsoft YaHei" panose="020B0503020204020204" pitchFamily="34" charset="-122"/>
                <a:ea typeface="Microsoft YaHei" panose="020B0503020204020204" pitchFamily="34" charset="-122"/>
                <a:cs typeface="SimSun" panose="02010600030101010101" pitchFamily="2" charset="-122"/>
              </a:rPr>
              <a:t>QUIZ QUESTION #4</a:t>
            </a:r>
            <a:endParaRPr lang="en-US" altLang="zh-CN" sz="1050" dirty="0">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12" name="Flying impression design ——飞印象设计是一家专业的广告设计制作工作室，专注于平面、OFFICE、摄影等业务，工作室成立于2016年，拥有高水平的设计团队，已经立足于市场，今后将输出更多精致作品。"/>
          <p:cNvSpPr/>
          <p:nvPr/>
        </p:nvSpPr>
        <p:spPr>
          <a:xfrm>
            <a:off x="2170127" y="2811405"/>
            <a:ext cx="505426" cy="600193"/>
          </a:xfrm>
          <a:custGeom>
            <a:avLst/>
            <a:gdLst/>
            <a:ahLst/>
            <a:cxnLst>
              <a:cxn ang="0">
                <a:pos x="wd2" y="hd2"/>
              </a:cxn>
              <a:cxn ang="5400000">
                <a:pos x="wd2" y="hd2"/>
              </a:cxn>
              <a:cxn ang="10800000">
                <a:pos x="wd2" y="hd2"/>
              </a:cxn>
              <a:cxn ang="16200000">
                <a:pos x="wd2" y="hd2"/>
              </a:cxn>
            </a:cxnLst>
            <a:rect l="0" t="0" r="r" b="b"/>
            <a:pathLst>
              <a:path w="21600" h="21600" extrusionOk="0">
                <a:moveTo>
                  <a:pt x="18000" y="12126"/>
                </a:moveTo>
                <a:lnTo>
                  <a:pt x="1800" y="12126"/>
                </a:lnTo>
                <a:lnTo>
                  <a:pt x="1800" y="3789"/>
                </a:lnTo>
                <a:lnTo>
                  <a:pt x="18000" y="3789"/>
                </a:lnTo>
                <a:lnTo>
                  <a:pt x="14400" y="7958"/>
                </a:lnTo>
                <a:cubicBezTo>
                  <a:pt x="14400" y="7958"/>
                  <a:pt x="18000" y="12126"/>
                  <a:pt x="18000" y="12126"/>
                </a:cubicBezTo>
                <a:close/>
                <a:moveTo>
                  <a:pt x="21600" y="2274"/>
                </a:moveTo>
                <a:lnTo>
                  <a:pt x="1800" y="2274"/>
                </a:lnTo>
                <a:lnTo>
                  <a:pt x="1800" y="0"/>
                </a:lnTo>
                <a:lnTo>
                  <a:pt x="0" y="0"/>
                </a:lnTo>
                <a:lnTo>
                  <a:pt x="0" y="21600"/>
                </a:lnTo>
                <a:lnTo>
                  <a:pt x="1800" y="21600"/>
                </a:lnTo>
                <a:lnTo>
                  <a:pt x="1800" y="13642"/>
                </a:lnTo>
                <a:lnTo>
                  <a:pt x="21600" y="13642"/>
                </a:lnTo>
                <a:lnTo>
                  <a:pt x="16650" y="7958"/>
                </a:lnTo>
                <a:cubicBezTo>
                  <a:pt x="16650" y="7958"/>
                  <a:pt x="21600" y="2274"/>
                  <a:pt x="21600" y="2274"/>
                </a:cubicBezTo>
                <a:close/>
              </a:path>
            </a:pathLst>
          </a:custGeom>
          <a:solidFill>
            <a:schemeClr val="bg1"/>
          </a:solidFill>
          <a:ln w="12700">
            <a:miter lim="400000"/>
          </a:ln>
        </p:spPr>
        <p:txBody>
          <a:bodyPr lIns="35719" tIns="35719" rIns="35719" bIns="35719"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Gill Sans MT" panose="020B0502020104020203" charset="0"/>
              <a:ea typeface="Gill Sans MT" panose="020B0502020104020203" charset="0"/>
              <a:cs typeface="Gill Sans MT" panose="020B0502020104020203" charset="0"/>
              <a:sym typeface="Gill Sans MT" panose="020B0502020104020203" charset="0"/>
            </a:endParaRPr>
          </a:p>
        </p:txBody>
      </p:sp>
      <p:sp>
        <p:nvSpPr>
          <p:cNvPr id="13"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816475" y="3961130"/>
            <a:ext cx="5012690" cy="583565"/>
          </a:xfrm>
          <a:prstGeom prst="rect">
            <a:avLst/>
          </a:prstGeom>
          <a:noFill/>
        </p:spPr>
        <p:txBody>
          <a:bodyPr wrap="square" rtlCol="0">
            <a:spAutoFit/>
          </a:bodyPr>
          <a:lstStyle/>
          <a:p>
            <a:r>
              <a:rPr lang="en-US" altLang="zh-CN" sz="32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mn-ea"/>
                <a:sym typeface="+mn-lt"/>
              </a:rPr>
              <a:t>Ron White</a:t>
            </a:r>
            <a:endParaRPr lang="en-US" altLang="zh-CN" sz="32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mn-ea"/>
              <a:sym typeface="+mn-lt"/>
            </a:endParaRPr>
          </a:p>
        </p:txBody>
      </p:sp>
      <p:sp>
        <p:nvSpPr>
          <p:cNvPr id="1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816169" y="1977009"/>
            <a:ext cx="6702096" cy="1697355"/>
          </a:xfrm>
          <a:prstGeom prst="rect">
            <a:avLst/>
          </a:prstGeom>
          <a:noFill/>
        </p:spPr>
        <p:txBody>
          <a:bodyPr wrap="square" rtlCol="0">
            <a:spAutoFit/>
          </a:bodyPr>
          <a:lstStyle/>
          <a:p>
            <a:pPr>
              <a:lnSpc>
                <a:spcPct val="145000"/>
              </a:lnSpc>
            </a:pPr>
            <a:r>
              <a:rPr lang="en-US" altLang="zh-CN" sz="2400" dirty="0">
                <a:latin typeface="Microsoft YaHei" panose="020B0503020204020204" pitchFamily="34" charset="-122"/>
                <a:ea typeface="Microsoft YaHei" panose="020B0503020204020204" pitchFamily="34" charset="-122"/>
                <a:cs typeface="+mn-ea"/>
                <a:sym typeface="+mn-lt"/>
              </a:rPr>
              <a:t>Fill in the blank....</a:t>
            </a:r>
            <a:endParaRPr lang="en-US" altLang="zh-CN" sz="2400" dirty="0">
              <a:latin typeface="Microsoft YaHei" panose="020B0503020204020204" pitchFamily="34" charset="-122"/>
              <a:ea typeface="Microsoft YaHei" panose="020B0503020204020204" pitchFamily="34" charset="-122"/>
              <a:cs typeface="+mn-ea"/>
              <a:sym typeface="+mn-lt"/>
            </a:endParaRPr>
          </a:p>
          <a:p>
            <a:pPr>
              <a:lnSpc>
                <a:spcPct val="145000"/>
              </a:lnSpc>
            </a:pPr>
            <a:r>
              <a:rPr lang="en-US" altLang="zh-CN" sz="2400" dirty="0">
                <a:latin typeface="Microsoft YaHei" panose="020B0503020204020204" pitchFamily="34" charset="-122"/>
                <a:ea typeface="Microsoft YaHei" panose="020B0503020204020204" pitchFamily="34" charset="-122"/>
                <a:cs typeface="+mn-ea"/>
                <a:sym typeface="+mn-lt"/>
              </a:rPr>
              <a:t>If a person is named __________________, you should hire them! </a:t>
            </a:r>
            <a:endParaRPr lang="en-US" altLang="zh-CN" sz="2400" dirty="0">
              <a:latin typeface="Microsoft YaHei" panose="020B0503020204020204" pitchFamily="34" charset="-122"/>
              <a:ea typeface="Microsoft YaHei"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356421"/>
            <a:ext cx="4547934" cy="792109"/>
          </a:xfrm>
          <a:custGeom>
            <a:avLst/>
            <a:gdLst>
              <a:gd name="connsiteX0" fmla="*/ 3825076 w 4547934"/>
              <a:gd name="connsiteY0" fmla="*/ 0 h 792109"/>
              <a:gd name="connsiteX1" fmla="*/ 4252413 w 4547934"/>
              <a:gd name="connsiteY1" fmla="*/ 0 h 792109"/>
              <a:gd name="connsiteX2" fmla="*/ 4547934 w 4547934"/>
              <a:gd name="connsiteY2" fmla="*/ 295521 h 792109"/>
              <a:gd name="connsiteX3" fmla="*/ 4051347 w 4547934"/>
              <a:gd name="connsiteY3" fmla="*/ 792108 h 792109"/>
              <a:gd name="connsiteX4" fmla="*/ 3938334 w 4547934"/>
              <a:gd name="connsiteY4" fmla="*/ 792108 h 792109"/>
              <a:gd name="connsiteX5" fmla="*/ 3938334 w 4547934"/>
              <a:gd name="connsiteY5" fmla="*/ 792109 h 792109"/>
              <a:gd name="connsiteX6" fmla="*/ 0 w 4547934"/>
              <a:gd name="connsiteY6" fmla="*/ 792109 h 792109"/>
              <a:gd name="connsiteX7" fmla="*/ 0 w 4547934"/>
              <a:gd name="connsiteY7" fmla="*/ 1 h 792109"/>
              <a:gd name="connsiteX8" fmla="*/ 3825077 w 4547934"/>
              <a:gd name="connsiteY8" fmla="*/ 1 h 792109"/>
              <a:gd name="connsiteX9" fmla="*/ 3825076 w 4547934"/>
              <a:gd name="connsiteY9" fmla="*/ 0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7934" h="792109">
                <a:moveTo>
                  <a:pt x="3825076" y="0"/>
                </a:moveTo>
                <a:lnTo>
                  <a:pt x="4252413" y="0"/>
                </a:lnTo>
                <a:lnTo>
                  <a:pt x="4547934" y="295521"/>
                </a:lnTo>
                <a:lnTo>
                  <a:pt x="4051347" y="792108"/>
                </a:lnTo>
                <a:lnTo>
                  <a:pt x="3938334" y="792108"/>
                </a:lnTo>
                <a:lnTo>
                  <a:pt x="3938334" y="792109"/>
                </a:lnTo>
                <a:lnTo>
                  <a:pt x="0" y="792109"/>
                </a:lnTo>
                <a:lnTo>
                  <a:pt x="0" y="1"/>
                </a:lnTo>
                <a:lnTo>
                  <a:pt x="3825077" y="1"/>
                </a:lnTo>
                <a:lnTo>
                  <a:pt x="3825076"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789430" y="506730"/>
            <a:ext cx="1856740" cy="491490"/>
          </a:xfrm>
          <a:prstGeom prst="rect">
            <a:avLst/>
          </a:prstGeom>
          <a:noFill/>
          <a:ln>
            <a:noFill/>
          </a:ln>
        </p:spPr>
        <p:txBody>
          <a:bodyPr wrap="square" rtlCol="0">
            <a:spAutoFit/>
          </a:bodyPr>
          <a:lstStyle/>
          <a:p>
            <a:pPr>
              <a:lnSpc>
                <a:spcPct val="130000"/>
              </a:lnSpc>
            </a:pPr>
            <a:r>
              <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QUIZ</a:t>
            </a:r>
            <a:endParaRPr lang="zh-CN" altLang="en-US"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7" name="Flying impression design ——飞印象设计是一家专业的广告设计制作工作室，专注于平面、OFFICE、摄影等业务，工作室成立于2016年，拥有高水平的设计团队，已经立足于市场，今后将输出更多精致作品。"/>
          <p:cNvSpPr/>
          <p:nvPr/>
        </p:nvSpPr>
        <p:spPr>
          <a:xfrm>
            <a:off x="4816221" y="356420"/>
            <a:ext cx="7375778" cy="792110"/>
          </a:xfrm>
          <a:custGeom>
            <a:avLst/>
            <a:gdLst>
              <a:gd name="connsiteX0" fmla="*/ 2445003 w 7375778"/>
              <a:gd name="connsiteY0" fmla="*/ 0 h 792110"/>
              <a:gd name="connsiteX1" fmla="*/ 2930778 w 7375778"/>
              <a:gd name="connsiteY1" fmla="*/ 0 h 792110"/>
              <a:gd name="connsiteX2" fmla="*/ 6931278 w 7375778"/>
              <a:gd name="connsiteY2" fmla="*/ 0 h 792110"/>
              <a:gd name="connsiteX3" fmla="*/ 6931278 w 7375778"/>
              <a:gd name="connsiteY3" fmla="*/ 1 h 792110"/>
              <a:gd name="connsiteX4" fmla="*/ 7375778 w 7375778"/>
              <a:gd name="connsiteY4" fmla="*/ 1 h 792110"/>
              <a:gd name="connsiteX5" fmla="*/ 7375778 w 7375778"/>
              <a:gd name="connsiteY5" fmla="*/ 792109 h 792110"/>
              <a:gd name="connsiteX6" fmla="*/ 6884987 w 7375778"/>
              <a:gd name="connsiteY6" fmla="*/ 792109 h 792110"/>
              <a:gd name="connsiteX7" fmla="*/ 6884987 w 7375778"/>
              <a:gd name="connsiteY7" fmla="*/ 792108 h 792110"/>
              <a:gd name="connsiteX8" fmla="*/ 2930778 w 7375778"/>
              <a:gd name="connsiteY8" fmla="*/ 792108 h 792110"/>
              <a:gd name="connsiteX9" fmla="*/ 2445003 w 7375778"/>
              <a:gd name="connsiteY9" fmla="*/ 792108 h 792110"/>
              <a:gd name="connsiteX10" fmla="*/ 2445003 w 7375778"/>
              <a:gd name="connsiteY10" fmla="*/ 792109 h 792110"/>
              <a:gd name="connsiteX11" fmla="*/ 722857 w 7375778"/>
              <a:gd name="connsiteY11" fmla="*/ 792109 h 792110"/>
              <a:gd name="connsiteX12" fmla="*/ 722858 w 7375778"/>
              <a:gd name="connsiteY12" fmla="*/ 792110 h 792110"/>
              <a:gd name="connsiteX13" fmla="*/ 295521 w 7375778"/>
              <a:gd name="connsiteY13" fmla="*/ 792110 h 792110"/>
              <a:gd name="connsiteX14" fmla="*/ 0 w 7375778"/>
              <a:gd name="connsiteY14" fmla="*/ 496589 h 792110"/>
              <a:gd name="connsiteX15" fmla="*/ 496587 w 7375778"/>
              <a:gd name="connsiteY15" fmla="*/ 2 h 792110"/>
              <a:gd name="connsiteX16" fmla="*/ 609600 w 7375778"/>
              <a:gd name="connsiteY16" fmla="*/ 2 h 792110"/>
              <a:gd name="connsiteX17" fmla="*/ 609600 w 7375778"/>
              <a:gd name="connsiteY17" fmla="*/ 1 h 792110"/>
              <a:gd name="connsiteX18" fmla="*/ 2445003 w 7375778"/>
              <a:gd name="connsiteY18" fmla="*/ 1 h 79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5778" h="792110">
                <a:moveTo>
                  <a:pt x="2445003" y="0"/>
                </a:moveTo>
                <a:lnTo>
                  <a:pt x="2930778" y="0"/>
                </a:lnTo>
                <a:lnTo>
                  <a:pt x="6931278" y="0"/>
                </a:lnTo>
                <a:lnTo>
                  <a:pt x="6931278" y="1"/>
                </a:lnTo>
                <a:lnTo>
                  <a:pt x="7375778" y="1"/>
                </a:lnTo>
                <a:lnTo>
                  <a:pt x="7375778" y="792109"/>
                </a:lnTo>
                <a:lnTo>
                  <a:pt x="6884987" y="792109"/>
                </a:lnTo>
                <a:lnTo>
                  <a:pt x="6884987" y="792108"/>
                </a:lnTo>
                <a:lnTo>
                  <a:pt x="2930778" y="792108"/>
                </a:lnTo>
                <a:lnTo>
                  <a:pt x="2445003" y="792108"/>
                </a:lnTo>
                <a:lnTo>
                  <a:pt x="2445003" y="792109"/>
                </a:lnTo>
                <a:lnTo>
                  <a:pt x="722857" y="792109"/>
                </a:lnTo>
                <a:lnTo>
                  <a:pt x="722858" y="792110"/>
                </a:lnTo>
                <a:lnTo>
                  <a:pt x="295521" y="792110"/>
                </a:lnTo>
                <a:lnTo>
                  <a:pt x="0" y="496589"/>
                </a:lnTo>
                <a:lnTo>
                  <a:pt x="496587" y="2"/>
                </a:lnTo>
                <a:lnTo>
                  <a:pt x="609600" y="2"/>
                </a:lnTo>
                <a:lnTo>
                  <a:pt x="609600" y="1"/>
                </a:lnTo>
                <a:lnTo>
                  <a:pt x="244500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lying impression design ——飞印象设计是一家专业的广告设计制作工作室，专注于平面、OFFICE、摄影等业务，工作室成立于2016年，拥有高水平的设计团队，已经立足于市场，今后将输出更多精致作品。"/>
          <p:cNvSpPr/>
          <p:nvPr/>
        </p:nvSpPr>
        <p:spPr>
          <a:xfrm>
            <a:off x="712788" y="1778000"/>
            <a:ext cx="3420104" cy="4406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ying impression design ——飞印象设计是一家专业的广告设计制作工作室，专注于平面、OFFICE、摄影等业务，工作室成立于2016年，拥有高水平的设计团队，已经立足于市场，今后将输出更多精致作品。"/>
          <p:cNvSpPr/>
          <p:nvPr/>
        </p:nvSpPr>
        <p:spPr>
          <a:xfrm>
            <a:off x="1508440" y="2197101"/>
            <a:ext cx="1828800" cy="1828801"/>
          </a:xfrm>
          <a:prstGeom prst="rect">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Flying impression design ——飞印象设计是一家专业的广告设计制作工作室，专注于平面、OFFICE、摄影等业务，工作室成立于2016年，拥有高水平的设计团队，已经立足于市场，今后将输出更多精致作品。"/>
          <p:cNvSpPr/>
          <p:nvPr/>
        </p:nvSpPr>
        <p:spPr>
          <a:xfrm>
            <a:off x="1789544" y="4252477"/>
            <a:ext cx="292293" cy="292292"/>
          </a:xfrm>
          <a:prstGeom prst="star5">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lying impression design ——飞印象设计是一家专业的广告设计制作工作室，专注于平面、OFFICE、摄影等业务，工作室成立于2016年，拥有高水平的设计团队，已经立足于市场，今后将输出更多精致作品。"/>
          <p:cNvSpPr/>
          <p:nvPr/>
        </p:nvSpPr>
        <p:spPr>
          <a:xfrm>
            <a:off x="2276693" y="4252477"/>
            <a:ext cx="292293" cy="292292"/>
          </a:xfrm>
          <a:prstGeom prst="star5">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Flying impression design ——飞印象设计是一家专业的广告设计制作工作室，专注于平面、OFFICE、摄影等业务，工作室成立于2016年，拥有高水平的设计团队，已经立足于市场，今后将输出更多精致作品。"/>
          <p:cNvSpPr/>
          <p:nvPr/>
        </p:nvSpPr>
        <p:spPr>
          <a:xfrm>
            <a:off x="2763843" y="4252477"/>
            <a:ext cx="292293" cy="292292"/>
          </a:xfrm>
          <a:prstGeom prst="star5">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1069195" y="4771345"/>
            <a:ext cx="2707288" cy="325120"/>
          </a:xfrm>
          <a:prstGeom prst="rect">
            <a:avLst/>
          </a:prstGeom>
          <a:noFill/>
        </p:spPr>
        <p:txBody>
          <a:bodyPr wrap="square" rtlCol="0">
            <a:spAutoFit/>
          </a:bodyPr>
          <a:lstStyle/>
          <a:p>
            <a:pPr algn="ctr">
              <a:lnSpc>
                <a:spcPct val="145000"/>
              </a:lnSpc>
            </a:pPr>
            <a:r>
              <a:rPr lang="en-US" altLang="zh-CN" sz="1050" dirty="0">
                <a:latin typeface="Microsoft YaHei" panose="020B0503020204020204" pitchFamily="34" charset="-122"/>
                <a:ea typeface="Microsoft YaHei" panose="020B0503020204020204" pitchFamily="34" charset="-122"/>
                <a:cs typeface="SimSun" panose="02010600030101010101" pitchFamily="2" charset="-122"/>
              </a:rPr>
              <a:t>QUIZ QUESTION #5</a:t>
            </a:r>
            <a:endParaRPr lang="en-US" altLang="zh-CN" sz="1050" dirty="0">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12" name="Flying impression design ——飞印象设计是一家专业的广告设计制作工作室，专注于平面、OFFICE、摄影等业务，工作室成立于2016年，拥有高水平的设计团队，已经立足于市场，今后将输出更多精致作品。"/>
          <p:cNvSpPr/>
          <p:nvPr/>
        </p:nvSpPr>
        <p:spPr>
          <a:xfrm>
            <a:off x="2170127" y="2811405"/>
            <a:ext cx="505426" cy="600193"/>
          </a:xfrm>
          <a:custGeom>
            <a:avLst/>
            <a:gdLst/>
            <a:ahLst/>
            <a:cxnLst>
              <a:cxn ang="0">
                <a:pos x="wd2" y="hd2"/>
              </a:cxn>
              <a:cxn ang="5400000">
                <a:pos x="wd2" y="hd2"/>
              </a:cxn>
              <a:cxn ang="10800000">
                <a:pos x="wd2" y="hd2"/>
              </a:cxn>
              <a:cxn ang="16200000">
                <a:pos x="wd2" y="hd2"/>
              </a:cxn>
            </a:cxnLst>
            <a:rect l="0" t="0" r="r" b="b"/>
            <a:pathLst>
              <a:path w="21600" h="21600" extrusionOk="0">
                <a:moveTo>
                  <a:pt x="18000" y="12126"/>
                </a:moveTo>
                <a:lnTo>
                  <a:pt x="1800" y="12126"/>
                </a:lnTo>
                <a:lnTo>
                  <a:pt x="1800" y="3789"/>
                </a:lnTo>
                <a:lnTo>
                  <a:pt x="18000" y="3789"/>
                </a:lnTo>
                <a:lnTo>
                  <a:pt x="14400" y="7958"/>
                </a:lnTo>
                <a:cubicBezTo>
                  <a:pt x="14400" y="7958"/>
                  <a:pt x="18000" y="12126"/>
                  <a:pt x="18000" y="12126"/>
                </a:cubicBezTo>
                <a:close/>
                <a:moveTo>
                  <a:pt x="21600" y="2274"/>
                </a:moveTo>
                <a:lnTo>
                  <a:pt x="1800" y="2274"/>
                </a:lnTo>
                <a:lnTo>
                  <a:pt x="1800" y="0"/>
                </a:lnTo>
                <a:lnTo>
                  <a:pt x="0" y="0"/>
                </a:lnTo>
                <a:lnTo>
                  <a:pt x="0" y="21600"/>
                </a:lnTo>
                <a:lnTo>
                  <a:pt x="1800" y="21600"/>
                </a:lnTo>
                <a:lnTo>
                  <a:pt x="1800" y="13642"/>
                </a:lnTo>
                <a:lnTo>
                  <a:pt x="21600" y="13642"/>
                </a:lnTo>
                <a:lnTo>
                  <a:pt x="16650" y="7958"/>
                </a:lnTo>
                <a:cubicBezTo>
                  <a:pt x="16650" y="7958"/>
                  <a:pt x="21600" y="2274"/>
                  <a:pt x="21600" y="2274"/>
                </a:cubicBezTo>
                <a:close/>
              </a:path>
            </a:pathLst>
          </a:custGeom>
          <a:solidFill>
            <a:schemeClr val="bg1"/>
          </a:solidFill>
          <a:ln w="12700">
            <a:miter lim="400000"/>
          </a:ln>
        </p:spPr>
        <p:txBody>
          <a:bodyPr lIns="35719" tIns="35719" rIns="35719" bIns="35719"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Gill Sans MT" panose="020B0502020104020203" charset="0"/>
              <a:ea typeface="Gill Sans MT" panose="020B0502020104020203" charset="0"/>
              <a:cs typeface="Gill Sans MT" panose="020B0502020104020203" charset="0"/>
              <a:sym typeface="Gill Sans MT" panose="020B0502020104020203" charset="0"/>
            </a:endParaRPr>
          </a:p>
        </p:txBody>
      </p:sp>
      <p:sp>
        <p:nvSpPr>
          <p:cNvPr id="13"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874260" y="3914140"/>
            <a:ext cx="5012690" cy="583565"/>
          </a:xfrm>
          <a:prstGeom prst="rect">
            <a:avLst/>
          </a:prstGeom>
          <a:noFill/>
        </p:spPr>
        <p:txBody>
          <a:bodyPr wrap="square" rtlCol="0">
            <a:spAutoFit/>
          </a:bodyPr>
          <a:lstStyle/>
          <a:p>
            <a:r>
              <a:rPr lang="en-US" altLang="zh-CN" sz="32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mn-ea"/>
                <a:sym typeface="+mn-lt"/>
              </a:rPr>
              <a:t>Nine (9)</a:t>
            </a:r>
            <a:endParaRPr lang="en-US" altLang="zh-CN" sz="3200"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mn-ea"/>
              <a:sym typeface="+mn-lt"/>
            </a:endParaRPr>
          </a:p>
        </p:txBody>
      </p:sp>
      <p:sp>
        <p:nvSpPr>
          <p:cNvPr id="1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4816169" y="2112899"/>
            <a:ext cx="6702096" cy="626745"/>
          </a:xfrm>
          <a:prstGeom prst="rect">
            <a:avLst/>
          </a:prstGeom>
          <a:noFill/>
        </p:spPr>
        <p:txBody>
          <a:bodyPr wrap="square" rtlCol="0">
            <a:spAutoFit/>
          </a:bodyPr>
          <a:lstStyle/>
          <a:p>
            <a:pPr>
              <a:lnSpc>
                <a:spcPct val="145000"/>
              </a:lnSpc>
            </a:pPr>
            <a:r>
              <a:rPr lang="en-US" altLang="zh-CN" sz="2400" dirty="0">
                <a:latin typeface="Microsoft YaHei" panose="020B0503020204020204" pitchFamily="34" charset="-122"/>
                <a:ea typeface="Microsoft YaHei" panose="020B0503020204020204" pitchFamily="34" charset="-122"/>
                <a:cs typeface="+mn-ea"/>
                <a:sym typeface="+mn-lt"/>
              </a:rPr>
              <a:t>How many polling districts in Naugatuck?</a:t>
            </a:r>
            <a:endParaRPr lang="en-US" altLang="zh-CN" sz="2400" dirty="0">
              <a:latin typeface="Microsoft YaHei" panose="020B0503020204020204" pitchFamily="34" charset="-122"/>
              <a:ea typeface="Microsoft YaHei"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Flying impression design ——飞印象设计是一家专业的广告设计制作工作室，专注于平面、OFFICE、摄影等业务，工作室成立于2016年，拥有高水平的设计团队，已经立足于市场，今后将输出更多精致作品。" descr="C:\Users\MattK\Pictures\Naug_Meadow.jpgNaug_Meadow"/>
          <p:cNvPicPr>
            <a:picLocks noGrp="1" noChangeAspect="1"/>
          </p:cNvPicPr>
          <p:nvPr>
            <p:ph type="pic" sz="quarter" idx="10"/>
          </p:nvPr>
        </p:nvPicPr>
        <p:blipFill rotWithShape="1">
          <a:blip r:embed="rId1"/>
          <a:srcRect/>
          <a:stretch>
            <a:fillRect/>
          </a:stretch>
        </p:blipFill>
        <p:spPr>
          <a:xfrm>
            <a:off x="-793750" y="0"/>
            <a:ext cx="8520430" cy="6858000"/>
          </a:xfrm>
        </p:spPr>
      </p:pic>
      <p:sp>
        <p:nvSpPr>
          <p:cNvPr id="14" name="Flying impression design ——飞印象设计是一家专业的广告设计制作工作室，专注于平面、OFFICE、摄影等业务，工作室成立于2016年，拥有高水平的设计团队，已经立足于市场，今后将输出更多精致作品。"/>
          <p:cNvSpPr/>
          <p:nvPr/>
        </p:nvSpPr>
        <p:spPr>
          <a:xfrm>
            <a:off x="268437" y="0"/>
            <a:ext cx="7999263" cy="6858002"/>
          </a:xfrm>
          <a:custGeom>
            <a:avLst/>
            <a:gdLst>
              <a:gd name="connsiteX0" fmla="*/ 1740820 w 7999263"/>
              <a:gd name="connsiteY0" fmla="*/ 0 h 6858002"/>
              <a:gd name="connsiteX1" fmla="*/ 5440670 w 7999263"/>
              <a:gd name="connsiteY1" fmla="*/ 0 h 6858002"/>
              <a:gd name="connsiteX2" fmla="*/ 7999263 w 7999263"/>
              <a:gd name="connsiteY2" fmla="*/ 2558593 h 6858002"/>
              <a:gd name="connsiteX3" fmla="*/ 3699852 w 7999263"/>
              <a:gd name="connsiteY3" fmla="*/ 6858002 h 6858002"/>
              <a:gd name="connsiteX4" fmla="*/ 0 w 7999263"/>
              <a:gd name="connsiteY4" fmla="*/ 6858002 h 6858002"/>
              <a:gd name="connsiteX5" fmla="*/ 4299412 w 7999263"/>
              <a:gd name="connsiteY5" fmla="*/ 2558593 h 6858002"/>
              <a:gd name="connsiteX6" fmla="*/ 1740820 w 7999263"/>
              <a:gd name="connsiteY6"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9263" h="6858002">
                <a:moveTo>
                  <a:pt x="1740820" y="0"/>
                </a:moveTo>
                <a:lnTo>
                  <a:pt x="5440670" y="0"/>
                </a:lnTo>
                <a:lnTo>
                  <a:pt x="7999263" y="2558593"/>
                </a:lnTo>
                <a:lnTo>
                  <a:pt x="3699852" y="6858002"/>
                </a:lnTo>
                <a:lnTo>
                  <a:pt x="0" y="6858002"/>
                </a:lnTo>
                <a:lnTo>
                  <a:pt x="4299412" y="2558593"/>
                </a:lnTo>
                <a:lnTo>
                  <a:pt x="1740820"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imSun" panose="02010600030101010101" pitchFamily="2" charset="-122"/>
              <a:ea typeface="SimSun" panose="02010600030101010101" pitchFamily="2" charset="-122"/>
              <a:cs typeface="+mn-cs"/>
            </a:endParaRPr>
          </a:p>
        </p:txBody>
      </p:sp>
      <p:sp>
        <p:nvSpPr>
          <p:cNvPr id="10" name="Flying impression design ——飞印象设计是一家专业的广告设计制作工作室，专注于平面、OFFICE、摄影等业务，工作室成立于2016年，拥有高水平的设计团队，已经立足于市场，今后将输出更多精致作品。"/>
          <p:cNvSpPr/>
          <p:nvPr/>
        </p:nvSpPr>
        <p:spPr>
          <a:xfrm>
            <a:off x="268437" y="2563569"/>
            <a:ext cx="6144362" cy="4294433"/>
          </a:xfrm>
          <a:custGeom>
            <a:avLst/>
            <a:gdLst>
              <a:gd name="connsiteX0" fmla="*/ 3425035 w 4900446"/>
              <a:gd name="connsiteY0" fmla="*/ 0 h 3425032"/>
              <a:gd name="connsiteX1" fmla="*/ 4900446 w 4900446"/>
              <a:gd name="connsiteY1" fmla="*/ 1475411 h 3425032"/>
              <a:gd name="connsiteX2" fmla="*/ 2950823 w 4900446"/>
              <a:gd name="connsiteY2" fmla="*/ 3425032 h 3425032"/>
              <a:gd name="connsiteX3" fmla="*/ 0 w 4900446"/>
              <a:gd name="connsiteY3" fmla="*/ 3425032 h 3425032"/>
              <a:gd name="connsiteX4" fmla="*/ 3425035 w 4900446"/>
              <a:gd name="connsiteY4" fmla="*/ 0 h 3425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446" h="3425032">
                <a:moveTo>
                  <a:pt x="3425035" y="0"/>
                </a:moveTo>
                <a:lnTo>
                  <a:pt x="4900446" y="1475411"/>
                </a:lnTo>
                <a:lnTo>
                  <a:pt x="2950823" y="3425032"/>
                </a:lnTo>
                <a:lnTo>
                  <a:pt x="0" y="3425032"/>
                </a:lnTo>
                <a:lnTo>
                  <a:pt x="3425035" y="0"/>
                </a:lnTo>
                <a:close/>
              </a:path>
            </a:pathLst>
          </a:custGeom>
          <a:gradFill>
            <a:gsLst>
              <a:gs pos="0">
                <a:srgbClr val="8C1302"/>
              </a:gs>
              <a:gs pos="100000">
                <a:srgbClr val="DE251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imSun" panose="02010600030101010101" pitchFamily="2" charset="-122"/>
              <a:ea typeface="SimSun" panose="02010600030101010101" pitchFamily="2" charset="-122"/>
              <a:cs typeface="+mn-cs"/>
            </a:endParaRPr>
          </a:p>
        </p:txBody>
      </p:sp>
      <p:sp>
        <p:nvSpPr>
          <p:cNvPr id="15"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6647318" y="2767965"/>
            <a:ext cx="4978897" cy="1322070"/>
          </a:xfrm>
          <a:prstGeom prst="rect">
            <a:avLst/>
          </a:prstGeom>
          <a:noFill/>
        </p:spPr>
        <p:txBody>
          <a:bodyPr wrap="square" rtlCol="0">
            <a:spAutoFit/>
          </a:bodyPr>
          <a:lstStyle/>
          <a:p>
            <a:pPr lvl="0" algn="r"/>
            <a:r>
              <a:rPr lang="en-US" altLang="zh-CN"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rPr>
              <a:t>THE END...</a:t>
            </a:r>
            <a:endParaRPr lang="en-US" altLang="zh-CN"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endParaRPr>
          </a:p>
          <a:p>
            <a:pPr lvl="0" algn="r"/>
            <a:r>
              <a:rPr lang="en-US" altLang="zh-CN"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rPr>
              <a:t>THANK YOU </a:t>
            </a:r>
            <a:endParaRPr kumimoji="0" lang="en-US" altLang="zh-CN" sz="4000" b="1" i="0" u="none" strike="noStrike" kern="1200" cap="none" spc="0" normalizeH="0" baseline="0" noProof="0" dirty="0">
              <a:ln>
                <a:noFill/>
              </a:ln>
              <a:gradFill>
                <a:gsLst>
                  <a:gs pos="0">
                    <a:srgbClr val="8C1302"/>
                  </a:gs>
                  <a:gs pos="100000">
                    <a:srgbClr val="DE2511"/>
                  </a:gs>
                </a:gsLst>
                <a:lin ang="0" scaled="0"/>
              </a:gradFill>
              <a:effectLst/>
              <a:uLnTx/>
              <a:uFillTx/>
              <a:latin typeface="Microsoft YaHei" panose="020B0503020204020204" pitchFamily="34" charset="-122"/>
              <a:ea typeface="Microsoft YaHei" panose="020B0503020204020204" pitchFamily="34" charset="-122"/>
              <a:cs typeface="+mn-cs"/>
            </a:endParaRPr>
          </a:p>
        </p:txBody>
      </p:sp>
      <p:sp>
        <p:nvSpPr>
          <p:cNvPr id="19" name="Flying impression design ——飞印象设计是一家专业的广告设计制作工作室，专注于平面、OFFICE、摄影等业务，工作室成立于2016年，拥有高水平的设计团队，已经立足于市场，今后将输出更多精致作品。"/>
          <p:cNvSpPr/>
          <p:nvPr/>
        </p:nvSpPr>
        <p:spPr>
          <a:xfrm>
            <a:off x="9944099" y="0"/>
            <a:ext cx="2227104" cy="1113552"/>
          </a:xfrm>
          <a:custGeom>
            <a:avLst/>
            <a:gdLst>
              <a:gd name="connsiteX0" fmla="*/ 0 w 2227104"/>
              <a:gd name="connsiteY0" fmla="*/ 0 h 1113552"/>
              <a:gd name="connsiteX1" fmla="*/ 2227104 w 2227104"/>
              <a:gd name="connsiteY1" fmla="*/ 0 h 1113552"/>
              <a:gd name="connsiteX2" fmla="*/ 1113552 w 2227104"/>
              <a:gd name="connsiteY2" fmla="*/ 1113552 h 1113552"/>
            </a:gdLst>
            <a:ahLst/>
            <a:cxnLst>
              <a:cxn ang="0">
                <a:pos x="connsiteX0" y="connsiteY0"/>
              </a:cxn>
              <a:cxn ang="0">
                <a:pos x="connsiteX1" y="connsiteY1"/>
              </a:cxn>
              <a:cxn ang="0">
                <a:pos x="connsiteX2" y="connsiteY2"/>
              </a:cxn>
            </a:cxnLst>
            <a:rect l="l" t="t" r="r" b="b"/>
            <a:pathLst>
              <a:path w="2227104" h="1113552">
                <a:moveTo>
                  <a:pt x="0" y="0"/>
                </a:moveTo>
                <a:lnTo>
                  <a:pt x="2227104" y="0"/>
                </a:lnTo>
                <a:lnTo>
                  <a:pt x="1113552" y="11135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imSun" panose="02010600030101010101" pitchFamily="2" charset="-122"/>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lying impression design ——飞印象设计是一家专业的广告设计制作工作室，专注于平面、OFFICE、摄影等业务，工作室成立于2016年，拥有高水平的设计团队，已经立足于市场，今后将输出更多精致作品。"/>
          <p:cNvSpPr/>
          <p:nvPr/>
        </p:nvSpPr>
        <p:spPr>
          <a:xfrm>
            <a:off x="3893331" y="565831"/>
            <a:ext cx="4405338" cy="866324"/>
          </a:xfrm>
          <a:custGeom>
            <a:avLst/>
            <a:gdLst>
              <a:gd name="connsiteX0" fmla="*/ 3305083 w 4027941"/>
              <a:gd name="connsiteY0" fmla="*/ 0 h 792109"/>
              <a:gd name="connsiteX1" fmla="*/ 3732420 w 4027941"/>
              <a:gd name="connsiteY1" fmla="*/ 0 h 792109"/>
              <a:gd name="connsiteX2" fmla="*/ 4027941 w 4027941"/>
              <a:gd name="connsiteY2" fmla="*/ 295521 h 792109"/>
              <a:gd name="connsiteX3" fmla="*/ 3531355 w 4027941"/>
              <a:gd name="connsiteY3" fmla="*/ 792107 h 792109"/>
              <a:gd name="connsiteX4" fmla="*/ 2930778 w 4027941"/>
              <a:gd name="connsiteY4" fmla="*/ 792107 h 792109"/>
              <a:gd name="connsiteX5" fmla="*/ 2445003 w 4027941"/>
              <a:gd name="connsiteY5" fmla="*/ 792107 h 792109"/>
              <a:gd name="connsiteX6" fmla="*/ 2445003 w 4027941"/>
              <a:gd name="connsiteY6" fmla="*/ 792108 h 792109"/>
              <a:gd name="connsiteX7" fmla="*/ 722857 w 4027941"/>
              <a:gd name="connsiteY7" fmla="*/ 792108 h 792109"/>
              <a:gd name="connsiteX8" fmla="*/ 722858 w 4027941"/>
              <a:gd name="connsiteY8" fmla="*/ 792109 h 792109"/>
              <a:gd name="connsiteX9" fmla="*/ 295521 w 4027941"/>
              <a:gd name="connsiteY9" fmla="*/ 792109 h 792109"/>
              <a:gd name="connsiteX10" fmla="*/ 0 w 4027941"/>
              <a:gd name="connsiteY10" fmla="*/ 496588 h 792109"/>
              <a:gd name="connsiteX11" fmla="*/ 496587 w 4027941"/>
              <a:gd name="connsiteY11" fmla="*/ 1 h 792109"/>
              <a:gd name="connsiteX12" fmla="*/ 609600 w 4027941"/>
              <a:gd name="connsiteY12" fmla="*/ 1 h 792109"/>
              <a:gd name="connsiteX13" fmla="*/ 3305084 w 4027941"/>
              <a:gd name="connsiteY13" fmla="*/ 1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27941" h="792109">
                <a:moveTo>
                  <a:pt x="3305083" y="0"/>
                </a:moveTo>
                <a:lnTo>
                  <a:pt x="3732420" y="0"/>
                </a:lnTo>
                <a:lnTo>
                  <a:pt x="4027941" y="295521"/>
                </a:lnTo>
                <a:lnTo>
                  <a:pt x="3531355" y="792107"/>
                </a:lnTo>
                <a:lnTo>
                  <a:pt x="2930778" y="792107"/>
                </a:lnTo>
                <a:lnTo>
                  <a:pt x="2445003" y="792107"/>
                </a:lnTo>
                <a:lnTo>
                  <a:pt x="2445003" y="792108"/>
                </a:lnTo>
                <a:lnTo>
                  <a:pt x="722857" y="792108"/>
                </a:lnTo>
                <a:lnTo>
                  <a:pt x="722858" y="792109"/>
                </a:lnTo>
                <a:lnTo>
                  <a:pt x="295521" y="792109"/>
                </a:lnTo>
                <a:lnTo>
                  <a:pt x="0" y="496588"/>
                </a:lnTo>
                <a:lnTo>
                  <a:pt x="496587" y="1"/>
                </a:lnTo>
                <a:lnTo>
                  <a:pt x="609600" y="1"/>
                </a:lnTo>
                <a:lnTo>
                  <a:pt x="3305084" y="1"/>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5315268" y="768161"/>
            <a:ext cx="1561465" cy="460375"/>
          </a:xfrm>
          <a:prstGeom prst="rect">
            <a:avLst/>
          </a:prstGeom>
          <a:noFill/>
        </p:spPr>
        <p:txBody>
          <a:bodyPr wrap="none" rtlCol="0">
            <a:spAutoFit/>
          </a:bodyPr>
          <a:lstStyle/>
          <a:p>
            <a:pPr algn="ctr"/>
            <a:r>
              <a:rPr lang="en-US" altLang="de-DE" sz="2400" b="1"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Contents</a:t>
            </a:r>
            <a:endParaRPr lang="en-US" altLang="de-DE" sz="2400" b="1"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grpSp>
        <p:nvGrpSpPr>
          <p:cNvPr id="73" name="Flying impression design ——飞印象设计是一家专业的广告设计制作工作室，专注于平面、OFFICE、摄影等业务，工作室成立于2016年，拥有高水平的设计团队，已经立足于市场，今后将输出更多精致作品。"/>
          <p:cNvGrpSpPr/>
          <p:nvPr/>
        </p:nvGrpSpPr>
        <p:grpSpPr>
          <a:xfrm>
            <a:off x="1080338" y="2724150"/>
            <a:ext cx="1040466" cy="774288"/>
            <a:chOff x="1402909" y="2045249"/>
            <a:chExt cx="1842382" cy="1371052"/>
          </a:xfrm>
        </p:grpSpPr>
        <p:sp>
          <p:nvSpPr>
            <p:cNvPr id="72" name="Flying impression design ——飞印象设计是一家专业的广告设计制作工作室，专注于平面、OFFICE、摄影等业务，工作室成立于2016年，拥有高水平的设计团队，已经立足于市场，今后将输出更多精致作品。"/>
            <p:cNvSpPr/>
            <p:nvPr/>
          </p:nvSpPr>
          <p:spPr>
            <a:xfrm>
              <a:off x="1402909" y="2045249"/>
              <a:ext cx="1842382" cy="1198332"/>
            </a:xfrm>
            <a:custGeom>
              <a:avLst/>
              <a:gdLst>
                <a:gd name="connsiteX0" fmla="*/ 691369 w 1331938"/>
                <a:gd name="connsiteY0" fmla="*/ 0 h 866325"/>
                <a:gd name="connsiteX1" fmla="*/ 1008728 w 1331938"/>
                <a:gd name="connsiteY1" fmla="*/ 0 h 866325"/>
                <a:gd name="connsiteX2" fmla="*/ 1331938 w 1331938"/>
                <a:gd name="connsiteY2" fmla="*/ 323209 h 866325"/>
                <a:gd name="connsiteX3" fmla="*/ 788825 w 1331938"/>
                <a:gd name="connsiteY3" fmla="*/ 866322 h 866325"/>
                <a:gd name="connsiteX4" fmla="*/ 691369 w 1331938"/>
                <a:gd name="connsiteY4" fmla="*/ 866322 h 866325"/>
                <a:gd name="connsiteX5" fmla="*/ 691369 w 1331938"/>
                <a:gd name="connsiteY5" fmla="*/ 866325 h 866325"/>
                <a:gd name="connsiteX6" fmla="*/ 323210 w 1331938"/>
                <a:gd name="connsiteY6" fmla="*/ 866325 h 866325"/>
                <a:gd name="connsiteX7" fmla="*/ 0 w 1331938"/>
                <a:gd name="connsiteY7" fmla="*/ 543116 h 866325"/>
                <a:gd name="connsiteX8" fmla="*/ 543115 w 1331938"/>
                <a:gd name="connsiteY8" fmla="*/ 2 h 866325"/>
                <a:gd name="connsiteX9" fmla="*/ 666717 w 1331938"/>
                <a:gd name="connsiteY9" fmla="*/ 2 h 866325"/>
                <a:gd name="connsiteX10" fmla="*/ 691369 w 1331938"/>
                <a:gd name="connsiteY10" fmla="*/ 2 h 86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1938" h="866325">
                  <a:moveTo>
                    <a:pt x="691369" y="0"/>
                  </a:moveTo>
                  <a:lnTo>
                    <a:pt x="1008728" y="0"/>
                  </a:lnTo>
                  <a:lnTo>
                    <a:pt x="1331938" y="323209"/>
                  </a:lnTo>
                  <a:lnTo>
                    <a:pt x="788825" y="866322"/>
                  </a:lnTo>
                  <a:lnTo>
                    <a:pt x="691369" y="866322"/>
                  </a:lnTo>
                  <a:lnTo>
                    <a:pt x="691369" y="866325"/>
                  </a:lnTo>
                  <a:lnTo>
                    <a:pt x="323210" y="866325"/>
                  </a:lnTo>
                  <a:lnTo>
                    <a:pt x="0" y="543116"/>
                  </a:lnTo>
                  <a:lnTo>
                    <a:pt x="543115" y="2"/>
                  </a:lnTo>
                  <a:lnTo>
                    <a:pt x="666717" y="2"/>
                  </a:lnTo>
                  <a:lnTo>
                    <a:pt x="691369" y="2"/>
                  </a:lnTo>
                  <a:close/>
                </a:path>
              </a:pathLst>
            </a:custGeom>
            <a:gradFill>
              <a:gsLst>
                <a:gs pos="0">
                  <a:srgbClr val="8C1302">
                    <a:alpha val="13000"/>
                  </a:srgbClr>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b="1">
                <a:solidFill>
                  <a:schemeClr val="bg1"/>
                </a:solidFill>
                <a:latin typeface="Microsoft YaHei" panose="020B0503020204020204" pitchFamily="34" charset="-122"/>
                <a:ea typeface="Microsoft YaHei" panose="020B0503020204020204" pitchFamily="34" charset="-122"/>
              </a:endParaRPr>
            </a:p>
          </p:txBody>
        </p:sp>
        <p:sp>
          <p:nvSpPr>
            <p:cNvPr id="71" name="Flying impression design ——飞印象设计是一家专业的广告设计制作工作室，专注于平面、OFFICE、摄影等业务，工作室成立于2016年，拥有高水平的设计团队，已经立足于市场，今后将输出更多精致作品。"/>
            <p:cNvSpPr/>
            <p:nvPr/>
          </p:nvSpPr>
          <p:spPr>
            <a:xfrm>
              <a:off x="1402909" y="2217969"/>
              <a:ext cx="1842382" cy="1198332"/>
            </a:xfrm>
            <a:custGeom>
              <a:avLst/>
              <a:gdLst>
                <a:gd name="connsiteX0" fmla="*/ 691369 w 1331938"/>
                <a:gd name="connsiteY0" fmla="*/ 0 h 866325"/>
                <a:gd name="connsiteX1" fmla="*/ 1008728 w 1331938"/>
                <a:gd name="connsiteY1" fmla="*/ 0 h 866325"/>
                <a:gd name="connsiteX2" fmla="*/ 1331938 w 1331938"/>
                <a:gd name="connsiteY2" fmla="*/ 323209 h 866325"/>
                <a:gd name="connsiteX3" fmla="*/ 788825 w 1331938"/>
                <a:gd name="connsiteY3" fmla="*/ 866322 h 866325"/>
                <a:gd name="connsiteX4" fmla="*/ 691369 w 1331938"/>
                <a:gd name="connsiteY4" fmla="*/ 866322 h 866325"/>
                <a:gd name="connsiteX5" fmla="*/ 691369 w 1331938"/>
                <a:gd name="connsiteY5" fmla="*/ 866325 h 866325"/>
                <a:gd name="connsiteX6" fmla="*/ 323210 w 1331938"/>
                <a:gd name="connsiteY6" fmla="*/ 866325 h 866325"/>
                <a:gd name="connsiteX7" fmla="*/ 0 w 1331938"/>
                <a:gd name="connsiteY7" fmla="*/ 543116 h 866325"/>
                <a:gd name="connsiteX8" fmla="*/ 543115 w 1331938"/>
                <a:gd name="connsiteY8" fmla="*/ 2 h 866325"/>
                <a:gd name="connsiteX9" fmla="*/ 666717 w 1331938"/>
                <a:gd name="connsiteY9" fmla="*/ 2 h 866325"/>
                <a:gd name="connsiteX10" fmla="*/ 691369 w 1331938"/>
                <a:gd name="connsiteY10" fmla="*/ 2 h 86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1938" h="866325">
                  <a:moveTo>
                    <a:pt x="691369" y="0"/>
                  </a:moveTo>
                  <a:lnTo>
                    <a:pt x="1008728" y="0"/>
                  </a:lnTo>
                  <a:lnTo>
                    <a:pt x="1331938" y="323209"/>
                  </a:lnTo>
                  <a:lnTo>
                    <a:pt x="788825" y="866322"/>
                  </a:lnTo>
                  <a:lnTo>
                    <a:pt x="691369" y="866322"/>
                  </a:lnTo>
                  <a:lnTo>
                    <a:pt x="691369" y="866325"/>
                  </a:lnTo>
                  <a:lnTo>
                    <a:pt x="323210" y="866325"/>
                  </a:lnTo>
                  <a:lnTo>
                    <a:pt x="0" y="543116"/>
                  </a:lnTo>
                  <a:lnTo>
                    <a:pt x="543115" y="2"/>
                  </a:lnTo>
                  <a:lnTo>
                    <a:pt x="666717" y="2"/>
                  </a:lnTo>
                  <a:lnTo>
                    <a:pt x="691369" y="2"/>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bg1"/>
                  </a:solidFill>
                  <a:latin typeface="Microsoft YaHei" panose="020B0503020204020204" pitchFamily="34" charset="-122"/>
                  <a:ea typeface="Microsoft YaHei" panose="020B0503020204020204" pitchFamily="34" charset="-122"/>
                </a:rPr>
                <a:t>1.</a:t>
              </a:r>
              <a:endParaRPr lang="en-US" altLang="zh-CN" sz="1400" b="1" dirty="0">
                <a:solidFill>
                  <a:schemeClr val="bg1"/>
                </a:solidFill>
                <a:latin typeface="Microsoft YaHei" panose="020B0503020204020204" pitchFamily="34" charset="-122"/>
                <a:ea typeface="Microsoft YaHei" panose="020B0503020204020204" pitchFamily="34" charset="-122"/>
              </a:endParaRPr>
            </a:p>
          </p:txBody>
        </p:sp>
      </p:grpSp>
      <p:sp>
        <p:nvSpPr>
          <p:cNvPr id="78"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481055" y="2959852"/>
            <a:ext cx="2927985" cy="368300"/>
          </a:xfrm>
          <a:prstGeom prst="rect">
            <a:avLst/>
          </a:prstGeom>
          <a:noFill/>
        </p:spPr>
        <p:txBody>
          <a:bodyPr wrap="none" rtlCol="0">
            <a:spAutoFit/>
          </a:bodyPr>
          <a:lstStyle/>
          <a:p>
            <a:r>
              <a:rPr lang="en-US" altLang="de-DE" b="1" dirty="0">
                <a:latin typeface="Microsoft YaHei" panose="020B0503020204020204" pitchFamily="34" charset="-122"/>
                <a:ea typeface="Microsoft YaHei" panose="020B0503020204020204" pitchFamily="34" charset="-122"/>
              </a:rPr>
              <a:t>HOW WE TRAIN TODAY</a:t>
            </a:r>
            <a:endParaRPr lang="en-US" altLang="de-DE" b="1" dirty="0">
              <a:latin typeface="Microsoft YaHei" panose="020B0503020204020204" pitchFamily="34" charset="-122"/>
              <a:ea typeface="Microsoft YaHei" panose="020B0503020204020204" pitchFamily="34" charset="-122"/>
            </a:endParaRPr>
          </a:p>
        </p:txBody>
      </p:sp>
      <p:sp>
        <p:nvSpPr>
          <p:cNvPr id="8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290952" y="4507977"/>
            <a:ext cx="3649980" cy="368300"/>
          </a:xfrm>
          <a:prstGeom prst="rect">
            <a:avLst/>
          </a:prstGeom>
          <a:noFill/>
        </p:spPr>
        <p:txBody>
          <a:bodyPr wrap="none" rtlCol="0">
            <a:spAutoFit/>
          </a:bodyPr>
          <a:lstStyle/>
          <a:p>
            <a:pPr algn="l"/>
            <a:r>
              <a:rPr lang="en-US" altLang="de-DE" b="1" dirty="0">
                <a:latin typeface="Microsoft YaHei" panose="020B0503020204020204" pitchFamily="34" charset="-122"/>
                <a:ea typeface="Microsoft YaHei" panose="020B0503020204020204" pitchFamily="34" charset="-122"/>
                <a:sym typeface="+mn-ea"/>
              </a:rPr>
              <a:t>POLL WORKER RECRUITMENT</a:t>
            </a:r>
            <a:endParaRPr lang="de-DE" altLang="zh-CN" b="1" dirty="0">
              <a:latin typeface="Microsoft YaHei" panose="020B0503020204020204" pitchFamily="34" charset="-122"/>
              <a:ea typeface="Microsoft YaHei" panose="020B0503020204020204" pitchFamily="34" charset="-122"/>
            </a:endParaRPr>
          </a:p>
        </p:txBody>
      </p:sp>
      <p:sp>
        <p:nvSpPr>
          <p:cNvPr id="8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481055" y="4507784"/>
            <a:ext cx="1908175" cy="368300"/>
          </a:xfrm>
          <a:prstGeom prst="rect">
            <a:avLst/>
          </a:prstGeom>
          <a:noFill/>
        </p:spPr>
        <p:txBody>
          <a:bodyPr wrap="none" rtlCol="0">
            <a:spAutoFit/>
          </a:bodyPr>
          <a:lstStyle/>
          <a:p>
            <a:pPr algn="l"/>
            <a:r>
              <a:rPr lang="en-US" altLang="de-DE" b="1" dirty="0">
                <a:latin typeface="Microsoft YaHei" panose="020B0503020204020204" pitchFamily="34" charset="-122"/>
                <a:ea typeface="Microsoft YaHei" panose="020B0503020204020204" pitchFamily="34" charset="-122"/>
                <a:sym typeface="+mn-ea"/>
              </a:rPr>
              <a:t>QUIZ and Q&amp;A</a:t>
            </a:r>
            <a:endParaRPr lang="de-DE" altLang="zh-CN" b="1" dirty="0">
              <a:latin typeface="Microsoft YaHei" panose="020B0503020204020204" pitchFamily="34" charset="-122"/>
              <a:ea typeface="Microsoft YaHei" panose="020B0503020204020204" pitchFamily="34" charset="-122"/>
            </a:endParaRPr>
          </a:p>
        </p:txBody>
      </p:sp>
      <p:grpSp>
        <p:nvGrpSpPr>
          <p:cNvPr id="86" name="Flying impression design ——飞印象设计是一家专业的广告设计制作工作室，专注于平面、OFFICE、摄影等业务，工作室成立于2016年，拥有高水平的设计团队，已经立足于市场，今后将输出更多精致作品。"/>
          <p:cNvGrpSpPr/>
          <p:nvPr/>
        </p:nvGrpSpPr>
        <p:grpSpPr>
          <a:xfrm>
            <a:off x="6270441" y="2724150"/>
            <a:ext cx="1040466" cy="774288"/>
            <a:chOff x="1402909" y="2045249"/>
            <a:chExt cx="1842382" cy="1371052"/>
          </a:xfrm>
        </p:grpSpPr>
        <p:sp>
          <p:nvSpPr>
            <p:cNvPr id="87" name="Flying impression design ——飞印象设计是一家专业的广告设计制作工作室，专注于平面、OFFICE、摄影等业务，工作室成立于2016年，拥有高水平的设计团队，已经立足于市场，今后将输出更多精致作品。"/>
            <p:cNvSpPr/>
            <p:nvPr/>
          </p:nvSpPr>
          <p:spPr>
            <a:xfrm>
              <a:off x="1402909" y="2045249"/>
              <a:ext cx="1842382" cy="1198332"/>
            </a:xfrm>
            <a:custGeom>
              <a:avLst/>
              <a:gdLst>
                <a:gd name="connsiteX0" fmla="*/ 691369 w 1331938"/>
                <a:gd name="connsiteY0" fmla="*/ 0 h 866325"/>
                <a:gd name="connsiteX1" fmla="*/ 1008728 w 1331938"/>
                <a:gd name="connsiteY1" fmla="*/ 0 h 866325"/>
                <a:gd name="connsiteX2" fmla="*/ 1331938 w 1331938"/>
                <a:gd name="connsiteY2" fmla="*/ 323209 h 866325"/>
                <a:gd name="connsiteX3" fmla="*/ 788825 w 1331938"/>
                <a:gd name="connsiteY3" fmla="*/ 866322 h 866325"/>
                <a:gd name="connsiteX4" fmla="*/ 691369 w 1331938"/>
                <a:gd name="connsiteY4" fmla="*/ 866322 h 866325"/>
                <a:gd name="connsiteX5" fmla="*/ 691369 w 1331938"/>
                <a:gd name="connsiteY5" fmla="*/ 866325 h 866325"/>
                <a:gd name="connsiteX6" fmla="*/ 323210 w 1331938"/>
                <a:gd name="connsiteY6" fmla="*/ 866325 h 866325"/>
                <a:gd name="connsiteX7" fmla="*/ 0 w 1331938"/>
                <a:gd name="connsiteY7" fmla="*/ 543116 h 866325"/>
                <a:gd name="connsiteX8" fmla="*/ 543115 w 1331938"/>
                <a:gd name="connsiteY8" fmla="*/ 2 h 866325"/>
                <a:gd name="connsiteX9" fmla="*/ 666717 w 1331938"/>
                <a:gd name="connsiteY9" fmla="*/ 2 h 866325"/>
                <a:gd name="connsiteX10" fmla="*/ 691369 w 1331938"/>
                <a:gd name="connsiteY10" fmla="*/ 2 h 86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1938" h="866325">
                  <a:moveTo>
                    <a:pt x="691369" y="0"/>
                  </a:moveTo>
                  <a:lnTo>
                    <a:pt x="1008728" y="0"/>
                  </a:lnTo>
                  <a:lnTo>
                    <a:pt x="1331938" y="323209"/>
                  </a:lnTo>
                  <a:lnTo>
                    <a:pt x="788825" y="866322"/>
                  </a:lnTo>
                  <a:lnTo>
                    <a:pt x="691369" y="866322"/>
                  </a:lnTo>
                  <a:lnTo>
                    <a:pt x="691369" y="866325"/>
                  </a:lnTo>
                  <a:lnTo>
                    <a:pt x="323210" y="866325"/>
                  </a:lnTo>
                  <a:lnTo>
                    <a:pt x="0" y="543116"/>
                  </a:lnTo>
                  <a:lnTo>
                    <a:pt x="543115" y="2"/>
                  </a:lnTo>
                  <a:lnTo>
                    <a:pt x="666717" y="2"/>
                  </a:lnTo>
                  <a:lnTo>
                    <a:pt x="691369" y="2"/>
                  </a:lnTo>
                  <a:close/>
                </a:path>
              </a:pathLst>
            </a:custGeom>
            <a:gradFill>
              <a:gsLst>
                <a:gs pos="0">
                  <a:srgbClr val="8C1302">
                    <a:alpha val="13000"/>
                  </a:srgbClr>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b="1">
                <a:solidFill>
                  <a:schemeClr val="bg1"/>
                </a:solidFill>
                <a:latin typeface="Microsoft YaHei" panose="020B0503020204020204" pitchFamily="34" charset="-122"/>
                <a:ea typeface="Microsoft YaHei" panose="020B0503020204020204" pitchFamily="34" charset="-122"/>
              </a:endParaRPr>
            </a:p>
          </p:txBody>
        </p:sp>
        <p:sp>
          <p:nvSpPr>
            <p:cNvPr id="88" name="Flying impression design ——飞印象设计是一家专业的广告设计制作工作室，专注于平面、OFFICE、摄影等业务，工作室成立于2016年，拥有高水平的设计团队，已经立足于市场，今后将输出更多精致作品。"/>
            <p:cNvSpPr/>
            <p:nvPr/>
          </p:nvSpPr>
          <p:spPr>
            <a:xfrm>
              <a:off x="1402909" y="2217969"/>
              <a:ext cx="1842382" cy="1198332"/>
            </a:xfrm>
            <a:custGeom>
              <a:avLst/>
              <a:gdLst>
                <a:gd name="connsiteX0" fmla="*/ 691369 w 1331938"/>
                <a:gd name="connsiteY0" fmla="*/ 0 h 866325"/>
                <a:gd name="connsiteX1" fmla="*/ 1008728 w 1331938"/>
                <a:gd name="connsiteY1" fmla="*/ 0 h 866325"/>
                <a:gd name="connsiteX2" fmla="*/ 1331938 w 1331938"/>
                <a:gd name="connsiteY2" fmla="*/ 323209 h 866325"/>
                <a:gd name="connsiteX3" fmla="*/ 788825 w 1331938"/>
                <a:gd name="connsiteY3" fmla="*/ 866322 h 866325"/>
                <a:gd name="connsiteX4" fmla="*/ 691369 w 1331938"/>
                <a:gd name="connsiteY4" fmla="*/ 866322 h 866325"/>
                <a:gd name="connsiteX5" fmla="*/ 691369 w 1331938"/>
                <a:gd name="connsiteY5" fmla="*/ 866325 h 866325"/>
                <a:gd name="connsiteX6" fmla="*/ 323210 w 1331938"/>
                <a:gd name="connsiteY6" fmla="*/ 866325 h 866325"/>
                <a:gd name="connsiteX7" fmla="*/ 0 w 1331938"/>
                <a:gd name="connsiteY7" fmla="*/ 543116 h 866325"/>
                <a:gd name="connsiteX8" fmla="*/ 543115 w 1331938"/>
                <a:gd name="connsiteY8" fmla="*/ 2 h 866325"/>
                <a:gd name="connsiteX9" fmla="*/ 666717 w 1331938"/>
                <a:gd name="connsiteY9" fmla="*/ 2 h 866325"/>
                <a:gd name="connsiteX10" fmla="*/ 691369 w 1331938"/>
                <a:gd name="connsiteY10" fmla="*/ 2 h 86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1938" h="866325">
                  <a:moveTo>
                    <a:pt x="691369" y="0"/>
                  </a:moveTo>
                  <a:lnTo>
                    <a:pt x="1008728" y="0"/>
                  </a:lnTo>
                  <a:lnTo>
                    <a:pt x="1331938" y="323209"/>
                  </a:lnTo>
                  <a:lnTo>
                    <a:pt x="788825" y="866322"/>
                  </a:lnTo>
                  <a:lnTo>
                    <a:pt x="691369" y="866322"/>
                  </a:lnTo>
                  <a:lnTo>
                    <a:pt x="691369" y="866325"/>
                  </a:lnTo>
                  <a:lnTo>
                    <a:pt x="323210" y="866325"/>
                  </a:lnTo>
                  <a:lnTo>
                    <a:pt x="0" y="543116"/>
                  </a:lnTo>
                  <a:lnTo>
                    <a:pt x="543115" y="2"/>
                  </a:lnTo>
                  <a:lnTo>
                    <a:pt x="666717" y="2"/>
                  </a:lnTo>
                  <a:lnTo>
                    <a:pt x="691369" y="2"/>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bg1"/>
                  </a:solidFill>
                  <a:latin typeface="Microsoft YaHei" panose="020B0503020204020204" pitchFamily="34" charset="-122"/>
                  <a:ea typeface="Microsoft YaHei" panose="020B0503020204020204" pitchFamily="34" charset="-122"/>
                </a:rPr>
                <a:t>2.</a:t>
              </a:r>
              <a:endParaRPr lang="en-US" altLang="zh-CN" sz="1400" b="1" dirty="0">
                <a:solidFill>
                  <a:schemeClr val="bg1"/>
                </a:solidFill>
                <a:latin typeface="Microsoft YaHei" panose="020B0503020204020204" pitchFamily="34" charset="-122"/>
                <a:ea typeface="Microsoft YaHei" panose="020B0503020204020204" pitchFamily="34" charset="-122"/>
              </a:endParaRPr>
            </a:p>
          </p:txBody>
        </p:sp>
      </p:grpSp>
      <p:grpSp>
        <p:nvGrpSpPr>
          <p:cNvPr id="89" name="Flying impression design ——飞印象设计是一家专业的广告设计制作工作室，专注于平面、OFFICE、摄影等业务，工作室成立于2016年，拥有高水平的设计团队，已经立足于市场，今后将输出更多精致作品。"/>
          <p:cNvGrpSpPr/>
          <p:nvPr/>
        </p:nvGrpSpPr>
        <p:grpSpPr>
          <a:xfrm>
            <a:off x="1080338" y="4257120"/>
            <a:ext cx="1040466" cy="774288"/>
            <a:chOff x="1402909" y="2045249"/>
            <a:chExt cx="1842382" cy="1371052"/>
          </a:xfrm>
        </p:grpSpPr>
        <p:sp>
          <p:nvSpPr>
            <p:cNvPr id="90" name="Flying impression design ——飞印象设计是一家专业的广告设计制作工作室，专注于平面、OFFICE、摄影等业务，工作室成立于2016年，拥有高水平的设计团队，已经立足于市场，今后将输出更多精致作品。"/>
            <p:cNvSpPr/>
            <p:nvPr/>
          </p:nvSpPr>
          <p:spPr>
            <a:xfrm>
              <a:off x="1402909" y="2045249"/>
              <a:ext cx="1842382" cy="1198332"/>
            </a:xfrm>
            <a:custGeom>
              <a:avLst/>
              <a:gdLst>
                <a:gd name="connsiteX0" fmla="*/ 691369 w 1331938"/>
                <a:gd name="connsiteY0" fmla="*/ 0 h 866325"/>
                <a:gd name="connsiteX1" fmla="*/ 1008728 w 1331938"/>
                <a:gd name="connsiteY1" fmla="*/ 0 h 866325"/>
                <a:gd name="connsiteX2" fmla="*/ 1331938 w 1331938"/>
                <a:gd name="connsiteY2" fmla="*/ 323209 h 866325"/>
                <a:gd name="connsiteX3" fmla="*/ 788825 w 1331938"/>
                <a:gd name="connsiteY3" fmla="*/ 866322 h 866325"/>
                <a:gd name="connsiteX4" fmla="*/ 691369 w 1331938"/>
                <a:gd name="connsiteY4" fmla="*/ 866322 h 866325"/>
                <a:gd name="connsiteX5" fmla="*/ 691369 w 1331938"/>
                <a:gd name="connsiteY5" fmla="*/ 866325 h 866325"/>
                <a:gd name="connsiteX6" fmla="*/ 323210 w 1331938"/>
                <a:gd name="connsiteY6" fmla="*/ 866325 h 866325"/>
                <a:gd name="connsiteX7" fmla="*/ 0 w 1331938"/>
                <a:gd name="connsiteY7" fmla="*/ 543116 h 866325"/>
                <a:gd name="connsiteX8" fmla="*/ 543115 w 1331938"/>
                <a:gd name="connsiteY8" fmla="*/ 2 h 866325"/>
                <a:gd name="connsiteX9" fmla="*/ 666717 w 1331938"/>
                <a:gd name="connsiteY9" fmla="*/ 2 h 866325"/>
                <a:gd name="connsiteX10" fmla="*/ 691369 w 1331938"/>
                <a:gd name="connsiteY10" fmla="*/ 2 h 86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1938" h="866325">
                  <a:moveTo>
                    <a:pt x="691369" y="0"/>
                  </a:moveTo>
                  <a:lnTo>
                    <a:pt x="1008728" y="0"/>
                  </a:lnTo>
                  <a:lnTo>
                    <a:pt x="1331938" y="323209"/>
                  </a:lnTo>
                  <a:lnTo>
                    <a:pt x="788825" y="866322"/>
                  </a:lnTo>
                  <a:lnTo>
                    <a:pt x="691369" y="866322"/>
                  </a:lnTo>
                  <a:lnTo>
                    <a:pt x="691369" y="866325"/>
                  </a:lnTo>
                  <a:lnTo>
                    <a:pt x="323210" y="866325"/>
                  </a:lnTo>
                  <a:lnTo>
                    <a:pt x="0" y="543116"/>
                  </a:lnTo>
                  <a:lnTo>
                    <a:pt x="543115" y="2"/>
                  </a:lnTo>
                  <a:lnTo>
                    <a:pt x="666717" y="2"/>
                  </a:lnTo>
                  <a:lnTo>
                    <a:pt x="691369" y="2"/>
                  </a:lnTo>
                  <a:close/>
                </a:path>
              </a:pathLst>
            </a:custGeom>
            <a:gradFill>
              <a:gsLst>
                <a:gs pos="0">
                  <a:srgbClr val="8C1302">
                    <a:alpha val="13000"/>
                  </a:srgbClr>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b="1">
                <a:solidFill>
                  <a:schemeClr val="bg1"/>
                </a:solidFill>
                <a:latin typeface="Microsoft YaHei" panose="020B0503020204020204" pitchFamily="34" charset="-122"/>
                <a:ea typeface="Microsoft YaHei" panose="020B0503020204020204" pitchFamily="34" charset="-122"/>
              </a:endParaRPr>
            </a:p>
          </p:txBody>
        </p:sp>
        <p:sp>
          <p:nvSpPr>
            <p:cNvPr id="91" name="Flying impression design ——飞印象设计是一家专业的广告设计制作工作室，专注于平面、OFFICE、摄影等业务，工作室成立于2016年，拥有高水平的设计团队，已经立足于市场，今后将输出更多精致作品。"/>
            <p:cNvSpPr/>
            <p:nvPr/>
          </p:nvSpPr>
          <p:spPr>
            <a:xfrm>
              <a:off x="1402909" y="2217969"/>
              <a:ext cx="1842382" cy="1198332"/>
            </a:xfrm>
            <a:custGeom>
              <a:avLst/>
              <a:gdLst>
                <a:gd name="connsiteX0" fmla="*/ 691369 w 1331938"/>
                <a:gd name="connsiteY0" fmla="*/ 0 h 866325"/>
                <a:gd name="connsiteX1" fmla="*/ 1008728 w 1331938"/>
                <a:gd name="connsiteY1" fmla="*/ 0 h 866325"/>
                <a:gd name="connsiteX2" fmla="*/ 1331938 w 1331938"/>
                <a:gd name="connsiteY2" fmla="*/ 323209 h 866325"/>
                <a:gd name="connsiteX3" fmla="*/ 788825 w 1331938"/>
                <a:gd name="connsiteY3" fmla="*/ 866322 h 866325"/>
                <a:gd name="connsiteX4" fmla="*/ 691369 w 1331938"/>
                <a:gd name="connsiteY4" fmla="*/ 866322 h 866325"/>
                <a:gd name="connsiteX5" fmla="*/ 691369 w 1331938"/>
                <a:gd name="connsiteY5" fmla="*/ 866325 h 866325"/>
                <a:gd name="connsiteX6" fmla="*/ 323210 w 1331938"/>
                <a:gd name="connsiteY6" fmla="*/ 866325 h 866325"/>
                <a:gd name="connsiteX7" fmla="*/ 0 w 1331938"/>
                <a:gd name="connsiteY7" fmla="*/ 543116 h 866325"/>
                <a:gd name="connsiteX8" fmla="*/ 543115 w 1331938"/>
                <a:gd name="connsiteY8" fmla="*/ 2 h 866325"/>
                <a:gd name="connsiteX9" fmla="*/ 666717 w 1331938"/>
                <a:gd name="connsiteY9" fmla="*/ 2 h 866325"/>
                <a:gd name="connsiteX10" fmla="*/ 691369 w 1331938"/>
                <a:gd name="connsiteY10" fmla="*/ 2 h 86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1938" h="866325">
                  <a:moveTo>
                    <a:pt x="691369" y="0"/>
                  </a:moveTo>
                  <a:lnTo>
                    <a:pt x="1008728" y="0"/>
                  </a:lnTo>
                  <a:lnTo>
                    <a:pt x="1331938" y="323209"/>
                  </a:lnTo>
                  <a:lnTo>
                    <a:pt x="788825" y="866322"/>
                  </a:lnTo>
                  <a:lnTo>
                    <a:pt x="691369" y="866322"/>
                  </a:lnTo>
                  <a:lnTo>
                    <a:pt x="691369" y="866325"/>
                  </a:lnTo>
                  <a:lnTo>
                    <a:pt x="323210" y="866325"/>
                  </a:lnTo>
                  <a:lnTo>
                    <a:pt x="0" y="543116"/>
                  </a:lnTo>
                  <a:lnTo>
                    <a:pt x="543115" y="2"/>
                  </a:lnTo>
                  <a:lnTo>
                    <a:pt x="666717" y="2"/>
                  </a:lnTo>
                  <a:lnTo>
                    <a:pt x="691369" y="2"/>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bg1"/>
                  </a:solidFill>
                  <a:latin typeface="Microsoft YaHei" panose="020B0503020204020204" pitchFamily="34" charset="-122"/>
                  <a:ea typeface="Microsoft YaHei" panose="020B0503020204020204" pitchFamily="34" charset="-122"/>
                </a:rPr>
                <a:t>3.</a:t>
              </a:r>
              <a:endParaRPr lang="en-US" altLang="zh-CN" sz="1400" b="1" dirty="0">
                <a:solidFill>
                  <a:schemeClr val="bg1"/>
                </a:solidFill>
                <a:latin typeface="Microsoft YaHei" panose="020B0503020204020204" pitchFamily="34" charset="-122"/>
                <a:ea typeface="Microsoft YaHei" panose="020B0503020204020204" pitchFamily="34" charset="-122"/>
              </a:endParaRPr>
            </a:p>
          </p:txBody>
        </p:sp>
      </p:grpSp>
      <p:grpSp>
        <p:nvGrpSpPr>
          <p:cNvPr id="92" name="Flying impression design ——飞印象设计是一家专业的广告设计制作工作室，专注于平面、OFFICE、摄影等业务，工作室成立于2016年，拥有高水平的设计团队，已经立足于市场，今后将输出更多精致作品。"/>
          <p:cNvGrpSpPr/>
          <p:nvPr/>
        </p:nvGrpSpPr>
        <p:grpSpPr>
          <a:xfrm>
            <a:off x="6270441" y="4256927"/>
            <a:ext cx="1040466" cy="774288"/>
            <a:chOff x="1402909" y="2045249"/>
            <a:chExt cx="1842382" cy="1371052"/>
          </a:xfrm>
        </p:grpSpPr>
        <p:sp>
          <p:nvSpPr>
            <p:cNvPr id="93" name="Flying impression design ——飞印象设计是一家专业的广告设计制作工作室，专注于平面、OFFICE、摄影等业务，工作室成立于2016年，拥有高水平的设计团队，已经立足于市场，今后将输出更多精致作品。"/>
            <p:cNvSpPr/>
            <p:nvPr/>
          </p:nvSpPr>
          <p:spPr>
            <a:xfrm>
              <a:off x="1402909" y="2045249"/>
              <a:ext cx="1842382" cy="1198332"/>
            </a:xfrm>
            <a:custGeom>
              <a:avLst/>
              <a:gdLst>
                <a:gd name="connsiteX0" fmla="*/ 691369 w 1331938"/>
                <a:gd name="connsiteY0" fmla="*/ 0 h 866325"/>
                <a:gd name="connsiteX1" fmla="*/ 1008728 w 1331938"/>
                <a:gd name="connsiteY1" fmla="*/ 0 h 866325"/>
                <a:gd name="connsiteX2" fmla="*/ 1331938 w 1331938"/>
                <a:gd name="connsiteY2" fmla="*/ 323209 h 866325"/>
                <a:gd name="connsiteX3" fmla="*/ 788825 w 1331938"/>
                <a:gd name="connsiteY3" fmla="*/ 866322 h 866325"/>
                <a:gd name="connsiteX4" fmla="*/ 691369 w 1331938"/>
                <a:gd name="connsiteY4" fmla="*/ 866322 h 866325"/>
                <a:gd name="connsiteX5" fmla="*/ 691369 w 1331938"/>
                <a:gd name="connsiteY5" fmla="*/ 866325 h 866325"/>
                <a:gd name="connsiteX6" fmla="*/ 323210 w 1331938"/>
                <a:gd name="connsiteY6" fmla="*/ 866325 h 866325"/>
                <a:gd name="connsiteX7" fmla="*/ 0 w 1331938"/>
                <a:gd name="connsiteY7" fmla="*/ 543116 h 866325"/>
                <a:gd name="connsiteX8" fmla="*/ 543115 w 1331938"/>
                <a:gd name="connsiteY8" fmla="*/ 2 h 866325"/>
                <a:gd name="connsiteX9" fmla="*/ 666717 w 1331938"/>
                <a:gd name="connsiteY9" fmla="*/ 2 h 866325"/>
                <a:gd name="connsiteX10" fmla="*/ 691369 w 1331938"/>
                <a:gd name="connsiteY10" fmla="*/ 2 h 86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1938" h="866325">
                  <a:moveTo>
                    <a:pt x="691369" y="0"/>
                  </a:moveTo>
                  <a:lnTo>
                    <a:pt x="1008728" y="0"/>
                  </a:lnTo>
                  <a:lnTo>
                    <a:pt x="1331938" y="323209"/>
                  </a:lnTo>
                  <a:lnTo>
                    <a:pt x="788825" y="866322"/>
                  </a:lnTo>
                  <a:lnTo>
                    <a:pt x="691369" y="866322"/>
                  </a:lnTo>
                  <a:lnTo>
                    <a:pt x="691369" y="866325"/>
                  </a:lnTo>
                  <a:lnTo>
                    <a:pt x="323210" y="866325"/>
                  </a:lnTo>
                  <a:lnTo>
                    <a:pt x="0" y="543116"/>
                  </a:lnTo>
                  <a:lnTo>
                    <a:pt x="543115" y="2"/>
                  </a:lnTo>
                  <a:lnTo>
                    <a:pt x="666717" y="2"/>
                  </a:lnTo>
                  <a:lnTo>
                    <a:pt x="691369" y="2"/>
                  </a:lnTo>
                  <a:close/>
                </a:path>
              </a:pathLst>
            </a:custGeom>
            <a:gradFill>
              <a:gsLst>
                <a:gs pos="0">
                  <a:srgbClr val="8C1302">
                    <a:alpha val="13000"/>
                  </a:srgbClr>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b="1">
                <a:solidFill>
                  <a:schemeClr val="bg1"/>
                </a:solidFill>
                <a:latin typeface="Microsoft YaHei" panose="020B0503020204020204" pitchFamily="34" charset="-122"/>
                <a:ea typeface="Microsoft YaHei" panose="020B0503020204020204" pitchFamily="34" charset="-122"/>
              </a:endParaRPr>
            </a:p>
          </p:txBody>
        </p:sp>
        <p:sp>
          <p:nvSpPr>
            <p:cNvPr id="94" name="Flying impression design ——飞印象设计是一家专业的广告设计制作工作室，专注于平面、OFFICE、摄影等业务，工作室成立于2016年，拥有高水平的设计团队，已经立足于市场，今后将输出更多精致作品。"/>
            <p:cNvSpPr/>
            <p:nvPr/>
          </p:nvSpPr>
          <p:spPr>
            <a:xfrm>
              <a:off x="1402909" y="2217969"/>
              <a:ext cx="1842382" cy="1198332"/>
            </a:xfrm>
            <a:custGeom>
              <a:avLst/>
              <a:gdLst>
                <a:gd name="connsiteX0" fmla="*/ 691369 w 1331938"/>
                <a:gd name="connsiteY0" fmla="*/ 0 h 866325"/>
                <a:gd name="connsiteX1" fmla="*/ 1008728 w 1331938"/>
                <a:gd name="connsiteY1" fmla="*/ 0 h 866325"/>
                <a:gd name="connsiteX2" fmla="*/ 1331938 w 1331938"/>
                <a:gd name="connsiteY2" fmla="*/ 323209 h 866325"/>
                <a:gd name="connsiteX3" fmla="*/ 788825 w 1331938"/>
                <a:gd name="connsiteY3" fmla="*/ 866322 h 866325"/>
                <a:gd name="connsiteX4" fmla="*/ 691369 w 1331938"/>
                <a:gd name="connsiteY4" fmla="*/ 866322 h 866325"/>
                <a:gd name="connsiteX5" fmla="*/ 691369 w 1331938"/>
                <a:gd name="connsiteY5" fmla="*/ 866325 h 866325"/>
                <a:gd name="connsiteX6" fmla="*/ 323210 w 1331938"/>
                <a:gd name="connsiteY6" fmla="*/ 866325 h 866325"/>
                <a:gd name="connsiteX7" fmla="*/ 0 w 1331938"/>
                <a:gd name="connsiteY7" fmla="*/ 543116 h 866325"/>
                <a:gd name="connsiteX8" fmla="*/ 543115 w 1331938"/>
                <a:gd name="connsiteY8" fmla="*/ 2 h 866325"/>
                <a:gd name="connsiteX9" fmla="*/ 666717 w 1331938"/>
                <a:gd name="connsiteY9" fmla="*/ 2 h 866325"/>
                <a:gd name="connsiteX10" fmla="*/ 691369 w 1331938"/>
                <a:gd name="connsiteY10" fmla="*/ 2 h 86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1938" h="866325">
                  <a:moveTo>
                    <a:pt x="691369" y="0"/>
                  </a:moveTo>
                  <a:lnTo>
                    <a:pt x="1008728" y="0"/>
                  </a:lnTo>
                  <a:lnTo>
                    <a:pt x="1331938" y="323209"/>
                  </a:lnTo>
                  <a:lnTo>
                    <a:pt x="788825" y="866322"/>
                  </a:lnTo>
                  <a:lnTo>
                    <a:pt x="691369" y="866322"/>
                  </a:lnTo>
                  <a:lnTo>
                    <a:pt x="691369" y="866325"/>
                  </a:lnTo>
                  <a:lnTo>
                    <a:pt x="323210" y="866325"/>
                  </a:lnTo>
                  <a:lnTo>
                    <a:pt x="0" y="543116"/>
                  </a:lnTo>
                  <a:lnTo>
                    <a:pt x="543115" y="2"/>
                  </a:lnTo>
                  <a:lnTo>
                    <a:pt x="666717" y="2"/>
                  </a:lnTo>
                  <a:lnTo>
                    <a:pt x="691369" y="2"/>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bg1"/>
                  </a:solidFill>
                  <a:latin typeface="Microsoft YaHei" panose="020B0503020204020204" pitchFamily="34" charset="-122"/>
                  <a:ea typeface="Microsoft YaHei" panose="020B0503020204020204" pitchFamily="34" charset="-122"/>
                </a:rPr>
                <a:t>4.</a:t>
              </a:r>
              <a:endParaRPr lang="en-US" altLang="zh-CN" sz="1400" b="1" dirty="0">
                <a:solidFill>
                  <a:schemeClr val="bg1"/>
                </a:solidFill>
                <a:latin typeface="Microsoft YaHei" panose="020B0503020204020204" pitchFamily="34" charset="-122"/>
                <a:ea typeface="Microsoft YaHei" panose="020B0503020204020204" pitchFamily="34" charset="-122"/>
              </a:endParaRPr>
            </a:p>
          </p:txBody>
        </p:sp>
      </p:grpSp>
      <p:sp>
        <p:nvSpPr>
          <p:cNvPr id="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298185" y="2822057"/>
            <a:ext cx="3202940" cy="645160"/>
          </a:xfrm>
          <a:prstGeom prst="rect">
            <a:avLst/>
          </a:prstGeom>
          <a:noFill/>
        </p:spPr>
        <p:txBody>
          <a:bodyPr wrap="none" rtlCol="0">
            <a:spAutoFit/>
          </a:bodyPr>
          <a:p>
            <a:r>
              <a:rPr lang="en-US" altLang="de-DE" b="1" dirty="0">
                <a:latin typeface="Microsoft YaHei" panose="020B0503020204020204" pitchFamily="34" charset="-122"/>
                <a:ea typeface="Microsoft YaHei" panose="020B0503020204020204" pitchFamily="34" charset="-122"/>
              </a:rPr>
              <a:t>EVOLUTION OF TRAINING</a:t>
            </a:r>
            <a:endParaRPr lang="en-US" altLang="de-DE" b="1" dirty="0">
              <a:latin typeface="Microsoft YaHei" panose="020B0503020204020204" pitchFamily="34" charset="-122"/>
              <a:ea typeface="Microsoft YaHei" panose="020B0503020204020204" pitchFamily="34" charset="-122"/>
            </a:endParaRPr>
          </a:p>
          <a:p>
            <a:r>
              <a:rPr lang="en-US" altLang="de-DE" b="1" dirty="0">
                <a:latin typeface="Microsoft YaHei" panose="020B0503020204020204" pitchFamily="34" charset="-122"/>
                <a:ea typeface="Microsoft YaHei" panose="020B0503020204020204" pitchFamily="34" charset="-122"/>
              </a:rPr>
              <a:t>IN NAUGATUCK</a:t>
            </a:r>
            <a:endParaRPr lang="en-US" altLang="de-DE" b="1" dirty="0">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ying impression design ——飞印象设计是一家专业的广告设计制作工作室，专注于平面、OFFICE、摄影等业务，工作室成立于2016年，拥有高水平的设计团队，已经立足于市场，今后将输出更多精致作品。"/>
          <p:cNvSpPr/>
          <p:nvPr/>
        </p:nvSpPr>
        <p:spPr>
          <a:xfrm rot="5400000">
            <a:off x="6222276" y="888277"/>
            <a:ext cx="5122814" cy="6816634"/>
          </a:xfrm>
          <a:custGeom>
            <a:avLst/>
            <a:gdLst>
              <a:gd name="connsiteX0" fmla="*/ 0 w 5122814"/>
              <a:gd name="connsiteY0" fmla="*/ 5122823 h 6816634"/>
              <a:gd name="connsiteX1" fmla="*/ 4068716 w 5122814"/>
              <a:gd name="connsiteY1" fmla="*/ 1054100 h 6816634"/>
              <a:gd name="connsiteX2" fmla="*/ 5122814 w 5122814"/>
              <a:gd name="connsiteY2" fmla="*/ 0 h 6816634"/>
              <a:gd name="connsiteX3" fmla="*/ 5122814 w 5122814"/>
              <a:gd name="connsiteY3" fmla="*/ 1054100 h 6816634"/>
              <a:gd name="connsiteX4" fmla="*/ 5122814 w 5122814"/>
              <a:gd name="connsiteY4" fmla="*/ 3387632 h 6816634"/>
              <a:gd name="connsiteX5" fmla="*/ 1693812 w 5122814"/>
              <a:gd name="connsiteY5" fmla="*/ 6816634 h 681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814" h="6816634">
                <a:moveTo>
                  <a:pt x="0" y="5122823"/>
                </a:moveTo>
                <a:lnTo>
                  <a:pt x="4068716" y="1054100"/>
                </a:lnTo>
                <a:lnTo>
                  <a:pt x="5122814" y="0"/>
                </a:lnTo>
                <a:lnTo>
                  <a:pt x="5122814" y="1054100"/>
                </a:lnTo>
                <a:lnTo>
                  <a:pt x="5122814" y="3387632"/>
                </a:lnTo>
                <a:lnTo>
                  <a:pt x="1693812" y="6816634"/>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Flying impression design ——飞印象设计是一家专业的广告设计制作工作室，专注于平面、OFFICE、摄影等业务，工作室成立于2016年，拥有高水平的设计团队，已经立足于市场，今后将输出更多精致作品。" descr="C:\Users\MattK\Pictures\naug7.jpgnaug7"/>
          <p:cNvPicPr>
            <a:picLocks noGrp="1" noChangeAspect="1"/>
          </p:cNvPicPr>
          <p:nvPr>
            <p:ph type="pic" sz="quarter" idx="10"/>
          </p:nvPr>
        </p:nvPicPr>
        <p:blipFill rotWithShape="1">
          <a:blip r:embed="rId1"/>
          <a:srcRect/>
          <a:stretch>
            <a:fillRect/>
          </a:stretch>
        </p:blipFill>
        <p:spPr>
          <a:xfrm>
            <a:off x="5452745" y="224790"/>
            <a:ext cx="6739255" cy="6633845"/>
          </a:xfrm>
        </p:spPr>
      </p:pic>
      <p:sp>
        <p:nvSpPr>
          <p:cNvPr id="22"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652780" y="3236456"/>
            <a:ext cx="2246630" cy="460375"/>
          </a:xfrm>
          <a:prstGeom prst="rect">
            <a:avLst/>
          </a:prstGeom>
          <a:noFill/>
        </p:spPr>
        <p:txBody>
          <a:bodyPr wrap="none" rtlCol="0">
            <a:spAutoFit/>
          </a:bodyPr>
          <a:lstStyle/>
          <a:p>
            <a:r>
              <a:rPr lang="en-US" altLang="de-DE" sz="2400" b="1" dirty="0">
                <a:latin typeface="Microsoft YaHei" panose="020B0503020204020204" pitchFamily="34" charset="-122"/>
                <a:ea typeface="Microsoft YaHei" panose="020B0503020204020204" pitchFamily="34" charset="-122"/>
                <a:cs typeface="SimSun" panose="02010600030101010101" pitchFamily="2" charset="-122"/>
              </a:rPr>
              <a:t>In Naugatuck</a:t>
            </a:r>
            <a:endParaRPr lang="en-US" altLang="de-DE" sz="2400" b="1" dirty="0">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2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652780" y="1972310"/>
            <a:ext cx="4099560" cy="1322070"/>
          </a:xfrm>
          <a:prstGeom prst="rect">
            <a:avLst/>
          </a:prstGeom>
          <a:noFill/>
        </p:spPr>
        <p:txBody>
          <a:bodyPr wrap="square" rtlCol="0">
            <a:spAutoFit/>
          </a:bodyPr>
          <a:lstStyle/>
          <a:p>
            <a:r>
              <a:rPr lang="en-US"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rPr>
              <a:t>EVOLUTION OF</a:t>
            </a:r>
            <a:endParaRPr lang="en-US"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endParaRPr>
          </a:p>
          <a:p>
            <a:r>
              <a:rPr lang="en-US"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rPr>
              <a:t>TRAINING</a:t>
            </a:r>
            <a:endParaRPr lang="en-US"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16" name="Flying impression design ——飞印象设计是一家专业的广告设计制作工作室，专注于平面、OFFICE、摄影等业务，工作室成立于2016年，拥有高水平的设计团队，已经立足于市场，今后将输出更多精致作品。"/>
          <p:cNvSpPr/>
          <p:nvPr/>
        </p:nvSpPr>
        <p:spPr>
          <a:xfrm rot="5400000">
            <a:off x="6222277" y="-846910"/>
            <a:ext cx="5122812" cy="6816634"/>
          </a:xfrm>
          <a:custGeom>
            <a:avLst/>
            <a:gdLst>
              <a:gd name="connsiteX0" fmla="*/ 0 w 5122812"/>
              <a:gd name="connsiteY0" fmla="*/ 3387636 h 6816634"/>
              <a:gd name="connsiteX1" fmla="*/ 0 w 5122812"/>
              <a:gd name="connsiteY1" fmla="*/ 1054100 h 6816634"/>
              <a:gd name="connsiteX2" fmla="*/ 0 w 5122812"/>
              <a:gd name="connsiteY2" fmla="*/ 0 h 6816634"/>
              <a:gd name="connsiteX3" fmla="*/ 1054098 w 5122812"/>
              <a:gd name="connsiteY3" fmla="*/ 1054100 h 6816634"/>
              <a:gd name="connsiteX4" fmla="*/ 5122812 w 5122812"/>
              <a:gd name="connsiteY4" fmla="*/ 5122821 h 6816634"/>
              <a:gd name="connsiteX5" fmla="*/ 3428998 w 5122812"/>
              <a:gd name="connsiteY5" fmla="*/ 6816634 h 681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812" h="6816634">
                <a:moveTo>
                  <a:pt x="0" y="3387636"/>
                </a:moveTo>
                <a:lnTo>
                  <a:pt x="0" y="1054100"/>
                </a:lnTo>
                <a:lnTo>
                  <a:pt x="0" y="0"/>
                </a:lnTo>
                <a:lnTo>
                  <a:pt x="1054098" y="1054100"/>
                </a:lnTo>
                <a:lnTo>
                  <a:pt x="5122812" y="5122821"/>
                </a:lnTo>
                <a:lnTo>
                  <a:pt x="3428998" y="6816634"/>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lying impression design ——飞印象设计是一家专业的广告设计制作工作室，专注于平面、OFFICE、摄影等业务，工作室成立于2016年，拥有高水平的设计团队，已经立足于市场，今后将输出更多精致作品。"/>
          <p:cNvSpPr/>
          <p:nvPr/>
        </p:nvSpPr>
        <p:spPr>
          <a:xfrm>
            <a:off x="56051" y="0"/>
            <a:ext cx="1351835" cy="675918"/>
          </a:xfrm>
          <a:custGeom>
            <a:avLst/>
            <a:gdLst>
              <a:gd name="connsiteX0" fmla="*/ 0 w 2227104"/>
              <a:gd name="connsiteY0" fmla="*/ 0 h 1113552"/>
              <a:gd name="connsiteX1" fmla="*/ 2227104 w 2227104"/>
              <a:gd name="connsiteY1" fmla="*/ 0 h 1113552"/>
              <a:gd name="connsiteX2" fmla="*/ 1113552 w 2227104"/>
              <a:gd name="connsiteY2" fmla="*/ 1113552 h 1113552"/>
            </a:gdLst>
            <a:ahLst/>
            <a:cxnLst>
              <a:cxn ang="0">
                <a:pos x="connsiteX0" y="connsiteY0"/>
              </a:cxn>
              <a:cxn ang="0">
                <a:pos x="connsiteX1" y="connsiteY1"/>
              </a:cxn>
              <a:cxn ang="0">
                <a:pos x="connsiteX2" y="connsiteY2"/>
              </a:cxn>
            </a:cxnLst>
            <a:rect l="l" t="t" r="r" b="b"/>
            <a:pathLst>
              <a:path w="2227104" h="1113552">
                <a:moveTo>
                  <a:pt x="0" y="0"/>
                </a:moveTo>
                <a:lnTo>
                  <a:pt x="2227104" y="0"/>
                </a:lnTo>
                <a:lnTo>
                  <a:pt x="1113552" y="11135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356421"/>
            <a:ext cx="4547934" cy="792109"/>
          </a:xfrm>
          <a:custGeom>
            <a:avLst/>
            <a:gdLst>
              <a:gd name="connsiteX0" fmla="*/ 3825076 w 4547934"/>
              <a:gd name="connsiteY0" fmla="*/ 0 h 792109"/>
              <a:gd name="connsiteX1" fmla="*/ 4252413 w 4547934"/>
              <a:gd name="connsiteY1" fmla="*/ 0 h 792109"/>
              <a:gd name="connsiteX2" fmla="*/ 4547934 w 4547934"/>
              <a:gd name="connsiteY2" fmla="*/ 295521 h 792109"/>
              <a:gd name="connsiteX3" fmla="*/ 4051347 w 4547934"/>
              <a:gd name="connsiteY3" fmla="*/ 792108 h 792109"/>
              <a:gd name="connsiteX4" fmla="*/ 3938334 w 4547934"/>
              <a:gd name="connsiteY4" fmla="*/ 792108 h 792109"/>
              <a:gd name="connsiteX5" fmla="*/ 3938334 w 4547934"/>
              <a:gd name="connsiteY5" fmla="*/ 792109 h 792109"/>
              <a:gd name="connsiteX6" fmla="*/ 0 w 4547934"/>
              <a:gd name="connsiteY6" fmla="*/ 792109 h 792109"/>
              <a:gd name="connsiteX7" fmla="*/ 0 w 4547934"/>
              <a:gd name="connsiteY7" fmla="*/ 1 h 792109"/>
              <a:gd name="connsiteX8" fmla="*/ 3825077 w 4547934"/>
              <a:gd name="connsiteY8" fmla="*/ 1 h 792109"/>
              <a:gd name="connsiteX9" fmla="*/ 3825076 w 4547934"/>
              <a:gd name="connsiteY9" fmla="*/ 0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7934" h="792109">
                <a:moveTo>
                  <a:pt x="3825076" y="0"/>
                </a:moveTo>
                <a:lnTo>
                  <a:pt x="4252413" y="0"/>
                </a:lnTo>
                <a:lnTo>
                  <a:pt x="4547934" y="295521"/>
                </a:lnTo>
                <a:lnTo>
                  <a:pt x="4051347" y="792108"/>
                </a:lnTo>
                <a:lnTo>
                  <a:pt x="3938334" y="792108"/>
                </a:lnTo>
                <a:lnTo>
                  <a:pt x="3938334" y="792109"/>
                </a:lnTo>
                <a:lnTo>
                  <a:pt x="0" y="792109"/>
                </a:lnTo>
                <a:lnTo>
                  <a:pt x="0" y="1"/>
                </a:lnTo>
                <a:lnTo>
                  <a:pt x="3825077" y="1"/>
                </a:lnTo>
                <a:lnTo>
                  <a:pt x="3825076"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972185" y="487680"/>
            <a:ext cx="2484755" cy="491490"/>
          </a:xfrm>
          <a:prstGeom prst="rect">
            <a:avLst/>
          </a:prstGeom>
          <a:noFill/>
          <a:ln>
            <a:noFill/>
          </a:ln>
        </p:spPr>
        <p:txBody>
          <a:bodyPr wrap="square" rtlCol="0">
            <a:spAutoFit/>
          </a:bodyPr>
          <a:lstStyle/>
          <a:p>
            <a:pPr>
              <a:lnSpc>
                <a:spcPct val="130000"/>
              </a:lnSpc>
            </a:pPr>
            <a:r>
              <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HOW IT STARTED</a:t>
            </a:r>
            <a:endParaRPr lang="zh-CN" altLang="en-US"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7" name="Flying impression design ——飞印象设计是一家专业的广告设计制作工作室，专注于平面、OFFICE、摄影等业务，工作室成立于2016年，拥有高水平的设计团队，已经立足于市场，今后将输出更多精致作品。"/>
          <p:cNvSpPr/>
          <p:nvPr/>
        </p:nvSpPr>
        <p:spPr>
          <a:xfrm>
            <a:off x="4816221" y="356420"/>
            <a:ext cx="7375778" cy="792110"/>
          </a:xfrm>
          <a:custGeom>
            <a:avLst/>
            <a:gdLst>
              <a:gd name="connsiteX0" fmla="*/ 2445003 w 7375778"/>
              <a:gd name="connsiteY0" fmla="*/ 0 h 792110"/>
              <a:gd name="connsiteX1" fmla="*/ 2930778 w 7375778"/>
              <a:gd name="connsiteY1" fmla="*/ 0 h 792110"/>
              <a:gd name="connsiteX2" fmla="*/ 6931278 w 7375778"/>
              <a:gd name="connsiteY2" fmla="*/ 0 h 792110"/>
              <a:gd name="connsiteX3" fmla="*/ 6931278 w 7375778"/>
              <a:gd name="connsiteY3" fmla="*/ 1 h 792110"/>
              <a:gd name="connsiteX4" fmla="*/ 7375778 w 7375778"/>
              <a:gd name="connsiteY4" fmla="*/ 1 h 792110"/>
              <a:gd name="connsiteX5" fmla="*/ 7375778 w 7375778"/>
              <a:gd name="connsiteY5" fmla="*/ 792109 h 792110"/>
              <a:gd name="connsiteX6" fmla="*/ 6884987 w 7375778"/>
              <a:gd name="connsiteY6" fmla="*/ 792109 h 792110"/>
              <a:gd name="connsiteX7" fmla="*/ 6884987 w 7375778"/>
              <a:gd name="connsiteY7" fmla="*/ 792108 h 792110"/>
              <a:gd name="connsiteX8" fmla="*/ 2930778 w 7375778"/>
              <a:gd name="connsiteY8" fmla="*/ 792108 h 792110"/>
              <a:gd name="connsiteX9" fmla="*/ 2445003 w 7375778"/>
              <a:gd name="connsiteY9" fmla="*/ 792108 h 792110"/>
              <a:gd name="connsiteX10" fmla="*/ 2445003 w 7375778"/>
              <a:gd name="connsiteY10" fmla="*/ 792109 h 792110"/>
              <a:gd name="connsiteX11" fmla="*/ 722857 w 7375778"/>
              <a:gd name="connsiteY11" fmla="*/ 792109 h 792110"/>
              <a:gd name="connsiteX12" fmla="*/ 722858 w 7375778"/>
              <a:gd name="connsiteY12" fmla="*/ 792110 h 792110"/>
              <a:gd name="connsiteX13" fmla="*/ 295521 w 7375778"/>
              <a:gd name="connsiteY13" fmla="*/ 792110 h 792110"/>
              <a:gd name="connsiteX14" fmla="*/ 0 w 7375778"/>
              <a:gd name="connsiteY14" fmla="*/ 496589 h 792110"/>
              <a:gd name="connsiteX15" fmla="*/ 496587 w 7375778"/>
              <a:gd name="connsiteY15" fmla="*/ 2 h 792110"/>
              <a:gd name="connsiteX16" fmla="*/ 609600 w 7375778"/>
              <a:gd name="connsiteY16" fmla="*/ 2 h 792110"/>
              <a:gd name="connsiteX17" fmla="*/ 609600 w 7375778"/>
              <a:gd name="connsiteY17" fmla="*/ 1 h 792110"/>
              <a:gd name="connsiteX18" fmla="*/ 2445003 w 7375778"/>
              <a:gd name="connsiteY18" fmla="*/ 1 h 79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5778" h="792110">
                <a:moveTo>
                  <a:pt x="2445003" y="0"/>
                </a:moveTo>
                <a:lnTo>
                  <a:pt x="2930778" y="0"/>
                </a:lnTo>
                <a:lnTo>
                  <a:pt x="6931278" y="0"/>
                </a:lnTo>
                <a:lnTo>
                  <a:pt x="6931278" y="1"/>
                </a:lnTo>
                <a:lnTo>
                  <a:pt x="7375778" y="1"/>
                </a:lnTo>
                <a:lnTo>
                  <a:pt x="7375778" y="792109"/>
                </a:lnTo>
                <a:lnTo>
                  <a:pt x="6884987" y="792109"/>
                </a:lnTo>
                <a:lnTo>
                  <a:pt x="6884987" y="792108"/>
                </a:lnTo>
                <a:lnTo>
                  <a:pt x="2930778" y="792108"/>
                </a:lnTo>
                <a:lnTo>
                  <a:pt x="2445003" y="792108"/>
                </a:lnTo>
                <a:lnTo>
                  <a:pt x="2445003" y="792109"/>
                </a:lnTo>
                <a:lnTo>
                  <a:pt x="722857" y="792109"/>
                </a:lnTo>
                <a:lnTo>
                  <a:pt x="722858" y="792110"/>
                </a:lnTo>
                <a:lnTo>
                  <a:pt x="295521" y="792110"/>
                </a:lnTo>
                <a:lnTo>
                  <a:pt x="0" y="496589"/>
                </a:lnTo>
                <a:lnTo>
                  <a:pt x="496587" y="2"/>
                </a:lnTo>
                <a:lnTo>
                  <a:pt x="609600" y="2"/>
                </a:lnTo>
                <a:lnTo>
                  <a:pt x="609600" y="1"/>
                </a:lnTo>
                <a:lnTo>
                  <a:pt x="244500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605671" y="568589"/>
            <a:ext cx="2578500" cy="368300"/>
          </a:xfrm>
          <a:prstGeom prst="rect">
            <a:avLst/>
          </a:prstGeom>
          <a:noFill/>
        </p:spPr>
        <p:txBody>
          <a:bodyPr wrap="square" rtlCol="0">
            <a:spAutoFit/>
          </a:bodyPr>
          <a:lstStyle/>
          <a:p>
            <a:pPr algn="ctr"/>
            <a:r>
              <a:rPr lang="en-US" altLang="zh-CN"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rPr>
              <a:t>2015-17</a:t>
            </a:r>
            <a:endParaRPr lang="en-US" altLang="zh-CN"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7"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662940" y="2296795"/>
            <a:ext cx="4496435" cy="1160780"/>
          </a:xfrm>
          <a:prstGeom prst="rect">
            <a:avLst/>
          </a:prstGeom>
          <a:noFill/>
        </p:spPr>
        <p:txBody>
          <a:bodyPr wrap="square" rtlCol="0">
            <a:spAutoFit/>
          </a:bodyPr>
          <a:lstStyle/>
          <a:p>
            <a:pPr algn="l">
              <a:lnSpc>
                <a:spcPct val="145000"/>
              </a:lnSpc>
            </a:pPr>
            <a:r>
              <a:rPr lang="en-US" altLang="zh-CN" sz="12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rPr>
              <a:t>Myself and my fellow registrar would stand up in front of poll workers and take turn reading from our manual. We had nothing to hand out or follow along as we took turns talking.</a:t>
            </a:r>
            <a:endParaRPr lang="en-US" altLang="zh-CN" sz="12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27"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57885" y="3606165"/>
            <a:ext cx="4301490" cy="1962785"/>
          </a:xfrm>
          <a:prstGeom prst="rect">
            <a:avLst/>
          </a:prstGeom>
          <a:noFill/>
        </p:spPr>
        <p:txBody>
          <a:bodyPr wrap="square" rtlCol="0">
            <a:spAutoFit/>
          </a:bodyPr>
          <a:p>
            <a:pPr marL="171450" indent="-171450" algn="l">
              <a:lnSpc>
                <a:spcPct val="145000"/>
              </a:lnSpc>
              <a:buFont typeface="Arial" panose="020B0604020202020204" pitchFamily="34" charset="0"/>
              <a:buChar char="•"/>
            </a:pPr>
            <a:r>
              <a:rPr lang="en-US" altLang="zh-CN" sz="12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rPr>
              <a:t>No Handouts to follow along with</a:t>
            </a:r>
            <a:endParaRPr lang="en-US" altLang="zh-CN" sz="12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endParaRPr>
          </a:p>
          <a:p>
            <a:pPr marL="171450" indent="-171450" algn="l">
              <a:lnSpc>
                <a:spcPct val="145000"/>
              </a:lnSpc>
              <a:buFont typeface="Arial" panose="020B0604020202020204" pitchFamily="34" charset="0"/>
              <a:buChar char="•"/>
            </a:pPr>
            <a:r>
              <a:rPr lang="en-US" altLang="zh-CN" sz="12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rPr>
              <a:t>Nothing to reference, No presentation</a:t>
            </a:r>
            <a:endParaRPr lang="en-US" altLang="zh-CN" sz="12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endParaRPr>
          </a:p>
          <a:p>
            <a:pPr marL="171450" indent="-171450" algn="l">
              <a:lnSpc>
                <a:spcPct val="145000"/>
              </a:lnSpc>
              <a:buFont typeface="Arial" panose="020B0604020202020204" pitchFamily="34" charset="0"/>
              <a:buChar char="•"/>
            </a:pPr>
            <a:r>
              <a:rPr lang="en-US" altLang="zh-CN" sz="12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rPr>
              <a:t>No natural flow from topic to topic</a:t>
            </a:r>
            <a:endParaRPr lang="en-US" altLang="zh-CN" sz="12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endParaRPr>
          </a:p>
          <a:p>
            <a:pPr marL="171450" indent="-171450" algn="l">
              <a:lnSpc>
                <a:spcPct val="145000"/>
              </a:lnSpc>
              <a:buFont typeface="Arial" panose="020B0604020202020204" pitchFamily="34" charset="0"/>
              <a:buChar char="•"/>
            </a:pPr>
            <a:r>
              <a:rPr lang="en-US" altLang="zh-CN" sz="12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rPr>
              <a:t>Small, poorly ventilated room</a:t>
            </a:r>
            <a:endParaRPr lang="en-US" altLang="zh-CN" sz="12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endParaRPr>
          </a:p>
          <a:p>
            <a:pPr marL="171450" indent="-171450" algn="l">
              <a:lnSpc>
                <a:spcPct val="145000"/>
              </a:lnSpc>
              <a:buFont typeface="Arial" panose="020B0604020202020204" pitchFamily="34" charset="0"/>
              <a:buChar char="•"/>
            </a:pPr>
            <a:r>
              <a:rPr lang="en-US" altLang="zh-CN" sz="12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rPr>
              <a:t>Dry, Boring</a:t>
            </a:r>
            <a:endParaRPr lang="en-US" altLang="zh-CN" sz="12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endParaRPr>
          </a:p>
          <a:p>
            <a:pPr marL="171450" indent="-171450" algn="l">
              <a:lnSpc>
                <a:spcPct val="145000"/>
              </a:lnSpc>
              <a:buFont typeface="Arial" panose="020B0604020202020204" pitchFamily="34" charset="0"/>
              <a:buChar char="•"/>
            </a:pPr>
            <a:r>
              <a:rPr lang="en-US" altLang="zh-CN" sz="12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rPr>
              <a:t>Hard to Follow along</a:t>
            </a:r>
            <a:endParaRPr lang="en-US" altLang="zh-CN" sz="12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endParaRPr>
          </a:p>
          <a:p>
            <a:pPr marL="171450" indent="-171450" algn="l">
              <a:lnSpc>
                <a:spcPct val="145000"/>
              </a:lnSpc>
              <a:buFont typeface="Arial" panose="020B0604020202020204" pitchFamily="34" charset="0"/>
              <a:buChar char="•"/>
            </a:pPr>
            <a:endParaRPr lang="en-US" altLang="zh-CN" sz="12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endParaRPr>
          </a:p>
        </p:txBody>
      </p:sp>
      <p:pic>
        <p:nvPicPr>
          <p:cNvPr id="30" name="Picture Placeholder 28" descr="C:\Users\MattK\Documents\NaugatuckPolitics\RegistrarOfVoters\ROVAC_PPT\25wjhy.jpg25wjhy"/>
          <p:cNvPicPr>
            <a:picLocks noChangeAspect="1"/>
          </p:cNvPicPr>
          <p:nvPr>
            <p:ph type="pic" sz="quarter" idx="11"/>
          </p:nvPr>
        </p:nvPicPr>
        <p:blipFill>
          <a:blip r:embed="rId1"/>
          <a:srcRect/>
          <a:stretch>
            <a:fillRect/>
          </a:stretch>
        </p:blipFill>
        <p:spPr>
          <a:xfrm>
            <a:off x="5350510" y="2296795"/>
            <a:ext cx="6306820" cy="3547745"/>
          </a:xfrm>
          <a:prstGeom prst="rect">
            <a:avLst/>
          </a:prstGeom>
          <a:pattFill prst="pct5">
            <a:fgClr>
              <a:srgbClr val="DE2511"/>
            </a:fgClr>
            <a:bgClr>
              <a:schemeClr val="bg1"/>
            </a:bgClr>
          </a:patt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356421"/>
            <a:ext cx="4547934" cy="792109"/>
          </a:xfrm>
          <a:custGeom>
            <a:avLst/>
            <a:gdLst>
              <a:gd name="connsiteX0" fmla="*/ 3825076 w 4547934"/>
              <a:gd name="connsiteY0" fmla="*/ 0 h 792109"/>
              <a:gd name="connsiteX1" fmla="*/ 4252413 w 4547934"/>
              <a:gd name="connsiteY1" fmla="*/ 0 h 792109"/>
              <a:gd name="connsiteX2" fmla="*/ 4547934 w 4547934"/>
              <a:gd name="connsiteY2" fmla="*/ 295521 h 792109"/>
              <a:gd name="connsiteX3" fmla="*/ 4051347 w 4547934"/>
              <a:gd name="connsiteY3" fmla="*/ 792108 h 792109"/>
              <a:gd name="connsiteX4" fmla="*/ 3938334 w 4547934"/>
              <a:gd name="connsiteY4" fmla="*/ 792108 h 792109"/>
              <a:gd name="connsiteX5" fmla="*/ 3938334 w 4547934"/>
              <a:gd name="connsiteY5" fmla="*/ 792109 h 792109"/>
              <a:gd name="connsiteX6" fmla="*/ 0 w 4547934"/>
              <a:gd name="connsiteY6" fmla="*/ 792109 h 792109"/>
              <a:gd name="connsiteX7" fmla="*/ 0 w 4547934"/>
              <a:gd name="connsiteY7" fmla="*/ 1 h 792109"/>
              <a:gd name="connsiteX8" fmla="*/ 3825077 w 4547934"/>
              <a:gd name="connsiteY8" fmla="*/ 1 h 792109"/>
              <a:gd name="connsiteX9" fmla="*/ 3825076 w 4547934"/>
              <a:gd name="connsiteY9" fmla="*/ 0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7934" h="792109">
                <a:moveTo>
                  <a:pt x="3825076" y="0"/>
                </a:moveTo>
                <a:lnTo>
                  <a:pt x="4252413" y="0"/>
                </a:lnTo>
                <a:lnTo>
                  <a:pt x="4547934" y="295521"/>
                </a:lnTo>
                <a:lnTo>
                  <a:pt x="4051347" y="792108"/>
                </a:lnTo>
                <a:lnTo>
                  <a:pt x="3938334" y="792108"/>
                </a:lnTo>
                <a:lnTo>
                  <a:pt x="3938334" y="792109"/>
                </a:lnTo>
                <a:lnTo>
                  <a:pt x="0" y="792109"/>
                </a:lnTo>
                <a:lnTo>
                  <a:pt x="0" y="1"/>
                </a:lnTo>
                <a:lnTo>
                  <a:pt x="3825077" y="1"/>
                </a:lnTo>
                <a:lnTo>
                  <a:pt x="3825076"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972185" y="487680"/>
            <a:ext cx="2484755" cy="491490"/>
          </a:xfrm>
          <a:prstGeom prst="rect">
            <a:avLst/>
          </a:prstGeom>
          <a:noFill/>
          <a:ln>
            <a:noFill/>
          </a:ln>
        </p:spPr>
        <p:txBody>
          <a:bodyPr wrap="square" rtlCol="0">
            <a:spAutoFit/>
          </a:bodyPr>
          <a:lstStyle/>
          <a:p>
            <a:pPr>
              <a:lnSpc>
                <a:spcPct val="130000"/>
              </a:lnSpc>
            </a:pPr>
            <a:r>
              <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EDUCATION 2.0</a:t>
            </a:r>
            <a:endParaRPr lang="zh-CN" altLang="en-US"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7" name="Flying impression design ——飞印象设计是一家专业的广告设计制作工作室，专注于平面、OFFICE、摄影等业务，工作室成立于2016年，拥有高水平的设计团队，已经立足于市场，今后将输出更多精致作品。"/>
          <p:cNvSpPr/>
          <p:nvPr/>
        </p:nvSpPr>
        <p:spPr>
          <a:xfrm>
            <a:off x="4816221" y="356420"/>
            <a:ext cx="7375778" cy="792110"/>
          </a:xfrm>
          <a:custGeom>
            <a:avLst/>
            <a:gdLst>
              <a:gd name="connsiteX0" fmla="*/ 2445003 w 7375778"/>
              <a:gd name="connsiteY0" fmla="*/ 0 h 792110"/>
              <a:gd name="connsiteX1" fmla="*/ 2930778 w 7375778"/>
              <a:gd name="connsiteY1" fmla="*/ 0 h 792110"/>
              <a:gd name="connsiteX2" fmla="*/ 6931278 w 7375778"/>
              <a:gd name="connsiteY2" fmla="*/ 0 h 792110"/>
              <a:gd name="connsiteX3" fmla="*/ 6931278 w 7375778"/>
              <a:gd name="connsiteY3" fmla="*/ 1 h 792110"/>
              <a:gd name="connsiteX4" fmla="*/ 7375778 w 7375778"/>
              <a:gd name="connsiteY4" fmla="*/ 1 h 792110"/>
              <a:gd name="connsiteX5" fmla="*/ 7375778 w 7375778"/>
              <a:gd name="connsiteY5" fmla="*/ 792109 h 792110"/>
              <a:gd name="connsiteX6" fmla="*/ 6884987 w 7375778"/>
              <a:gd name="connsiteY6" fmla="*/ 792109 h 792110"/>
              <a:gd name="connsiteX7" fmla="*/ 6884987 w 7375778"/>
              <a:gd name="connsiteY7" fmla="*/ 792108 h 792110"/>
              <a:gd name="connsiteX8" fmla="*/ 2930778 w 7375778"/>
              <a:gd name="connsiteY8" fmla="*/ 792108 h 792110"/>
              <a:gd name="connsiteX9" fmla="*/ 2445003 w 7375778"/>
              <a:gd name="connsiteY9" fmla="*/ 792108 h 792110"/>
              <a:gd name="connsiteX10" fmla="*/ 2445003 w 7375778"/>
              <a:gd name="connsiteY10" fmla="*/ 792109 h 792110"/>
              <a:gd name="connsiteX11" fmla="*/ 722857 w 7375778"/>
              <a:gd name="connsiteY11" fmla="*/ 792109 h 792110"/>
              <a:gd name="connsiteX12" fmla="*/ 722858 w 7375778"/>
              <a:gd name="connsiteY12" fmla="*/ 792110 h 792110"/>
              <a:gd name="connsiteX13" fmla="*/ 295521 w 7375778"/>
              <a:gd name="connsiteY13" fmla="*/ 792110 h 792110"/>
              <a:gd name="connsiteX14" fmla="*/ 0 w 7375778"/>
              <a:gd name="connsiteY14" fmla="*/ 496589 h 792110"/>
              <a:gd name="connsiteX15" fmla="*/ 496587 w 7375778"/>
              <a:gd name="connsiteY15" fmla="*/ 2 h 792110"/>
              <a:gd name="connsiteX16" fmla="*/ 609600 w 7375778"/>
              <a:gd name="connsiteY16" fmla="*/ 2 h 792110"/>
              <a:gd name="connsiteX17" fmla="*/ 609600 w 7375778"/>
              <a:gd name="connsiteY17" fmla="*/ 1 h 792110"/>
              <a:gd name="connsiteX18" fmla="*/ 2445003 w 7375778"/>
              <a:gd name="connsiteY18" fmla="*/ 1 h 79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5778" h="792110">
                <a:moveTo>
                  <a:pt x="2445003" y="0"/>
                </a:moveTo>
                <a:lnTo>
                  <a:pt x="2930778" y="0"/>
                </a:lnTo>
                <a:lnTo>
                  <a:pt x="6931278" y="0"/>
                </a:lnTo>
                <a:lnTo>
                  <a:pt x="6931278" y="1"/>
                </a:lnTo>
                <a:lnTo>
                  <a:pt x="7375778" y="1"/>
                </a:lnTo>
                <a:lnTo>
                  <a:pt x="7375778" y="792109"/>
                </a:lnTo>
                <a:lnTo>
                  <a:pt x="6884987" y="792109"/>
                </a:lnTo>
                <a:lnTo>
                  <a:pt x="6884987" y="792108"/>
                </a:lnTo>
                <a:lnTo>
                  <a:pt x="2930778" y="792108"/>
                </a:lnTo>
                <a:lnTo>
                  <a:pt x="2445003" y="792108"/>
                </a:lnTo>
                <a:lnTo>
                  <a:pt x="2445003" y="792109"/>
                </a:lnTo>
                <a:lnTo>
                  <a:pt x="722857" y="792109"/>
                </a:lnTo>
                <a:lnTo>
                  <a:pt x="722858" y="792110"/>
                </a:lnTo>
                <a:lnTo>
                  <a:pt x="295521" y="792110"/>
                </a:lnTo>
                <a:lnTo>
                  <a:pt x="0" y="496589"/>
                </a:lnTo>
                <a:lnTo>
                  <a:pt x="496587" y="2"/>
                </a:lnTo>
                <a:lnTo>
                  <a:pt x="609600" y="2"/>
                </a:lnTo>
                <a:lnTo>
                  <a:pt x="609600" y="1"/>
                </a:lnTo>
                <a:lnTo>
                  <a:pt x="244500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605671" y="568589"/>
            <a:ext cx="2578500" cy="368300"/>
          </a:xfrm>
          <a:prstGeom prst="rect">
            <a:avLst/>
          </a:prstGeom>
          <a:noFill/>
        </p:spPr>
        <p:txBody>
          <a:bodyPr wrap="square" rtlCol="0">
            <a:spAutoFit/>
          </a:bodyPr>
          <a:lstStyle/>
          <a:p>
            <a:pPr algn="ctr"/>
            <a:r>
              <a:rPr lang="en-US" altLang="zh-CN" dirty="0">
                <a:latin typeface="Microsoft YaHei" panose="020B0503020204020204" pitchFamily="34" charset="-122"/>
                <a:ea typeface="Microsoft YaHei" panose="020B0503020204020204" pitchFamily="34" charset="-122"/>
                <a:cs typeface="SimSun" panose="02010600030101010101" pitchFamily="2" charset="-122"/>
              </a:rPr>
              <a:t>2018-2021</a:t>
            </a:r>
            <a:endParaRPr lang="en-US" altLang="zh-CN" dirty="0">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7"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662940" y="2296795"/>
            <a:ext cx="4496435" cy="893445"/>
          </a:xfrm>
          <a:prstGeom prst="rect">
            <a:avLst/>
          </a:prstGeom>
          <a:noFill/>
        </p:spPr>
        <p:txBody>
          <a:bodyPr wrap="square" rtlCol="0">
            <a:spAutoFit/>
          </a:bodyPr>
          <a:lstStyle/>
          <a:p>
            <a:pPr>
              <a:lnSpc>
                <a:spcPct val="145000"/>
              </a:lnSpc>
            </a:pPr>
            <a:r>
              <a:rPr lang="en-US" altLang="zh-CN" sz="1200" dirty="0">
                <a:latin typeface="Microsoft YaHei" panose="020B0503020204020204" pitchFamily="34" charset="-122"/>
                <a:ea typeface="Microsoft YaHei" panose="020B0503020204020204" pitchFamily="34" charset="-122"/>
                <a:cs typeface="SimSun" panose="02010600030101010101" pitchFamily="2" charset="-122"/>
              </a:rPr>
              <a:t>We made some improvements to better engage our workers....with the help of ROVAC... to deliver more effective training. </a:t>
            </a:r>
            <a:endParaRPr lang="en-US" altLang="zh-CN" sz="1200" dirty="0">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27"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857885" y="3596640"/>
            <a:ext cx="4301490" cy="1962785"/>
          </a:xfrm>
          <a:prstGeom prst="rect">
            <a:avLst/>
          </a:prstGeom>
          <a:noFill/>
        </p:spPr>
        <p:txBody>
          <a:bodyPr wrap="square" rtlCol="0">
            <a:spAutoFit/>
          </a:bodyPr>
          <a:p>
            <a:pPr marL="171450" indent="-171450">
              <a:lnSpc>
                <a:spcPct val="145000"/>
              </a:lnSpc>
              <a:buFont typeface="Arial" panose="020B0604020202020204" pitchFamily="34" charset="0"/>
              <a:buChar char="•"/>
            </a:pPr>
            <a:r>
              <a:rPr lang="en-US" altLang="zh-CN" sz="1200" dirty="0">
                <a:latin typeface="Microsoft YaHei" panose="020B0503020204020204" pitchFamily="34" charset="-122"/>
                <a:ea typeface="Microsoft YaHei" panose="020B0503020204020204" pitchFamily="34" charset="-122"/>
                <a:cs typeface="SimSun" panose="02010600030101010101" pitchFamily="2" charset="-122"/>
              </a:rPr>
              <a:t>Printed ROVAC Training Guide</a:t>
            </a:r>
            <a:endParaRPr lang="en-US" altLang="zh-CN" sz="1200" dirty="0">
              <a:latin typeface="Microsoft YaHei" panose="020B0503020204020204" pitchFamily="34" charset="-122"/>
              <a:ea typeface="Microsoft YaHei" panose="020B0503020204020204" pitchFamily="34" charset="-122"/>
              <a:cs typeface="SimSun" panose="02010600030101010101" pitchFamily="2" charset="-122"/>
            </a:endParaRPr>
          </a:p>
          <a:p>
            <a:pPr marL="171450" indent="-171450">
              <a:lnSpc>
                <a:spcPct val="145000"/>
              </a:lnSpc>
              <a:buFont typeface="Arial" panose="020B0604020202020204" pitchFamily="34" charset="0"/>
              <a:buChar char="•"/>
            </a:pPr>
            <a:r>
              <a:rPr lang="en-US" altLang="zh-CN" sz="1200" dirty="0">
                <a:latin typeface="Microsoft YaHei" panose="020B0503020204020204" pitchFamily="34" charset="-122"/>
                <a:ea typeface="Microsoft YaHei" panose="020B0503020204020204" pitchFamily="34" charset="-122"/>
                <a:cs typeface="SimSun" panose="02010600030101010101" pitchFamily="2" charset="-122"/>
              </a:rPr>
              <a:t>Segmented training (Moderator, ARV, Checker....)</a:t>
            </a:r>
            <a:endParaRPr lang="en-US" altLang="zh-CN" sz="1200" dirty="0">
              <a:latin typeface="Microsoft YaHei" panose="020B0503020204020204" pitchFamily="34" charset="-122"/>
              <a:ea typeface="Microsoft YaHei" panose="020B0503020204020204" pitchFamily="34" charset="-122"/>
              <a:cs typeface="SimSun" panose="02010600030101010101" pitchFamily="2" charset="-122"/>
            </a:endParaRPr>
          </a:p>
          <a:p>
            <a:pPr marL="171450" indent="-171450">
              <a:lnSpc>
                <a:spcPct val="145000"/>
              </a:lnSpc>
              <a:buFont typeface="Arial" panose="020B0604020202020204" pitchFamily="34" charset="0"/>
              <a:buChar char="•"/>
            </a:pPr>
            <a:r>
              <a:rPr lang="en-US" altLang="zh-CN" sz="1200" dirty="0">
                <a:latin typeface="Microsoft YaHei" panose="020B0503020204020204" pitchFamily="34" charset="-122"/>
                <a:ea typeface="Microsoft YaHei" panose="020B0503020204020204" pitchFamily="34" charset="-122"/>
                <a:cs typeface="SimSun" panose="02010600030101010101" pitchFamily="2" charset="-122"/>
              </a:rPr>
              <a:t>Still lots of reading directly from a paper.</a:t>
            </a:r>
            <a:endParaRPr lang="en-US" altLang="zh-CN" sz="1200" dirty="0">
              <a:latin typeface="Microsoft YaHei" panose="020B0503020204020204" pitchFamily="34" charset="-122"/>
              <a:ea typeface="Microsoft YaHei" panose="020B0503020204020204" pitchFamily="34" charset="-122"/>
              <a:cs typeface="SimSun" panose="02010600030101010101" pitchFamily="2" charset="-122"/>
            </a:endParaRPr>
          </a:p>
          <a:p>
            <a:pPr marL="171450" indent="-171450">
              <a:lnSpc>
                <a:spcPct val="145000"/>
              </a:lnSpc>
              <a:buFont typeface="Arial" panose="020B0604020202020204" pitchFamily="34" charset="0"/>
              <a:buChar char="•"/>
            </a:pPr>
            <a:r>
              <a:rPr lang="en-US" altLang="zh-CN" sz="1200" dirty="0">
                <a:latin typeface="Microsoft YaHei" panose="020B0503020204020204" pitchFamily="34" charset="-122"/>
                <a:ea typeface="Microsoft YaHei" panose="020B0503020204020204" pitchFamily="34" charset="-122"/>
                <a:cs typeface="SimSun" panose="02010600030101010101" pitchFamily="2" charset="-122"/>
                <a:sym typeface="+mn-ea"/>
              </a:rPr>
              <a:t>Located still in a crowded and cramped room in our town hall</a:t>
            </a:r>
            <a:endParaRPr lang="en-US" altLang="zh-CN" sz="1200" dirty="0">
              <a:solidFill>
                <a:schemeClr val="tx1"/>
              </a:solidFill>
              <a:latin typeface="Microsoft YaHei" panose="020B0503020204020204" pitchFamily="34" charset="-122"/>
              <a:ea typeface="Microsoft YaHei" panose="020B0503020204020204" pitchFamily="34" charset="-122"/>
              <a:cs typeface="SimSun" panose="02010600030101010101" pitchFamily="2" charset="-122"/>
            </a:endParaRPr>
          </a:p>
          <a:p>
            <a:pPr marL="171450" indent="-171450">
              <a:lnSpc>
                <a:spcPct val="145000"/>
              </a:lnSpc>
              <a:buFont typeface="Arial" panose="020B0604020202020204" pitchFamily="34" charset="0"/>
              <a:buChar char="•"/>
            </a:pPr>
            <a:endParaRPr lang="en-US" altLang="zh-CN" sz="1200" dirty="0">
              <a:latin typeface="Microsoft YaHei" panose="020B0503020204020204" pitchFamily="34" charset="-122"/>
              <a:ea typeface="Microsoft YaHei" panose="020B0503020204020204" pitchFamily="34" charset="-122"/>
              <a:cs typeface="SimSun" panose="02010600030101010101" pitchFamily="2" charset="-122"/>
            </a:endParaRPr>
          </a:p>
          <a:p>
            <a:pPr marL="171450" indent="-171450">
              <a:lnSpc>
                <a:spcPct val="145000"/>
              </a:lnSpc>
              <a:buFont typeface="Arial" panose="020B0604020202020204" pitchFamily="34" charset="0"/>
              <a:buChar char="•"/>
            </a:pPr>
            <a:endParaRPr lang="en-US" altLang="zh-CN" sz="1200" dirty="0">
              <a:latin typeface="Microsoft YaHei" panose="020B0503020204020204" pitchFamily="34" charset="-122"/>
              <a:ea typeface="Microsoft YaHei" panose="020B0503020204020204" pitchFamily="34" charset="-122"/>
              <a:cs typeface="SimSun" panose="02010600030101010101" pitchFamily="2" charset="-122"/>
            </a:endParaRPr>
          </a:p>
        </p:txBody>
      </p:sp>
      <p:pic>
        <p:nvPicPr>
          <p:cNvPr id="3" name="Picture Placeholder 2"/>
          <p:cNvPicPr>
            <a:picLocks noChangeAspect="1"/>
          </p:cNvPicPr>
          <p:nvPr>
            <p:ph type="pic" sz="quarter" idx="11"/>
          </p:nvPr>
        </p:nvPicPr>
        <p:blipFill>
          <a:blip r:embed="rId1"/>
          <a:stretch>
            <a:fillRect/>
          </a:stretch>
        </p:blipFill>
        <p:spPr>
          <a:xfrm>
            <a:off x="7003415" y="1518920"/>
            <a:ext cx="3180715" cy="2449830"/>
          </a:xfrm>
          <a:prstGeom prst="rect">
            <a:avLst/>
          </a:prstGeom>
        </p:spPr>
      </p:pic>
      <p:pic>
        <p:nvPicPr>
          <p:cNvPr id="2" name="Picture Placeholder 1"/>
          <p:cNvPicPr>
            <a:picLocks noChangeAspect="1"/>
          </p:cNvPicPr>
          <p:nvPr>
            <p:ph type="pic" sz="quarter" idx="12"/>
          </p:nvPr>
        </p:nvPicPr>
        <p:blipFill>
          <a:blip r:embed="rId2"/>
          <a:stretch>
            <a:fillRect/>
          </a:stretch>
        </p:blipFill>
        <p:spPr>
          <a:xfrm>
            <a:off x="7571105" y="4064635"/>
            <a:ext cx="2153920" cy="2153920"/>
          </a:xfrm>
          <a:prstGeom prst="rect">
            <a:avLst/>
          </a:prstGeom>
        </p:spPr>
      </p:pic>
      <p:sp>
        <p:nvSpPr>
          <p:cNvPr id="5" name="Text Box 4"/>
          <p:cNvSpPr txBox="1"/>
          <p:nvPr/>
        </p:nvSpPr>
        <p:spPr>
          <a:xfrm>
            <a:off x="6839585" y="6103620"/>
            <a:ext cx="3616960" cy="553085"/>
          </a:xfrm>
          <a:prstGeom prst="rect">
            <a:avLst/>
          </a:prstGeom>
          <a:noFill/>
        </p:spPr>
        <p:txBody>
          <a:bodyPr wrap="square" rtlCol="0">
            <a:spAutoFit/>
          </a:bodyPr>
          <a:p>
            <a:pPr algn="ctr"/>
            <a:r>
              <a:rPr lang="en-US" altLang="zh-CN" sz="1000" b="1" dirty="0">
                <a:latin typeface="Microsoft YaHei" panose="020B0503020204020204" pitchFamily="34" charset="-122"/>
                <a:ea typeface="Microsoft YaHei" panose="020B0503020204020204" pitchFamily="34" charset="-122"/>
                <a:cs typeface="SimSun" panose="02010600030101010101" pitchFamily="2" charset="-122"/>
                <a:sym typeface="+mn-ea"/>
              </a:rPr>
              <a:t>ROVAC Poll Worker Training Guide</a:t>
            </a:r>
            <a:br>
              <a:rPr lang="en-US" altLang="zh-CN" sz="1000" dirty="0">
                <a:latin typeface="Microsoft YaHei" panose="020B0503020204020204" pitchFamily="34" charset="-122"/>
                <a:ea typeface="Microsoft YaHei" panose="020B0503020204020204" pitchFamily="34" charset="-122"/>
                <a:cs typeface="SimSun" panose="02010600030101010101" pitchFamily="2" charset="-122"/>
                <a:sym typeface="+mn-ea"/>
              </a:rPr>
            </a:br>
            <a:r>
              <a:rPr lang="en-US" altLang="zh-CN" sz="1000" dirty="0">
                <a:latin typeface="Microsoft YaHei" panose="020B0503020204020204" pitchFamily="34" charset="-122"/>
                <a:ea typeface="Microsoft YaHei" panose="020B0503020204020204" pitchFamily="34" charset="-122"/>
                <a:cs typeface="SimSun" panose="02010600030101010101" pitchFamily="2" charset="-122"/>
                <a:sym typeface="+mn-ea"/>
              </a:rPr>
              <a:t>http://rovac.org/index.php?page=pollworker</a:t>
            </a:r>
            <a:endParaRPr lang="en-US" altLang="zh-CN" sz="1000" dirty="0">
              <a:latin typeface="Microsoft YaHei" panose="020B0503020204020204" pitchFamily="34" charset="-122"/>
              <a:ea typeface="Microsoft YaHei" panose="020B0503020204020204" pitchFamily="34" charset="-122"/>
              <a:cs typeface="SimSun" panose="02010600030101010101" pitchFamily="2" charset="-122"/>
              <a:sym typeface="+mn-ea"/>
            </a:endParaRPr>
          </a:p>
          <a:p>
            <a:pPr algn="ctr"/>
            <a:endParaRPr lang="en-US" altLang="zh-CN" sz="1000" dirty="0">
              <a:latin typeface="Microsoft YaHei" panose="020B0503020204020204" pitchFamily="34" charset="-122"/>
              <a:ea typeface="Microsoft YaHei" panose="020B0503020204020204" pitchFamily="34" charset="-122"/>
              <a:cs typeface="SimSun"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ying impression design ——飞印象设计是一家专业的广告设计制作工作室，专注于平面、OFFICE、摄影等业务，工作室成立于2016年，拥有高水平的设计团队，已经立足于市场，今后将输出更多精致作品。"/>
          <p:cNvSpPr/>
          <p:nvPr/>
        </p:nvSpPr>
        <p:spPr>
          <a:xfrm rot="5400000">
            <a:off x="6222276" y="888277"/>
            <a:ext cx="5122814" cy="6816634"/>
          </a:xfrm>
          <a:custGeom>
            <a:avLst/>
            <a:gdLst>
              <a:gd name="connsiteX0" fmla="*/ 0 w 5122814"/>
              <a:gd name="connsiteY0" fmla="*/ 5122823 h 6816634"/>
              <a:gd name="connsiteX1" fmla="*/ 4068716 w 5122814"/>
              <a:gd name="connsiteY1" fmla="*/ 1054100 h 6816634"/>
              <a:gd name="connsiteX2" fmla="*/ 5122814 w 5122814"/>
              <a:gd name="connsiteY2" fmla="*/ 0 h 6816634"/>
              <a:gd name="connsiteX3" fmla="*/ 5122814 w 5122814"/>
              <a:gd name="connsiteY3" fmla="*/ 1054100 h 6816634"/>
              <a:gd name="connsiteX4" fmla="*/ 5122814 w 5122814"/>
              <a:gd name="connsiteY4" fmla="*/ 3387632 h 6816634"/>
              <a:gd name="connsiteX5" fmla="*/ 1693812 w 5122814"/>
              <a:gd name="connsiteY5" fmla="*/ 6816634 h 681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814" h="6816634">
                <a:moveTo>
                  <a:pt x="0" y="5122823"/>
                </a:moveTo>
                <a:lnTo>
                  <a:pt x="4068716" y="1054100"/>
                </a:lnTo>
                <a:lnTo>
                  <a:pt x="5122814" y="0"/>
                </a:lnTo>
                <a:lnTo>
                  <a:pt x="5122814" y="1054100"/>
                </a:lnTo>
                <a:lnTo>
                  <a:pt x="5122814" y="3387632"/>
                </a:lnTo>
                <a:lnTo>
                  <a:pt x="1693812" y="6816634"/>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Flying impression design ——飞印象设计是一家专业的广告设计制作工作室，专注于平面、OFFICE、摄影等业务，工作室成立于2016年，拥有高水平的设计团队，已经立足于市场，今后将输出更多精致作品。" descr="C:\Users\MattK\Pictures\download.jpgdownload"/>
          <p:cNvPicPr>
            <a:picLocks noGrp="1" noChangeAspect="1"/>
          </p:cNvPicPr>
          <p:nvPr>
            <p:ph type="pic" sz="quarter" idx="10"/>
          </p:nvPr>
        </p:nvPicPr>
        <p:blipFill rotWithShape="1">
          <a:blip r:embed="rId1"/>
          <a:srcRect/>
          <a:stretch>
            <a:fillRect/>
          </a:stretch>
        </p:blipFill>
        <p:spPr>
          <a:xfrm>
            <a:off x="5501005" y="635"/>
            <a:ext cx="6690995" cy="6857365"/>
          </a:xfrm>
        </p:spPr>
      </p:pic>
      <p:sp>
        <p:nvSpPr>
          <p:cNvPr id="2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695325" y="1908175"/>
            <a:ext cx="4358005" cy="1322070"/>
          </a:xfrm>
          <a:prstGeom prst="rect">
            <a:avLst/>
          </a:prstGeom>
          <a:noFill/>
        </p:spPr>
        <p:txBody>
          <a:bodyPr wrap="none" rtlCol="0">
            <a:spAutoFit/>
          </a:bodyPr>
          <a:lstStyle/>
          <a:p>
            <a:r>
              <a:rPr lang="en-US"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rPr>
              <a:t>HOW WE TRAIN</a:t>
            </a:r>
            <a:endParaRPr lang="en-US"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endParaRPr>
          </a:p>
          <a:p>
            <a:r>
              <a:rPr lang="en-US"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rPr>
              <a:t>TODAY</a:t>
            </a:r>
            <a:endParaRPr lang="en-US" sz="4000" b="1" dirty="0">
              <a:gradFill>
                <a:gsLst>
                  <a:gs pos="0">
                    <a:srgbClr val="8C1302"/>
                  </a:gs>
                  <a:gs pos="100000">
                    <a:srgbClr val="DE2511"/>
                  </a:gs>
                </a:gsLst>
                <a:lin ang="0" scaled="0"/>
              </a:gra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16" name="Flying impression design ——飞印象设计是一家专业的广告设计制作工作室，专注于平面、OFFICE、摄影等业务，工作室成立于2016年，拥有高水平的设计团队，已经立足于市场，今后将输出更多精致作品。"/>
          <p:cNvSpPr/>
          <p:nvPr/>
        </p:nvSpPr>
        <p:spPr>
          <a:xfrm rot="5400000">
            <a:off x="6222277" y="-846910"/>
            <a:ext cx="5122812" cy="6816634"/>
          </a:xfrm>
          <a:custGeom>
            <a:avLst/>
            <a:gdLst>
              <a:gd name="connsiteX0" fmla="*/ 0 w 5122812"/>
              <a:gd name="connsiteY0" fmla="*/ 3387636 h 6816634"/>
              <a:gd name="connsiteX1" fmla="*/ 0 w 5122812"/>
              <a:gd name="connsiteY1" fmla="*/ 1054100 h 6816634"/>
              <a:gd name="connsiteX2" fmla="*/ 0 w 5122812"/>
              <a:gd name="connsiteY2" fmla="*/ 0 h 6816634"/>
              <a:gd name="connsiteX3" fmla="*/ 1054098 w 5122812"/>
              <a:gd name="connsiteY3" fmla="*/ 1054100 h 6816634"/>
              <a:gd name="connsiteX4" fmla="*/ 5122812 w 5122812"/>
              <a:gd name="connsiteY4" fmla="*/ 5122821 h 6816634"/>
              <a:gd name="connsiteX5" fmla="*/ 3428998 w 5122812"/>
              <a:gd name="connsiteY5" fmla="*/ 6816634 h 681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812" h="6816634">
                <a:moveTo>
                  <a:pt x="0" y="3387636"/>
                </a:moveTo>
                <a:lnTo>
                  <a:pt x="0" y="1054100"/>
                </a:lnTo>
                <a:lnTo>
                  <a:pt x="0" y="0"/>
                </a:lnTo>
                <a:lnTo>
                  <a:pt x="1054098" y="1054100"/>
                </a:lnTo>
                <a:lnTo>
                  <a:pt x="5122812" y="5122821"/>
                </a:lnTo>
                <a:lnTo>
                  <a:pt x="3428998" y="6816634"/>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lying impression design ——飞印象设计是一家专业的广告设计制作工作室，专注于平面、OFFICE、摄影等业务，工作室成立于2016年，拥有高水平的设计团队，已经立足于市场，今后将输出更多精致作品。"/>
          <p:cNvSpPr/>
          <p:nvPr/>
        </p:nvSpPr>
        <p:spPr>
          <a:xfrm>
            <a:off x="56051" y="0"/>
            <a:ext cx="1351835" cy="675918"/>
          </a:xfrm>
          <a:custGeom>
            <a:avLst/>
            <a:gdLst>
              <a:gd name="connsiteX0" fmla="*/ 0 w 2227104"/>
              <a:gd name="connsiteY0" fmla="*/ 0 h 1113552"/>
              <a:gd name="connsiteX1" fmla="*/ 2227104 w 2227104"/>
              <a:gd name="connsiteY1" fmla="*/ 0 h 1113552"/>
              <a:gd name="connsiteX2" fmla="*/ 1113552 w 2227104"/>
              <a:gd name="connsiteY2" fmla="*/ 1113552 h 1113552"/>
            </a:gdLst>
            <a:ahLst/>
            <a:cxnLst>
              <a:cxn ang="0">
                <a:pos x="connsiteX0" y="connsiteY0"/>
              </a:cxn>
              <a:cxn ang="0">
                <a:pos x="connsiteX1" y="connsiteY1"/>
              </a:cxn>
              <a:cxn ang="0">
                <a:pos x="connsiteX2" y="connsiteY2"/>
              </a:cxn>
            </a:cxnLst>
            <a:rect l="l" t="t" r="r" b="b"/>
            <a:pathLst>
              <a:path w="2227104" h="1113552">
                <a:moveTo>
                  <a:pt x="0" y="0"/>
                </a:moveTo>
                <a:lnTo>
                  <a:pt x="2227104" y="0"/>
                </a:lnTo>
                <a:lnTo>
                  <a:pt x="1113552" y="11135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2154555"/>
            <a:ext cx="11496675" cy="538480"/>
          </a:xfrm>
          <a:prstGeom prst="rect">
            <a:avLst/>
          </a:prstGeom>
          <a:gradFill>
            <a:gsLst>
              <a:gs pos="0">
                <a:srgbClr val="8C1302">
                  <a:alpha val="13000"/>
                </a:srgbClr>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356421"/>
            <a:ext cx="4547934" cy="792109"/>
          </a:xfrm>
          <a:custGeom>
            <a:avLst/>
            <a:gdLst>
              <a:gd name="connsiteX0" fmla="*/ 3825076 w 4547934"/>
              <a:gd name="connsiteY0" fmla="*/ 0 h 792109"/>
              <a:gd name="connsiteX1" fmla="*/ 4252413 w 4547934"/>
              <a:gd name="connsiteY1" fmla="*/ 0 h 792109"/>
              <a:gd name="connsiteX2" fmla="*/ 4547934 w 4547934"/>
              <a:gd name="connsiteY2" fmla="*/ 295521 h 792109"/>
              <a:gd name="connsiteX3" fmla="*/ 4051347 w 4547934"/>
              <a:gd name="connsiteY3" fmla="*/ 792108 h 792109"/>
              <a:gd name="connsiteX4" fmla="*/ 3938334 w 4547934"/>
              <a:gd name="connsiteY4" fmla="*/ 792108 h 792109"/>
              <a:gd name="connsiteX5" fmla="*/ 3938334 w 4547934"/>
              <a:gd name="connsiteY5" fmla="*/ 792109 h 792109"/>
              <a:gd name="connsiteX6" fmla="*/ 0 w 4547934"/>
              <a:gd name="connsiteY6" fmla="*/ 792109 h 792109"/>
              <a:gd name="connsiteX7" fmla="*/ 0 w 4547934"/>
              <a:gd name="connsiteY7" fmla="*/ 1 h 792109"/>
              <a:gd name="connsiteX8" fmla="*/ 3825077 w 4547934"/>
              <a:gd name="connsiteY8" fmla="*/ 1 h 792109"/>
              <a:gd name="connsiteX9" fmla="*/ 3825076 w 4547934"/>
              <a:gd name="connsiteY9" fmla="*/ 0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7934" h="792109">
                <a:moveTo>
                  <a:pt x="3825076" y="0"/>
                </a:moveTo>
                <a:lnTo>
                  <a:pt x="4252413" y="0"/>
                </a:lnTo>
                <a:lnTo>
                  <a:pt x="4547934" y="295521"/>
                </a:lnTo>
                <a:lnTo>
                  <a:pt x="4051347" y="792108"/>
                </a:lnTo>
                <a:lnTo>
                  <a:pt x="3938334" y="792108"/>
                </a:lnTo>
                <a:lnTo>
                  <a:pt x="3938334" y="792109"/>
                </a:lnTo>
                <a:lnTo>
                  <a:pt x="0" y="792109"/>
                </a:lnTo>
                <a:lnTo>
                  <a:pt x="0" y="1"/>
                </a:lnTo>
                <a:lnTo>
                  <a:pt x="3825077" y="1"/>
                </a:lnTo>
                <a:lnTo>
                  <a:pt x="3825076"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12788" y="525747"/>
            <a:ext cx="3835146" cy="491490"/>
          </a:xfrm>
          <a:prstGeom prst="rect">
            <a:avLst/>
          </a:prstGeom>
          <a:noFill/>
          <a:ln>
            <a:noFill/>
          </a:ln>
        </p:spPr>
        <p:txBody>
          <a:bodyPr wrap="square" rtlCol="0">
            <a:spAutoFit/>
          </a:bodyPr>
          <a:lstStyle/>
          <a:p>
            <a:pPr>
              <a:lnSpc>
                <a:spcPct val="130000"/>
              </a:lnSpc>
            </a:pPr>
            <a:r>
              <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What gave me the idea!</a:t>
            </a:r>
            <a:endParaRPr lang="zh-CN" altLang="en-US"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7" name="Flying impression design ——飞印象设计是一家专业的广告设计制作工作室，专注于平面、OFFICE、摄影等业务，工作室成立于2016年，拥有高水平的设计团队，已经立足于市场，今后将输出更多精致作品。"/>
          <p:cNvSpPr/>
          <p:nvPr/>
        </p:nvSpPr>
        <p:spPr>
          <a:xfrm>
            <a:off x="4816221" y="356420"/>
            <a:ext cx="7375778" cy="792110"/>
          </a:xfrm>
          <a:custGeom>
            <a:avLst/>
            <a:gdLst>
              <a:gd name="connsiteX0" fmla="*/ 2445003 w 7375778"/>
              <a:gd name="connsiteY0" fmla="*/ 0 h 792110"/>
              <a:gd name="connsiteX1" fmla="*/ 2930778 w 7375778"/>
              <a:gd name="connsiteY1" fmla="*/ 0 h 792110"/>
              <a:gd name="connsiteX2" fmla="*/ 6931278 w 7375778"/>
              <a:gd name="connsiteY2" fmla="*/ 0 h 792110"/>
              <a:gd name="connsiteX3" fmla="*/ 6931278 w 7375778"/>
              <a:gd name="connsiteY3" fmla="*/ 1 h 792110"/>
              <a:gd name="connsiteX4" fmla="*/ 7375778 w 7375778"/>
              <a:gd name="connsiteY4" fmla="*/ 1 h 792110"/>
              <a:gd name="connsiteX5" fmla="*/ 7375778 w 7375778"/>
              <a:gd name="connsiteY5" fmla="*/ 792109 h 792110"/>
              <a:gd name="connsiteX6" fmla="*/ 6884987 w 7375778"/>
              <a:gd name="connsiteY6" fmla="*/ 792109 h 792110"/>
              <a:gd name="connsiteX7" fmla="*/ 6884987 w 7375778"/>
              <a:gd name="connsiteY7" fmla="*/ 792108 h 792110"/>
              <a:gd name="connsiteX8" fmla="*/ 2930778 w 7375778"/>
              <a:gd name="connsiteY8" fmla="*/ 792108 h 792110"/>
              <a:gd name="connsiteX9" fmla="*/ 2445003 w 7375778"/>
              <a:gd name="connsiteY9" fmla="*/ 792108 h 792110"/>
              <a:gd name="connsiteX10" fmla="*/ 2445003 w 7375778"/>
              <a:gd name="connsiteY10" fmla="*/ 792109 h 792110"/>
              <a:gd name="connsiteX11" fmla="*/ 722857 w 7375778"/>
              <a:gd name="connsiteY11" fmla="*/ 792109 h 792110"/>
              <a:gd name="connsiteX12" fmla="*/ 722858 w 7375778"/>
              <a:gd name="connsiteY12" fmla="*/ 792110 h 792110"/>
              <a:gd name="connsiteX13" fmla="*/ 295521 w 7375778"/>
              <a:gd name="connsiteY13" fmla="*/ 792110 h 792110"/>
              <a:gd name="connsiteX14" fmla="*/ 0 w 7375778"/>
              <a:gd name="connsiteY14" fmla="*/ 496589 h 792110"/>
              <a:gd name="connsiteX15" fmla="*/ 496587 w 7375778"/>
              <a:gd name="connsiteY15" fmla="*/ 2 h 792110"/>
              <a:gd name="connsiteX16" fmla="*/ 609600 w 7375778"/>
              <a:gd name="connsiteY16" fmla="*/ 2 h 792110"/>
              <a:gd name="connsiteX17" fmla="*/ 609600 w 7375778"/>
              <a:gd name="connsiteY17" fmla="*/ 1 h 792110"/>
              <a:gd name="connsiteX18" fmla="*/ 2445003 w 7375778"/>
              <a:gd name="connsiteY18" fmla="*/ 1 h 79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5778" h="792110">
                <a:moveTo>
                  <a:pt x="2445003" y="0"/>
                </a:moveTo>
                <a:lnTo>
                  <a:pt x="2930778" y="0"/>
                </a:lnTo>
                <a:lnTo>
                  <a:pt x="6931278" y="0"/>
                </a:lnTo>
                <a:lnTo>
                  <a:pt x="6931278" y="1"/>
                </a:lnTo>
                <a:lnTo>
                  <a:pt x="7375778" y="1"/>
                </a:lnTo>
                <a:lnTo>
                  <a:pt x="7375778" y="792109"/>
                </a:lnTo>
                <a:lnTo>
                  <a:pt x="6884987" y="792109"/>
                </a:lnTo>
                <a:lnTo>
                  <a:pt x="6884987" y="792108"/>
                </a:lnTo>
                <a:lnTo>
                  <a:pt x="2930778" y="792108"/>
                </a:lnTo>
                <a:lnTo>
                  <a:pt x="2445003" y="792108"/>
                </a:lnTo>
                <a:lnTo>
                  <a:pt x="2445003" y="792109"/>
                </a:lnTo>
                <a:lnTo>
                  <a:pt x="722857" y="792109"/>
                </a:lnTo>
                <a:lnTo>
                  <a:pt x="722858" y="792110"/>
                </a:lnTo>
                <a:lnTo>
                  <a:pt x="295521" y="792110"/>
                </a:lnTo>
                <a:lnTo>
                  <a:pt x="0" y="496589"/>
                </a:lnTo>
                <a:lnTo>
                  <a:pt x="496587" y="2"/>
                </a:lnTo>
                <a:lnTo>
                  <a:pt x="609600" y="2"/>
                </a:lnTo>
                <a:lnTo>
                  <a:pt x="609600" y="1"/>
                </a:lnTo>
                <a:lnTo>
                  <a:pt x="244500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lying impression design ——飞印象设计是一家专业的广告设计制作工作室，专注于平面、OFFICE、摄影等业务，工作室成立于2016年，拥有高水平的设计团队，已经立足于市场，今后将输出更多精致作品。"/>
          <p:cNvSpPr/>
          <p:nvPr/>
        </p:nvSpPr>
        <p:spPr>
          <a:xfrm>
            <a:off x="5549265" y="2154555"/>
            <a:ext cx="5947410" cy="2791460"/>
          </a:xfrm>
          <a:prstGeom prst="rect">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bg1"/>
              </a:solidFill>
            </a:endParaRPr>
          </a:p>
        </p:txBody>
      </p:sp>
      <p:sp>
        <p:nvSpPr>
          <p:cNvPr id="1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6167280" y="2326031"/>
            <a:ext cx="4674440" cy="2232025"/>
          </a:xfrm>
          <a:prstGeom prst="rect">
            <a:avLst/>
          </a:prstGeom>
          <a:noFill/>
        </p:spPr>
        <p:txBody>
          <a:bodyPr wrap="square" rtlCol="0">
            <a:spAutoFit/>
          </a:bodyPr>
          <a:lstStyle/>
          <a:p>
            <a:pPr>
              <a:lnSpc>
                <a:spcPct val="145000"/>
              </a:lnSpc>
            </a:pPr>
            <a:r>
              <a:rPr lang="en-US" altLang="zh-CN" sz="3200" dirty="0">
                <a:solidFill>
                  <a:schemeClr val="bg1"/>
                </a:solidFill>
                <a:latin typeface="Microsoft YaHei" panose="020B0503020204020204" pitchFamily="34" charset="-122"/>
                <a:ea typeface="Microsoft YaHei" panose="020B0503020204020204" pitchFamily="34" charset="-122"/>
              </a:rPr>
              <a:t>We should do a presentation for training!!!</a:t>
            </a:r>
            <a:endParaRPr lang="en-US" altLang="zh-CN" sz="3200" dirty="0">
              <a:solidFill>
                <a:schemeClr val="bg1"/>
              </a:solidFill>
              <a:latin typeface="Microsoft YaHei" panose="020B0503020204020204" pitchFamily="34" charset="-122"/>
              <a:ea typeface="Microsoft YaHei" panose="020B0503020204020204" pitchFamily="34" charset="-122"/>
            </a:endParaRPr>
          </a:p>
        </p:txBody>
      </p:sp>
      <p:pic>
        <p:nvPicPr>
          <p:cNvPr id="11" name="Flying impression design ——飞印象设计是一家专业的广告设计制作工作室，专注于平面、OFFICE、摄影等业务，工作室成立于2016年，拥有高水平的设计团队，已经立足于市场，今后将输出更多精致作品。" descr="C:\Users\MattK\Documents\NaugatuckPolitics\RegistrarOfVoters\ROVAC_PPT\Screenshot 2023-03-20 172122.jpgScreenshot 2023-03-20 172122"/>
          <p:cNvPicPr>
            <a:picLocks noGrp="1" noChangeAspect="1"/>
          </p:cNvPicPr>
          <p:nvPr>
            <p:ph type="pic" sz="quarter" idx="10"/>
          </p:nvPr>
        </p:nvPicPr>
        <p:blipFill>
          <a:blip r:embed="rId1"/>
          <a:srcRect/>
          <a:stretch>
            <a:fillRect/>
          </a:stretch>
        </p:blipFill>
        <p:spPr>
          <a:xfrm>
            <a:off x="0" y="2155190"/>
            <a:ext cx="5549265" cy="2790825"/>
          </a:xfr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ying impression design ——飞印象设计是一家专业的广告设计制作工作室，专注于平面、OFFICE、摄影等业务，工作室成立于2016年，拥有高水平的设计团队，已经立足于市场，今后将输出更多精致作品。"/>
          <p:cNvSpPr/>
          <p:nvPr/>
        </p:nvSpPr>
        <p:spPr>
          <a:xfrm>
            <a:off x="0" y="356421"/>
            <a:ext cx="4547934" cy="792109"/>
          </a:xfrm>
          <a:custGeom>
            <a:avLst/>
            <a:gdLst>
              <a:gd name="connsiteX0" fmla="*/ 3825076 w 4547934"/>
              <a:gd name="connsiteY0" fmla="*/ 0 h 792109"/>
              <a:gd name="connsiteX1" fmla="*/ 4252413 w 4547934"/>
              <a:gd name="connsiteY1" fmla="*/ 0 h 792109"/>
              <a:gd name="connsiteX2" fmla="*/ 4547934 w 4547934"/>
              <a:gd name="connsiteY2" fmla="*/ 295521 h 792109"/>
              <a:gd name="connsiteX3" fmla="*/ 4051347 w 4547934"/>
              <a:gd name="connsiteY3" fmla="*/ 792108 h 792109"/>
              <a:gd name="connsiteX4" fmla="*/ 3938334 w 4547934"/>
              <a:gd name="connsiteY4" fmla="*/ 792108 h 792109"/>
              <a:gd name="connsiteX5" fmla="*/ 3938334 w 4547934"/>
              <a:gd name="connsiteY5" fmla="*/ 792109 h 792109"/>
              <a:gd name="connsiteX6" fmla="*/ 0 w 4547934"/>
              <a:gd name="connsiteY6" fmla="*/ 792109 h 792109"/>
              <a:gd name="connsiteX7" fmla="*/ 0 w 4547934"/>
              <a:gd name="connsiteY7" fmla="*/ 1 h 792109"/>
              <a:gd name="connsiteX8" fmla="*/ 3825077 w 4547934"/>
              <a:gd name="connsiteY8" fmla="*/ 1 h 792109"/>
              <a:gd name="connsiteX9" fmla="*/ 3825076 w 4547934"/>
              <a:gd name="connsiteY9" fmla="*/ 0 h 79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47934" h="792109">
                <a:moveTo>
                  <a:pt x="3825076" y="0"/>
                </a:moveTo>
                <a:lnTo>
                  <a:pt x="4252413" y="0"/>
                </a:lnTo>
                <a:lnTo>
                  <a:pt x="4547934" y="295521"/>
                </a:lnTo>
                <a:lnTo>
                  <a:pt x="4051347" y="792108"/>
                </a:lnTo>
                <a:lnTo>
                  <a:pt x="3938334" y="792108"/>
                </a:lnTo>
                <a:lnTo>
                  <a:pt x="3938334" y="792109"/>
                </a:lnTo>
                <a:lnTo>
                  <a:pt x="0" y="792109"/>
                </a:lnTo>
                <a:lnTo>
                  <a:pt x="0" y="1"/>
                </a:lnTo>
                <a:lnTo>
                  <a:pt x="3825077" y="1"/>
                </a:lnTo>
                <a:lnTo>
                  <a:pt x="3825076" y="0"/>
                </a:lnTo>
                <a:close/>
              </a:path>
            </a:pathLst>
          </a:cu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12788" y="525747"/>
            <a:ext cx="3835146" cy="491490"/>
          </a:xfrm>
          <a:prstGeom prst="rect">
            <a:avLst/>
          </a:prstGeom>
          <a:noFill/>
          <a:ln>
            <a:noFill/>
          </a:ln>
        </p:spPr>
        <p:txBody>
          <a:bodyPr wrap="square" rtlCol="0">
            <a:spAutoFit/>
          </a:bodyPr>
          <a:lstStyle/>
          <a:p>
            <a:pPr>
              <a:lnSpc>
                <a:spcPct val="130000"/>
              </a:lnSpc>
            </a:pPr>
            <a:r>
              <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rPr>
              <a:t>EDUCATION 3.0</a:t>
            </a:r>
            <a:endParaRPr lang="en-US" altLang="zh-CN" sz="2000" dirty="0">
              <a:solidFill>
                <a:schemeClr val="bg1"/>
              </a:solidFill>
              <a:latin typeface="Microsoft YaHei" panose="020B0503020204020204" pitchFamily="34" charset="-122"/>
              <a:ea typeface="Microsoft YaHei" panose="020B0503020204020204" pitchFamily="34" charset="-122"/>
              <a:cs typeface="SimSun" panose="02010600030101010101" pitchFamily="2" charset="-122"/>
            </a:endParaRPr>
          </a:p>
        </p:txBody>
      </p:sp>
      <p:sp>
        <p:nvSpPr>
          <p:cNvPr id="37" name="Flying impression design ——飞印象设计是一家专业的广告设计制作工作室，专注于平面、OFFICE、摄影等业务，工作室成立于2016年，拥有高水平的设计团队，已经立足于市场，今后将输出更多精致作品。"/>
          <p:cNvSpPr/>
          <p:nvPr/>
        </p:nvSpPr>
        <p:spPr>
          <a:xfrm>
            <a:off x="4816221" y="356420"/>
            <a:ext cx="7375778" cy="792110"/>
          </a:xfrm>
          <a:custGeom>
            <a:avLst/>
            <a:gdLst>
              <a:gd name="connsiteX0" fmla="*/ 2445003 w 7375778"/>
              <a:gd name="connsiteY0" fmla="*/ 0 h 792110"/>
              <a:gd name="connsiteX1" fmla="*/ 2930778 w 7375778"/>
              <a:gd name="connsiteY1" fmla="*/ 0 h 792110"/>
              <a:gd name="connsiteX2" fmla="*/ 6931278 w 7375778"/>
              <a:gd name="connsiteY2" fmla="*/ 0 h 792110"/>
              <a:gd name="connsiteX3" fmla="*/ 6931278 w 7375778"/>
              <a:gd name="connsiteY3" fmla="*/ 1 h 792110"/>
              <a:gd name="connsiteX4" fmla="*/ 7375778 w 7375778"/>
              <a:gd name="connsiteY4" fmla="*/ 1 h 792110"/>
              <a:gd name="connsiteX5" fmla="*/ 7375778 w 7375778"/>
              <a:gd name="connsiteY5" fmla="*/ 792109 h 792110"/>
              <a:gd name="connsiteX6" fmla="*/ 6884987 w 7375778"/>
              <a:gd name="connsiteY6" fmla="*/ 792109 h 792110"/>
              <a:gd name="connsiteX7" fmla="*/ 6884987 w 7375778"/>
              <a:gd name="connsiteY7" fmla="*/ 792108 h 792110"/>
              <a:gd name="connsiteX8" fmla="*/ 2930778 w 7375778"/>
              <a:gd name="connsiteY8" fmla="*/ 792108 h 792110"/>
              <a:gd name="connsiteX9" fmla="*/ 2445003 w 7375778"/>
              <a:gd name="connsiteY9" fmla="*/ 792108 h 792110"/>
              <a:gd name="connsiteX10" fmla="*/ 2445003 w 7375778"/>
              <a:gd name="connsiteY10" fmla="*/ 792109 h 792110"/>
              <a:gd name="connsiteX11" fmla="*/ 722857 w 7375778"/>
              <a:gd name="connsiteY11" fmla="*/ 792109 h 792110"/>
              <a:gd name="connsiteX12" fmla="*/ 722858 w 7375778"/>
              <a:gd name="connsiteY12" fmla="*/ 792110 h 792110"/>
              <a:gd name="connsiteX13" fmla="*/ 295521 w 7375778"/>
              <a:gd name="connsiteY13" fmla="*/ 792110 h 792110"/>
              <a:gd name="connsiteX14" fmla="*/ 0 w 7375778"/>
              <a:gd name="connsiteY14" fmla="*/ 496589 h 792110"/>
              <a:gd name="connsiteX15" fmla="*/ 496587 w 7375778"/>
              <a:gd name="connsiteY15" fmla="*/ 2 h 792110"/>
              <a:gd name="connsiteX16" fmla="*/ 609600 w 7375778"/>
              <a:gd name="connsiteY16" fmla="*/ 2 h 792110"/>
              <a:gd name="connsiteX17" fmla="*/ 609600 w 7375778"/>
              <a:gd name="connsiteY17" fmla="*/ 1 h 792110"/>
              <a:gd name="connsiteX18" fmla="*/ 2445003 w 7375778"/>
              <a:gd name="connsiteY18" fmla="*/ 1 h 79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75778" h="792110">
                <a:moveTo>
                  <a:pt x="2445003" y="0"/>
                </a:moveTo>
                <a:lnTo>
                  <a:pt x="2930778" y="0"/>
                </a:lnTo>
                <a:lnTo>
                  <a:pt x="6931278" y="0"/>
                </a:lnTo>
                <a:lnTo>
                  <a:pt x="6931278" y="1"/>
                </a:lnTo>
                <a:lnTo>
                  <a:pt x="7375778" y="1"/>
                </a:lnTo>
                <a:lnTo>
                  <a:pt x="7375778" y="792109"/>
                </a:lnTo>
                <a:lnTo>
                  <a:pt x="6884987" y="792109"/>
                </a:lnTo>
                <a:lnTo>
                  <a:pt x="6884987" y="792108"/>
                </a:lnTo>
                <a:lnTo>
                  <a:pt x="2930778" y="792108"/>
                </a:lnTo>
                <a:lnTo>
                  <a:pt x="2445003" y="792108"/>
                </a:lnTo>
                <a:lnTo>
                  <a:pt x="2445003" y="792109"/>
                </a:lnTo>
                <a:lnTo>
                  <a:pt x="722857" y="792109"/>
                </a:lnTo>
                <a:lnTo>
                  <a:pt x="722858" y="792110"/>
                </a:lnTo>
                <a:lnTo>
                  <a:pt x="295521" y="792110"/>
                </a:lnTo>
                <a:lnTo>
                  <a:pt x="0" y="496589"/>
                </a:lnTo>
                <a:lnTo>
                  <a:pt x="496587" y="2"/>
                </a:lnTo>
                <a:lnTo>
                  <a:pt x="609600" y="2"/>
                </a:lnTo>
                <a:lnTo>
                  <a:pt x="609600" y="1"/>
                </a:lnTo>
                <a:lnTo>
                  <a:pt x="244500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Flying impression design ——飞印象设计是一家专业的广告设计制作工作室，专注于平面、OFFICE、摄影等业务，工作室成立于2016年，拥有高水平的设计团队，已经立足于市场，今后将输出更多精致作品。"/>
          <p:cNvSpPr/>
          <p:nvPr/>
        </p:nvSpPr>
        <p:spPr>
          <a:xfrm>
            <a:off x="781368" y="2357715"/>
            <a:ext cx="875765" cy="862885"/>
          </a:xfrm>
          <a:prstGeom prst="rect">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052955" y="2172335"/>
            <a:ext cx="2494280" cy="337185"/>
          </a:xfrm>
          <a:prstGeom prst="rect">
            <a:avLst/>
          </a:prstGeom>
          <a:noFill/>
        </p:spPr>
        <p:txBody>
          <a:bodyPr wrap="square" rtlCol="0">
            <a:spAutoFit/>
          </a:bodyPr>
          <a:lstStyle/>
          <a:p>
            <a:r>
              <a:rPr lang="en-US" altLang="zh-CN" sz="1600" dirty="0">
                <a:latin typeface="Microsoft YaHei" panose="020B0503020204020204" pitchFamily="34" charset="-122"/>
                <a:ea typeface="Microsoft YaHei" panose="020B0503020204020204" pitchFamily="34" charset="-122"/>
                <a:cs typeface="+mn-ea"/>
                <a:sym typeface="+mn-lt"/>
              </a:rPr>
              <a:t>New Presentation</a:t>
            </a:r>
            <a:endParaRPr lang="en-US" altLang="zh-CN" sz="1600" dirty="0">
              <a:latin typeface="Microsoft YaHei" panose="020B0503020204020204" pitchFamily="34" charset="-122"/>
              <a:ea typeface="Microsoft YaHei" panose="020B0503020204020204" pitchFamily="34" charset="-122"/>
              <a:cs typeface="+mn-ea"/>
              <a:sym typeface="+mn-lt"/>
            </a:endParaRPr>
          </a:p>
        </p:txBody>
      </p:sp>
      <p:sp>
        <p:nvSpPr>
          <p:cNvPr id="42"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053157" y="2511107"/>
            <a:ext cx="3986011" cy="793115"/>
          </a:xfrm>
          <a:prstGeom prst="rect">
            <a:avLst/>
          </a:prstGeom>
          <a:noFill/>
        </p:spPr>
        <p:txBody>
          <a:bodyPr wrap="square" rtlCol="0">
            <a:spAutoFit/>
          </a:bodyPr>
          <a:lstStyle/>
          <a:p>
            <a:pPr>
              <a:lnSpc>
                <a:spcPct val="145000"/>
              </a:lnSpc>
            </a:pPr>
            <a:r>
              <a:rPr lang="en-US" altLang="zh-CN" sz="1050" dirty="0">
                <a:latin typeface="Microsoft YaHei" panose="020B0503020204020204" pitchFamily="34" charset="-122"/>
                <a:ea typeface="Microsoft YaHei" panose="020B0503020204020204" pitchFamily="34" charset="-122"/>
                <a:cs typeface="+mn-ea"/>
                <a:sym typeface="+mn-lt"/>
              </a:rPr>
              <a:t>We created a new PowerPoint presentation that can be displayed during training and easy to follow along. Used the ROVAC poll worker guides to create most content.</a:t>
            </a:r>
            <a:endParaRPr lang="en-US" altLang="zh-CN" sz="1050" dirty="0">
              <a:latin typeface="Microsoft YaHei" panose="020B0503020204020204" pitchFamily="34" charset="-122"/>
              <a:ea typeface="Microsoft YaHei" panose="020B0503020204020204" pitchFamily="34" charset="-122"/>
              <a:cs typeface="+mn-ea"/>
              <a:sym typeface="+mn-lt"/>
            </a:endParaRPr>
          </a:p>
        </p:txBody>
      </p:sp>
      <p:sp>
        <p:nvSpPr>
          <p:cNvPr id="45" name="Flying impression design ——飞印象设计是一家专业的广告设计制作工作室，专注于平面、OFFICE、摄影等业务，工作室成立于2016年，拥有高水平的设计团队，已经立足于市场，今后将输出更多精致作品。"/>
          <p:cNvSpPr/>
          <p:nvPr/>
        </p:nvSpPr>
        <p:spPr>
          <a:xfrm>
            <a:off x="781368" y="4478615"/>
            <a:ext cx="875765" cy="862885"/>
          </a:xfrm>
          <a:prstGeom prst="rect">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lying impression design ——飞印象设计是一家专业的广告设计制作工作室，专注于平面、OFFICE、摄影等业务，工作室成立于2016年，拥有高水平的设计团队，已经立足于市场，今后将输出更多精致作品。"/>
          <p:cNvSpPr/>
          <p:nvPr/>
        </p:nvSpPr>
        <p:spPr>
          <a:xfrm>
            <a:off x="895067" y="4352696"/>
            <a:ext cx="875765" cy="862885"/>
          </a:xfrm>
          <a:prstGeom prst="rect">
            <a:avLst/>
          </a:prstGeom>
          <a:gradFill>
            <a:gsLst>
              <a:gs pos="0">
                <a:srgbClr val="8C1302">
                  <a:alpha val="13000"/>
                </a:srgbClr>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053157" y="4293453"/>
            <a:ext cx="1525658" cy="337185"/>
          </a:xfrm>
          <a:prstGeom prst="rect">
            <a:avLst/>
          </a:prstGeom>
          <a:noFill/>
        </p:spPr>
        <p:txBody>
          <a:bodyPr wrap="square" rtlCol="0">
            <a:spAutoFit/>
          </a:bodyPr>
          <a:lstStyle/>
          <a:p>
            <a:r>
              <a:rPr lang="en-US" altLang="zh-CN" sz="1600" dirty="0">
                <a:latin typeface="Microsoft YaHei" panose="020B0503020204020204" pitchFamily="34" charset="-122"/>
                <a:ea typeface="Microsoft YaHei" panose="020B0503020204020204" pitchFamily="34" charset="-122"/>
                <a:cs typeface="+mn-ea"/>
                <a:sym typeface="+mn-lt"/>
              </a:rPr>
              <a:t>P.A. System</a:t>
            </a:r>
            <a:endParaRPr lang="en-US" altLang="zh-CN" sz="1600" dirty="0">
              <a:latin typeface="Microsoft YaHei" panose="020B0503020204020204" pitchFamily="34" charset="-122"/>
              <a:ea typeface="Microsoft YaHei" panose="020B0503020204020204" pitchFamily="34" charset="-122"/>
              <a:cs typeface="+mn-ea"/>
              <a:sym typeface="+mn-lt"/>
            </a:endParaRPr>
          </a:p>
        </p:txBody>
      </p:sp>
      <p:sp>
        <p:nvSpPr>
          <p:cNvPr id="49"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2053157" y="4632007"/>
            <a:ext cx="3986011" cy="559435"/>
          </a:xfrm>
          <a:prstGeom prst="rect">
            <a:avLst/>
          </a:prstGeom>
          <a:noFill/>
        </p:spPr>
        <p:txBody>
          <a:bodyPr wrap="square" rtlCol="0">
            <a:spAutoFit/>
          </a:bodyPr>
          <a:lstStyle/>
          <a:p>
            <a:pPr>
              <a:lnSpc>
                <a:spcPct val="145000"/>
              </a:lnSpc>
            </a:pPr>
            <a:r>
              <a:rPr lang="en-US" altLang="zh-CN" sz="1050" dirty="0">
                <a:latin typeface="Microsoft YaHei" panose="020B0503020204020204" pitchFamily="34" charset="-122"/>
                <a:ea typeface="Microsoft YaHei" panose="020B0503020204020204" pitchFamily="34" charset="-122"/>
                <a:cs typeface="+mn-ea"/>
                <a:sym typeface="+mn-lt"/>
              </a:rPr>
              <a:t>Now they can hear us!   Play some light music as our workers are arriving.</a:t>
            </a:r>
            <a:endParaRPr lang="en-US" altLang="zh-CN" sz="1050" dirty="0">
              <a:latin typeface="Microsoft YaHei" panose="020B0503020204020204" pitchFamily="34" charset="-122"/>
              <a:ea typeface="Microsoft YaHei" panose="020B0503020204020204" pitchFamily="34" charset="-122"/>
              <a:cs typeface="+mn-ea"/>
              <a:sym typeface="+mn-lt"/>
            </a:endParaRPr>
          </a:p>
        </p:txBody>
      </p:sp>
      <p:sp>
        <p:nvSpPr>
          <p:cNvPr id="51" name="Flying impression design ——飞印象设计是一家专业的广告设计制作工作室，专注于平面、OFFICE、摄影等业务，工作室成立于2016年，拥有高水平的设计团队，已经立足于市场，今后将输出更多精致作品。"/>
          <p:cNvSpPr/>
          <p:nvPr/>
        </p:nvSpPr>
        <p:spPr>
          <a:xfrm>
            <a:off x="6289992" y="2357715"/>
            <a:ext cx="875765" cy="862885"/>
          </a:xfrm>
          <a:prstGeom prst="rect">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lying impression design ——飞印象设计是一家专业的广告设计制作工作室，专注于平面、OFFICE、摄影等业务，工作室成立于2016年，拥有高水平的设计团队，已经立足于市场，今后将输出更多精致作品。"/>
          <p:cNvSpPr/>
          <p:nvPr/>
        </p:nvSpPr>
        <p:spPr>
          <a:xfrm>
            <a:off x="6403691" y="2231796"/>
            <a:ext cx="875765" cy="862885"/>
          </a:xfrm>
          <a:prstGeom prst="rect">
            <a:avLst/>
          </a:prstGeom>
          <a:gradFill>
            <a:gsLst>
              <a:gs pos="0">
                <a:srgbClr val="8C1302">
                  <a:alpha val="13000"/>
                </a:srgbClr>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561781" y="2172553"/>
            <a:ext cx="1525658" cy="337185"/>
          </a:xfrm>
          <a:prstGeom prst="rect">
            <a:avLst/>
          </a:prstGeom>
          <a:noFill/>
        </p:spPr>
        <p:txBody>
          <a:bodyPr wrap="square" rtlCol="0">
            <a:spAutoFit/>
          </a:bodyPr>
          <a:lstStyle/>
          <a:p>
            <a:r>
              <a:rPr lang="en-US" altLang="zh-CN" sz="1600" dirty="0">
                <a:latin typeface="Microsoft YaHei" panose="020B0503020204020204" pitchFamily="34" charset="-122"/>
                <a:ea typeface="Microsoft YaHei" panose="020B0503020204020204" pitchFamily="34" charset="-122"/>
                <a:cs typeface="+mn-ea"/>
                <a:sym typeface="+mn-lt"/>
              </a:rPr>
              <a:t>Handouts</a:t>
            </a:r>
            <a:endParaRPr lang="en-US" altLang="zh-CN" sz="1600" dirty="0">
              <a:latin typeface="Microsoft YaHei" panose="020B0503020204020204" pitchFamily="34" charset="-122"/>
              <a:ea typeface="Microsoft YaHei" panose="020B0503020204020204" pitchFamily="34" charset="-122"/>
              <a:cs typeface="+mn-ea"/>
              <a:sym typeface="+mn-lt"/>
            </a:endParaRPr>
          </a:p>
        </p:txBody>
      </p:sp>
      <p:sp>
        <p:nvSpPr>
          <p:cNvPr id="55"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561781" y="2511107"/>
            <a:ext cx="3986011" cy="793115"/>
          </a:xfrm>
          <a:prstGeom prst="rect">
            <a:avLst/>
          </a:prstGeom>
          <a:noFill/>
        </p:spPr>
        <p:txBody>
          <a:bodyPr wrap="square" rtlCol="0">
            <a:spAutoFit/>
          </a:bodyPr>
          <a:lstStyle/>
          <a:p>
            <a:pPr>
              <a:lnSpc>
                <a:spcPct val="145000"/>
              </a:lnSpc>
            </a:pPr>
            <a:r>
              <a:rPr lang="en-US" altLang="zh-CN" sz="1050" dirty="0">
                <a:latin typeface="Microsoft YaHei" panose="020B0503020204020204" pitchFamily="34" charset="-122"/>
                <a:ea typeface="Microsoft YaHei" panose="020B0503020204020204" pitchFamily="34" charset="-122"/>
                <a:cs typeface="+mn-ea"/>
                <a:sym typeface="+mn-lt"/>
              </a:rPr>
              <a:t>We kept the handouts as we had before.  Poll workers can follow along for their hired position plus used as reference material at home or on election day.</a:t>
            </a:r>
            <a:endParaRPr lang="en-US" altLang="zh-CN" sz="1050" dirty="0">
              <a:latin typeface="Microsoft YaHei" panose="020B0503020204020204" pitchFamily="34" charset="-122"/>
              <a:ea typeface="Microsoft YaHei" panose="020B0503020204020204" pitchFamily="34" charset="-122"/>
              <a:cs typeface="+mn-ea"/>
              <a:sym typeface="+mn-lt"/>
            </a:endParaRPr>
          </a:p>
        </p:txBody>
      </p:sp>
      <p:sp>
        <p:nvSpPr>
          <p:cNvPr id="57" name="Flying impression design ——飞印象设计是一家专业的广告设计制作工作室，专注于平面、OFFICE、摄影等业务，工作室成立于2016年，拥有高水平的设计团队，已经立足于市场，今后将输出更多精致作品。"/>
          <p:cNvSpPr/>
          <p:nvPr/>
        </p:nvSpPr>
        <p:spPr>
          <a:xfrm>
            <a:off x="6289992" y="4478615"/>
            <a:ext cx="875765" cy="862885"/>
          </a:xfrm>
          <a:prstGeom prst="rect">
            <a:avLst/>
          </a:prstGeom>
          <a:gradFill>
            <a:gsLst>
              <a:gs pos="0">
                <a:srgbClr val="8C1302"/>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Flying impression design ——飞印象设计是一家专业的广告设计制作工作室，专注于平面、OFFICE、摄影等业务，工作室成立于2016年，拥有高水平的设计团队，已经立足于市场，今后将输出更多精致作品。"/>
          <p:cNvSpPr/>
          <p:nvPr/>
        </p:nvSpPr>
        <p:spPr>
          <a:xfrm>
            <a:off x="6403691" y="4352696"/>
            <a:ext cx="875765" cy="862885"/>
          </a:xfrm>
          <a:prstGeom prst="rect">
            <a:avLst/>
          </a:prstGeom>
          <a:gradFill>
            <a:gsLst>
              <a:gs pos="0">
                <a:srgbClr val="8C1302">
                  <a:alpha val="13000"/>
                </a:srgbClr>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561580" y="4293235"/>
            <a:ext cx="2033270" cy="337185"/>
          </a:xfrm>
          <a:prstGeom prst="rect">
            <a:avLst/>
          </a:prstGeom>
          <a:noFill/>
        </p:spPr>
        <p:txBody>
          <a:bodyPr wrap="square" rtlCol="0">
            <a:spAutoFit/>
          </a:bodyPr>
          <a:lstStyle/>
          <a:p>
            <a:r>
              <a:rPr lang="en-US" altLang="zh-CN" sz="1600" dirty="0">
                <a:latin typeface="Microsoft YaHei" panose="020B0503020204020204" pitchFamily="34" charset="-122"/>
                <a:ea typeface="Microsoft YaHei" panose="020B0503020204020204" pitchFamily="34" charset="-122"/>
                <a:cs typeface="+mn-ea"/>
                <a:sym typeface="+mn-lt"/>
              </a:rPr>
              <a:t>Larger Location</a:t>
            </a:r>
            <a:endParaRPr lang="en-US" altLang="zh-CN" sz="1600" dirty="0">
              <a:latin typeface="Microsoft YaHei" panose="020B0503020204020204" pitchFamily="34" charset="-122"/>
              <a:ea typeface="Microsoft YaHei" panose="020B0503020204020204" pitchFamily="34" charset="-122"/>
              <a:cs typeface="+mn-ea"/>
              <a:sym typeface="+mn-lt"/>
            </a:endParaRPr>
          </a:p>
        </p:txBody>
      </p:sp>
      <p:sp>
        <p:nvSpPr>
          <p:cNvPr id="61" name="Flying impression design ——飞印象设计是一家专业的广告设计制作工作室，专注于平面、OFFICE、摄影等业务，工作室成立于2016年，拥有高水平的设计团队，已经立足于市场，今后将输出更多精致作品。"/>
          <p:cNvSpPr txBox="1"/>
          <p:nvPr/>
        </p:nvSpPr>
        <p:spPr>
          <a:xfrm>
            <a:off x="7561781" y="4632007"/>
            <a:ext cx="3986011" cy="559435"/>
          </a:xfrm>
          <a:prstGeom prst="rect">
            <a:avLst/>
          </a:prstGeom>
          <a:noFill/>
        </p:spPr>
        <p:txBody>
          <a:bodyPr wrap="square" rtlCol="0">
            <a:spAutoFit/>
          </a:bodyPr>
          <a:lstStyle/>
          <a:p>
            <a:pPr>
              <a:lnSpc>
                <a:spcPct val="145000"/>
              </a:lnSpc>
            </a:pPr>
            <a:r>
              <a:rPr lang="en-US" altLang="zh-CN" sz="1050" dirty="0">
                <a:latin typeface="Microsoft YaHei" panose="020B0503020204020204" pitchFamily="34" charset="-122"/>
                <a:ea typeface="Microsoft YaHei" panose="020B0503020204020204" pitchFamily="34" charset="-122"/>
                <a:cs typeface="+mn-ea"/>
                <a:sym typeface="+mn-lt"/>
              </a:rPr>
              <a:t>Moved to the Naugatuck Event Center for the 70+ poll workers we hire.</a:t>
            </a:r>
            <a:endParaRPr lang="en-US" altLang="zh-CN" sz="1050" dirty="0">
              <a:latin typeface="Microsoft YaHei" panose="020B0503020204020204" pitchFamily="34" charset="-122"/>
              <a:ea typeface="Microsoft YaHei" panose="020B0503020204020204" pitchFamily="34" charset="-122"/>
              <a:cs typeface="+mn-ea"/>
              <a:sym typeface="+mn-lt"/>
            </a:endParaRPr>
          </a:p>
        </p:txBody>
      </p:sp>
      <p:sp>
        <p:nvSpPr>
          <p:cNvPr id="39" name="Flying impression design ——飞印象设计是一家专业的广告设计制作工作室，专注于平面、OFFICE、摄影等业务，工作室成立于2016年，拥有高水平的设计团队，已经立足于市场，今后将输出更多精致作品。"/>
          <p:cNvSpPr/>
          <p:nvPr/>
        </p:nvSpPr>
        <p:spPr>
          <a:xfrm>
            <a:off x="895067" y="2231796"/>
            <a:ext cx="875765" cy="862885"/>
          </a:xfrm>
          <a:prstGeom prst="rect">
            <a:avLst/>
          </a:prstGeom>
          <a:gradFill>
            <a:gsLst>
              <a:gs pos="0">
                <a:srgbClr val="8C1302">
                  <a:alpha val="13000"/>
                </a:srgbClr>
              </a:gs>
              <a:gs pos="100000">
                <a:srgbClr val="DE251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ags/tag1.xml><?xml version="1.0" encoding="utf-8"?>
<p:tagLst xmlns:p="http://schemas.openxmlformats.org/presentationml/2006/main">
  <p:tag name="PA" val="v3.0.1"/>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5558</Words>
  <Application>WPS Presentation</Application>
  <PresentationFormat>宽屏</PresentationFormat>
  <Paragraphs>292</Paragraphs>
  <Slides>24</Slides>
  <Notes>0</Notes>
  <HiddenSlides>0</HiddenSlides>
  <MMClips>1</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24</vt:i4>
      </vt:variant>
    </vt:vector>
  </HeadingPairs>
  <TitlesOfParts>
    <vt:vector size="44" baseType="lpstr">
      <vt:lpstr>Arial</vt:lpstr>
      <vt:lpstr>SimSun</vt:lpstr>
      <vt:lpstr>Wingdings</vt:lpstr>
      <vt:lpstr>Calibri</vt:lpstr>
      <vt:lpstr>Microsoft YaHei</vt:lpstr>
      <vt:lpstr>文泉驿微米黑</vt:lpstr>
      <vt:lpstr>等线</vt:lpstr>
      <vt:lpstr>Arial Unicode MS</vt:lpstr>
      <vt:lpstr>等线 Light</vt:lpstr>
      <vt:lpstr>Droid Sans Fallback</vt:lpstr>
      <vt:lpstr>Gill Sans</vt:lpstr>
      <vt:lpstr>等线</vt:lpstr>
      <vt:lpstr>Yu Gothic UI</vt:lpstr>
      <vt:lpstr>Gill Sans MT</vt:lpstr>
      <vt:lpstr>Droid Sans Fallback</vt:lpstr>
      <vt:lpstr>Gill Sans</vt:lpstr>
      <vt:lpstr>文泉驿微米黑</vt:lpstr>
      <vt:lpstr>Calibri Light</vt:lpstr>
      <vt:lpstr>Office</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Borough of Naugatuck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Poll Worker Training and Recruitment</dc:title>
  <dc:creator>Matthew R katra</dc:creator>
  <dc:subject>ROVAC - Spring 2023</dc:subject>
  <cp:lastModifiedBy>MattK</cp:lastModifiedBy>
  <cp:revision>47</cp:revision>
  <dcterms:created xsi:type="dcterms:W3CDTF">2019-01-15T11:24:00Z</dcterms:created>
  <dcterms:modified xsi:type="dcterms:W3CDTF">2023-04-04T16:08:38Z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1033-11.2.0.11516</vt:lpwstr>
  </property>
  <property fmtid="{D5CDD505-2E9C-101B-9397-08002B2CF9AE}" pid="3" name="ICV">
    <vt:lpwstr>FB8378052EC242B39C8DA36AF1608552</vt:lpwstr>
  </property>
</Properties>
</file>