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Lst>
  <p:notesMasterIdLst>
    <p:notesMasterId r:id="rId21"/>
  </p:notesMasterIdLst>
  <p:sldIdLst>
    <p:sldId id="256" r:id="rId2"/>
    <p:sldId id="264" r:id="rId3"/>
    <p:sldId id="266" r:id="rId4"/>
    <p:sldId id="273" r:id="rId5"/>
    <p:sldId id="267" r:id="rId6"/>
    <p:sldId id="265" r:id="rId7"/>
    <p:sldId id="268" r:id="rId8"/>
    <p:sldId id="269" r:id="rId9"/>
    <p:sldId id="270" r:id="rId10"/>
    <p:sldId id="271" r:id="rId11"/>
    <p:sldId id="272" r:id="rId12"/>
    <p:sldId id="274" r:id="rId13"/>
    <p:sldId id="276" r:id="rId14"/>
    <p:sldId id="277" r:id="rId15"/>
    <p:sldId id="278" r:id="rId16"/>
    <p:sldId id="279" r:id="rId17"/>
    <p:sldId id="257" r:id="rId18"/>
    <p:sldId id="275" r:id="rId19"/>
    <p:sldId id="26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14C"/>
    <a:srgbClr val="4182D9"/>
    <a:srgbClr val="A91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8C9A5-B25F-4AC0-831E-9A692E659120}" v="1" dt="2023-09-18T19:21:45.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5" autoAdjust="0"/>
    <p:restoredTop sz="95299" autoAdjust="0"/>
  </p:normalViewPr>
  <p:slideViewPr>
    <p:cSldViewPr snapToGrid="0">
      <p:cViewPr>
        <p:scale>
          <a:sx n="50" d="100"/>
          <a:sy n="50" d="100"/>
        </p:scale>
        <p:origin x="1284" y="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1A5-5063-4E87-B1F4-6B6CEEB86D82}"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F1C1D-5621-4AD5-8462-0889E5DCB888}" type="slidenum">
              <a:rPr lang="en-US" smtClean="0"/>
              <a:t>‹#›</a:t>
            </a:fld>
            <a:endParaRPr lang="en-US"/>
          </a:p>
        </p:txBody>
      </p:sp>
    </p:spTree>
    <p:extLst>
      <p:ext uri="{BB962C8B-B14F-4D97-AF65-F5344CB8AC3E}">
        <p14:creationId xmlns:p14="http://schemas.microsoft.com/office/powerpoint/2010/main" val="210895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5B94F1-CC37-420B-8791-E656D12F6032}"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2335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EEECA-CB0F-4718-90D6-D97B5667D6F8}"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20176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AEF0AF-246D-4247-AC99-8DEF1296072B}"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323288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C39861-E64A-4F58-B1AF-AB25C7755AB1}"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252892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36FD7-EA0C-403E-A8C0-53E2F0A5697D}" type="datetime1">
              <a:rPr lang="en-US" smtClean="0"/>
              <a:t>9/18/2023</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37980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7941AC-73EF-4DCE-8115-A5CFC5BE08AC}"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the Secretary of the State</a:t>
            </a:r>
          </a:p>
        </p:txBody>
      </p:sp>
      <p:sp>
        <p:nvSpPr>
          <p:cNvPr id="7" name="Slide Number Placeholder 6"/>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35963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E5CC94-5C82-4C97-BD58-142E1B01FEA5}" type="datetime1">
              <a:rPr lang="en-US" smtClean="0"/>
              <a:t>9/18/2023</a:t>
            </a:fld>
            <a:endParaRPr lang="en-US"/>
          </a:p>
        </p:txBody>
      </p:sp>
      <p:sp>
        <p:nvSpPr>
          <p:cNvPr id="8" name="Footer Placeholder 7"/>
          <p:cNvSpPr>
            <a:spLocks noGrp="1"/>
          </p:cNvSpPr>
          <p:nvPr>
            <p:ph type="ftr" sz="quarter" idx="11"/>
          </p:nvPr>
        </p:nvSpPr>
        <p:spPr/>
        <p:txBody>
          <a:bodyPr/>
          <a:lstStyle/>
          <a:p>
            <a:r>
              <a:rPr lang="en-US"/>
              <a:t>Office of the Secretary of the State</a:t>
            </a:r>
          </a:p>
        </p:txBody>
      </p:sp>
      <p:sp>
        <p:nvSpPr>
          <p:cNvPr id="9" name="Slide Number Placeholder 8"/>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226704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FADD74-D6FF-4C51-BCA3-99EBA9EAB944}" type="datetime1">
              <a:rPr lang="en-US" smtClean="0"/>
              <a:t>9/18/2023</a:t>
            </a:fld>
            <a:endParaRPr lang="en-US"/>
          </a:p>
        </p:txBody>
      </p:sp>
      <p:sp>
        <p:nvSpPr>
          <p:cNvPr id="4" name="Footer Placeholder 3"/>
          <p:cNvSpPr>
            <a:spLocks noGrp="1"/>
          </p:cNvSpPr>
          <p:nvPr>
            <p:ph type="ftr" sz="quarter" idx="11"/>
          </p:nvPr>
        </p:nvSpPr>
        <p:spPr/>
        <p:txBody>
          <a:bodyPr/>
          <a:lstStyle/>
          <a:p>
            <a:r>
              <a:rPr lang="en-US"/>
              <a:t>Office of the Secretary of the State</a:t>
            </a:r>
          </a:p>
        </p:txBody>
      </p:sp>
      <p:sp>
        <p:nvSpPr>
          <p:cNvPr id="5" name="Slide Number Placeholder 4"/>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72850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8E8E4-13AF-4B63-9AB6-3972521F6A40}" type="datetime1">
              <a:rPr lang="en-US" smtClean="0"/>
              <a:t>9/18/2023</a:t>
            </a:fld>
            <a:endParaRPr lang="en-US"/>
          </a:p>
        </p:txBody>
      </p:sp>
      <p:sp>
        <p:nvSpPr>
          <p:cNvPr id="3" name="Footer Placeholder 2"/>
          <p:cNvSpPr>
            <a:spLocks noGrp="1"/>
          </p:cNvSpPr>
          <p:nvPr>
            <p:ph type="ftr" sz="quarter" idx="11"/>
          </p:nvPr>
        </p:nvSpPr>
        <p:spPr/>
        <p:txBody>
          <a:bodyPr/>
          <a:lstStyle/>
          <a:p>
            <a:r>
              <a:rPr lang="en-US"/>
              <a:t>Office of the Secretary of the State</a:t>
            </a:r>
          </a:p>
        </p:txBody>
      </p:sp>
      <p:sp>
        <p:nvSpPr>
          <p:cNvPr id="4" name="Slide Number Placeholder 3"/>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236122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7FD7A-B033-48F8-B2AA-9FEA8B3D00AF}"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the Secretary of the State</a:t>
            </a:r>
          </a:p>
        </p:txBody>
      </p:sp>
      <p:sp>
        <p:nvSpPr>
          <p:cNvPr id="7" name="Slide Number Placeholder 6"/>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49671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16356-D3F0-4C46-BA5D-23874E78485B}" type="datetime1">
              <a:rPr lang="en-US" smtClean="0"/>
              <a:t>9/18/2023</a:t>
            </a:fld>
            <a:endParaRPr lang="en-US"/>
          </a:p>
        </p:txBody>
      </p:sp>
      <p:sp>
        <p:nvSpPr>
          <p:cNvPr id="6" name="Footer Placeholder 5"/>
          <p:cNvSpPr>
            <a:spLocks noGrp="1"/>
          </p:cNvSpPr>
          <p:nvPr>
            <p:ph type="ftr" sz="quarter" idx="11"/>
          </p:nvPr>
        </p:nvSpPr>
        <p:spPr/>
        <p:txBody>
          <a:bodyPr/>
          <a:lstStyle/>
          <a:p>
            <a:r>
              <a:rPr lang="en-US"/>
              <a:t>Office of the Secretary of the State</a:t>
            </a:r>
          </a:p>
        </p:txBody>
      </p:sp>
      <p:sp>
        <p:nvSpPr>
          <p:cNvPr id="7" name="Slide Number Placeholder 6"/>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325742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83B65-CA20-4FB3-820E-78F93ADA1F86}" type="datetime1">
              <a:rPr lang="en-US" smtClean="0"/>
              <a:t>9/18/2023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the Secretary of the State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41E6E-0401-40A9-BFD4-0943771051F6}" type="slidenum">
              <a:rPr lang="en-US" smtClean="0"/>
              <a:t>‹#›</a:t>
            </a:fld>
            <a:endParaRPr lang="en-US"/>
          </a:p>
        </p:txBody>
      </p:sp>
    </p:spTree>
    <p:extLst>
      <p:ext uri="{BB962C8B-B14F-4D97-AF65-F5344CB8AC3E}">
        <p14:creationId xmlns:p14="http://schemas.microsoft.com/office/powerpoint/2010/main" val="40227088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ida.Carini@ct.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Dan.Vacek@c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santasha.pena@ct.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23" name="Picture 22" descr="A picture containing screenshot, blue, electric blue">
            <a:extLst>
              <a:ext uri="{FF2B5EF4-FFF2-40B4-BE49-F238E27FC236}">
                <a16:creationId xmlns:a16="http://schemas.microsoft.com/office/drawing/2014/main" id="{141B825C-C7BD-2E10-05D1-B44EC5669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6CA0D11-932B-FBEA-E282-CF93C4701E99}"/>
              </a:ext>
            </a:extLst>
          </p:cNvPr>
          <p:cNvSpPr>
            <a:spLocks noGrp="1"/>
          </p:cNvSpPr>
          <p:nvPr>
            <p:ph type="ctrTitle"/>
          </p:nvPr>
        </p:nvSpPr>
        <p:spPr>
          <a:xfrm>
            <a:off x="4417764" y="1773715"/>
            <a:ext cx="6426866" cy="1938895"/>
          </a:xfrm>
          <a:prstGeom prst="rect">
            <a:avLst/>
          </a:prstGeom>
        </p:spPr>
        <p:txBody>
          <a:bodyPr anchor="b"/>
          <a:lstStyle>
            <a:lvl1pPr algn="l">
              <a:defRPr sz="6000">
                <a:solidFill>
                  <a:schemeClr val="bg1"/>
                </a:solidFill>
                <a:latin typeface="Trade Gothic LT Pro Bold" panose="020B0803040303020004" pitchFamily="34" charset="0"/>
              </a:defRPr>
            </a:lvl1pPr>
          </a:lstStyle>
          <a:p>
            <a:pPr algn="ctr"/>
            <a:r>
              <a:rPr lang="en-US" dirty="0">
                <a:latin typeface="Trade Gothic LT Pro Bold"/>
              </a:rPr>
              <a:t>Registrar of Voters FAQ’s</a:t>
            </a:r>
          </a:p>
        </p:txBody>
      </p:sp>
      <p:sp>
        <p:nvSpPr>
          <p:cNvPr id="5" name="Subtitle 2">
            <a:extLst>
              <a:ext uri="{FF2B5EF4-FFF2-40B4-BE49-F238E27FC236}">
                <a16:creationId xmlns:a16="http://schemas.microsoft.com/office/drawing/2014/main" id="{23151090-349B-14A2-CEA5-02CB1E7B141C}"/>
              </a:ext>
            </a:extLst>
          </p:cNvPr>
          <p:cNvSpPr>
            <a:spLocks noGrp="1"/>
          </p:cNvSpPr>
          <p:nvPr>
            <p:ph type="subTitle" idx="1"/>
          </p:nvPr>
        </p:nvSpPr>
        <p:spPr>
          <a:xfrm>
            <a:off x="4227045" y="3771349"/>
            <a:ext cx="6617583" cy="616054"/>
          </a:xfrm>
          <a:prstGeom prst="rect">
            <a:avLst/>
          </a:prstGeom>
        </p:spPr>
        <p:txBody>
          <a:bodyPr/>
          <a:lstStyle>
            <a:lvl1pPr marL="0" indent="0" algn="l">
              <a:buNone/>
              <a:defRPr sz="3000">
                <a:solidFill>
                  <a:schemeClr val="bg1"/>
                </a:solidFill>
                <a:latin typeface="Trade Gothic LT Pro" panose="020B0503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Office of the Secretary of the State</a:t>
            </a:r>
          </a:p>
        </p:txBody>
      </p:sp>
      <p:pic>
        <p:nvPicPr>
          <p:cNvPr id="7" name="Picture 6">
            <a:extLst>
              <a:ext uri="{FF2B5EF4-FFF2-40B4-BE49-F238E27FC236}">
                <a16:creationId xmlns:a16="http://schemas.microsoft.com/office/drawing/2014/main" id="{77AEC630-98F5-352E-38E8-6471961042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18088" y="2810503"/>
            <a:ext cx="1422807" cy="1422807"/>
          </a:xfrm>
          <a:prstGeom prst="rect">
            <a:avLst/>
          </a:prstGeom>
        </p:spPr>
      </p:pic>
    </p:spTree>
    <p:extLst>
      <p:ext uri="{BB962C8B-B14F-4D97-AF65-F5344CB8AC3E}">
        <p14:creationId xmlns:p14="http://schemas.microsoft.com/office/powerpoint/2010/main" val="173276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Voting Rights Act Cont.</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11172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u="sng" dirty="0">
                <a:latin typeface="Verdana"/>
                <a:ea typeface="Verdana"/>
                <a:cs typeface="Calibri" panose="020F0502020204030204"/>
              </a:rPr>
              <a:t>Sec. 169</a:t>
            </a:r>
            <a:r>
              <a:rPr lang="en-US" sz="2400" dirty="0">
                <a:latin typeface="Verdana"/>
                <a:ea typeface="Verdana"/>
                <a:cs typeface="Calibri" panose="020F0502020204030204"/>
              </a:rPr>
              <a:t> establishes the framework for the laws.</a:t>
            </a:r>
            <a:endParaRPr lang="en-US" sz="2400" u="sng"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Courier New" panose="02070309020205020404" pitchFamily="49" charset="0"/>
              <a:buChar char="o"/>
            </a:pPr>
            <a:r>
              <a:rPr lang="en-US" sz="2400" dirty="0">
                <a:latin typeface="Verdana"/>
                <a:ea typeface="Verdana"/>
                <a:cs typeface="Calibri" panose="020F0502020204030204"/>
              </a:rPr>
              <a:t>All voting laws in the state shall be viewed in the light most favorable to protecting the right to cast a ballot and make such ballot effective.</a:t>
            </a:r>
            <a:endParaRPr lang="en-US" dirty="0">
              <a:latin typeface="Calibri" panose="020F0502020204030204"/>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Courier New" panose="02070309020205020404" pitchFamily="49" charset="0"/>
              <a:buChar char="o"/>
            </a:pPr>
            <a:r>
              <a:rPr lang="en-US" sz="2400" dirty="0">
                <a:latin typeface="Verdana"/>
                <a:ea typeface="Verdana"/>
                <a:cs typeface="Calibri" panose="020F0502020204030204"/>
              </a:rPr>
              <a:t> Seeks to ensure that qualified individuals seeking to be admitted as electors are not impaired in being so admitted.</a:t>
            </a: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solidFill>
                <a:srgbClr val="16214C"/>
              </a:solidFill>
              <a:latin typeface="Verdana"/>
              <a:ea typeface="Verdana"/>
              <a:cs typeface="+mn-lt"/>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39024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Voting Rights Act Cont.</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12280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u="sng" dirty="0">
                <a:latin typeface="Verdana"/>
                <a:ea typeface="Verdana"/>
                <a:cs typeface="Calibri" panose="020F0502020204030204"/>
              </a:rPr>
              <a:t>Sec. 169 Cont.</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1257300" lvl="1" indent="-342900">
              <a:buFont typeface="Courier New" panose="02070309020205020404" pitchFamily="49" charset="0"/>
              <a:buChar char="o"/>
            </a:pPr>
            <a:r>
              <a:rPr lang="en-US" sz="2400" dirty="0">
                <a:latin typeface="Verdana"/>
                <a:ea typeface="Verdana"/>
                <a:cs typeface="Calibri" panose="020F0502020204030204"/>
              </a:rPr>
              <a:t>Seeks to ensure electors are not impaired in voting, including, but not limited to:</a:t>
            </a:r>
          </a:p>
          <a:p>
            <a:pPr marL="1257300" lvl="1" indent="-342900">
              <a:buFont typeface="Arial" panose="020B0604020202020204" pitchFamily="34" charset="0"/>
              <a:buChar char="•"/>
            </a:pPr>
            <a:endParaRPr lang="en-US" sz="2400" dirty="0">
              <a:latin typeface="Verdana"/>
              <a:ea typeface="Verdana"/>
              <a:cs typeface="Calibri" panose="020F0502020204030204"/>
            </a:endParaRPr>
          </a:p>
          <a:p>
            <a:pPr marL="1828800" lvl="2" indent="-457200">
              <a:buAutoNum type="arabicPeriod"/>
            </a:pPr>
            <a:r>
              <a:rPr lang="en-US" sz="2400" dirty="0">
                <a:latin typeface="Verdana"/>
                <a:ea typeface="Verdana"/>
                <a:cs typeface="Calibri" panose="020F0502020204030204"/>
              </a:rPr>
              <a:t>having their votes counted</a:t>
            </a:r>
          </a:p>
          <a:p>
            <a:pPr marL="1828800" lvl="2" indent="-457200">
              <a:buAutoNum type="arabicPeriod"/>
            </a:pPr>
            <a:r>
              <a:rPr lang="en-US" sz="2400" dirty="0">
                <a:latin typeface="Verdana"/>
                <a:ea typeface="Verdana"/>
                <a:cs typeface="Calibri" panose="020F0502020204030204"/>
              </a:rPr>
              <a:t>making the fundamental right to vote more accessible to qualified individuals, and </a:t>
            </a:r>
            <a:endParaRPr lang="en-US" dirty="0">
              <a:latin typeface="Calibri" panose="020F0502020204030204"/>
              <a:ea typeface="Verdana"/>
              <a:cs typeface="Calibri" panose="020F0502020204030204"/>
            </a:endParaRPr>
          </a:p>
          <a:p>
            <a:pPr marL="1828800" lvl="2" indent="-457200">
              <a:buAutoNum type="arabicPeriod"/>
            </a:pPr>
            <a:r>
              <a:rPr lang="en-US" sz="2400" dirty="0">
                <a:latin typeface="Verdana"/>
                <a:ea typeface="Verdana"/>
                <a:cs typeface="Calibri" panose="020F0502020204030204"/>
              </a:rPr>
              <a:t>ensuring equitable access for protected class members to opportunities to be admitted as electors and to vote. </a:t>
            </a:r>
            <a:endParaRPr lang="en-US" dirty="0">
              <a:cs typeface="Calibri"/>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solidFill>
                <a:srgbClr val="16214C"/>
              </a:solidFill>
              <a:latin typeface="Verdana"/>
              <a:ea typeface="Verdana"/>
              <a:cs typeface="+mn-lt"/>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254514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Voting Rights Act Cont.</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Arial"/>
              <a:buChar char="•"/>
            </a:pPr>
            <a:r>
              <a:rPr lang="en-US" sz="2400" dirty="0">
                <a:latin typeface="Verdana"/>
                <a:ea typeface="Verdana"/>
                <a:cs typeface="Calibri" panose="020F0502020204030204"/>
              </a:rPr>
              <a:t>We are still working on a full analysis for you.</a:t>
            </a:r>
          </a:p>
          <a:p>
            <a:pPr marL="800100" lvl="1" indent="-342900">
              <a:buFont typeface="Arial"/>
              <a:buChar char="•"/>
            </a:pPr>
            <a:endParaRPr lang="en-US" sz="2400" dirty="0">
              <a:latin typeface="Verdana"/>
              <a:ea typeface="Verdana"/>
              <a:cs typeface="Calibri" panose="020F0502020204030204"/>
            </a:endParaRPr>
          </a:p>
          <a:p>
            <a:pPr marL="800100" lvl="1" indent="-342900">
              <a:buFont typeface="Arial"/>
              <a:buChar char="•"/>
            </a:pPr>
            <a:r>
              <a:rPr lang="en-US" sz="2400" dirty="0">
                <a:latin typeface="Verdana"/>
                <a:ea typeface="Verdana"/>
                <a:cs typeface="Calibri" panose="020F0502020204030204"/>
              </a:rPr>
              <a:t>SOTS is growing!</a:t>
            </a:r>
          </a:p>
          <a:p>
            <a:pPr marL="742950" lvl="1" indent="-285750">
              <a:buFont typeface="Arial" panose="020B0604020202020204" pitchFamily="34" charset="0"/>
              <a:buChar char="•"/>
            </a:pPr>
            <a:endParaRPr lang="en-US" sz="2400" dirty="0">
              <a:solidFill>
                <a:srgbClr val="16214C"/>
              </a:solidFill>
              <a:latin typeface="Verdana"/>
              <a:ea typeface="Verdana"/>
              <a:cs typeface="+mn-lt"/>
            </a:endParaRPr>
          </a:p>
          <a:p>
            <a:pPr lvl="1"/>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371719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569660"/>
          </a:xfrm>
          <a:prstGeom prst="rect">
            <a:avLst/>
          </a:prstGeom>
          <a:noFill/>
        </p:spPr>
        <p:txBody>
          <a:bodyPr wrap="square" lIns="91440" tIns="45720" rIns="91440" bIns="45720" rtlCol="0" anchor="t">
            <a:spAutoFit/>
          </a:bodyPr>
          <a:lstStyle/>
          <a:p>
            <a:pPr algn="ctr"/>
            <a:r>
              <a:rPr lang="en-US" sz="3200" b="1" dirty="0">
                <a:solidFill>
                  <a:schemeClr val="bg1"/>
                </a:solidFill>
                <a:latin typeface="Verdana"/>
                <a:ea typeface="Verdana"/>
              </a:rPr>
              <a:t>Upcoming Election Calendar Key Dates</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11541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Arial"/>
              <a:buChar char="•"/>
            </a:pPr>
            <a:r>
              <a:rPr lang="en-US" sz="2400" u="sng" dirty="0">
                <a:latin typeface="Verdana"/>
                <a:ea typeface="Verdana"/>
                <a:cs typeface="Calibri" panose="020F0502020204030204"/>
              </a:rPr>
              <a:t>October 6, 2023</a:t>
            </a:r>
            <a:r>
              <a:rPr lang="en-US" sz="2400" dirty="0">
                <a:latin typeface="Verdana"/>
                <a:ea typeface="Verdana"/>
                <a:cs typeface="Calibri" panose="020F0502020204030204"/>
              </a:rPr>
              <a:t>: </a:t>
            </a:r>
            <a:r>
              <a:rPr lang="en-US" sz="2400" dirty="0">
                <a:latin typeface="Verdana"/>
                <a:ea typeface="+mn-lt"/>
                <a:cs typeface="+mn-lt"/>
              </a:rPr>
              <a:t>Assign polling places to election and email polling place report to Lori at lori.magor@ct.gov.  Include central ab location and EDR location &amp; number TC: Absentee ballots are available. </a:t>
            </a:r>
            <a:r>
              <a:rPr lang="en-US" sz="2400" b="1" dirty="0">
                <a:latin typeface="Verdana"/>
                <a:ea typeface="+mn-lt"/>
                <a:cs typeface="+mn-lt"/>
              </a:rPr>
              <a:t>ROVS &amp; TC:</a:t>
            </a:r>
            <a:r>
              <a:rPr lang="en-US" sz="2400" dirty="0">
                <a:latin typeface="Verdana"/>
                <a:ea typeface="+mn-lt"/>
                <a:cs typeface="+mn-lt"/>
              </a:rPr>
              <a:t>  Certification of Ballot Ordered due.  Email to Laura.</a:t>
            </a:r>
          </a:p>
          <a:p>
            <a:pPr marL="800100" lvl="1" indent="-342900">
              <a:buFont typeface="Arial"/>
              <a:buChar char="•"/>
            </a:pPr>
            <a:endParaRPr lang="en-US" sz="2400" dirty="0">
              <a:solidFill>
                <a:srgbClr val="16214C"/>
              </a:solidFill>
              <a:latin typeface="Calibri" panose="020F0502020204030204"/>
              <a:ea typeface="Verdana"/>
              <a:cs typeface="+mn-lt"/>
            </a:endParaRPr>
          </a:p>
          <a:p>
            <a:pPr marL="800100" lvl="1" indent="-342900">
              <a:buFont typeface="Arial"/>
              <a:buChar char="•"/>
            </a:pPr>
            <a:r>
              <a:rPr lang="en-US" sz="2400" dirty="0">
                <a:solidFill>
                  <a:srgbClr val="16214C"/>
                </a:solidFill>
                <a:latin typeface="Verdana"/>
                <a:ea typeface="Verdana"/>
                <a:cs typeface="+mn-lt"/>
              </a:rPr>
              <a:t>October 17, 2023:</a:t>
            </a:r>
            <a:r>
              <a:rPr lang="en-US" sz="2400" dirty="0">
                <a:latin typeface="Verdana"/>
                <a:ea typeface="+mn-lt"/>
                <a:cs typeface="+mn-lt"/>
              </a:rPr>
              <a:t> Last day to designate Central AB location &amp; Appoint Poll Workers.</a:t>
            </a: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84060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569660"/>
          </a:xfrm>
          <a:prstGeom prst="rect">
            <a:avLst/>
          </a:prstGeom>
          <a:noFill/>
        </p:spPr>
        <p:txBody>
          <a:bodyPr wrap="square" lIns="91440" tIns="45720" rIns="91440" bIns="45720" rtlCol="0" anchor="t">
            <a:spAutoFit/>
          </a:bodyPr>
          <a:lstStyle/>
          <a:p>
            <a:pPr algn="ctr"/>
            <a:r>
              <a:rPr lang="en-US" sz="3200" b="1" dirty="0">
                <a:solidFill>
                  <a:schemeClr val="bg1"/>
                </a:solidFill>
                <a:latin typeface="Verdana"/>
                <a:ea typeface="Verdana"/>
              </a:rPr>
              <a:t>Upcoming Election Calendar Key Dates</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10433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Arial"/>
              <a:buChar char="•"/>
            </a:pPr>
            <a:r>
              <a:rPr lang="en-US" sz="2400" u="sng" dirty="0">
                <a:latin typeface="Verdana"/>
                <a:ea typeface="Verdana"/>
                <a:cs typeface="Calibri" panose="020F0502020204030204"/>
              </a:rPr>
              <a:t>October 25, 2023</a:t>
            </a:r>
            <a:r>
              <a:rPr lang="en-US" sz="2400" dirty="0">
                <a:latin typeface="Verdana"/>
                <a:ea typeface="Verdana"/>
                <a:cs typeface="Calibri" panose="020F0502020204030204"/>
              </a:rPr>
              <a:t>: </a:t>
            </a:r>
            <a:r>
              <a:rPr lang="en-US" sz="2400" dirty="0">
                <a:latin typeface="Verdana"/>
                <a:ea typeface="Verdana"/>
                <a:cs typeface="+mn-lt"/>
              </a:rPr>
              <a:t>Print &amp; Review Tally Sheets from EMS.  Contact assigned EO if you have problems.  </a:t>
            </a:r>
            <a:r>
              <a:rPr lang="en-US" sz="2400" dirty="0">
                <a:highlight>
                  <a:srgbClr val="FFFF00"/>
                </a:highlight>
                <a:latin typeface="Verdana"/>
                <a:ea typeface="Verdana"/>
                <a:cs typeface="+mn-lt"/>
              </a:rPr>
              <a:t>Not in Election Calendar!</a:t>
            </a:r>
          </a:p>
          <a:p>
            <a:pPr marL="800100" lvl="1" indent="-342900">
              <a:buFont typeface="Arial"/>
              <a:buChar char="•"/>
            </a:pPr>
            <a:endParaRPr lang="en-US" sz="2400" dirty="0">
              <a:solidFill>
                <a:srgbClr val="16214C"/>
              </a:solidFill>
              <a:latin typeface="Calibri" panose="020F0502020204030204"/>
              <a:ea typeface="Verdana"/>
              <a:cs typeface="+mn-lt"/>
            </a:endParaRPr>
          </a:p>
          <a:p>
            <a:pPr marL="800100" lvl="1" indent="-342900">
              <a:buFont typeface="Arial"/>
              <a:buChar char="•"/>
            </a:pPr>
            <a:r>
              <a:rPr lang="en-US" sz="2400" u="sng" dirty="0">
                <a:solidFill>
                  <a:srgbClr val="16214C"/>
                </a:solidFill>
                <a:latin typeface="Verdana"/>
                <a:ea typeface="Verdana"/>
                <a:cs typeface="+mn-lt"/>
              </a:rPr>
              <a:t>October 31, 2023</a:t>
            </a:r>
            <a:r>
              <a:rPr lang="en-US" sz="2400" dirty="0">
                <a:solidFill>
                  <a:srgbClr val="16214C"/>
                </a:solidFill>
                <a:latin typeface="Verdana"/>
                <a:ea typeface="Verdana"/>
                <a:cs typeface="+mn-lt"/>
              </a:rPr>
              <a:t>:</a:t>
            </a:r>
            <a:r>
              <a:rPr lang="en-US" sz="2400" dirty="0">
                <a:latin typeface="Verdana"/>
                <a:ea typeface="+mn-lt"/>
                <a:cs typeface="+mn-lt"/>
              </a:rPr>
              <a:t> Mail in Voter Registration Deadline.  AB check off MAY begin.</a:t>
            </a: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219349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569660"/>
          </a:xfrm>
          <a:prstGeom prst="rect">
            <a:avLst/>
          </a:prstGeom>
          <a:noFill/>
        </p:spPr>
        <p:txBody>
          <a:bodyPr wrap="square" lIns="91440" tIns="45720" rIns="91440" bIns="45720" rtlCol="0" anchor="t">
            <a:spAutoFit/>
          </a:bodyPr>
          <a:lstStyle/>
          <a:p>
            <a:pPr algn="ctr"/>
            <a:r>
              <a:rPr lang="en-US" sz="3200" b="1" dirty="0">
                <a:solidFill>
                  <a:schemeClr val="bg1"/>
                </a:solidFill>
                <a:latin typeface="Verdana"/>
                <a:ea typeface="Verdana"/>
              </a:rPr>
              <a:t>Upcoming Election Calendar Key Dates</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10802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Arial"/>
              <a:buChar char="•"/>
            </a:pPr>
            <a:r>
              <a:rPr lang="en-US" sz="2400" u="sng" dirty="0">
                <a:latin typeface="Verdana"/>
                <a:ea typeface="Verdana"/>
                <a:cs typeface="Calibri" panose="020F0502020204030204"/>
              </a:rPr>
              <a:t>November 1, 2023</a:t>
            </a:r>
            <a:r>
              <a:rPr lang="en-US" sz="2400" dirty="0">
                <a:latin typeface="Verdana"/>
                <a:ea typeface="Verdana"/>
                <a:cs typeface="Calibri" panose="020F0502020204030204"/>
              </a:rPr>
              <a:t>: </a:t>
            </a:r>
            <a:r>
              <a:rPr lang="en-US" sz="2400" dirty="0">
                <a:latin typeface="Verdana"/>
                <a:ea typeface="+mn-lt"/>
                <a:cs typeface="+mn-lt"/>
              </a:rPr>
              <a:t>Last day to provide official registry list to Town Clerk.</a:t>
            </a:r>
          </a:p>
          <a:p>
            <a:pPr marL="800100" lvl="1" indent="-342900">
              <a:buFont typeface="Arial"/>
              <a:buChar char="•"/>
            </a:pPr>
            <a:endParaRPr lang="en-US" sz="2400" dirty="0">
              <a:solidFill>
                <a:srgbClr val="16214C"/>
              </a:solidFill>
              <a:latin typeface="Calibri" panose="020F0502020204030204"/>
              <a:ea typeface="Verdana"/>
              <a:cs typeface="+mn-lt"/>
            </a:endParaRPr>
          </a:p>
          <a:p>
            <a:pPr marL="800100" lvl="1" indent="-342900">
              <a:buFont typeface="Arial"/>
              <a:buChar char="•"/>
            </a:pPr>
            <a:r>
              <a:rPr lang="en-US" sz="2400" u="sng" dirty="0">
                <a:solidFill>
                  <a:srgbClr val="16214C"/>
                </a:solidFill>
                <a:latin typeface="Verdana"/>
                <a:ea typeface="Verdana"/>
                <a:cs typeface="+mn-lt"/>
              </a:rPr>
              <a:t>November 5, 2023</a:t>
            </a:r>
            <a:r>
              <a:rPr lang="en-US" sz="2400" dirty="0">
                <a:solidFill>
                  <a:srgbClr val="16214C"/>
                </a:solidFill>
                <a:latin typeface="Verdana"/>
                <a:ea typeface="Verdana"/>
                <a:cs typeface="+mn-lt"/>
              </a:rPr>
              <a:t>:</a:t>
            </a:r>
            <a:r>
              <a:rPr lang="en-US" sz="2400" dirty="0">
                <a:latin typeface="Verdana"/>
                <a:ea typeface="+mn-lt"/>
                <a:cs typeface="+mn-lt"/>
              </a:rPr>
              <a:t> Last day for Town Chairs to provide list of unofficial checkers.</a:t>
            </a:r>
          </a:p>
          <a:p>
            <a:pPr marL="800100" lvl="1" indent="-342900">
              <a:buFont typeface="Arial"/>
              <a:buChar char="•"/>
            </a:pPr>
            <a:endParaRPr lang="en-US" sz="2400" dirty="0">
              <a:latin typeface="Verdana"/>
              <a:ea typeface="+mn-lt"/>
              <a:cs typeface="+mn-lt"/>
            </a:endParaRPr>
          </a:p>
          <a:p>
            <a:pPr marL="800100" lvl="1" indent="-342900">
              <a:buFont typeface="Arial"/>
              <a:buChar char="•"/>
            </a:pPr>
            <a:r>
              <a:rPr lang="en-US" sz="2400" u="sng" dirty="0">
                <a:latin typeface="Verdana"/>
                <a:ea typeface="+mn-lt"/>
                <a:cs typeface="+mn-lt"/>
              </a:rPr>
              <a:t>November 6, 2023</a:t>
            </a:r>
            <a:r>
              <a:rPr lang="en-US" sz="2400" dirty="0">
                <a:latin typeface="Verdana"/>
                <a:ea typeface="+mn-lt"/>
                <a:cs typeface="+mn-lt"/>
              </a:rPr>
              <a:t>: Last day for supervised Absentee Balloting.</a:t>
            </a: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1406111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569660"/>
          </a:xfrm>
          <a:prstGeom prst="rect">
            <a:avLst/>
          </a:prstGeom>
          <a:noFill/>
        </p:spPr>
        <p:txBody>
          <a:bodyPr wrap="square" lIns="91440" tIns="45720" rIns="91440" bIns="45720" rtlCol="0" anchor="t">
            <a:spAutoFit/>
          </a:bodyPr>
          <a:lstStyle/>
          <a:p>
            <a:pPr algn="ctr"/>
            <a:r>
              <a:rPr lang="en-US" sz="3200" b="1" dirty="0">
                <a:solidFill>
                  <a:schemeClr val="bg1"/>
                </a:solidFill>
                <a:latin typeface="Verdana"/>
                <a:ea typeface="Verdana"/>
              </a:rPr>
              <a:t>Upcoming Election Calendar Key Dates</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Arial"/>
              <a:buChar char="•"/>
            </a:pPr>
            <a:r>
              <a:rPr lang="en-US" sz="2400" u="sng" dirty="0">
                <a:latin typeface="Verdana"/>
                <a:ea typeface="Verdana"/>
                <a:cs typeface="Calibri" panose="020F0502020204030204"/>
              </a:rPr>
              <a:t>November 7,2023</a:t>
            </a:r>
            <a:r>
              <a:rPr lang="en-US" sz="2400" dirty="0">
                <a:latin typeface="Verdana"/>
                <a:ea typeface="Verdana"/>
                <a:cs typeface="Calibri" panose="020F0502020204030204"/>
              </a:rPr>
              <a:t>: Election Day!</a:t>
            </a:r>
          </a:p>
          <a:p>
            <a:pPr lvl="2"/>
            <a:endParaRPr lang="en-US" sz="2400" dirty="0">
              <a:latin typeface="Verdana"/>
              <a:ea typeface="Verdana"/>
              <a:cs typeface="Calibri" panose="020F0502020204030204"/>
            </a:endParaRPr>
          </a:p>
          <a:p>
            <a:pPr lvl="2" algn="ctr"/>
            <a:r>
              <a:rPr lang="en-US" sz="2400" dirty="0">
                <a:latin typeface="Verdana"/>
                <a:ea typeface="Verdana"/>
                <a:cs typeface="Calibri" panose="020F0502020204030204"/>
              </a:rPr>
              <a:t> Have Head Moderator sign into EMS during the day and “start” return.</a:t>
            </a:r>
          </a:p>
          <a:p>
            <a:pPr marL="742950" lvl="1"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284257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CVRS Passwords</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Did you know you can reset your password?</a:t>
            </a: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You need to have access to your admin account.</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If you do not have that, SOTS can help you.</a:t>
            </a: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More to come on this in the near future!</a:t>
            </a:r>
          </a:p>
        </p:txBody>
      </p:sp>
    </p:spTree>
    <p:extLst>
      <p:ext uri="{BB962C8B-B14F-4D97-AF65-F5344CB8AC3E}">
        <p14:creationId xmlns:p14="http://schemas.microsoft.com/office/powerpoint/2010/main" val="339164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The Kitchen Sink</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141269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endParaRPr lang="en-US" sz="2400" dirty="0">
              <a:latin typeface="Verdana"/>
              <a:ea typeface="Verdana"/>
              <a:cs typeface="Calibri" panose="020F0502020204030204"/>
            </a:endParaRPr>
          </a:p>
          <a:p>
            <a:pPr marL="457200" indent="-457200">
              <a:buFont typeface="Arial"/>
              <a:buChar char="•"/>
            </a:pPr>
            <a:r>
              <a:rPr lang="en-US" sz="2400" dirty="0">
                <a:latin typeface="Verdana"/>
                <a:ea typeface="Verdana"/>
                <a:cs typeface="Calibri" panose="020F0502020204030204"/>
              </a:rPr>
              <a:t>Yes, we are aware of and working on issues with the DMV </a:t>
            </a:r>
          </a:p>
          <a:p>
            <a:pPr marL="457200" indent="-457200">
              <a:buFont typeface="Arial"/>
              <a:buChar char="•"/>
            </a:pPr>
            <a:endParaRPr lang="en-US" sz="2400" dirty="0">
              <a:latin typeface="Verdana"/>
              <a:ea typeface="Verdana"/>
              <a:cs typeface="Calibri" panose="020F0502020204030204"/>
            </a:endParaRPr>
          </a:p>
          <a:p>
            <a:pPr marL="457200" indent="-457200">
              <a:buFont typeface="Arial"/>
              <a:buChar char="•"/>
            </a:pPr>
            <a:r>
              <a:rPr lang="en-US" sz="2400" dirty="0">
                <a:solidFill>
                  <a:srgbClr val="16214C"/>
                </a:solidFill>
                <a:latin typeface="Verdana"/>
                <a:ea typeface="Verdana"/>
                <a:cs typeface="+mn-lt"/>
              </a:rPr>
              <a:t>Yes, early voting manual is forthcoming…but</a:t>
            </a:r>
          </a:p>
          <a:p>
            <a:pPr marL="914400" lvl="1" indent="-457200">
              <a:buFont typeface="+mj-lt"/>
              <a:buAutoNum type="arabicPeriod"/>
            </a:pPr>
            <a:r>
              <a:rPr lang="en-US" sz="2400" dirty="0">
                <a:solidFill>
                  <a:srgbClr val="16214C"/>
                </a:solidFill>
                <a:latin typeface="Verdana"/>
                <a:ea typeface="Verdana"/>
                <a:cs typeface="+mn-lt"/>
              </a:rPr>
              <a:t>Need a live set up to CVRS</a:t>
            </a:r>
          </a:p>
          <a:p>
            <a:pPr marL="914400" lvl="1" indent="-457200">
              <a:buFont typeface="+mj-lt"/>
              <a:buAutoNum type="arabicPeriod"/>
            </a:pPr>
            <a:r>
              <a:rPr lang="en-US" sz="2400" dirty="0">
                <a:solidFill>
                  <a:srgbClr val="16214C"/>
                </a:solidFill>
                <a:latin typeface="Verdana"/>
                <a:ea typeface="Verdana"/>
                <a:cs typeface="+mn-lt"/>
              </a:rPr>
              <a:t>Location should have sufficient parking</a:t>
            </a:r>
          </a:p>
          <a:p>
            <a:pPr marL="914400" lvl="1" indent="-457200">
              <a:buFont typeface="+mj-lt"/>
              <a:buAutoNum type="arabicPeriod"/>
            </a:pPr>
            <a:r>
              <a:rPr lang="en-US" sz="2400" dirty="0">
                <a:solidFill>
                  <a:srgbClr val="16214C"/>
                </a:solidFill>
                <a:latin typeface="Verdana"/>
                <a:ea typeface="Verdana"/>
                <a:cs typeface="+mn-lt"/>
              </a:rPr>
              <a:t>We REALLY do not want you to skimp on poll workers</a:t>
            </a:r>
          </a:p>
          <a:p>
            <a:pPr marL="457200" indent="-457200">
              <a:buFont typeface="Arial"/>
              <a:buChar char="•"/>
            </a:pPr>
            <a:endParaRPr lang="en-US" sz="2400" dirty="0">
              <a:latin typeface="Verdana"/>
              <a:ea typeface="Verdana"/>
              <a:cs typeface="Calibri" panose="020F0502020204030204"/>
            </a:endParaRPr>
          </a:p>
          <a:p>
            <a:pPr marL="457200" indent="-457200">
              <a:buFont typeface="Arial"/>
              <a:buChar char="•"/>
            </a:pPr>
            <a:r>
              <a:rPr lang="en-US" sz="2400" dirty="0">
                <a:latin typeface="Verdana"/>
                <a:ea typeface="Verdana"/>
                <a:cs typeface="Calibri" panose="020F0502020204030204"/>
              </a:rPr>
              <a:t> </a:t>
            </a:r>
            <a:r>
              <a:rPr lang="en-US" sz="2400" dirty="0" err="1">
                <a:latin typeface="Verdana"/>
                <a:ea typeface="Verdana"/>
                <a:cs typeface="Calibri" panose="020F0502020204030204"/>
              </a:rPr>
              <a:t>KNOWiNK</a:t>
            </a:r>
            <a:r>
              <a:rPr lang="en-US" sz="2400" dirty="0">
                <a:latin typeface="Verdana"/>
                <a:ea typeface="Verdana"/>
                <a:cs typeface="Calibri" panose="020F0502020204030204"/>
              </a:rPr>
              <a:t> is next and will illuminate some of the new system capabilities for you!</a:t>
            </a:r>
          </a:p>
          <a:p>
            <a:pPr marL="457200" indent="-457200">
              <a:buFont typeface="Arial"/>
              <a:buChar char="•"/>
            </a:pPr>
            <a:endParaRPr lang="en-US" sz="2400" dirty="0">
              <a:latin typeface="Verdana"/>
              <a:ea typeface="Verdana"/>
              <a:cs typeface="Calibri" panose="020F0502020204030204"/>
            </a:endParaRPr>
          </a:p>
          <a:p>
            <a:pPr marL="457200" indent="-457200">
              <a:buFont typeface="Arial"/>
              <a:buChar char="•"/>
            </a:pPr>
            <a:endParaRPr lang="en-US" sz="2400" dirty="0">
              <a:latin typeface="Verdana"/>
              <a:ea typeface="Verdana"/>
              <a:cs typeface="Calibri" panose="020F0502020204030204"/>
            </a:endParaRPr>
          </a:p>
          <a:p>
            <a:pPr marL="457200" indent="-457200">
              <a:buFont typeface="Arial"/>
              <a:buChar char="•"/>
            </a:pPr>
            <a:endParaRPr lang="en-US" sz="2400" dirty="0">
              <a:latin typeface="Verdana"/>
              <a:ea typeface="Verdana"/>
              <a:cs typeface="Calibri" panose="020F0502020204030204"/>
            </a:endParaRPr>
          </a:p>
          <a:p>
            <a:pPr marL="457200" indent="-457200">
              <a:buFont typeface="Arial"/>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Arial"/>
              <a:buChar char="•"/>
            </a:pP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121876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3F4CCC-0541-1C7E-78BC-D5523E71A019}"/>
              </a:ext>
            </a:extLst>
          </p:cNvPr>
          <p:cNvSpPr>
            <a:spLocks noGrp="1"/>
          </p:cNvSpPr>
          <p:nvPr>
            <p:ph type="title"/>
          </p:nvPr>
        </p:nvSpPr>
        <p:spPr>
          <a:xfrm>
            <a:off x="4038600" y="1939159"/>
            <a:ext cx="7644627" cy="2751086"/>
          </a:xfrm>
        </p:spPr>
        <p:txBody>
          <a:bodyPr vert="horz" lIns="91440" tIns="45720" rIns="91440" bIns="45720" rtlCol="0" anchor="ctr">
            <a:normAutofit/>
          </a:bodyPr>
          <a:lstStyle/>
          <a:p>
            <a:pPr algn="ctr"/>
            <a:r>
              <a:rPr lang="en-US" dirty="0">
                <a:latin typeface="Verdana"/>
                <a:ea typeface="Verdana"/>
              </a:rPr>
              <a:t>Thank you!</a:t>
            </a:r>
            <a:endParaRPr lang="en-US" sz="6000" kern="1200" dirty="0">
              <a:solidFill>
                <a:schemeClr val="tx1"/>
              </a:solidFill>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00630B9B-65BF-3526-5157-423BD0F781F3}"/>
              </a:ext>
            </a:extLst>
          </p:cNvPr>
          <p:cNvSpPr>
            <a:spLocks noGrp="1"/>
          </p:cNvSpPr>
          <p:nvPr>
            <p:ph type="body" idx="1"/>
          </p:nvPr>
        </p:nvSpPr>
        <p:spPr>
          <a:xfrm>
            <a:off x="4038600" y="4782320"/>
            <a:ext cx="7644627" cy="1329443"/>
          </a:xfrm>
        </p:spPr>
        <p:txBody>
          <a:bodyPr vert="horz" lIns="91440" tIns="45720" rIns="91440" bIns="45720" rtlCol="0" anchor="t">
            <a:normAutofit lnSpcReduction="10000"/>
          </a:bodyPr>
          <a:lstStyle/>
          <a:p>
            <a:r>
              <a:rPr lang="en-US">
                <a:solidFill>
                  <a:schemeClr val="tx1"/>
                </a:solidFill>
                <a:latin typeface="Verdana"/>
                <a:ea typeface="Verdana"/>
              </a:rPr>
              <a:t>Aida R. Carini</a:t>
            </a:r>
            <a:endParaRPr lang="en-US" dirty="0">
              <a:solidFill>
                <a:schemeClr val="tx1"/>
              </a:solidFill>
              <a:latin typeface="Verdana" panose="020B0604030504040204" pitchFamily="34" charset="0"/>
              <a:ea typeface="Verdana" panose="020B0604030504040204" pitchFamily="34" charset="0"/>
            </a:endParaRPr>
          </a:p>
          <a:p>
            <a:r>
              <a:rPr lang="en-US" dirty="0">
                <a:solidFill>
                  <a:schemeClr val="tx1"/>
                </a:solidFill>
                <a:latin typeface="Verdana"/>
                <a:ea typeface="Verdana"/>
                <a:hlinkClick r:id="rId2">
                  <a:extLst>
                    <a:ext uri="{A12FA001-AC4F-418D-AE19-62706E023703}">
                      <ahyp:hlinkClr xmlns:ahyp="http://schemas.microsoft.com/office/drawing/2018/hyperlinkcolor" val="tx"/>
                    </a:ext>
                  </a:extLst>
                </a:hlinkClick>
              </a:rPr>
              <a:t>Aida.Carini@ct.gov</a:t>
            </a:r>
            <a:endParaRPr lang="en-US" dirty="0">
              <a:solidFill>
                <a:schemeClr val="tx1"/>
              </a:solidFill>
              <a:latin typeface="Verdana" panose="020B0604030504040204" pitchFamily="34" charset="0"/>
              <a:ea typeface="Verdana" panose="020B0604030504040204" pitchFamily="34" charset="0"/>
            </a:endParaRPr>
          </a:p>
          <a:p>
            <a:r>
              <a:rPr lang="en-US" dirty="0">
                <a:solidFill>
                  <a:schemeClr val="tx1"/>
                </a:solidFill>
                <a:latin typeface="Verdana"/>
                <a:ea typeface="Verdana"/>
              </a:rPr>
              <a:t>860.509.6123</a:t>
            </a:r>
            <a:endParaRPr lang="en-US" dirty="0">
              <a:solidFill>
                <a:schemeClr val="tx1"/>
              </a:solidFill>
              <a:latin typeface="Verdana" panose="020B0604030504040204" pitchFamily="34" charset="0"/>
              <a:ea typeface="Verdana" panose="020B0604030504040204" pitchFamily="34" charset="0"/>
            </a:endParaRPr>
          </a:p>
        </p:txBody>
      </p:sp>
      <p:pic>
        <p:nvPicPr>
          <p:cNvPr id="7" name="Picture 6" descr="A picture containing emblem, symbol, text, logo&#10;&#10;Description automatically generated">
            <a:extLst>
              <a:ext uri="{FF2B5EF4-FFF2-40B4-BE49-F238E27FC236}">
                <a16:creationId xmlns:a16="http://schemas.microsoft.com/office/drawing/2014/main" id="{66DE52FB-1037-3458-C4AF-7FB03F240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920" y="2025263"/>
            <a:ext cx="2057400" cy="2037080"/>
          </a:xfrm>
          <a:prstGeom prst="rect">
            <a:avLst/>
          </a:prstGeom>
        </p:spPr>
      </p:pic>
    </p:spTree>
    <p:extLst>
      <p:ext uri="{BB962C8B-B14F-4D97-AF65-F5344CB8AC3E}">
        <p14:creationId xmlns:p14="http://schemas.microsoft.com/office/powerpoint/2010/main" val="200756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Poll Worker Training</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Verdana"/>
                <a:ea typeface="Verdana"/>
                <a:cs typeface="Calibri" panose="020F0502020204030204"/>
              </a:rPr>
              <a:t>Address Confidentiality Id's- all have Hartford Address</a:t>
            </a:r>
          </a:p>
          <a:p>
            <a:pPr marL="742950" lvl="1" indent="-285750">
              <a:buFont typeface="Arial" panose="020B0604020202020204" pitchFamily="34" charset="0"/>
              <a:buChar char="•"/>
            </a:pPr>
            <a:r>
              <a:rPr lang="en-US" sz="2400" dirty="0">
                <a:latin typeface="Verdana"/>
                <a:ea typeface="Verdana"/>
                <a:cs typeface="Calibri" panose="020F0502020204030204"/>
              </a:rPr>
              <a:t>If you have to verify residential contact:</a:t>
            </a: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1"/>
            <a:r>
              <a:rPr lang="en-US" sz="2400" dirty="0">
                <a:latin typeface="Verdana"/>
                <a:ea typeface="Verdana"/>
                <a:cs typeface="Calibri" panose="020F0502020204030204"/>
              </a:rPr>
              <a:t> </a:t>
            </a:r>
            <a:r>
              <a:rPr lang="en-US" sz="2400" dirty="0">
                <a:latin typeface="Verdana"/>
                <a:ea typeface="Verdana"/>
                <a:cs typeface="Calibri" panose="020F0502020204030204"/>
                <a:hlinkClick r:id="rId4"/>
              </a:rPr>
              <a:t>Dan.Vacek@ct.gov</a:t>
            </a:r>
            <a:r>
              <a:rPr lang="en-US" sz="2400" dirty="0">
                <a:latin typeface="Verdana"/>
                <a:ea typeface="Verdana"/>
                <a:cs typeface="Calibri" panose="020F0502020204030204"/>
              </a:rPr>
              <a:t> phone: 860.254.7338</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Remember there are no provisional ballots issued to voters this municipal cycle- Federal only</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Prohibited items/Clothing (</a:t>
            </a:r>
            <a:r>
              <a:rPr lang="en-US" sz="2400" i="1" dirty="0">
                <a:latin typeface="Verdana"/>
                <a:ea typeface="Verdana"/>
                <a:cs typeface="Calibri" panose="020F0502020204030204"/>
              </a:rPr>
              <a:t>See, </a:t>
            </a:r>
            <a:r>
              <a:rPr lang="en-US" sz="2400" dirty="0">
                <a:latin typeface="Verdana"/>
                <a:ea typeface="Verdana"/>
                <a:cs typeface="Calibri" panose="020F0502020204030204"/>
              </a:rPr>
              <a:t>SOTS Clothing Opinion 									  dated September 28,2020)</a:t>
            </a:r>
          </a:p>
          <a:p>
            <a:pPr marL="800100" lvl="1" indent="-342900">
              <a:buFont typeface="Courier New" panose="02070309020205020404" pitchFamily="49" charset="0"/>
              <a:buChar char="o"/>
            </a:pPr>
            <a:r>
              <a:rPr lang="en-US" sz="2400" dirty="0">
                <a:latin typeface="Verdana"/>
                <a:ea typeface="Verdana"/>
                <a:cs typeface="Calibri" panose="020F0502020204030204"/>
              </a:rPr>
              <a:t>Remember- current candidate's name or image</a:t>
            </a: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249790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Poll Worker Training Cont.</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82176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Head Moderator does not need to be certified-But must be an elector of the town per C.G.S. </a:t>
            </a:r>
            <a:r>
              <a:rPr lang="en-US" sz="2400" dirty="0">
                <a:ea typeface="+mn-lt"/>
                <a:cs typeface="+mn-lt"/>
              </a:rPr>
              <a:t>§</a:t>
            </a:r>
            <a:r>
              <a:rPr lang="en-US" sz="2400" dirty="0">
                <a:latin typeface="Verdana"/>
                <a:ea typeface="Verdana"/>
                <a:cs typeface="Calibri" panose="020F0502020204030204"/>
              </a:rPr>
              <a:t>9-169.</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ROV or TC running for different office?</a:t>
            </a:r>
          </a:p>
          <a:p>
            <a:pPr marL="800100" lvl="1" indent="-342900">
              <a:buFont typeface="Courier New" panose="02070309020205020404" pitchFamily="49" charset="0"/>
              <a:buChar char="o"/>
            </a:pPr>
            <a:r>
              <a:rPr lang="en-US" sz="2400" dirty="0">
                <a:latin typeface="Verdana"/>
                <a:ea typeface="Verdana"/>
                <a:cs typeface="Calibri" panose="020F0502020204030204"/>
              </a:rPr>
              <a:t>We recently sent out guidance on this.</a:t>
            </a:r>
          </a:p>
          <a:p>
            <a:pPr marL="800100" lvl="1" indent="-342900">
              <a:buFont typeface="Courier New" panose="02070309020205020404" pitchFamily="49" charset="0"/>
              <a:buChar char="o"/>
            </a:pPr>
            <a:r>
              <a:rPr lang="en-US" sz="2400" dirty="0">
                <a:latin typeface="Verdana"/>
                <a:ea typeface="Verdana"/>
                <a:cs typeface="Calibri" panose="020F0502020204030204"/>
              </a:rPr>
              <a:t>No known candidate for office may serve as election official or work polls in any capacity on election day.</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213301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Poll Worker Training Cont.</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85869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What is considered a "member of the press" under C.G.S. §9-236?</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Courier New" panose="02070309020205020404" pitchFamily="49" charset="0"/>
              <a:buChar char="o"/>
            </a:pPr>
            <a:r>
              <a:rPr lang="en-US" sz="2400" dirty="0">
                <a:latin typeface="Verdana"/>
                <a:ea typeface="Verdana"/>
                <a:cs typeface="Calibri" panose="020F0502020204030204"/>
              </a:rPr>
              <a:t> “a person or entity that gathers information of potential interest to a segment of the public…and distributes that work to an audience.” SEEC File No. 95-217. </a:t>
            </a: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marL="800100" lvl="1" indent="-342900">
              <a:buFont typeface="Courier New" panose="02070309020205020404" pitchFamily="49" charset="0"/>
              <a:buChar char="o"/>
            </a:pPr>
            <a:r>
              <a:rPr lang="en-US" sz="2400" dirty="0">
                <a:latin typeface="Verdana"/>
                <a:ea typeface="Verdana"/>
                <a:cs typeface="Calibri" panose="020F0502020204030204"/>
              </a:rPr>
              <a:t>That is really broad!</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355167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Election Officials</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C.G.S. </a:t>
            </a:r>
            <a:r>
              <a:rPr lang="en-US" sz="2400" dirty="0">
                <a:latin typeface="Verdana"/>
                <a:ea typeface="+mn-lt"/>
                <a:cs typeface="+mn-lt"/>
              </a:rPr>
              <a:t>§§9-229,</a:t>
            </a:r>
            <a:r>
              <a:rPr lang="en-US" sz="2400" dirty="0">
                <a:latin typeface="Calibri"/>
                <a:ea typeface="Verdana"/>
                <a:cs typeface="Calibri" panose="020F0502020204030204"/>
              </a:rPr>
              <a:t> </a:t>
            </a:r>
            <a:r>
              <a:rPr lang="en-US" sz="2400" dirty="0">
                <a:latin typeface="Verdana"/>
                <a:ea typeface="Verdana"/>
                <a:cs typeface="Calibri" panose="020F0502020204030204"/>
              </a:rPr>
              <a:t>9-232-234 provide that ROVs appoint the election officials. No party or candidate may, as a matter of law, demand the appointment of a member of such party/candidate supporter as election official.</a:t>
            </a:r>
          </a:p>
          <a:p>
            <a:pPr lvl="1"/>
            <a:endParaRPr lang="en-US" sz="2400" dirty="0">
              <a:latin typeface="Verdana"/>
              <a:ea typeface="Verdana"/>
              <a:cs typeface="Calibri" panose="020F0502020204030204"/>
            </a:endParaRPr>
          </a:p>
          <a:p>
            <a:pPr lvl="1"/>
            <a:r>
              <a:rPr lang="en-US" sz="2400" dirty="0">
                <a:latin typeface="Verdana"/>
                <a:ea typeface="Verdana"/>
                <a:cs typeface="Calibri" panose="020F0502020204030204"/>
              </a:rPr>
              <a:t>(</a:t>
            </a:r>
            <a:r>
              <a:rPr lang="en-US" sz="2400" i="1" dirty="0">
                <a:latin typeface="Verdana"/>
                <a:ea typeface="Verdana"/>
                <a:cs typeface="Calibri" panose="020F0502020204030204"/>
              </a:rPr>
              <a:t>See</a:t>
            </a:r>
            <a:r>
              <a:rPr lang="en-US" sz="2400" dirty="0">
                <a:latin typeface="Verdana"/>
                <a:ea typeface="Verdana"/>
                <a:cs typeface="Calibri" panose="020F0502020204030204"/>
              </a:rPr>
              <a:t>, Opinion of the Attorney General dated October 16, 1963)</a:t>
            </a:r>
            <a:endParaRPr lang="en-US" dirty="0"/>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275868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Election Supplies </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Use the Election Supplies order forms we provide on our website</a:t>
            </a: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Send the form to</a:t>
            </a:r>
            <a:r>
              <a:rPr lang="en-US" sz="2400" b="1" dirty="0">
                <a:solidFill>
                  <a:srgbClr val="0A0A0A"/>
                </a:solidFill>
                <a:latin typeface="Verdana"/>
                <a:ea typeface="+mn-lt"/>
                <a:cs typeface="+mn-lt"/>
              </a:rPr>
              <a:t> </a:t>
            </a:r>
            <a:r>
              <a:rPr lang="en-US" sz="2400" b="1" dirty="0">
                <a:solidFill>
                  <a:srgbClr val="0771BB"/>
                </a:solidFill>
                <a:latin typeface="Verdana"/>
                <a:ea typeface="+mn-lt"/>
                <a:cs typeface="+mn-lt"/>
                <a:hlinkClick r:id="rId4"/>
              </a:rPr>
              <a:t>thompson.l.laura</a:t>
            </a:r>
            <a:r>
              <a:rPr lang="en-US" sz="2400" b="1" dirty="0">
                <a:solidFill>
                  <a:srgbClr val="0771BB"/>
                </a:solidFill>
                <a:latin typeface="Verdana"/>
                <a:ea typeface="+mn-lt"/>
                <a:cs typeface="+mn-lt"/>
                <a:hlinkClick r:id="rId4">
                  <a:extLst>
                    <a:ext uri="{A12FA001-AC4F-418D-AE19-62706E023703}">
                      <ahyp:hlinkClr xmlns:ahyp="http://schemas.microsoft.com/office/drawing/2018/hyperlinkcolor" val="tx"/>
                    </a:ext>
                  </a:extLst>
                </a:hlinkClick>
              </a:rPr>
              <a:t>@ct.gov</a:t>
            </a:r>
            <a:endParaRPr lang="en-US" sz="2400" b="1" dirty="0">
              <a:solidFill>
                <a:srgbClr val="0771BB"/>
              </a:solidFill>
              <a:latin typeface="Verdana"/>
              <a:ea typeface="+mn-lt"/>
              <a:cs typeface="+mn-lt"/>
              <a:hlinkClick r:id="rId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We are streamlining this process…forms to become…FORM!</a:t>
            </a: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341890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Voting Rights Act</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9694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Codified the Federal Voting Rights Act of 1965 into CT State Statute.</a:t>
            </a:r>
          </a:p>
          <a:p>
            <a:endParaRPr lang="en-US" sz="2400" dirty="0">
              <a:latin typeface="Verdana"/>
              <a:ea typeface="Verdana"/>
              <a:cs typeface="Calibri" panose="020F0502020204030204"/>
            </a:endParaRPr>
          </a:p>
          <a:p>
            <a:pPr marL="800100" lvl="1" indent="-342900">
              <a:buFont typeface="Courier New" panose="02070309020205020404" pitchFamily="49" charset="0"/>
              <a:buChar char="o"/>
            </a:pPr>
            <a:r>
              <a:rPr lang="en-US" sz="2400" dirty="0">
                <a:latin typeface="Verdana"/>
                <a:ea typeface="Verdana"/>
                <a:cs typeface="Calibri" panose="020F0502020204030204"/>
              </a:rPr>
              <a:t>Why? Loss of preclearance in </a:t>
            </a:r>
            <a:r>
              <a:rPr lang="en-US" sz="2400" b="1" i="1" dirty="0">
                <a:ea typeface="+mn-lt"/>
                <a:cs typeface="+mn-lt"/>
              </a:rPr>
              <a:t>Shelby County v. Holder</a:t>
            </a:r>
            <a:r>
              <a:rPr lang="en-US" sz="2400" dirty="0">
                <a:ea typeface="+mn-lt"/>
                <a:cs typeface="+mn-lt"/>
              </a:rPr>
              <a:t>, 570 U.S. 529 (2013).</a:t>
            </a: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solidFill>
                  <a:srgbClr val="16214C"/>
                </a:solidFill>
                <a:latin typeface="Verdana"/>
                <a:ea typeface="Verdana"/>
                <a:cs typeface="+mn-lt"/>
              </a:rPr>
              <a:t>What does this mean for you? </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What does this mean for us?</a:t>
            </a: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343437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Voting Rights Act Cont.</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10802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u="sng" dirty="0">
                <a:latin typeface="Verdana"/>
                <a:ea typeface="Verdana"/>
                <a:cs typeface="Calibri" panose="020F0502020204030204"/>
              </a:rPr>
              <a:t>Sec. 167</a:t>
            </a:r>
            <a:r>
              <a:rPr lang="en-US" sz="2400" dirty="0">
                <a:latin typeface="Verdana"/>
                <a:ea typeface="Verdana"/>
                <a:cs typeface="Calibri" panose="020F0502020204030204"/>
              </a:rPr>
              <a:t> of the John Lewis Voting Rights Act brings Preclearance to CT.</a:t>
            </a: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Allows the aggrieved voter or SOTS to bring an action in the Superior Court who may then rule on the issues and enact equitable remedies including but not limited to: </a:t>
            </a:r>
            <a:endParaRPr lang="en-US" dirty="0">
              <a:latin typeface="Calibri" panose="020F0502020204030204"/>
              <a:ea typeface="Verdana"/>
              <a:cs typeface="Calibri" panose="020F0502020204030204"/>
            </a:endParaRPr>
          </a:p>
          <a:p>
            <a:pPr marL="800100" lvl="1" indent="-342900">
              <a:buFont typeface="Wingdings" panose="05000000000000000000" pitchFamily="2" charset="2"/>
              <a:buChar char="Ø"/>
            </a:pPr>
            <a:r>
              <a:rPr lang="en-US" sz="2400" dirty="0">
                <a:latin typeface="Verdana"/>
                <a:ea typeface="Verdana"/>
                <a:cs typeface="Calibri" panose="020F0502020204030204"/>
              </a:rPr>
              <a:t>methods of election, additional voting days or hours, restoration of individuals to voter list, etc. </a:t>
            </a:r>
            <a:endParaRPr lang="en-US" dirty="0">
              <a:cs typeface="Calibri"/>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solidFill>
                <a:srgbClr val="16214C"/>
              </a:solidFill>
              <a:latin typeface="Verdana"/>
              <a:ea typeface="Verdana"/>
              <a:cs typeface="+mn-lt"/>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380812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29588" y="1089191"/>
            <a:ext cx="8744473" cy="1077218"/>
          </a:xfrm>
          <a:prstGeom prst="rect">
            <a:avLst/>
          </a:prstGeom>
          <a:noFill/>
        </p:spPr>
        <p:txBody>
          <a:bodyPr wrap="square" lIns="91440" tIns="45720" rIns="91440" bIns="45720" rtlCol="0" anchor="t">
            <a:spAutoFit/>
          </a:bodyPr>
          <a:lstStyle/>
          <a:p>
            <a:r>
              <a:rPr lang="en-US" sz="3200" b="1" dirty="0">
                <a:solidFill>
                  <a:schemeClr val="bg1"/>
                </a:solidFill>
                <a:latin typeface="Verdana"/>
                <a:ea typeface="Verdana"/>
              </a:rPr>
              <a:t>Voting Rights Act Cont.</a:t>
            </a:r>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2" name="TextBox 1">
            <a:extLst>
              <a:ext uri="{FF2B5EF4-FFF2-40B4-BE49-F238E27FC236}">
                <a16:creationId xmlns:a16="http://schemas.microsoft.com/office/drawing/2014/main" id="{0080734A-4337-C1B3-359A-F822CB709F76}"/>
              </a:ext>
            </a:extLst>
          </p:cNvPr>
          <p:cNvSpPr txBox="1"/>
          <p:nvPr/>
        </p:nvSpPr>
        <p:spPr>
          <a:xfrm>
            <a:off x="3048000" y="2222500"/>
            <a:ext cx="8977745" cy="11172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u="sng" dirty="0">
                <a:latin typeface="Verdana"/>
                <a:ea typeface="Verdana"/>
                <a:cs typeface="Calibri" panose="020F0502020204030204"/>
              </a:rPr>
              <a:t>Sec. 168</a:t>
            </a:r>
            <a:r>
              <a:rPr lang="en-US" sz="2400" dirty="0">
                <a:latin typeface="Verdana"/>
                <a:ea typeface="Verdana"/>
                <a:cs typeface="Calibri" panose="020F0502020204030204"/>
              </a:rPr>
              <a:t> strengthens voter protections from intimidation and prohibits deceptive communications which interfere with the right to vote. </a:t>
            </a:r>
            <a:endParaRPr lang="en-US" dirty="0">
              <a:latin typeface="Calibri"/>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r>
              <a:rPr lang="en-US" sz="2400" dirty="0">
                <a:latin typeface="Verdana"/>
                <a:ea typeface="Verdana"/>
                <a:cs typeface="Calibri" panose="020F0502020204030204"/>
              </a:rPr>
              <a:t>Allows organizations to bring a cause of action on behalf of an aggrieved member of the organization in superior court regardless of any action or lack there of from the Secretary of the State or State Elections Enforcement Commission or the Office of the Attorney General. </a:t>
            </a:r>
            <a:endParaRPr lang="en-US" dirty="0">
              <a:ea typeface="Verdana"/>
              <a:cs typeface="Calibri"/>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solidFill>
                <a:srgbClr val="16214C"/>
              </a:solidFill>
              <a:latin typeface="Verdana"/>
              <a:ea typeface="Verdana"/>
              <a:cs typeface="+mn-lt"/>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lvl="1"/>
            <a:endParaRPr lang="en-US" sz="2400" dirty="0">
              <a:latin typeface="Verdana"/>
              <a:ea typeface="Verdana"/>
              <a:cs typeface="Calibri" panose="020F0502020204030204"/>
            </a:endParaRPr>
          </a:p>
          <a:p>
            <a:pPr marL="742950" lvl="1" indent="-285750">
              <a:buFont typeface="Arial" panose="020B0604020202020204" pitchFamily="34" charset="0"/>
              <a:buChar char="•"/>
            </a:pPr>
            <a:endParaRPr lang="en-US" sz="2400" dirty="0">
              <a:latin typeface="Verdana"/>
              <a:ea typeface="Verdana"/>
              <a:cs typeface="Calibri" panose="020F0502020204030204"/>
            </a:endParaRPr>
          </a:p>
          <a:p>
            <a:pPr lvl="2"/>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a:p>
            <a:endParaRPr lang="en-US" sz="2400" dirty="0">
              <a:latin typeface="Verdana"/>
              <a:ea typeface="Verdana"/>
              <a:cs typeface="Calibri" panose="020F0502020204030204"/>
            </a:endParaRPr>
          </a:p>
          <a:p>
            <a:pPr marL="285750" indent="-285750">
              <a:buFont typeface="Arial" panose="020B0604020202020204" pitchFamily="34" charset="0"/>
              <a:buChar char="•"/>
            </a:pPr>
            <a:endParaRPr lang="en-US" sz="2400" dirty="0">
              <a:latin typeface="Verdana"/>
              <a:ea typeface="Verdana"/>
              <a:cs typeface="Calibri" panose="020F0502020204030204"/>
            </a:endParaRPr>
          </a:p>
        </p:txBody>
      </p:sp>
    </p:spTree>
    <p:extLst>
      <p:ext uri="{BB962C8B-B14F-4D97-AF65-F5344CB8AC3E}">
        <p14:creationId xmlns:p14="http://schemas.microsoft.com/office/powerpoint/2010/main" val="1060973996"/>
      </p:ext>
    </p:extLst>
  </p:cSld>
  <p:clrMapOvr>
    <a:masterClrMapping/>
  </p:clrMapOvr>
</p:sld>
</file>

<file path=ppt/theme/theme1.xml><?xml version="1.0" encoding="utf-8"?>
<a:theme xmlns:a="http://schemas.openxmlformats.org/drawingml/2006/main" name="Office Theme">
  <a:themeElements>
    <a:clrScheme name="Custom 12">
      <a:dk1>
        <a:srgbClr val="16214C"/>
      </a:dk1>
      <a:lt1>
        <a:sysClr val="window" lastClr="FFFFFF"/>
      </a:lt1>
      <a:dk2>
        <a:srgbClr val="A91416"/>
      </a:dk2>
      <a:lt2>
        <a:srgbClr val="4182D9"/>
      </a:lt2>
      <a:accent1>
        <a:srgbClr val="000000"/>
      </a:accent1>
      <a:accent2>
        <a:srgbClr val="E7790B"/>
      </a:accent2>
      <a:accent3>
        <a:srgbClr val="FFC000"/>
      </a:accent3>
      <a:accent4>
        <a:srgbClr val="4182D9"/>
      </a:accent4>
      <a:accent5>
        <a:srgbClr val="FFFFFF"/>
      </a:accent5>
      <a:accent6>
        <a:srgbClr val="FFFFFF"/>
      </a:accent6>
      <a:hlink>
        <a:srgbClr val="4182D9"/>
      </a:hlink>
      <a:folHlink>
        <a:srgbClr val="A9141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2976</TotalTime>
  <Words>977</Words>
  <Application>Microsoft Office PowerPoint</Application>
  <PresentationFormat>Widescreen</PresentationFormat>
  <Paragraphs>379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Calibri</vt:lpstr>
      <vt:lpstr>Verdana</vt:lpstr>
      <vt:lpstr>Wingdings</vt:lpstr>
      <vt:lpstr>Trade Gothic LT Pro Bold</vt:lpstr>
      <vt:lpstr>Calibri Light</vt:lpstr>
      <vt:lpstr>Courier New</vt:lpstr>
      <vt:lpstr>Trade Gothic LT Pro</vt:lpstr>
      <vt:lpstr>Arial</vt:lpstr>
      <vt:lpstr>Office Theme</vt:lpstr>
      <vt:lpstr>Registrar of Voters FAQ’s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Office of the Secretary of the State</dc:title>
  <dc:creator>Satterlee, Eliza</dc:creator>
  <cp:lastModifiedBy>Carini, Aida</cp:lastModifiedBy>
  <cp:revision>331</cp:revision>
  <dcterms:created xsi:type="dcterms:W3CDTF">2023-04-04T19:49:26Z</dcterms:created>
  <dcterms:modified xsi:type="dcterms:W3CDTF">2023-09-19T22:29:58Z</dcterms:modified>
</cp:coreProperties>
</file>