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7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4" r:id="rId3"/>
    <p:sldId id="259" r:id="rId4"/>
    <p:sldId id="263" r:id="rId5"/>
    <p:sldId id="279" r:id="rId6"/>
    <p:sldId id="277" r:id="rId7"/>
    <p:sldId id="266" r:id="rId8"/>
    <p:sldId id="268" r:id="rId9"/>
    <p:sldId id="273" r:id="rId10"/>
    <p:sldId id="276" r:id="rId11"/>
    <p:sldId id="285" r:id="rId12"/>
    <p:sldId id="269" r:id="rId13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F0"/>
    <a:srgbClr val="CF4644"/>
    <a:srgbClr val="5A7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>
      <p:cViewPr varScale="1">
        <p:scale>
          <a:sx n="120" d="100"/>
          <a:sy n="120" d="100"/>
        </p:scale>
        <p:origin x="2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30A703C-7509-4F0A-B20C-49625B98047A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78CA2C0-F2DC-4EE3-8F71-6BD50909C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1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387136"/>
            <a:ext cx="5608320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61399A-9CAB-4D3A-AB58-2A6BC4058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826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01958-73FF-4A02-8BB7-FBD4445B905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7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CF4B1-0338-49FB-B85B-688C8346802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90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096B8-088D-434B-904C-28AC38D8078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8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340B0-DD2B-47AF-A094-F152B2F2509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99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3B2D3-838A-4F81-B044-9543C4A9F82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43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F220D-C348-4BA9-AC4F-18D1F37E3D1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95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68CE00B-D2EC-4674-9A73-FAD94330860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26484096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A374-D1B3-4985-9878-99FF3B72CE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75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A374-D1B3-4985-9878-99FF3B72CE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166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A374-D1B3-4985-9878-99FF3B72CE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958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A374-D1B3-4985-9878-99FF3B72CE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36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A374-D1B3-4985-9878-99FF3B72CE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06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A374-D1B3-4985-9878-99FF3B72CE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02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AE89F-739E-40B6-9770-BDBA3897DD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990223"/>
      </p:ext>
    </p:extLst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2A27-301D-4663-8F46-3D85C845EF2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105095"/>
      </p:ext>
    </p:extLst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35C303-462F-4D4C-B379-1FAE75D79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169881"/>
      </p:ext>
    </p:extLst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9634454-B9E3-4E79-8A74-DD2E0BB6A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224292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9D9584D-5760-4222-8EC0-4C03BEE67F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420209"/>
      </p:ext>
    </p:extLst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1BF3AB-45E2-49FA-89DA-83146090C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73475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EAAC31C-FA4A-40B9-9018-F83A2FD5C4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465417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B3B4C-120B-485D-94F2-3964368B607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775922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2D4A-8545-4688-9A12-DD1F1070F8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527308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E9A7E-2A04-4543-814A-6B28E4E56D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183866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BA5C-F4D6-484D-B6BE-2A1777D0DF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263263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299E-7366-4F29-A27D-67B2B09FE9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885264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C595-90BC-42F1-9D27-68FF640459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069015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ACA374-D1B3-4985-9878-99FF3B72CE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61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  <p:sldLayoutId id="2147484488" r:id="rId12"/>
    <p:sldLayoutId id="2147484489" r:id="rId13"/>
    <p:sldLayoutId id="2147484490" r:id="rId14"/>
    <p:sldLayoutId id="2147484491" r:id="rId15"/>
    <p:sldLayoutId id="2147484492" r:id="rId16"/>
    <p:sldLayoutId id="2147484493" r:id="rId17"/>
    <p:sldLayoutId id="2147484495" r:id="rId18"/>
    <p:sldLayoutId id="2147484496" r:id="rId19"/>
    <p:sldLayoutId id="2147484497" r:id="rId20"/>
  </p:sldLayoutIdLst>
  <p:transition>
    <p:cover dir="r"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57300" y="2438400"/>
            <a:ext cx="6629400" cy="1447800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b="1" cap="small" dirty="0"/>
              <a:t>The 2023</a:t>
            </a:r>
            <a:br>
              <a:rPr lang="en-US" altLang="en-US" sz="4800" b="1" cap="small" dirty="0"/>
            </a:br>
            <a:r>
              <a:rPr lang="en-US" altLang="en-US" sz="4800" b="1" cap="small" dirty="0"/>
              <a:t>Legislative Session</a:t>
            </a:r>
            <a:endParaRPr lang="en-US" altLang="en-US" sz="6600" b="1" cap="small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05684" y="5562600"/>
            <a:ext cx="5826719" cy="8382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US" sz="2000" cap="small" dirty="0">
                <a:solidFill>
                  <a:schemeClr val="accent1"/>
                </a:solidFill>
                <a:latin typeface="+mj-lt"/>
              </a:rPr>
              <a:t>Presentation for ROVAC Spring Conference</a:t>
            </a:r>
          </a:p>
          <a:p>
            <a:pPr algn="ctr">
              <a:spcBef>
                <a:spcPts val="0"/>
              </a:spcBef>
            </a:pPr>
            <a:r>
              <a:rPr lang="en-US" sz="2000" cap="small" dirty="0">
                <a:solidFill>
                  <a:schemeClr val="accent1"/>
                </a:solidFill>
                <a:latin typeface="+mj-lt"/>
              </a:rPr>
              <a:t>April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2216" y="3810744"/>
            <a:ext cx="553653" cy="2950059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371600"/>
          </a:xfrm>
        </p:spPr>
        <p:txBody>
          <a:bodyPr/>
          <a:lstStyle/>
          <a:p>
            <a:r>
              <a:rPr lang="en-US" b="1" cap="small" dirty="0"/>
              <a:t>Elections Bills of Interest</a:t>
            </a:r>
            <a:br>
              <a:rPr lang="en-US" b="1" cap="small" dirty="0"/>
            </a:br>
            <a:r>
              <a:rPr lang="en-US" sz="2000" b="1" cap="small" dirty="0"/>
              <a:t>(Priority Bills)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905014"/>
              </p:ext>
            </p:extLst>
          </p:nvPr>
        </p:nvGraphicFramePr>
        <p:xfrm>
          <a:off x="1219200" y="1828801"/>
          <a:ext cx="6895527" cy="41910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40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6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BILL #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BILL TITLE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STATUS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 1057</a:t>
                      </a: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 Act Concerning the Secretary of State and Early Voting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SENATE FLOOR</a:t>
                      </a:r>
                    </a:p>
                  </a:txBody>
                  <a:tcPr marL="66430" marR="6643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SB 1064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 Act Concerning the Implementation of Early Voting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SENATE FLOOR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HB 5004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 Act Concerning Implementing Early Voting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HOUSE FLOOR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 1190</a:t>
                      </a: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 Act Concerning Regional Election Advisors and a Task Force on Election Administration in Municipalities</a:t>
                      </a:r>
                      <a:endParaRPr lang="en-US" sz="1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SENATE FLOOR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HB 6871</a:t>
                      </a:r>
                      <a:endParaRPr lang="en-US" sz="1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 Act Concerning Election Recanvass Procedures</a:t>
                      </a:r>
                      <a:endParaRPr lang="en-US" sz="12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HOUSE FLOOR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 1150 </a:t>
                      </a: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 Act Concerning the Recommendations of the Risk-Limiting Audits Working Group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SENATE FLOOR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1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SB 1226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An Act Concerning State Voting Rights in Recognition of John R. Lewis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SENATE FLOOR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30" marR="6643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584D-5760-4222-8EC0-4C03BEE67F1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800381"/>
      </p:ext>
    </p:extLst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How You Can Make a Difference:</a:t>
            </a:r>
            <a:br>
              <a:rPr lang="en-US" b="1" cap="small" dirty="0"/>
            </a:br>
            <a:r>
              <a:rPr lang="en-US" b="1" cap="small" dirty="0"/>
              <a:t>The Grassroots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dirty="0"/>
              <a:t>Contact Your Representatives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1417" y="3335338"/>
            <a:ext cx="3276316" cy="26654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Establish &amp; Build   Working Relationships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763" y="3444223"/>
            <a:ext cx="3671887" cy="244764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2D4A-8545-4688-9A12-DD1F1070F8C6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790663"/>
      </p:ext>
    </p:extLst>
  </p:cSld>
  <p:clrMapOvr>
    <a:masterClrMapping/>
  </p:clrMapOvr>
  <p:transition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1"/>
            <a:ext cx="7315200" cy="1371600"/>
          </a:xfrm>
        </p:spPr>
        <p:txBody>
          <a:bodyPr/>
          <a:lstStyle/>
          <a:p>
            <a:r>
              <a:rPr lang="en-US" altLang="en-US" b="1" cap="small" dirty="0"/>
              <a:t>Any 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68" y="2438401"/>
            <a:ext cx="5123596" cy="384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584D-5760-4222-8EC0-4C03BEE67F1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ront steps and columns of a majestic city building">
            <a:extLst>
              <a:ext uri="{FF2B5EF4-FFF2-40B4-BE49-F238E27FC236}">
                <a16:creationId xmlns:a16="http://schemas.microsoft.com/office/drawing/2014/main" id="{E9855003-70F0-8480-5F25-F290FE48C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84" r="31833" b="-1"/>
          <a:stretch/>
        </p:blipFill>
        <p:spPr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60" y="685800"/>
            <a:ext cx="3945510" cy="1752599"/>
          </a:xfrm>
        </p:spPr>
        <p:txBody>
          <a:bodyPr>
            <a:normAutofit/>
          </a:bodyPr>
          <a:lstStyle/>
          <a:p>
            <a:pPr algn="l"/>
            <a:r>
              <a:rPr lang="en-US" altLang="en-US" b="1" cap="small" dirty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2666999"/>
            <a:ext cx="3945510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600" cap="small"/>
              <a:t>This presentation includes information about: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cap="small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600"/>
              <a:t>Legislature Make-up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600"/>
              <a:t>Key Elected Officials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Post-2022 Election Leadership Changes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600"/>
              <a:t>Bills of Importance to ROVAC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1600"/>
              <a:t>How to Make a Difference in the Legislative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30289" y="5867131"/>
            <a:ext cx="4133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584D-5760-4222-8EC0-4C03BEE67F13}" type="slidenum">
              <a:rPr lang="en-US" altLang="en-US" smtClean="0"/>
              <a:pPr>
                <a:spcAft>
                  <a:spcPts val="60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249351"/>
      </p:ext>
    </p:extLst>
  </p:cSld>
  <p:clrMapOvr>
    <a:masterClrMapping/>
  </p:clrMapOvr>
  <p:transition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cap="small"/>
              <a:t>The 2023 Legislative Session</a:t>
            </a:r>
            <a:endParaRPr lang="en-US" altLang="en-US" b="1" cap="small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7200900" cy="4267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sz="2200" dirty="0">
                <a:solidFill>
                  <a:schemeClr val="accent1"/>
                </a:solidFill>
              </a:rPr>
              <a:t>The 2023 Session convened January 4</a:t>
            </a:r>
            <a:r>
              <a:rPr lang="en-US" altLang="en-US" sz="2200" baseline="30000" dirty="0">
                <a:solidFill>
                  <a:schemeClr val="accent1"/>
                </a:solidFill>
              </a:rPr>
              <a:t>th </a:t>
            </a:r>
            <a:r>
              <a:rPr lang="en-US" altLang="en-US" sz="2200" dirty="0">
                <a:solidFill>
                  <a:schemeClr val="accent1"/>
                </a:solidFill>
              </a:rPr>
              <a:t>and adjourns on June 7</a:t>
            </a:r>
            <a:r>
              <a:rPr lang="en-US" altLang="en-US" sz="2200" baseline="30000" dirty="0">
                <a:solidFill>
                  <a:schemeClr val="accent1"/>
                </a:solidFill>
              </a:rPr>
              <a:t>th</a:t>
            </a:r>
            <a:r>
              <a:rPr lang="en-US" altLang="en-US" sz="2200" dirty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altLang="en-US" sz="2200" dirty="0">
                <a:solidFill>
                  <a:schemeClr val="accent1"/>
                </a:solidFill>
              </a:rPr>
              <a:t>The legislature alternates between “</a:t>
            </a:r>
            <a:r>
              <a:rPr lang="en-US" altLang="en-US" sz="2200" i="1" dirty="0">
                <a:solidFill>
                  <a:schemeClr val="accent1"/>
                </a:solidFill>
              </a:rPr>
              <a:t>long sessions</a:t>
            </a:r>
            <a:r>
              <a:rPr lang="en-US" altLang="en-US" sz="2200" dirty="0">
                <a:solidFill>
                  <a:schemeClr val="accent1"/>
                </a:solidFill>
              </a:rPr>
              <a:t>” and “</a:t>
            </a:r>
            <a:r>
              <a:rPr lang="en-US" altLang="en-US" sz="2200" i="1" dirty="0">
                <a:solidFill>
                  <a:schemeClr val="accent1"/>
                </a:solidFill>
              </a:rPr>
              <a:t>short sessions.”</a:t>
            </a:r>
          </a:p>
          <a:p>
            <a:pPr lvl="1">
              <a:lnSpc>
                <a:spcPct val="110000"/>
              </a:lnSpc>
            </a:pPr>
            <a:r>
              <a:rPr lang="en-US" altLang="en-US" sz="1700" dirty="0">
                <a:solidFill>
                  <a:schemeClr val="accent1"/>
                </a:solidFill>
              </a:rPr>
              <a:t>A “long session” (odd numbered years) runs from January to June, providing appropriate time for the legislature to craft its biennial budget and bigger initiatives. </a:t>
            </a:r>
          </a:p>
          <a:p>
            <a:pPr lvl="1">
              <a:lnSpc>
                <a:spcPct val="110000"/>
              </a:lnSpc>
            </a:pPr>
            <a:r>
              <a:rPr lang="en-US" altLang="en-US" sz="1700" dirty="0">
                <a:solidFill>
                  <a:schemeClr val="accent1"/>
                </a:solidFill>
              </a:rPr>
              <a:t>A “short session” (even numbered years) runs from February to May, and is meant to consider only budget-related items.</a:t>
            </a:r>
          </a:p>
          <a:p>
            <a:pPr>
              <a:lnSpc>
                <a:spcPct val="110000"/>
              </a:lnSpc>
            </a:pPr>
            <a:r>
              <a:rPr lang="en-US" altLang="en-US" sz="2200" dirty="0">
                <a:solidFill>
                  <a:schemeClr val="accent1"/>
                </a:solidFill>
              </a:rPr>
              <a:t>2023 is a “</a:t>
            </a:r>
            <a:r>
              <a:rPr lang="en-US" altLang="en-US" sz="2200" i="1" dirty="0">
                <a:solidFill>
                  <a:schemeClr val="accent1"/>
                </a:solidFill>
              </a:rPr>
              <a:t>Long Session,”</a:t>
            </a:r>
            <a:r>
              <a:rPr lang="en-US" altLang="en-US" sz="2200" dirty="0">
                <a:solidFill>
                  <a:schemeClr val="accent1"/>
                </a:solidFill>
              </a:rPr>
              <a:t> so at this point we are approximately 1/2 of the way through the Regular Session.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altLang="en-US" sz="1700" i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584D-5760-4222-8EC0-4C03BEE67F13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5" name="Rectangle 39944">
            <a:extLst>
              <a:ext uri="{FF2B5EF4-FFF2-40B4-BE49-F238E27FC236}">
                <a16:creationId xmlns:a16="http://schemas.microsoft.com/office/drawing/2014/main" id="{441FAA6D-0046-4A2F-8E6E-21A4842E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41" name="Picture 39940" descr="Calendar">
            <a:extLst>
              <a:ext uri="{FF2B5EF4-FFF2-40B4-BE49-F238E27FC236}">
                <a16:creationId xmlns:a16="http://schemas.microsoft.com/office/drawing/2014/main" id="{E61FC612-C484-C98A-DD3F-D6697D7C0F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67" r="24729" b="-1"/>
          <a:stretch/>
        </p:blipFill>
        <p:spPr>
          <a:xfrm>
            <a:off x="20" y="10"/>
            <a:ext cx="3544889" cy="6857990"/>
          </a:xfrm>
          <a:prstGeom prst="rect">
            <a:avLst/>
          </a:prstGeom>
        </p:spPr>
      </p:pic>
      <p:grpSp>
        <p:nvGrpSpPr>
          <p:cNvPr id="39947" name="Group 39946">
            <a:extLst>
              <a:ext uri="{FF2B5EF4-FFF2-40B4-BE49-F238E27FC236}">
                <a16:creationId xmlns:a16="http://schemas.microsoft.com/office/drawing/2014/main" id="{62E3E11F-3694-4A25-A6CA-2EC311F18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39948" name="Rectangle 19">
              <a:extLst>
                <a:ext uri="{FF2B5EF4-FFF2-40B4-BE49-F238E27FC236}">
                  <a16:creationId xmlns:a16="http://schemas.microsoft.com/office/drawing/2014/main" id="{80D1B0BD-8DCD-47A1-96F6-2C225035A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9949" name="Rectangle 20">
              <a:extLst>
                <a:ext uri="{FF2B5EF4-FFF2-40B4-BE49-F238E27FC236}">
                  <a16:creationId xmlns:a16="http://schemas.microsoft.com/office/drawing/2014/main" id="{24A95C9A-B923-432F-9745-6446EF8D5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3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51" name="Group 39950">
            <a:extLst>
              <a:ext uri="{FF2B5EF4-FFF2-40B4-BE49-F238E27FC236}">
                <a16:creationId xmlns:a16="http://schemas.microsoft.com/office/drawing/2014/main" id="{CECD1690-220A-4E9A-8B42-6231686E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39952" name="Freeform 6">
              <a:extLst>
                <a:ext uri="{FF2B5EF4-FFF2-40B4-BE49-F238E27FC236}">
                  <a16:creationId xmlns:a16="http://schemas.microsoft.com/office/drawing/2014/main" id="{806DE5A7-D018-46AF-BDF7-6CDCC6C3F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953" name="Freeform 7">
              <a:extLst>
                <a:ext uri="{FF2B5EF4-FFF2-40B4-BE49-F238E27FC236}">
                  <a16:creationId xmlns:a16="http://schemas.microsoft.com/office/drawing/2014/main" id="{43AE4CE0-B238-4049-B45D-71494D777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9954" name="Freeform 8">
              <a:extLst>
                <a:ext uri="{FF2B5EF4-FFF2-40B4-BE49-F238E27FC236}">
                  <a16:creationId xmlns:a16="http://schemas.microsoft.com/office/drawing/2014/main" id="{3BB59F37-4598-48D0-9D73-9F329F882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9955" name="Freeform 9">
              <a:extLst>
                <a:ext uri="{FF2B5EF4-FFF2-40B4-BE49-F238E27FC236}">
                  <a16:creationId xmlns:a16="http://schemas.microsoft.com/office/drawing/2014/main" id="{37017D10-4E71-48C1-AD3D-C35CFF6B3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9956" name="Freeform 10">
              <a:extLst>
                <a:ext uri="{FF2B5EF4-FFF2-40B4-BE49-F238E27FC236}">
                  <a16:creationId xmlns:a16="http://schemas.microsoft.com/office/drawing/2014/main" id="{ED5EA6CC-320E-4952-AF54-24697E7F9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9957" name="Freeform 11">
              <a:extLst>
                <a:ext uri="{FF2B5EF4-FFF2-40B4-BE49-F238E27FC236}">
                  <a16:creationId xmlns:a16="http://schemas.microsoft.com/office/drawing/2014/main" id="{8AE947FD-5039-485D-B8C4-761C15A95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799" y="685800"/>
            <a:ext cx="5509418" cy="1413933"/>
          </a:xfrm>
        </p:spPr>
        <p:txBody>
          <a:bodyPr>
            <a:normAutofit/>
          </a:bodyPr>
          <a:lstStyle/>
          <a:p>
            <a:r>
              <a:rPr lang="en-US" altLang="en-US" b="1" cap="small" dirty="0"/>
              <a:t>Legislative Timeline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882900" y="2048933"/>
            <a:ext cx="5744367" cy="37422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1500"/>
              <a:t>Committee Phase: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Public hearings throughout February and early March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Meetings to debate and vote on legislation throughout March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Smaller committees have a deadline to act on bills by late March 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Appropriations and Finance committees work through April.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50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500"/>
              <a:t>“Regular Session:”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Bills passed out of committee queue up for action by House/Senate. 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“Go into session” throughout April until the June 7</a:t>
            </a:r>
            <a:r>
              <a:rPr lang="en-US" altLang="en-US" sz="1500" baseline="30000"/>
              <a:t>th</a:t>
            </a:r>
            <a:r>
              <a:rPr lang="en-US" altLang="en-US" sz="1500"/>
              <a:t> deadline.</a:t>
            </a:r>
          </a:p>
          <a:p>
            <a:pPr>
              <a:lnSpc>
                <a:spcPct val="90000"/>
              </a:lnSpc>
            </a:pPr>
            <a:r>
              <a:rPr lang="en-US" altLang="en-US" sz="1500"/>
              <a:t> “Special session,”  called for unfinished business at their discretion.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13892" y="5867131"/>
            <a:ext cx="4133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9D9584D-5760-4222-8EC0-4C03BEE67F13}" type="slidenum">
              <a:rPr lang="en-US" altLang="en-US" smtClean="0"/>
              <a:pPr>
                <a:spcAft>
                  <a:spcPts val="60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/>
              <a:t>The Make-up of the Chambers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94" y="2057400"/>
            <a:ext cx="5798344" cy="386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9584D-5760-4222-8EC0-4C03BEE67F1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240388"/>
      </p:ext>
    </p:extLst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441082" y="457200"/>
            <a:ext cx="4261836" cy="914400"/>
          </a:xfrm>
        </p:spPr>
        <p:txBody>
          <a:bodyPr>
            <a:normAutofit/>
          </a:bodyPr>
          <a:lstStyle/>
          <a:p>
            <a:pPr algn="ctr"/>
            <a:r>
              <a:rPr lang="en-US" b="1" u="sng" cap="small" dirty="0">
                <a:solidFill>
                  <a:schemeClr val="tx2"/>
                </a:solidFill>
              </a:rPr>
              <a:t>Senate Leadership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3"/>
          </p:nvPr>
        </p:nvSpPr>
        <p:spPr>
          <a:xfrm>
            <a:off x="588264" y="4009839"/>
            <a:ext cx="3633993" cy="2133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u="sng" dirty="0">
                <a:solidFill>
                  <a:schemeClr val="accent1"/>
                </a:solidFill>
              </a:rPr>
              <a:t>Democratic Leaders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Sen. Martin Looney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i="1" dirty="0">
                <a:solidFill>
                  <a:schemeClr val="accent1"/>
                </a:solidFill>
              </a:rPr>
              <a:t>Senate President Pro Tempore</a:t>
            </a:r>
            <a:endParaRPr lang="en-US" sz="1300" dirty="0">
              <a:solidFill>
                <a:schemeClr val="accent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Sen. Bob Duff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i="1" dirty="0">
                <a:solidFill>
                  <a:schemeClr val="accent1"/>
                </a:solidFill>
              </a:rPr>
              <a:t>Senate Majority Leader</a:t>
            </a:r>
            <a:endParaRPr lang="en-US" sz="1800" i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5C303-462F-4D4C-B379-1FAE75D7946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2503185" y="1407691"/>
            <a:ext cx="1719072" cy="228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45" r="-324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8264" y="1390373"/>
            <a:ext cx="1719072" cy="228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45" r="-324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4"/>
          <p:cNvSpPr txBox="1">
            <a:spLocks/>
          </p:cNvSpPr>
          <p:nvPr/>
        </p:nvSpPr>
        <p:spPr>
          <a:xfrm>
            <a:off x="5243703" y="4009839"/>
            <a:ext cx="3638168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1200"/>
              </a:spcAft>
              <a:buFont typeface="Arial"/>
              <a:buNone/>
            </a:pPr>
            <a:r>
              <a:rPr lang="en-US" b="1" u="sng" dirty="0">
                <a:solidFill>
                  <a:schemeClr val="accent1"/>
                </a:solidFill>
              </a:rPr>
              <a:t>Republican Leader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  <a:p>
            <a:pPr marL="0" indent="0" algn="ctr" fontAlgn="auto">
              <a:spcBef>
                <a:spcPts val="0"/>
              </a:spcBef>
              <a:buFont typeface="Arial"/>
              <a:buNone/>
            </a:pPr>
            <a:r>
              <a:rPr lang="en-US" b="1" dirty="0">
                <a:solidFill>
                  <a:schemeClr val="accent1"/>
                </a:solidFill>
              </a:rPr>
              <a:t>Sen. Kevin Kelly</a:t>
            </a:r>
          </a:p>
          <a:p>
            <a:pPr marL="0" indent="0" algn="ctr" fontAlgn="auto">
              <a:spcBef>
                <a:spcPts val="0"/>
              </a:spcBef>
              <a:buFont typeface="Arial"/>
              <a:buNone/>
            </a:pPr>
            <a:r>
              <a:rPr lang="en-US" sz="1400" i="1" dirty="0">
                <a:solidFill>
                  <a:schemeClr val="accent1"/>
                </a:solidFill>
              </a:rPr>
              <a:t>Republican Senate Minority Leader</a:t>
            </a:r>
            <a:endParaRPr lang="en-US" sz="13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ome - Kevin Kelly for State Senate">
            <a:extLst>
              <a:ext uri="{FF2B5EF4-FFF2-40B4-BE49-F238E27FC236}">
                <a16:creationId xmlns:a16="http://schemas.microsoft.com/office/drawing/2014/main" id="{07E4ADB0-9D6A-4B22-315C-674267FF9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685" y="1407691"/>
            <a:ext cx="1663995" cy="238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70353"/>
      </p:ext>
    </p:extLst>
  </p:cSld>
  <p:clrMapOvr>
    <a:masterClrMapping/>
  </p:clrMapOvr>
  <p:transition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4357" y="228600"/>
            <a:ext cx="8015287" cy="914400"/>
          </a:xfrm>
        </p:spPr>
        <p:txBody>
          <a:bodyPr/>
          <a:lstStyle/>
          <a:p>
            <a:pPr algn="ctr"/>
            <a:r>
              <a:rPr lang="en-US" altLang="en-US" b="1" u="sng" cap="small" dirty="0">
                <a:solidFill>
                  <a:schemeClr val="tx2"/>
                </a:solidFill>
              </a:rPr>
              <a:t>House Leadership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429286"/>
            <a:ext cx="3886200" cy="91440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n-US" altLang="en-US" dirty="0">
                <a:solidFill>
                  <a:schemeClr val="accent1"/>
                </a:solidFill>
              </a:rPr>
              <a:t>Matthew Ritter</a:t>
            </a:r>
            <a:r>
              <a:rPr lang="en-US" altLang="en-US" sz="2400" dirty="0">
                <a:solidFill>
                  <a:schemeClr val="accent1"/>
                </a:solidFill>
              </a:rPr>
              <a:t> (D - Hartford)</a:t>
            </a:r>
          </a:p>
          <a:p>
            <a:pPr algn="r">
              <a:buNone/>
            </a:pPr>
            <a:r>
              <a:rPr lang="en-US" altLang="en-US" b="1" i="1" dirty="0">
                <a:solidFill>
                  <a:schemeClr val="accent1"/>
                </a:solidFill>
              </a:rPr>
              <a:t>Speaker of the House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2628900" y="2988113"/>
            <a:ext cx="3886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Jason Rojas (D – East Hartford)</a:t>
            </a:r>
          </a:p>
          <a:p>
            <a:pPr fontAlgn="auto">
              <a:spcAft>
                <a:spcPts val="0"/>
              </a:spcAft>
              <a:buNone/>
            </a:pPr>
            <a:r>
              <a:rPr lang="en-US" altLang="en-US" sz="2400" b="1" i="1" dirty="0">
                <a:solidFill>
                  <a:schemeClr val="accent1"/>
                </a:solidFill>
              </a:rPr>
              <a:t>House Majority Leader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2971800" y="4679832"/>
            <a:ext cx="3886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Vincent </a:t>
            </a:r>
            <a:r>
              <a:rPr lang="en-US" altLang="en-US" sz="2400" dirty="0" err="1">
                <a:solidFill>
                  <a:schemeClr val="accent1"/>
                </a:solidFill>
              </a:rPr>
              <a:t>Candelora</a:t>
            </a:r>
            <a:r>
              <a:rPr lang="en-US" altLang="en-US" sz="2400" dirty="0">
                <a:solidFill>
                  <a:schemeClr val="accent1"/>
                </a:solidFill>
              </a:rPr>
              <a:t> (R – North Haven)</a:t>
            </a:r>
          </a:p>
          <a:p>
            <a:pPr algn="r" fontAlgn="auto">
              <a:spcAft>
                <a:spcPts val="0"/>
              </a:spcAft>
              <a:buNone/>
            </a:pPr>
            <a:r>
              <a:rPr lang="en-US" altLang="en-US" sz="2400" b="1" i="1" dirty="0">
                <a:solidFill>
                  <a:schemeClr val="accent1"/>
                </a:solidFill>
              </a:rPr>
              <a:t>House Minority Leader</a:t>
            </a:r>
          </a:p>
          <a:p>
            <a:pPr algn="r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altLang="en-US" sz="24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4454-B9E3-4E79-8A74-DD2E0BB6A6FB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4" name="Rectangle 13"/>
          <p:cNvSpPr/>
          <p:nvPr/>
        </p:nvSpPr>
        <p:spPr>
          <a:xfrm>
            <a:off x="6973044" y="867043"/>
            <a:ext cx="1719072" cy="228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490" r="-164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Jason Rojas - Ballotpedia">
            <a:extLst>
              <a:ext uri="{FF2B5EF4-FFF2-40B4-BE49-F238E27FC236}">
                <a16:creationId xmlns:a16="http://schemas.microsoft.com/office/drawing/2014/main" id="{41213104-63F5-980E-A3F8-630290E5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56" y="2133600"/>
            <a:ext cx="1574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ncent J. Candelora * Party: RepublicanAge: 46Residence: North  BranfordOccupation: Owner of Connecticut">
            <a:extLst>
              <a:ext uri="{FF2B5EF4-FFF2-40B4-BE49-F238E27FC236}">
                <a16:creationId xmlns:a16="http://schemas.microsoft.com/office/drawing/2014/main" id="{0CDAAF58-7D36-C256-8896-1A12204E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09" y="4038305"/>
            <a:ext cx="1661147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4357" y="419100"/>
            <a:ext cx="8015287" cy="9144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cap="small" dirty="0">
                <a:solidFill>
                  <a:schemeClr val="tx2"/>
                </a:solidFill>
              </a:rPr>
              <a:t>Key Committee: </a:t>
            </a:r>
            <a:br>
              <a:rPr lang="en-US" altLang="en-US" sz="3200" b="1" cap="small" dirty="0">
                <a:solidFill>
                  <a:schemeClr val="tx2"/>
                </a:solidFill>
              </a:rPr>
            </a:br>
            <a:r>
              <a:rPr lang="en-US" altLang="en-US" sz="3200" b="1" cap="small" dirty="0">
                <a:solidFill>
                  <a:schemeClr val="tx2"/>
                </a:solidFill>
              </a:rPr>
              <a:t>Government Administration &amp; Elections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619250"/>
            <a:ext cx="4267200" cy="2133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b="1" u="sng" dirty="0">
                <a:solidFill>
                  <a:schemeClr val="accent1"/>
                </a:solidFill>
              </a:rPr>
              <a:t>Committee Chairs: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chemeClr val="accent1"/>
                </a:solidFill>
              </a:rPr>
              <a:t>Sen. Mae </a:t>
            </a:r>
            <a:r>
              <a:rPr lang="en-US" altLang="en-US" sz="2200" dirty="0" err="1">
                <a:solidFill>
                  <a:schemeClr val="accent1"/>
                </a:solidFill>
              </a:rPr>
              <a:t>Flexer</a:t>
            </a:r>
            <a:r>
              <a:rPr lang="en-US" altLang="en-US" sz="2200" dirty="0">
                <a:solidFill>
                  <a:schemeClr val="accent1"/>
                </a:solidFill>
              </a:rPr>
              <a:t> (D - Killingly)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chemeClr val="accent1"/>
                </a:solidFill>
              </a:rPr>
              <a:t>Rep. Matt Blumenthal (D - Stamford)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200" dirty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b="1" u="sng" dirty="0">
                <a:solidFill>
                  <a:schemeClr val="accent1"/>
                </a:solidFill>
              </a:rPr>
              <a:t>Ranking Member: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chemeClr val="accent1"/>
                </a:solidFill>
              </a:rPr>
              <a:t>Rep. Gale </a:t>
            </a:r>
            <a:r>
              <a:rPr lang="en-US" altLang="en-US" sz="2200" dirty="0" err="1">
                <a:solidFill>
                  <a:schemeClr val="accent1"/>
                </a:solidFill>
              </a:rPr>
              <a:t>Mastrofrancesco</a:t>
            </a:r>
            <a:r>
              <a:rPr lang="en-US" altLang="en-US" sz="2200" dirty="0">
                <a:solidFill>
                  <a:schemeClr val="accent1"/>
                </a:solidFill>
              </a:rPr>
              <a:t> (R- Wolcott)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200" dirty="0">
                <a:solidFill>
                  <a:schemeClr val="accent1"/>
                </a:solidFill>
              </a:rPr>
              <a:t>Sen. Rob Sampson (R - Southington)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2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3AB-45E2-49FA-89DA-83146090C299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074" name="Picture 2" descr="State Rep. Gale Mastrofrancesco Op-ed: Executive Orders Challenged">
            <a:extLst>
              <a:ext uri="{FF2B5EF4-FFF2-40B4-BE49-F238E27FC236}">
                <a16:creationId xmlns:a16="http://schemas.microsoft.com/office/drawing/2014/main" id="{424396C0-2A64-B66E-193F-A5F73B706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2133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ntact Senator Flexer">
            <a:extLst>
              <a:ext uri="{FF2B5EF4-FFF2-40B4-BE49-F238E27FC236}">
                <a16:creationId xmlns:a16="http://schemas.microsoft.com/office/drawing/2014/main" id="{439C4FD2-9751-AFC8-93FB-EBA90B6B2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02442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tt Blumenthal for State Representative | CT | Meet Matt">
            <a:extLst>
              <a:ext uri="{FF2B5EF4-FFF2-40B4-BE49-F238E27FC236}">
                <a16:creationId xmlns:a16="http://schemas.microsoft.com/office/drawing/2014/main" id="{5ED4F673-341C-C466-25DE-9B4DBC82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3733800"/>
            <a:ext cx="180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obert Sampson (politician) - Wikipedia">
            <a:extLst>
              <a:ext uri="{FF2B5EF4-FFF2-40B4-BE49-F238E27FC236}">
                <a16:creationId xmlns:a16="http://schemas.microsoft.com/office/drawing/2014/main" id="{5A04553F-E96E-9EA0-3DFB-22D750EC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792279"/>
            <a:ext cx="19431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94" y="256632"/>
            <a:ext cx="8015287" cy="9144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cap="small" dirty="0">
                <a:solidFill>
                  <a:schemeClr val="tx2"/>
                </a:solidFill>
              </a:rPr>
              <a:t>Key Committee: </a:t>
            </a:r>
            <a:br>
              <a:rPr lang="en-US" altLang="en-US" sz="3200" b="1" cap="small" dirty="0">
                <a:solidFill>
                  <a:schemeClr val="tx2"/>
                </a:solidFill>
              </a:rPr>
            </a:br>
            <a:r>
              <a:rPr lang="en-US" altLang="en-US" sz="3200" b="1" cap="small" dirty="0">
                <a:solidFill>
                  <a:schemeClr val="tx2"/>
                </a:solidFill>
              </a:rPr>
              <a:t>Government Administration &amp; Elections</a:t>
            </a:r>
            <a:endParaRPr lang="en-US" sz="3200" b="1" cap="small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59080" y="1376235"/>
            <a:ext cx="7498080" cy="1632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chemeClr val="accent1"/>
                </a:solidFill>
              </a:rPr>
              <a:t>Democrats</a:t>
            </a:r>
            <a:r>
              <a:rPr lang="en-US" sz="2000" b="1" dirty="0">
                <a:solidFill>
                  <a:schemeClr val="accent1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Vice Chair’s:  Sen. Derek Slap, Rep. </a:t>
            </a:r>
            <a:r>
              <a:rPr lang="en-US" sz="2000" b="1" dirty="0" err="1">
                <a:solidFill>
                  <a:schemeClr val="accent1"/>
                </a:solidFill>
              </a:rPr>
              <a:t>Morrin</a:t>
            </a:r>
            <a:r>
              <a:rPr lang="en-US" sz="2000" b="1" dirty="0">
                <a:solidFill>
                  <a:schemeClr val="accent1"/>
                </a:solidFill>
              </a:rPr>
              <a:t> Bello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Sen. </a:t>
            </a:r>
            <a:r>
              <a:rPr lang="en-US" sz="2000" b="1" dirty="0" err="1">
                <a:solidFill>
                  <a:schemeClr val="accent1"/>
                </a:solidFill>
              </a:rPr>
              <a:t>McCory</a:t>
            </a:r>
            <a:r>
              <a:rPr lang="en-US" sz="2000" b="1" dirty="0">
                <a:solidFill>
                  <a:schemeClr val="accent1"/>
                </a:solidFill>
              </a:rPr>
              <a:t>, Sen. Marx, Rep. Berger-</a:t>
            </a:r>
            <a:r>
              <a:rPr lang="en-US" sz="2000" b="1" dirty="0" err="1">
                <a:solidFill>
                  <a:schemeClr val="accent1"/>
                </a:solidFill>
              </a:rPr>
              <a:t>Girvalo</a:t>
            </a:r>
            <a:r>
              <a:rPr lang="en-US" sz="2000" b="1" dirty="0">
                <a:solidFill>
                  <a:schemeClr val="accent1"/>
                </a:solidFill>
              </a:rPr>
              <a:t>, Rep. Haddad, Rep. Khanna, Rep. McCarthy-</a:t>
            </a:r>
            <a:r>
              <a:rPr lang="en-US" sz="2000" b="1" dirty="0" err="1">
                <a:solidFill>
                  <a:schemeClr val="accent1"/>
                </a:solidFill>
              </a:rPr>
              <a:t>Vahey</a:t>
            </a:r>
            <a:r>
              <a:rPr lang="en-US" sz="2000" b="1" dirty="0">
                <a:solidFill>
                  <a:schemeClr val="accent1"/>
                </a:solidFill>
              </a:rPr>
              <a:t>, Rep. Parker, Rep. Rosario, Rep. Santiago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1059080" y="3429000"/>
            <a:ext cx="8015287" cy="163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>
                <a:solidFill>
                  <a:schemeClr val="accent1"/>
                </a:solidFill>
              </a:rPr>
              <a:t>Republicans</a:t>
            </a:r>
            <a:r>
              <a:rPr lang="en-US" sz="2000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Rep. </a:t>
            </a:r>
            <a:r>
              <a:rPr lang="en-US" sz="2000" b="1" dirty="0" err="1">
                <a:solidFill>
                  <a:schemeClr val="accent1"/>
                </a:solidFill>
              </a:rPr>
              <a:t>Bronko</a:t>
            </a:r>
            <a:r>
              <a:rPr lang="en-US" sz="2000" b="1" dirty="0">
                <a:solidFill>
                  <a:schemeClr val="accent1"/>
                </a:solidFill>
              </a:rPr>
              <a:t>, Rep. Carpino, Rep. Hoxha, Rep. </a:t>
            </a:r>
            <a:r>
              <a:rPr lang="en-US" sz="2000" b="1" dirty="0" err="1">
                <a:solidFill>
                  <a:schemeClr val="accent1"/>
                </a:solidFill>
              </a:rPr>
              <a:t>Labriola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BF3AB-45E2-49FA-89DA-83146090C29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736795"/>
      </p:ext>
    </p:extLst>
  </p:cSld>
  <p:clrMapOvr>
    <a:masterClrMapping/>
  </p:clrMapOvr>
  <p:transition>
    <p:cover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{875516D9-5778-7B48-A195-C48192B11875}tf10001060</Template>
  <TotalTime>8394</TotalTime>
  <Words>578</Words>
  <Application>Microsoft Macintosh PowerPoint</Application>
  <PresentationFormat>On-screen Show (4:3)</PresentationFormat>
  <Paragraphs>105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Parallax</vt:lpstr>
      <vt:lpstr>The 2023 Legislative Session</vt:lpstr>
      <vt:lpstr>Overview</vt:lpstr>
      <vt:lpstr>The 2023 Legislative Session</vt:lpstr>
      <vt:lpstr>Legislative Timeline</vt:lpstr>
      <vt:lpstr>The Make-up of the Chambers</vt:lpstr>
      <vt:lpstr>Senate Leadership</vt:lpstr>
      <vt:lpstr>House Leadership</vt:lpstr>
      <vt:lpstr>Key Committee:  Government Administration &amp; Elections</vt:lpstr>
      <vt:lpstr>Key Committee:  Government Administration &amp; Elections</vt:lpstr>
      <vt:lpstr>Elections Bills of Interest (Priority Bills)</vt:lpstr>
      <vt:lpstr>How You Can Make a Difference: The Grassroots</vt:lpstr>
      <vt:lpstr>Any Questions?</vt:lpstr>
    </vt:vector>
  </TitlesOfParts>
  <Company>Sullivan &amp; LeShane,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101- An Overview</dc:title>
  <dc:creator>JStram</dc:creator>
  <cp:lastModifiedBy>Ryan Bingham</cp:lastModifiedBy>
  <cp:revision>117</cp:revision>
  <cp:lastPrinted>2017-04-17T18:39:50Z</cp:lastPrinted>
  <dcterms:created xsi:type="dcterms:W3CDTF">2015-08-31T17:25:03Z</dcterms:created>
  <dcterms:modified xsi:type="dcterms:W3CDTF">2023-04-04T01:48:37Z</dcterms:modified>
</cp:coreProperties>
</file>