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85" r:id="rId4"/>
    <p:sldId id="258" r:id="rId5"/>
    <p:sldId id="265" r:id="rId6"/>
    <p:sldId id="264" r:id="rId7"/>
    <p:sldId id="268" r:id="rId8"/>
    <p:sldId id="262" r:id="rId9"/>
    <p:sldId id="266" r:id="rId10"/>
    <p:sldId id="267" r:id="rId11"/>
    <p:sldId id="263" r:id="rId12"/>
    <p:sldId id="269" r:id="rId13"/>
    <p:sldId id="261" r:id="rId14"/>
    <p:sldId id="270" r:id="rId15"/>
    <p:sldId id="271" r:id="rId16"/>
    <p:sldId id="272" r:id="rId17"/>
    <p:sldId id="260" r:id="rId18"/>
    <p:sldId id="273" r:id="rId19"/>
    <p:sldId id="274" r:id="rId20"/>
    <p:sldId id="278" r:id="rId21"/>
    <p:sldId id="281" r:id="rId22"/>
    <p:sldId id="282" r:id="rId23"/>
    <p:sldId id="279" r:id="rId24"/>
    <p:sldId id="259" r:id="rId25"/>
    <p:sldId id="280" r:id="rId26"/>
    <p:sldId id="275" r:id="rId27"/>
    <p:sldId id="28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4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1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9/9/2020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jpg"/><Relationship Id="rId4" Type="http://schemas.openxmlformats.org/officeDocument/2006/relationships/image" Target="../media/image4.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7.jpg"/><Relationship Id="rId4" Type="http://schemas.openxmlformats.org/officeDocument/2006/relationships/image" Target="../media/image6.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9.wmf"/><Relationship Id="rId5" Type="http://schemas.openxmlformats.org/officeDocument/2006/relationships/oleObject" Target="../embeddings/oleObject11.bin"/><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wmf"/><Relationship Id="rId5" Type="http://schemas.openxmlformats.org/officeDocument/2006/relationships/oleObject" Target="../embeddings/oleObject13.bin"/><Relationship Id="rId4" Type="http://schemas.openxmlformats.org/officeDocument/2006/relationships/image" Target="../media/image10.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1.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3.wmf"/><Relationship Id="rId5" Type="http://schemas.openxmlformats.org/officeDocument/2006/relationships/oleObject" Target="../embeddings/oleObject16.bin"/><Relationship Id="rId4" Type="http://schemas.openxmlformats.org/officeDocument/2006/relationships/image" Target="../media/image12.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4.jpg"/><Relationship Id="rId4" Type="http://schemas.openxmlformats.org/officeDocument/2006/relationships/image" Target="../media/image4.wmf"/></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6.wmf"/><Relationship Id="rId5" Type="http://schemas.openxmlformats.org/officeDocument/2006/relationships/oleObject" Target="../embeddings/oleObject19.bin"/><Relationship Id="rId4" Type="http://schemas.openxmlformats.org/officeDocument/2006/relationships/image" Target="../media/image15.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3.bin"/><Relationship Id="rId4" Type="http://schemas.openxmlformats.org/officeDocument/2006/relationships/image" Target="../media/image2.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jpg"/><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jpg"/><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wmf"/><Relationship Id="rId5" Type="http://schemas.openxmlformats.org/officeDocument/2006/relationships/oleObject" Target="../embeddings/oleObject7.bin"/><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3592-71B1-4887-BD06-94485969C7FD}"/>
              </a:ext>
            </a:extLst>
          </p:cNvPr>
          <p:cNvSpPr>
            <a:spLocks noGrp="1"/>
          </p:cNvSpPr>
          <p:nvPr>
            <p:ph type="ctrTitle"/>
          </p:nvPr>
        </p:nvSpPr>
        <p:spPr>
          <a:xfrm>
            <a:off x="684211" y="685800"/>
            <a:ext cx="8684075" cy="2031522"/>
          </a:xfrm>
        </p:spPr>
        <p:txBody>
          <a:bodyPr/>
          <a:lstStyle/>
          <a:p>
            <a:r>
              <a:rPr lang="en-US" b="1" dirty="0">
                <a:solidFill>
                  <a:schemeClr val="accent6">
                    <a:lumMod val="50000"/>
                  </a:schemeClr>
                </a:solidFill>
              </a:rPr>
              <a:t>Absentee Ballots</a:t>
            </a:r>
            <a:br>
              <a:rPr lang="en-US" b="1" dirty="0">
                <a:solidFill>
                  <a:schemeClr val="accent6">
                    <a:lumMod val="50000"/>
                  </a:schemeClr>
                </a:solidFill>
              </a:rPr>
            </a:br>
            <a:r>
              <a:rPr lang="en-US" b="1" dirty="0">
                <a:solidFill>
                  <a:schemeClr val="accent6">
                    <a:lumMod val="50000"/>
                  </a:schemeClr>
                </a:solidFill>
              </a:rPr>
              <a:t>2020 Presidential Election</a:t>
            </a:r>
          </a:p>
        </p:txBody>
      </p:sp>
      <p:sp>
        <p:nvSpPr>
          <p:cNvPr id="3" name="Subtitle 2">
            <a:extLst>
              <a:ext uri="{FF2B5EF4-FFF2-40B4-BE49-F238E27FC236}">
                <a16:creationId xmlns:a16="http://schemas.microsoft.com/office/drawing/2014/main" id="{9C2A8E71-BD62-4415-8B03-8C97DDA5EC93}"/>
              </a:ext>
            </a:extLst>
          </p:cNvPr>
          <p:cNvSpPr>
            <a:spLocks noGrp="1"/>
          </p:cNvSpPr>
          <p:nvPr>
            <p:ph type="subTitle" idx="1"/>
          </p:nvPr>
        </p:nvSpPr>
        <p:spPr/>
        <p:txBody>
          <a:bodyPr/>
          <a:lstStyle/>
          <a:p>
            <a:r>
              <a:rPr lang="en-US" dirty="0"/>
              <a:t>September 9, 2020</a:t>
            </a:r>
          </a:p>
          <a:p>
            <a:r>
              <a:rPr lang="en-US" dirty="0"/>
              <a:t>ROVAC Conference</a:t>
            </a:r>
          </a:p>
        </p:txBody>
      </p:sp>
    </p:spTree>
    <p:extLst>
      <p:ext uri="{BB962C8B-B14F-4D97-AF65-F5344CB8AC3E}">
        <p14:creationId xmlns:p14="http://schemas.microsoft.com/office/powerpoint/2010/main" val="3657722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56FB51F-4380-4FC5-B8E8-9C7EFB933246}"/>
              </a:ext>
            </a:extLst>
          </p:cNvPr>
          <p:cNvGraphicFramePr>
            <a:graphicFrameLocks noChangeAspect="1"/>
          </p:cNvGraphicFramePr>
          <p:nvPr/>
        </p:nvGraphicFramePr>
        <p:xfrm>
          <a:off x="6945692" y="1085849"/>
          <a:ext cx="2722182" cy="2258934"/>
        </p:xfrm>
        <a:graphic>
          <a:graphicData uri="http://schemas.openxmlformats.org/presentationml/2006/ole">
            <mc:AlternateContent xmlns:mc="http://schemas.openxmlformats.org/markup-compatibility/2006">
              <mc:Choice xmlns:v="urn:schemas-microsoft-com:vml" Requires="v">
                <p:oleObj spid="_x0000_s6155" name="PDF Document" r:id="rId3" imgW="1809360" imgH="1502280" progId="NuancePDF.Document">
                  <p:embed/>
                </p:oleObj>
              </mc:Choice>
              <mc:Fallback>
                <p:oleObj name="PDF Document" r:id="rId3" imgW="1809360" imgH="1502280" progId="NuancePDF.Document">
                  <p:embed/>
                  <p:pic>
                    <p:nvPicPr>
                      <p:cNvPr id="4" name="Object 3">
                        <a:extLst>
                          <a:ext uri="{FF2B5EF4-FFF2-40B4-BE49-F238E27FC236}">
                            <a16:creationId xmlns:a16="http://schemas.microsoft.com/office/drawing/2014/main" id="{856FB51F-4380-4FC5-B8E8-9C7EFB933246}"/>
                          </a:ext>
                        </a:extLst>
                      </p:cNvPr>
                      <p:cNvPicPr/>
                      <p:nvPr/>
                    </p:nvPicPr>
                    <p:blipFill>
                      <a:blip r:embed="rId4"/>
                      <a:stretch>
                        <a:fillRect/>
                      </a:stretch>
                    </p:blipFill>
                    <p:spPr>
                      <a:xfrm>
                        <a:off x="6945692" y="1085849"/>
                        <a:ext cx="2722182" cy="2258934"/>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932B383C-16B8-4654-AE52-52CF002AB251}"/>
              </a:ext>
            </a:extLst>
          </p:cNvPr>
          <p:cNvPicPr>
            <a:picLocks noChangeAspect="1"/>
          </p:cNvPicPr>
          <p:nvPr/>
        </p:nvPicPr>
        <p:blipFill>
          <a:blip r:embed="rId5"/>
          <a:stretch>
            <a:fillRect/>
          </a:stretch>
        </p:blipFill>
        <p:spPr>
          <a:xfrm rot="5400000">
            <a:off x="1939016" y="2067909"/>
            <a:ext cx="6267450" cy="2722181"/>
          </a:xfrm>
          <a:prstGeom prst="rect">
            <a:avLst/>
          </a:prstGeom>
        </p:spPr>
      </p:pic>
      <p:cxnSp>
        <p:nvCxnSpPr>
          <p:cNvPr id="10" name="Straight Arrow Connector 9">
            <a:extLst>
              <a:ext uri="{FF2B5EF4-FFF2-40B4-BE49-F238E27FC236}">
                <a16:creationId xmlns:a16="http://schemas.microsoft.com/office/drawing/2014/main" id="{B2E3B415-F813-4EF1-A120-F2228DDA4FEF}"/>
              </a:ext>
            </a:extLst>
          </p:cNvPr>
          <p:cNvCxnSpPr>
            <a:cxnSpLocks/>
          </p:cNvCxnSpPr>
          <p:nvPr/>
        </p:nvCxnSpPr>
        <p:spPr>
          <a:xfrm flipH="1">
            <a:off x="5372100" y="1590675"/>
            <a:ext cx="1573593" cy="6246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A21C12F2-E6A8-458F-9F23-E09E6FE969F2}"/>
              </a:ext>
            </a:extLst>
          </p:cNvPr>
          <p:cNvSpPr txBox="1"/>
          <p:nvPr/>
        </p:nvSpPr>
        <p:spPr>
          <a:xfrm>
            <a:off x="360819" y="1000124"/>
            <a:ext cx="3039606" cy="1938992"/>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Voter to Clerk Return Envelope</a:t>
            </a:r>
          </a:p>
          <a:p>
            <a:pPr marL="571500" lvl="1" indent="-228600">
              <a:buFont typeface="Arial" panose="020B0604020202020204" pitchFamily="34" charset="0"/>
              <a:buChar char="•"/>
            </a:pPr>
            <a:r>
              <a:rPr lang="en-US" sz="2400" dirty="0">
                <a:solidFill>
                  <a:schemeClr val="bg1"/>
                </a:solidFill>
              </a:rPr>
              <a:t>Used for Local and traveling voters.</a:t>
            </a:r>
          </a:p>
        </p:txBody>
      </p:sp>
    </p:spTree>
    <p:extLst>
      <p:ext uri="{BB962C8B-B14F-4D97-AF65-F5344CB8AC3E}">
        <p14:creationId xmlns:p14="http://schemas.microsoft.com/office/powerpoint/2010/main" val="3850817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F8861CB-8D71-41C3-BD25-565716F746C8}"/>
              </a:ext>
            </a:extLst>
          </p:cNvPr>
          <p:cNvGraphicFramePr>
            <a:graphicFrameLocks noChangeAspect="1"/>
          </p:cNvGraphicFramePr>
          <p:nvPr>
            <p:extLst>
              <p:ext uri="{D42A27DB-BD31-4B8C-83A1-F6EECF244321}">
                <p14:modId xmlns:p14="http://schemas.microsoft.com/office/powerpoint/2010/main" val="1437389176"/>
              </p:ext>
            </p:extLst>
          </p:nvPr>
        </p:nvGraphicFramePr>
        <p:xfrm>
          <a:off x="216081" y="207294"/>
          <a:ext cx="4978400" cy="6443412"/>
        </p:xfrm>
        <a:graphic>
          <a:graphicData uri="http://schemas.openxmlformats.org/presentationml/2006/ole">
            <mc:AlternateContent xmlns:mc="http://schemas.openxmlformats.org/markup-compatibility/2006">
              <mc:Choice xmlns:v="urn:schemas-microsoft-com:vml" Requires="v">
                <p:oleObj spid="_x0000_s3084" name="PDF Document" r:id="rId3" imgW="5829120" imgH="7543800" progId="NuancePDF.Document">
                  <p:embed/>
                </p:oleObj>
              </mc:Choice>
              <mc:Fallback>
                <p:oleObj name="PDF Document" r:id="rId3" imgW="5829120" imgH="7543800" progId="NuancePDF.Document">
                  <p:embed/>
                  <p:pic>
                    <p:nvPicPr>
                      <p:cNvPr id="0" name=""/>
                      <p:cNvPicPr/>
                      <p:nvPr/>
                    </p:nvPicPr>
                    <p:blipFill>
                      <a:blip r:embed="rId4"/>
                      <a:stretch>
                        <a:fillRect/>
                      </a:stretch>
                    </p:blipFill>
                    <p:spPr>
                      <a:xfrm>
                        <a:off x="216081" y="207294"/>
                        <a:ext cx="4978400" cy="6443412"/>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19B34104-2DAB-4F51-93CB-757AE3831651}"/>
              </a:ext>
            </a:extLst>
          </p:cNvPr>
          <p:cNvPicPr>
            <a:picLocks noChangeAspect="1"/>
          </p:cNvPicPr>
          <p:nvPr/>
        </p:nvPicPr>
        <p:blipFill>
          <a:blip r:embed="rId5"/>
          <a:stretch>
            <a:fillRect/>
          </a:stretch>
        </p:blipFill>
        <p:spPr>
          <a:xfrm>
            <a:off x="5381625" y="2984735"/>
            <a:ext cx="6594294" cy="2877152"/>
          </a:xfrm>
          <a:prstGeom prst="rect">
            <a:avLst/>
          </a:prstGeom>
        </p:spPr>
      </p:pic>
      <p:sp>
        <p:nvSpPr>
          <p:cNvPr id="6" name="TextBox 5">
            <a:extLst>
              <a:ext uri="{FF2B5EF4-FFF2-40B4-BE49-F238E27FC236}">
                <a16:creationId xmlns:a16="http://schemas.microsoft.com/office/drawing/2014/main" id="{F28ACECA-A916-4B06-ACAB-6709EFC6A458}"/>
              </a:ext>
            </a:extLst>
          </p:cNvPr>
          <p:cNvSpPr txBox="1"/>
          <p:nvPr/>
        </p:nvSpPr>
        <p:spPr>
          <a:xfrm>
            <a:off x="5562599" y="714375"/>
            <a:ext cx="5591175" cy="1895475"/>
          </a:xfrm>
          <a:prstGeom prst="rect">
            <a:avLst/>
          </a:prstGeom>
          <a:noFill/>
        </p:spPr>
        <p:txBody>
          <a:bodyPr wrap="square" rtlCol="0">
            <a:noAutofit/>
          </a:bodyPr>
          <a:lstStyle/>
          <a:p>
            <a:pPr marL="285750" indent="-285750">
              <a:buFont typeface="Arial" panose="020B0604020202020204" pitchFamily="34" charset="0"/>
              <a:buChar char="•"/>
            </a:pPr>
            <a:r>
              <a:rPr lang="en-US" sz="2400" b="1" dirty="0">
                <a:solidFill>
                  <a:schemeClr val="bg1"/>
                </a:solidFill>
              </a:rPr>
              <a:t>Inner Envelope (Certification)</a:t>
            </a:r>
          </a:p>
          <a:p>
            <a:pPr marL="571500" lvl="1" indent="-228600">
              <a:buFont typeface="Arial" panose="020B0604020202020204" pitchFamily="34" charset="0"/>
              <a:buChar char="•"/>
            </a:pPr>
            <a:r>
              <a:rPr lang="en-US" sz="2400" dirty="0">
                <a:solidFill>
                  <a:schemeClr val="bg1"/>
                </a:solidFill>
              </a:rPr>
              <a:t>Certification or envelope must be executed for ballot to count.</a:t>
            </a:r>
          </a:p>
        </p:txBody>
      </p:sp>
    </p:spTree>
    <p:extLst>
      <p:ext uri="{BB962C8B-B14F-4D97-AF65-F5344CB8AC3E}">
        <p14:creationId xmlns:p14="http://schemas.microsoft.com/office/powerpoint/2010/main" val="167322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6342F-1C9B-46CB-BE2C-D86AD71EEE8E}"/>
              </a:ext>
            </a:extLst>
          </p:cNvPr>
          <p:cNvSpPr>
            <a:spLocks noGrp="1"/>
          </p:cNvSpPr>
          <p:nvPr>
            <p:ph type="title"/>
          </p:nvPr>
        </p:nvSpPr>
        <p:spPr>
          <a:xfrm>
            <a:off x="617537" y="477308"/>
            <a:ext cx="8534400" cy="948268"/>
          </a:xfrm>
        </p:spPr>
        <p:txBody>
          <a:bodyPr anchor="t" anchorCtr="0">
            <a:noAutofit/>
          </a:bodyPr>
          <a:lstStyle/>
          <a:p>
            <a:r>
              <a:rPr lang="en-US" sz="4400" b="1" dirty="0"/>
              <a:t>Overseas ballot</a:t>
            </a:r>
          </a:p>
        </p:txBody>
      </p:sp>
      <p:sp>
        <p:nvSpPr>
          <p:cNvPr id="4" name="Content Placeholder 2">
            <a:extLst>
              <a:ext uri="{FF2B5EF4-FFF2-40B4-BE49-F238E27FC236}">
                <a16:creationId xmlns:a16="http://schemas.microsoft.com/office/drawing/2014/main" id="{2BF5961F-4094-4CB4-9738-F90DB0A07FEB}"/>
              </a:ext>
            </a:extLst>
          </p:cNvPr>
          <p:cNvSpPr>
            <a:spLocks noGrp="1"/>
          </p:cNvSpPr>
          <p:nvPr>
            <p:ph idx="1"/>
          </p:nvPr>
        </p:nvSpPr>
        <p:spPr>
          <a:xfrm>
            <a:off x="749299" y="1168401"/>
            <a:ext cx="10137776" cy="5001680"/>
          </a:xfrm>
        </p:spPr>
        <p:txBody>
          <a:bodyPr anchor="t" anchorCtr="0">
            <a:noAutofit/>
          </a:bodyPr>
          <a:lstStyle/>
          <a:p>
            <a:r>
              <a:rPr lang="en-US" sz="2400" dirty="0">
                <a:solidFill>
                  <a:schemeClr val="bg1"/>
                </a:solidFill>
              </a:rPr>
              <a:t>Supplied by SOTS for use in a Primary or Election.</a:t>
            </a:r>
          </a:p>
          <a:p>
            <a:r>
              <a:rPr lang="en-US" sz="2400" dirty="0">
                <a:solidFill>
                  <a:schemeClr val="bg1"/>
                </a:solidFill>
              </a:rPr>
              <a:t>Federal Offices </a:t>
            </a:r>
            <a:r>
              <a:rPr lang="en-US" sz="2400" b="1" u="sng" dirty="0">
                <a:solidFill>
                  <a:schemeClr val="bg1"/>
                </a:solidFill>
              </a:rPr>
              <a:t>ONLY.</a:t>
            </a:r>
            <a:r>
              <a:rPr lang="en-US" sz="2400" dirty="0">
                <a:solidFill>
                  <a:schemeClr val="bg1"/>
                </a:solidFill>
              </a:rPr>
              <a:t>  May use FPCA or ED-70 Overseas App.</a:t>
            </a:r>
            <a:endParaRPr lang="en-US" sz="2400" b="1" u="sng" dirty="0">
              <a:solidFill>
                <a:schemeClr val="bg1"/>
              </a:solidFill>
            </a:endParaRPr>
          </a:p>
          <a:p>
            <a:r>
              <a:rPr lang="en-US" sz="2400" dirty="0">
                <a:solidFill>
                  <a:schemeClr val="bg1"/>
                </a:solidFill>
              </a:rPr>
              <a:t>Available to non-registered citizens residing permanently overseas.  Available from last town of residence prior to moving.  If minor child, address of parent prior to moving is utilized to determine voting district.</a:t>
            </a:r>
            <a:endParaRPr lang="en-US" sz="2400" b="1" u="sng" dirty="0">
              <a:solidFill>
                <a:schemeClr val="bg1"/>
              </a:solidFill>
            </a:endParaRPr>
          </a:p>
          <a:p>
            <a:r>
              <a:rPr lang="en-US" sz="2400" dirty="0">
                <a:solidFill>
                  <a:schemeClr val="bg1"/>
                </a:solidFill>
              </a:rPr>
              <a:t>Can be issued by mail up to 45 days, unless the Primary is advanced, then 40 days prior to the election.  (§9-158C &amp; §9-376)</a:t>
            </a:r>
          </a:p>
          <a:p>
            <a:r>
              <a:rPr lang="en-US" sz="2400" dirty="0">
                <a:solidFill>
                  <a:schemeClr val="bg1"/>
                </a:solidFill>
              </a:rPr>
              <a:t>Inner ED-72 Ballot envelope supplied when mailed.  Required to be properly executed, otherwise ballot may be rejected.</a:t>
            </a:r>
          </a:p>
          <a:p>
            <a:r>
              <a:rPr lang="en-US" sz="2400" dirty="0">
                <a:solidFill>
                  <a:schemeClr val="bg1"/>
                </a:solidFill>
              </a:rPr>
              <a:t>Issued through the mail it will have the Overseas Voter information completed for reference.</a:t>
            </a:r>
          </a:p>
        </p:txBody>
      </p:sp>
    </p:spTree>
    <p:extLst>
      <p:ext uri="{BB962C8B-B14F-4D97-AF65-F5344CB8AC3E}">
        <p14:creationId xmlns:p14="http://schemas.microsoft.com/office/powerpoint/2010/main" val="2683658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F45BA52E-98CE-48EC-AA09-2837DF1C4CAF}"/>
              </a:ext>
            </a:extLst>
          </p:cNvPr>
          <p:cNvGraphicFramePr>
            <a:graphicFrameLocks noChangeAspect="1"/>
          </p:cNvGraphicFramePr>
          <p:nvPr>
            <p:extLst>
              <p:ext uri="{D42A27DB-BD31-4B8C-83A1-F6EECF244321}">
                <p14:modId xmlns:p14="http://schemas.microsoft.com/office/powerpoint/2010/main" val="3625370716"/>
              </p:ext>
            </p:extLst>
          </p:nvPr>
        </p:nvGraphicFramePr>
        <p:xfrm>
          <a:off x="4591051" y="2246840"/>
          <a:ext cx="6708774" cy="4073184"/>
        </p:xfrm>
        <a:graphic>
          <a:graphicData uri="http://schemas.openxmlformats.org/presentationml/2006/ole">
            <mc:AlternateContent xmlns:mc="http://schemas.openxmlformats.org/markup-compatibility/2006">
              <mc:Choice xmlns:v="urn:schemas-microsoft-com:vml" Requires="v">
                <p:oleObj spid="_x0000_s7190" name="PDF Document" r:id="rId3" imgW="9601200" imgH="5829120" progId="NuancePDF.Document">
                  <p:embed/>
                </p:oleObj>
              </mc:Choice>
              <mc:Fallback>
                <p:oleObj name="PDF Document" r:id="rId3" imgW="9601200" imgH="5829120" progId="NuancePDF.Document">
                  <p:embed/>
                  <p:pic>
                    <p:nvPicPr>
                      <p:cNvPr id="0" name=""/>
                      <p:cNvPicPr/>
                      <p:nvPr/>
                    </p:nvPicPr>
                    <p:blipFill>
                      <a:blip r:embed="rId4"/>
                      <a:stretch>
                        <a:fillRect/>
                      </a:stretch>
                    </p:blipFill>
                    <p:spPr>
                      <a:xfrm>
                        <a:off x="4591051" y="2246840"/>
                        <a:ext cx="6708774" cy="4073184"/>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04043055-E95E-41F0-8285-74536778DAB9}"/>
              </a:ext>
            </a:extLst>
          </p:cNvPr>
          <p:cNvGraphicFramePr>
            <a:graphicFrameLocks noChangeAspect="1"/>
          </p:cNvGraphicFramePr>
          <p:nvPr>
            <p:extLst>
              <p:ext uri="{D42A27DB-BD31-4B8C-83A1-F6EECF244321}">
                <p14:modId xmlns:p14="http://schemas.microsoft.com/office/powerpoint/2010/main" val="4080133924"/>
              </p:ext>
            </p:extLst>
          </p:nvPr>
        </p:nvGraphicFramePr>
        <p:xfrm>
          <a:off x="396876" y="176025"/>
          <a:ext cx="3949700" cy="6505949"/>
        </p:xfrm>
        <a:graphic>
          <a:graphicData uri="http://schemas.openxmlformats.org/presentationml/2006/ole">
            <mc:AlternateContent xmlns:mc="http://schemas.openxmlformats.org/markup-compatibility/2006">
              <mc:Choice xmlns:v="urn:schemas-microsoft-com:vml" Requires="v">
                <p:oleObj spid="_x0000_s7191" name="PDF Document" r:id="rId5" imgW="5829120" imgH="9601200" progId="NuancePDF.Document">
                  <p:embed/>
                </p:oleObj>
              </mc:Choice>
              <mc:Fallback>
                <p:oleObj name="PDF Document" r:id="rId5" imgW="5829120" imgH="9601200" progId="NuancePDF.Document">
                  <p:embed/>
                  <p:pic>
                    <p:nvPicPr>
                      <p:cNvPr id="0" name=""/>
                      <p:cNvPicPr/>
                      <p:nvPr/>
                    </p:nvPicPr>
                    <p:blipFill>
                      <a:blip r:embed="rId6"/>
                      <a:stretch>
                        <a:fillRect/>
                      </a:stretch>
                    </p:blipFill>
                    <p:spPr>
                      <a:xfrm>
                        <a:off x="396876" y="176025"/>
                        <a:ext cx="3949700" cy="6505949"/>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3869ADFD-FE3C-45A7-9120-EFA861C88BCA}"/>
              </a:ext>
            </a:extLst>
          </p:cNvPr>
          <p:cNvSpPr txBox="1"/>
          <p:nvPr/>
        </p:nvSpPr>
        <p:spPr>
          <a:xfrm>
            <a:off x="4772025" y="704849"/>
            <a:ext cx="6238875" cy="1000125"/>
          </a:xfrm>
          <a:prstGeom prst="rect">
            <a:avLst/>
          </a:prstGeom>
          <a:noFill/>
        </p:spPr>
        <p:txBody>
          <a:bodyPr wrap="square" rtlCol="0">
            <a:noAutofit/>
          </a:bodyPr>
          <a:lstStyle/>
          <a:p>
            <a:pPr marL="285750" indent="-285750">
              <a:buFont typeface="Arial" panose="020B0604020202020204" pitchFamily="34" charset="0"/>
              <a:buChar char="•"/>
            </a:pPr>
            <a:r>
              <a:rPr lang="en-US" sz="2800" b="1" u="sng" dirty="0">
                <a:solidFill>
                  <a:schemeClr val="bg1"/>
                </a:solidFill>
              </a:rPr>
              <a:t>Official Overseas Ballot supplied by SOTS</a:t>
            </a:r>
            <a:r>
              <a:rPr lang="en-US" sz="2800" dirty="0">
                <a:solidFill>
                  <a:schemeClr val="bg1"/>
                </a:solidFill>
              </a:rPr>
              <a:t> </a:t>
            </a:r>
            <a:r>
              <a:rPr lang="en-US" sz="2000" dirty="0">
                <a:solidFill>
                  <a:schemeClr val="bg1"/>
                </a:solidFill>
              </a:rPr>
              <a:t>(Federal Offices Only)</a:t>
            </a:r>
            <a:endParaRPr lang="en-US" sz="2800" b="1" u="sng" dirty="0">
              <a:solidFill>
                <a:schemeClr val="bg1"/>
              </a:solidFill>
            </a:endParaRPr>
          </a:p>
        </p:txBody>
      </p:sp>
    </p:spTree>
    <p:extLst>
      <p:ext uri="{BB962C8B-B14F-4D97-AF65-F5344CB8AC3E}">
        <p14:creationId xmlns:p14="http://schemas.microsoft.com/office/powerpoint/2010/main" val="573649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8D07797-BCE8-470D-8C09-007C7150BEA5}"/>
              </a:ext>
            </a:extLst>
          </p:cNvPr>
          <p:cNvGraphicFramePr>
            <a:graphicFrameLocks noChangeAspect="1"/>
          </p:cNvGraphicFramePr>
          <p:nvPr>
            <p:extLst>
              <p:ext uri="{D42A27DB-BD31-4B8C-83A1-F6EECF244321}">
                <p14:modId xmlns:p14="http://schemas.microsoft.com/office/powerpoint/2010/main" val="4289751330"/>
              </p:ext>
            </p:extLst>
          </p:nvPr>
        </p:nvGraphicFramePr>
        <p:xfrm>
          <a:off x="3289300" y="224631"/>
          <a:ext cx="2806700" cy="6408738"/>
        </p:xfrm>
        <a:graphic>
          <a:graphicData uri="http://schemas.openxmlformats.org/presentationml/2006/ole">
            <mc:AlternateContent xmlns:mc="http://schemas.openxmlformats.org/markup-compatibility/2006">
              <mc:Choice xmlns:v="urn:schemas-microsoft-com:vml" Requires="v">
                <p:oleObj spid="_x0000_s9235" name="PDF Document" r:id="rId3" imgW="2806920" imgH="6409080" progId="NuancePDF.Document">
                  <p:embed/>
                </p:oleObj>
              </mc:Choice>
              <mc:Fallback>
                <p:oleObj name="PDF Document" r:id="rId3" imgW="2806920" imgH="6409080" progId="NuancePDF.Document">
                  <p:embed/>
                  <p:pic>
                    <p:nvPicPr>
                      <p:cNvPr id="0" name=""/>
                      <p:cNvPicPr/>
                      <p:nvPr/>
                    </p:nvPicPr>
                    <p:blipFill>
                      <a:blip r:embed="rId4"/>
                      <a:stretch>
                        <a:fillRect/>
                      </a:stretch>
                    </p:blipFill>
                    <p:spPr>
                      <a:xfrm>
                        <a:off x="3289300" y="224631"/>
                        <a:ext cx="2806700" cy="640873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56FB51F-4380-4FC5-B8E8-9C7EFB933246}"/>
              </a:ext>
            </a:extLst>
          </p:cNvPr>
          <p:cNvGraphicFramePr>
            <a:graphicFrameLocks noChangeAspect="1"/>
          </p:cNvGraphicFramePr>
          <p:nvPr>
            <p:extLst>
              <p:ext uri="{D42A27DB-BD31-4B8C-83A1-F6EECF244321}">
                <p14:modId xmlns:p14="http://schemas.microsoft.com/office/powerpoint/2010/main" val="3259009794"/>
              </p:ext>
            </p:extLst>
          </p:nvPr>
        </p:nvGraphicFramePr>
        <p:xfrm>
          <a:off x="6945692" y="1085849"/>
          <a:ext cx="2722182" cy="2258934"/>
        </p:xfrm>
        <a:graphic>
          <a:graphicData uri="http://schemas.openxmlformats.org/presentationml/2006/ole">
            <mc:AlternateContent xmlns:mc="http://schemas.openxmlformats.org/markup-compatibility/2006">
              <mc:Choice xmlns:v="urn:schemas-microsoft-com:vml" Requires="v">
                <p:oleObj spid="_x0000_s9236" name="PDF Document" r:id="rId5" imgW="1809360" imgH="1502280" progId="NuancePDF.Document">
                  <p:embed/>
                </p:oleObj>
              </mc:Choice>
              <mc:Fallback>
                <p:oleObj name="PDF Document" r:id="rId5" imgW="1809360" imgH="1502280" progId="NuancePDF.Document">
                  <p:embed/>
                  <p:pic>
                    <p:nvPicPr>
                      <p:cNvPr id="4" name="Object 3">
                        <a:extLst>
                          <a:ext uri="{FF2B5EF4-FFF2-40B4-BE49-F238E27FC236}">
                            <a16:creationId xmlns:a16="http://schemas.microsoft.com/office/drawing/2014/main" id="{856FB51F-4380-4FC5-B8E8-9C7EFB933246}"/>
                          </a:ext>
                        </a:extLst>
                      </p:cNvPr>
                      <p:cNvPicPr/>
                      <p:nvPr/>
                    </p:nvPicPr>
                    <p:blipFill>
                      <a:blip r:embed="rId6"/>
                      <a:stretch>
                        <a:fillRect/>
                      </a:stretch>
                    </p:blipFill>
                    <p:spPr>
                      <a:xfrm>
                        <a:off x="6945692" y="1085849"/>
                        <a:ext cx="2722182" cy="2258934"/>
                      </a:xfrm>
                      <a:prstGeom prst="rect">
                        <a:avLst/>
                      </a:prstGeom>
                    </p:spPr>
                  </p:pic>
                </p:oleObj>
              </mc:Fallback>
            </mc:AlternateContent>
          </a:graphicData>
        </a:graphic>
      </p:graphicFrame>
      <p:cxnSp>
        <p:nvCxnSpPr>
          <p:cNvPr id="10" name="Straight Arrow Connector 9">
            <a:extLst>
              <a:ext uri="{FF2B5EF4-FFF2-40B4-BE49-F238E27FC236}">
                <a16:creationId xmlns:a16="http://schemas.microsoft.com/office/drawing/2014/main" id="{B2E3B415-F813-4EF1-A120-F2228DDA4FEF}"/>
              </a:ext>
            </a:extLst>
          </p:cNvPr>
          <p:cNvCxnSpPr>
            <a:cxnSpLocks/>
          </p:cNvCxnSpPr>
          <p:nvPr/>
        </p:nvCxnSpPr>
        <p:spPr>
          <a:xfrm flipH="1">
            <a:off x="5372100" y="1590675"/>
            <a:ext cx="1573593" cy="6246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A21C12F2-E6A8-458F-9F23-E09E6FE969F2}"/>
              </a:ext>
            </a:extLst>
          </p:cNvPr>
          <p:cNvSpPr txBox="1"/>
          <p:nvPr/>
        </p:nvSpPr>
        <p:spPr>
          <a:xfrm>
            <a:off x="360819" y="1000124"/>
            <a:ext cx="3039606" cy="2677656"/>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Overseas Voter to Clerk Return Envelope</a:t>
            </a:r>
          </a:p>
          <a:p>
            <a:pPr marL="571500" lvl="1" indent="-228600">
              <a:buFont typeface="Arial" panose="020B0604020202020204" pitchFamily="34" charset="0"/>
              <a:buChar char="•"/>
            </a:pPr>
            <a:r>
              <a:rPr lang="en-US" sz="2400" dirty="0">
                <a:solidFill>
                  <a:schemeClr val="bg1"/>
                </a:solidFill>
              </a:rPr>
              <a:t>Used for non-registered citizens &amp; dependents.</a:t>
            </a:r>
          </a:p>
        </p:txBody>
      </p:sp>
    </p:spTree>
    <p:extLst>
      <p:ext uri="{BB962C8B-B14F-4D97-AF65-F5344CB8AC3E}">
        <p14:creationId xmlns:p14="http://schemas.microsoft.com/office/powerpoint/2010/main" val="3904766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8ACECA-A916-4B06-ACAB-6709EFC6A458}"/>
              </a:ext>
            </a:extLst>
          </p:cNvPr>
          <p:cNvSpPr txBox="1"/>
          <p:nvPr/>
        </p:nvSpPr>
        <p:spPr>
          <a:xfrm>
            <a:off x="981074" y="542925"/>
            <a:ext cx="8001001" cy="1895475"/>
          </a:xfrm>
          <a:prstGeom prst="rect">
            <a:avLst/>
          </a:prstGeom>
          <a:noFill/>
        </p:spPr>
        <p:txBody>
          <a:bodyPr wrap="square" rtlCol="0">
            <a:noAutofit/>
          </a:bodyPr>
          <a:lstStyle/>
          <a:p>
            <a:pPr marL="285750" indent="-285750">
              <a:buFont typeface="Arial" panose="020B0604020202020204" pitchFamily="34" charset="0"/>
              <a:buChar char="•"/>
            </a:pPr>
            <a:r>
              <a:rPr lang="en-US" sz="2400" b="1" dirty="0">
                <a:solidFill>
                  <a:schemeClr val="bg1"/>
                </a:solidFill>
              </a:rPr>
              <a:t>Overseas Inner Ballot Envelope</a:t>
            </a:r>
          </a:p>
          <a:p>
            <a:pPr marL="571500" lvl="1" indent="-228600">
              <a:buFont typeface="Arial" panose="020B0604020202020204" pitchFamily="34" charset="0"/>
              <a:buChar char="•"/>
            </a:pPr>
            <a:r>
              <a:rPr lang="en-US" sz="2400" dirty="0">
                <a:solidFill>
                  <a:schemeClr val="bg1"/>
                </a:solidFill>
              </a:rPr>
              <a:t>Envelope information must be filled in by overseas voter and executed for ballot to be counted.</a:t>
            </a:r>
          </a:p>
        </p:txBody>
      </p:sp>
      <p:graphicFrame>
        <p:nvGraphicFramePr>
          <p:cNvPr id="3" name="Object 2">
            <a:extLst>
              <a:ext uri="{FF2B5EF4-FFF2-40B4-BE49-F238E27FC236}">
                <a16:creationId xmlns:a16="http://schemas.microsoft.com/office/drawing/2014/main" id="{EA2ABBE1-435B-4B69-8443-17A3AD8ED77B}"/>
              </a:ext>
            </a:extLst>
          </p:cNvPr>
          <p:cNvGraphicFramePr>
            <a:graphicFrameLocks noChangeAspect="1"/>
          </p:cNvGraphicFramePr>
          <p:nvPr>
            <p:extLst>
              <p:ext uri="{D42A27DB-BD31-4B8C-83A1-F6EECF244321}">
                <p14:modId xmlns:p14="http://schemas.microsoft.com/office/powerpoint/2010/main" val="3935547009"/>
              </p:ext>
            </p:extLst>
          </p:nvPr>
        </p:nvGraphicFramePr>
        <p:xfrm>
          <a:off x="981074" y="2631634"/>
          <a:ext cx="8562976" cy="3726543"/>
        </p:xfrm>
        <a:graphic>
          <a:graphicData uri="http://schemas.openxmlformats.org/presentationml/2006/ole">
            <mc:AlternateContent xmlns:mc="http://schemas.openxmlformats.org/markup-compatibility/2006">
              <mc:Choice xmlns:v="urn:schemas-microsoft-com:vml" Requires="v">
                <p:oleObj spid="_x0000_s10251" name="PDF Document" r:id="rId3" imgW="6063120" imgH="2638440" progId="NuancePDF.Document">
                  <p:embed/>
                </p:oleObj>
              </mc:Choice>
              <mc:Fallback>
                <p:oleObj name="PDF Document" r:id="rId3" imgW="6063120" imgH="2638440" progId="NuancePDF.Document">
                  <p:embed/>
                  <p:pic>
                    <p:nvPicPr>
                      <p:cNvPr id="0" name=""/>
                      <p:cNvPicPr/>
                      <p:nvPr/>
                    </p:nvPicPr>
                    <p:blipFill>
                      <a:blip r:embed="rId4"/>
                      <a:stretch>
                        <a:fillRect/>
                      </a:stretch>
                    </p:blipFill>
                    <p:spPr>
                      <a:xfrm>
                        <a:off x="981074" y="2631634"/>
                        <a:ext cx="8562976" cy="3726543"/>
                      </a:xfrm>
                      <a:prstGeom prst="rect">
                        <a:avLst/>
                      </a:prstGeom>
                    </p:spPr>
                  </p:pic>
                </p:oleObj>
              </mc:Fallback>
            </mc:AlternateContent>
          </a:graphicData>
        </a:graphic>
      </p:graphicFrame>
    </p:spTree>
    <p:extLst>
      <p:ext uri="{BB962C8B-B14F-4D97-AF65-F5344CB8AC3E}">
        <p14:creationId xmlns:p14="http://schemas.microsoft.com/office/powerpoint/2010/main" val="1612437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6342F-1C9B-46CB-BE2C-D86AD71EEE8E}"/>
              </a:ext>
            </a:extLst>
          </p:cNvPr>
          <p:cNvSpPr>
            <a:spLocks noGrp="1"/>
          </p:cNvSpPr>
          <p:nvPr>
            <p:ph type="title"/>
          </p:nvPr>
        </p:nvSpPr>
        <p:spPr>
          <a:xfrm>
            <a:off x="608012" y="458258"/>
            <a:ext cx="8534400" cy="948268"/>
          </a:xfrm>
        </p:spPr>
        <p:txBody>
          <a:bodyPr anchor="t" anchorCtr="0">
            <a:noAutofit/>
          </a:bodyPr>
          <a:lstStyle/>
          <a:p>
            <a:r>
              <a:rPr lang="en-US" sz="4400" b="1" dirty="0"/>
              <a:t>regular ballot</a:t>
            </a:r>
          </a:p>
        </p:txBody>
      </p:sp>
      <p:sp>
        <p:nvSpPr>
          <p:cNvPr id="4" name="Content Placeholder 2">
            <a:extLst>
              <a:ext uri="{FF2B5EF4-FFF2-40B4-BE49-F238E27FC236}">
                <a16:creationId xmlns:a16="http://schemas.microsoft.com/office/drawing/2014/main" id="{2BF5961F-4094-4CB4-9738-F90DB0A07FEB}"/>
              </a:ext>
            </a:extLst>
          </p:cNvPr>
          <p:cNvSpPr>
            <a:spLocks noGrp="1"/>
          </p:cNvSpPr>
          <p:nvPr>
            <p:ph idx="1"/>
          </p:nvPr>
        </p:nvSpPr>
        <p:spPr>
          <a:xfrm>
            <a:off x="749299" y="1168401"/>
            <a:ext cx="10137776" cy="5001680"/>
          </a:xfrm>
        </p:spPr>
        <p:txBody>
          <a:bodyPr anchor="t" anchorCtr="0">
            <a:noAutofit/>
          </a:bodyPr>
          <a:lstStyle/>
          <a:p>
            <a:r>
              <a:rPr lang="en-US" sz="2400" dirty="0">
                <a:solidFill>
                  <a:schemeClr val="bg1"/>
                </a:solidFill>
              </a:rPr>
              <a:t>Prepared and Printed by the Town Clerk.</a:t>
            </a:r>
          </a:p>
          <a:p>
            <a:r>
              <a:rPr lang="en-US" sz="2400" dirty="0">
                <a:solidFill>
                  <a:schemeClr val="bg1"/>
                </a:solidFill>
              </a:rPr>
              <a:t>Available to all registered electors upon proper application.</a:t>
            </a:r>
            <a:endParaRPr lang="en-US" sz="2400" b="1" u="sng" dirty="0">
              <a:solidFill>
                <a:schemeClr val="bg1"/>
              </a:solidFill>
            </a:endParaRPr>
          </a:p>
          <a:p>
            <a:r>
              <a:rPr lang="en-US" sz="2400" dirty="0">
                <a:solidFill>
                  <a:schemeClr val="bg1"/>
                </a:solidFill>
              </a:rPr>
              <a:t>Can be issued by mail and in-person up to 31 days prior to the election. </a:t>
            </a:r>
          </a:p>
          <a:p>
            <a:r>
              <a:rPr lang="en-US" sz="2400" dirty="0">
                <a:solidFill>
                  <a:schemeClr val="bg1"/>
                </a:solidFill>
              </a:rPr>
              <a:t>Inner ED-9 Ballot envelope supplied when mailed.  Required to be properly executed, otherwise ballot may be rejected.</a:t>
            </a:r>
          </a:p>
          <a:p>
            <a:r>
              <a:rPr lang="en-US" sz="2400" dirty="0">
                <a:solidFill>
                  <a:schemeClr val="bg1"/>
                </a:solidFill>
              </a:rPr>
              <a:t>Replaces the 45 Day Blank Ballot when requested during the 31-day election period.  Can be sent to any registered elector world-wide.</a:t>
            </a:r>
          </a:p>
        </p:txBody>
      </p:sp>
    </p:spTree>
    <p:extLst>
      <p:ext uri="{BB962C8B-B14F-4D97-AF65-F5344CB8AC3E}">
        <p14:creationId xmlns:p14="http://schemas.microsoft.com/office/powerpoint/2010/main" val="3101027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15F28FA-41CC-4412-8C6B-3188A3D51968}"/>
              </a:ext>
            </a:extLst>
          </p:cNvPr>
          <p:cNvGraphicFramePr>
            <a:graphicFrameLocks noChangeAspect="1"/>
          </p:cNvGraphicFramePr>
          <p:nvPr>
            <p:extLst>
              <p:ext uri="{D42A27DB-BD31-4B8C-83A1-F6EECF244321}">
                <p14:modId xmlns:p14="http://schemas.microsoft.com/office/powerpoint/2010/main" val="3222842146"/>
              </p:ext>
            </p:extLst>
          </p:nvPr>
        </p:nvGraphicFramePr>
        <p:xfrm>
          <a:off x="298450" y="203200"/>
          <a:ext cx="4994538" cy="6464300"/>
        </p:xfrm>
        <a:graphic>
          <a:graphicData uri="http://schemas.openxmlformats.org/presentationml/2006/ole">
            <mc:AlternateContent xmlns:mc="http://schemas.openxmlformats.org/markup-compatibility/2006">
              <mc:Choice xmlns:v="urn:schemas-microsoft-com:vml" Requires="v">
                <p:oleObj spid="_x0000_s11280" name="PDF Document" r:id="rId3" imgW="5829120" imgH="7543800" progId="NuancePDF.Document">
                  <p:embed/>
                </p:oleObj>
              </mc:Choice>
              <mc:Fallback>
                <p:oleObj name="PDF Document" r:id="rId3" imgW="5829120" imgH="7543800" progId="NuancePDF.Document">
                  <p:embed/>
                  <p:pic>
                    <p:nvPicPr>
                      <p:cNvPr id="0" name=""/>
                      <p:cNvPicPr/>
                      <p:nvPr/>
                    </p:nvPicPr>
                    <p:blipFill>
                      <a:blip r:embed="rId4"/>
                      <a:stretch>
                        <a:fillRect/>
                      </a:stretch>
                    </p:blipFill>
                    <p:spPr>
                      <a:xfrm>
                        <a:off x="298450" y="203200"/>
                        <a:ext cx="4994538" cy="64643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7C8ACD1-3F2B-47BD-86C4-B4D17EE80F2B}"/>
              </a:ext>
            </a:extLst>
          </p:cNvPr>
          <p:cNvGraphicFramePr>
            <a:graphicFrameLocks noChangeAspect="1"/>
          </p:cNvGraphicFramePr>
          <p:nvPr>
            <p:extLst>
              <p:ext uri="{D42A27DB-BD31-4B8C-83A1-F6EECF244321}">
                <p14:modId xmlns:p14="http://schemas.microsoft.com/office/powerpoint/2010/main" val="3481427404"/>
              </p:ext>
            </p:extLst>
          </p:nvPr>
        </p:nvGraphicFramePr>
        <p:xfrm>
          <a:off x="5562600" y="2462358"/>
          <a:ext cx="5441950" cy="4205143"/>
        </p:xfrm>
        <a:graphic>
          <a:graphicData uri="http://schemas.openxmlformats.org/presentationml/2006/ole">
            <mc:AlternateContent xmlns:mc="http://schemas.openxmlformats.org/markup-compatibility/2006">
              <mc:Choice xmlns:v="urn:schemas-microsoft-com:vml" Requires="v">
                <p:oleObj spid="_x0000_s11281" name="PDF Document" r:id="rId5" imgW="7543800" imgH="5829120" progId="NuancePDF.Document">
                  <p:embed/>
                </p:oleObj>
              </mc:Choice>
              <mc:Fallback>
                <p:oleObj name="PDF Document" r:id="rId5" imgW="7543800" imgH="5829120" progId="NuancePDF.Document">
                  <p:embed/>
                  <p:pic>
                    <p:nvPicPr>
                      <p:cNvPr id="0" name=""/>
                      <p:cNvPicPr/>
                      <p:nvPr/>
                    </p:nvPicPr>
                    <p:blipFill>
                      <a:blip r:embed="rId6"/>
                      <a:stretch>
                        <a:fillRect/>
                      </a:stretch>
                    </p:blipFill>
                    <p:spPr>
                      <a:xfrm>
                        <a:off x="5562600" y="2462358"/>
                        <a:ext cx="5441950" cy="420514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6D2236F9-61BE-448A-91D9-A9522CD87326}"/>
              </a:ext>
            </a:extLst>
          </p:cNvPr>
          <p:cNvSpPr txBox="1"/>
          <p:nvPr/>
        </p:nvSpPr>
        <p:spPr>
          <a:xfrm>
            <a:off x="5419725" y="914399"/>
            <a:ext cx="6238875" cy="1000125"/>
          </a:xfrm>
          <a:prstGeom prst="rect">
            <a:avLst/>
          </a:prstGeom>
          <a:noFill/>
        </p:spPr>
        <p:txBody>
          <a:bodyPr wrap="square" rtlCol="0">
            <a:noAutofit/>
          </a:bodyPr>
          <a:lstStyle/>
          <a:p>
            <a:pPr marL="285750" indent="-285750">
              <a:buFont typeface="Arial" panose="020B0604020202020204" pitchFamily="34" charset="0"/>
              <a:buChar char="•"/>
            </a:pPr>
            <a:r>
              <a:rPr lang="en-US" sz="2800" b="1" u="sng" dirty="0">
                <a:solidFill>
                  <a:schemeClr val="bg1"/>
                </a:solidFill>
              </a:rPr>
              <a:t>Official Absentee Ballot</a:t>
            </a:r>
          </a:p>
        </p:txBody>
      </p:sp>
    </p:spTree>
    <p:extLst>
      <p:ext uri="{BB962C8B-B14F-4D97-AF65-F5344CB8AC3E}">
        <p14:creationId xmlns:p14="http://schemas.microsoft.com/office/powerpoint/2010/main" val="1985858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56FB51F-4380-4FC5-B8E8-9C7EFB933246}"/>
              </a:ext>
            </a:extLst>
          </p:cNvPr>
          <p:cNvGraphicFramePr>
            <a:graphicFrameLocks noChangeAspect="1"/>
          </p:cNvGraphicFramePr>
          <p:nvPr/>
        </p:nvGraphicFramePr>
        <p:xfrm>
          <a:off x="6945692" y="1085849"/>
          <a:ext cx="2722182" cy="2258934"/>
        </p:xfrm>
        <a:graphic>
          <a:graphicData uri="http://schemas.openxmlformats.org/presentationml/2006/ole">
            <mc:AlternateContent xmlns:mc="http://schemas.openxmlformats.org/markup-compatibility/2006">
              <mc:Choice xmlns:v="urn:schemas-microsoft-com:vml" Requires="v">
                <p:oleObj spid="_x0000_s12297" name="PDF Document" r:id="rId3" imgW="1809360" imgH="1502280" progId="NuancePDF.Document">
                  <p:embed/>
                </p:oleObj>
              </mc:Choice>
              <mc:Fallback>
                <p:oleObj name="PDF Document" r:id="rId3" imgW="1809360" imgH="1502280" progId="NuancePDF.Document">
                  <p:embed/>
                  <p:pic>
                    <p:nvPicPr>
                      <p:cNvPr id="4" name="Object 3">
                        <a:extLst>
                          <a:ext uri="{FF2B5EF4-FFF2-40B4-BE49-F238E27FC236}">
                            <a16:creationId xmlns:a16="http://schemas.microsoft.com/office/drawing/2014/main" id="{856FB51F-4380-4FC5-B8E8-9C7EFB933246}"/>
                          </a:ext>
                        </a:extLst>
                      </p:cNvPr>
                      <p:cNvPicPr/>
                      <p:nvPr/>
                    </p:nvPicPr>
                    <p:blipFill>
                      <a:blip r:embed="rId4"/>
                      <a:stretch>
                        <a:fillRect/>
                      </a:stretch>
                    </p:blipFill>
                    <p:spPr>
                      <a:xfrm>
                        <a:off x="6945692" y="1085849"/>
                        <a:ext cx="2722182" cy="2258934"/>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3C215409-D865-48CF-B11A-AD091480950D}"/>
              </a:ext>
            </a:extLst>
          </p:cNvPr>
          <p:cNvPicPr>
            <a:picLocks noChangeAspect="1"/>
          </p:cNvPicPr>
          <p:nvPr/>
        </p:nvPicPr>
        <p:blipFill>
          <a:blip r:embed="rId5"/>
          <a:stretch>
            <a:fillRect/>
          </a:stretch>
        </p:blipFill>
        <p:spPr>
          <a:xfrm rot="5400000">
            <a:off x="1800225" y="2086268"/>
            <a:ext cx="6341364" cy="2685465"/>
          </a:xfrm>
          <a:prstGeom prst="rect">
            <a:avLst/>
          </a:prstGeom>
        </p:spPr>
      </p:pic>
      <p:cxnSp>
        <p:nvCxnSpPr>
          <p:cNvPr id="10" name="Straight Arrow Connector 9">
            <a:extLst>
              <a:ext uri="{FF2B5EF4-FFF2-40B4-BE49-F238E27FC236}">
                <a16:creationId xmlns:a16="http://schemas.microsoft.com/office/drawing/2014/main" id="{B2E3B415-F813-4EF1-A120-F2228DDA4FEF}"/>
              </a:ext>
            </a:extLst>
          </p:cNvPr>
          <p:cNvCxnSpPr>
            <a:cxnSpLocks/>
          </p:cNvCxnSpPr>
          <p:nvPr/>
        </p:nvCxnSpPr>
        <p:spPr>
          <a:xfrm flipH="1">
            <a:off x="5372100" y="1590675"/>
            <a:ext cx="1573593" cy="6246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A21C12F2-E6A8-458F-9F23-E09E6FE969F2}"/>
              </a:ext>
            </a:extLst>
          </p:cNvPr>
          <p:cNvSpPr txBox="1"/>
          <p:nvPr/>
        </p:nvSpPr>
        <p:spPr>
          <a:xfrm>
            <a:off x="360819" y="1000124"/>
            <a:ext cx="3039606" cy="3416320"/>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Voter to Clerk Return Envelope</a:t>
            </a:r>
          </a:p>
          <a:p>
            <a:pPr marL="571500" lvl="1" indent="-228600">
              <a:buFont typeface="Arial" panose="020B0604020202020204" pitchFamily="34" charset="0"/>
              <a:buChar char="•"/>
            </a:pPr>
            <a:r>
              <a:rPr lang="en-US" sz="2400" dirty="0">
                <a:solidFill>
                  <a:schemeClr val="bg1"/>
                </a:solidFill>
              </a:rPr>
              <a:t>Used for Local, Military and traveling voters when requested within 31 days of the election.</a:t>
            </a:r>
          </a:p>
        </p:txBody>
      </p:sp>
    </p:spTree>
    <p:extLst>
      <p:ext uri="{BB962C8B-B14F-4D97-AF65-F5344CB8AC3E}">
        <p14:creationId xmlns:p14="http://schemas.microsoft.com/office/powerpoint/2010/main" val="3793536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B34104-2DAB-4F51-93CB-757AE3831651}"/>
              </a:ext>
            </a:extLst>
          </p:cNvPr>
          <p:cNvPicPr>
            <a:picLocks noChangeAspect="1"/>
          </p:cNvPicPr>
          <p:nvPr/>
        </p:nvPicPr>
        <p:blipFill>
          <a:blip r:embed="rId2"/>
          <a:stretch>
            <a:fillRect/>
          </a:stretch>
        </p:blipFill>
        <p:spPr>
          <a:xfrm>
            <a:off x="1609724" y="2413234"/>
            <a:ext cx="8047765" cy="3511315"/>
          </a:xfrm>
          <a:prstGeom prst="rect">
            <a:avLst/>
          </a:prstGeom>
        </p:spPr>
      </p:pic>
      <p:sp>
        <p:nvSpPr>
          <p:cNvPr id="6" name="TextBox 5">
            <a:extLst>
              <a:ext uri="{FF2B5EF4-FFF2-40B4-BE49-F238E27FC236}">
                <a16:creationId xmlns:a16="http://schemas.microsoft.com/office/drawing/2014/main" id="{F28ACECA-A916-4B06-ACAB-6709EFC6A458}"/>
              </a:ext>
            </a:extLst>
          </p:cNvPr>
          <p:cNvSpPr txBox="1"/>
          <p:nvPr/>
        </p:nvSpPr>
        <p:spPr>
          <a:xfrm>
            <a:off x="1828801" y="714376"/>
            <a:ext cx="6400799" cy="1562100"/>
          </a:xfrm>
          <a:prstGeom prst="rect">
            <a:avLst/>
          </a:prstGeom>
          <a:noFill/>
        </p:spPr>
        <p:txBody>
          <a:bodyPr wrap="square" rtlCol="0">
            <a:noAutofit/>
          </a:bodyPr>
          <a:lstStyle/>
          <a:p>
            <a:pPr marL="285750" indent="-285750">
              <a:buFont typeface="Arial" panose="020B0604020202020204" pitchFamily="34" charset="0"/>
              <a:buChar char="•"/>
            </a:pPr>
            <a:r>
              <a:rPr lang="en-US" sz="2400" b="1" dirty="0">
                <a:solidFill>
                  <a:schemeClr val="bg1"/>
                </a:solidFill>
              </a:rPr>
              <a:t>Inner Envelope</a:t>
            </a:r>
          </a:p>
          <a:p>
            <a:pPr lvl="1"/>
            <a:r>
              <a:rPr lang="en-US" sz="2400" dirty="0">
                <a:solidFill>
                  <a:schemeClr val="bg1"/>
                </a:solidFill>
              </a:rPr>
              <a:t>Envelope must be properly executed for ballot to be counted.</a:t>
            </a:r>
          </a:p>
        </p:txBody>
      </p:sp>
    </p:spTree>
    <p:extLst>
      <p:ext uri="{BB962C8B-B14F-4D97-AF65-F5344CB8AC3E}">
        <p14:creationId xmlns:p14="http://schemas.microsoft.com/office/powerpoint/2010/main" val="3179736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919FB-4181-431D-8615-80FC0B3F6FAE}"/>
              </a:ext>
            </a:extLst>
          </p:cNvPr>
          <p:cNvSpPr>
            <a:spLocks noGrp="1"/>
          </p:cNvSpPr>
          <p:nvPr>
            <p:ph type="title"/>
          </p:nvPr>
        </p:nvSpPr>
        <p:spPr>
          <a:xfrm>
            <a:off x="617537" y="457200"/>
            <a:ext cx="8534400" cy="933450"/>
          </a:xfrm>
        </p:spPr>
        <p:txBody>
          <a:bodyPr anchor="t" anchorCtr="0">
            <a:normAutofit/>
          </a:bodyPr>
          <a:lstStyle/>
          <a:p>
            <a:r>
              <a:rPr lang="en-US" sz="4400" b="1" dirty="0"/>
              <a:t>Absentee ballots</a:t>
            </a:r>
          </a:p>
        </p:txBody>
      </p:sp>
      <p:sp>
        <p:nvSpPr>
          <p:cNvPr id="3" name="Content Placeholder 2">
            <a:extLst>
              <a:ext uri="{FF2B5EF4-FFF2-40B4-BE49-F238E27FC236}">
                <a16:creationId xmlns:a16="http://schemas.microsoft.com/office/drawing/2014/main" id="{C0FAA7A3-4B28-48C1-A2D6-CEE05605745C}"/>
              </a:ext>
            </a:extLst>
          </p:cNvPr>
          <p:cNvSpPr>
            <a:spLocks noGrp="1"/>
          </p:cNvSpPr>
          <p:nvPr>
            <p:ph idx="1"/>
          </p:nvPr>
        </p:nvSpPr>
        <p:spPr>
          <a:xfrm>
            <a:off x="750887" y="1390650"/>
            <a:ext cx="9926638" cy="5077564"/>
          </a:xfrm>
        </p:spPr>
        <p:txBody>
          <a:bodyPr anchor="t" anchorCtr="0">
            <a:noAutofit/>
          </a:bodyPr>
          <a:lstStyle/>
          <a:p>
            <a:r>
              <a:rPr lang="en-US" sz="2400" dirty="0">
                <a:solidFill>
                  <a:schemeClr val="bg1"/>
                </a:solidFill>
              </a:rPr>
              <a:t>90 Day Blank Ballot – Issued due to Military Contingencies.</a:t>
            </a:r>
          </a:p>
          <a:p>
            <a:r>
              <a:rPr lang="en-US" sz="2400" dirty="0">
                <a:solidFill>
                  <a:schemeClr val="bg1"/>
                </a:solidFill>
              </a:rPr>
              <a:t>45 Day Blank Ballot – Issued to Military, Spouses &amp; dependents; electors temporarily living or traveling overseas.</a:t>
            </a:r>
          </a:p>
          <a:p>
            <a:r>
              <a:rPr lang="en-US" sz="2400" dirty="0">
                <a:solidFill>
                  <a:schemeClr val="bg1"/>
                </a:solidFill>
              </a:rPr>
              <a:t>Overseas Ballot – Available to non-registered citizens &amp; dependents residing overseas.</a:t>
            </a:r>
          </a:p>
          <a:p>
            <a:r>
              <a:rPr lang="en-US" sz="2400" dirty="0">
                <a:solidFill>
                  <a:schemeClr val="bg1"/>
                </a:solidFill>
              </a:rPr>
              <a:t>Regular Ballot – Issued to registered voters 31 days prior to the Election</a:t>
            </a:r>
          </a:p>
          <a:p>
            <a:r>
              <a:rPr lang="en-US" sz="2400" dirty="0">
                <a:solidFill>
                  <a:schemeClr val="bg1"/>
                </a:solidFill>
              </a:rPr>
              <a:t>Emergency Ballot – Available on Election day only to an elector who becomes ill or was a hospital inpatient 6 days prior.</a:t>
            </a:r>
          </a:p>
          <a:p>
            <a:r>
              <a:rPr lang="en-US" sz="2400" dirty="0">
                <a:solidFill>
                  <a:schemeClr val="bg1"/>
                </a:solidFill>
              </a:rPr>
              <a:t>Presidential Ballot – Available to a prior resident who has moved 30 days before the election and after their new location cut-off date to register.</a:t>
            </a:r>
          </a:p>
        </p:txBody>
      </p:sp>
    </p:spTree>
    <p:extLst>
      <p:ext uri="{BB962C8B-B14F-4D97-AF65-F5344CB8AC3E}">
        <p14:creationId xmlns:p14="http://schemas.microsoft.com/office/powerpoint/2010/main" val="3913663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6342F-1C9B-46CB-BE2C-D86AD71EEE8E}"/>
              </a:ext>
            </a:extLst>
          </p:cNvPr>
          <p:cNvSpPr>
            <a:spLocks noGrp="1"/>
          </p:cNvSpPr>
          <p:nvPr>
            <p:ph type="title"/>
          </p:nvPr>
        </p:nvSpPr>
        <p:spPr>
          <a:xfrm>
            <a:off x="608012" y="477308"/>
            <a:ext cx="9793288" cy="948268"/>
          </a:xfrm>
        </p:spPr>
        <p:txBody>
          <a:bodyPr anchor="t" anchorCtr="0">
            <a:noAutofit/>
          </a:bodyPr>
          <a:lstStyle/>
          <a:p>
            <a:r>
              <a:rPr lang="en-US" sz="4400" b="1" dirty="0"/>
              <a:t>Election day emergency ballot</a:t>
            </a:r>
          </a:p>
        </p:txBody>
      </p:sp>
      <p:sp>
        <p:nvSpPr>
          <p:cNvPr id="4" name="Content Placeholder 2">
            <a:extLst>
              <a:ext uri="{FF2B5EF4-FFF2-40B4-BE49-F238E27FC236}">
                <a16:creationId xmlns:a16="http://schemas.microsoft.com/office/drawing/2014/main" id="{2BF5961F-4094-4CB4-9738-F90DB0A07FEB}"/>
              </a:ext>
            </a:extLst>
          </p:cNvPr>
          <p:cNvSpPr>
            <a:spLocks noGrp="1"/>
          </p:cNvSpPr>
          <p:nvPr>
            <p:ph idx="1"/>
          </p:nvPr>
        </p:nvSpPr>
        <p:spPr>
          <a:xfrm>
            <a:off x="749299" y="1425575"/>
            <a:ext cx="10137776" cy="4744505"/>
          </a:xfrm>
        </p:spPr>
        <p:txBody>
          <a:bodyPr anchor="t" anchorCtr="0">
            <a:noAutofit/>
          </a:bodyPr>
          <a:lstStyle/>
          <a:p>
            <a:r>
              <a:rPr lang="en-US" sz="2400" dirty="0">
                <a:solidFill>
                  <a:schemeClr val="bg1"/>
                </a:solidFill>
              </a:rPr>
              <a:t>Only ballot which may be issued to a designee on Primary/Election Day.  </a:t>
            </a:r>
          </a:p>
          <a:p>
            <a:r>
              <a:rPr lang="en-US" sz="2400" dirty="0">
                <a:solidFill>
                  <a:schemeClr val="bg1"/>
                </a:solidFill>
              </a:rPr>
              <a:t>Same as the Regular Absentee Ballot.</a:t>
            </a:r>
            <a:endParaRPr lang="en-US" sz="2400" b="1" u="sng" dirty="0">
              <a:solidFill>
                <a:schemeClr val="bg1"/>
              </a:solidFill>
            </a:endParaRPr>
          </a:p>
          <a:p>
            <a:r>
              <a:rPr lang="en-US" sz="2400" dirty="0">
                <a:solidFill>
                  <a:schemeClr val="bg1"/>
                </a:solidFill>
              </a:rPr>
              <a:t>Only available to an elector who suffers a sudden illness or disability within 6 days of the close of the polls; or if they are a hospital inpatient anytime within 6 days of the close of the polls.</a:t>
            </a:r>
          </a:p>
        </p:txBody>
      </p:sp>
    </p:spTree>
    <p:extLst>
      <p:ext uri="{BB962C8B-B14F-4D97-AF65-F5344CB8AC3E}">
        <p14:creationId xmlns:p14="http://schemas.microsoft.com/office/powerpoint/2010/main" val="3900026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6342F-1C9B-46CB-BE2C-D86AD71EEE8E}"/>
              </a:ext>
            </a:extLst>
          </p:cNvPr>
          <p:cNvSpPr>
            <a:spLocks noGrp="1"/>
          </p:cNvSpPr>
          <p:nvPr>
            <p:ph type="title"/>
          </p:nvPr>
        </p:nvSpPr>
        <p:spPr>
          <a:xfrm>
            <a:off x="608012" y="448733"/>
            <a:ext cx="9793288" cy="948268"/>
          </a:xfrm>
        </p:spPr>
        <p:txBody>
          <a:bodyPr anchor="t" anchorCtr="0">
            <a:noAutofit/>
          </a:bodyPr>
          <a:lstStyle/>
          <a:p>
            <a:r>
              <a:rPr lang="en-US" sz="4400" b="1" dirty="0"/>
              <a:t>Presidential ballot</a:t>
            </a:r>
          </a:p>
        </p:txBody>
      </p:sp>
      <p:sp>
        <p:nvSpPr>
          <p:cNvPr id="4" name="Content Placeholder 2">
            <a:extLst>
              <a:ext uri="{FF2B5EF4-FFF2-40B4-BE49-F238E27FC236}">
                <a16:creationId xmlns:a16="http://schemas.microsoft.com/office/drawing/2014/main" id="{2BF5961F-4094-4CB4-9738-F90DB0A07FEB}"/>
              </a:ext>
            </a:extLst>
          </p:cNvPr>
          <p:cNvSpPr>
            <a:spLocks noGrp="1"/>
          </p:cNvSpPr>
          <p:nvPr>
            <p:ph idx="1"/>
          </p:nvPr>
        </p:nvSpPr>
        <p:spPr>
          <a:xfrm>
            <a:off x="749299" y="1168401"/>
            <a:ext cx="10137776" cy="5001680"/>
          </a:xfrm>
        </p:spPr>
        <p:txBody>
          <a:bodyPr anchor="t" anchorCtr="0">
            <a:noAutofit/>
          </a:bodyPr>
          <a:lstStyle/>
          <a:p>
            <a:r>
              <a:rPr lang="en-US" sz="2400" dirty="0">
                <a:solidFill>
                  <a:schemeClr val="bg1"/>
                </a:solidFill>
              </a:rPr>
              <a:t>Available to a former town resident that has moved outside of Connecticut, and the deadline to register in their state has passed.</a:t>
            </a:r>
          </a:p>
          <a:p>
            <a:r>
              <a:rPr lang="en-US" sz="2400" dirty="0">
                <a:solidFill>
                  <a:schemeClr val="bg1"/>
                </a:solidFill>
              </a:rPr>
              <a:t>May not be issued earlier than 45 days prior to the election</a:t>
            </a:r>
          </a:p>
          <a:p>
            <a:r>
              <a:rPr lang="en-US" sz="2400" dirty="0">
                <a:solidFill>
                  <a:schemeClr val="bg1"/>
                </a:solidFill>
              </a:rPr>
              <a:t>This should not be issued to a Connecticut resident.  They </a:t>
            </a:r>
            <a:r>
              <a:rPr lang="en-US" sz="2400" b="1" u="sng" dirty="0">
                <a:solidFill>
                  <a:schemeClr val="bg1"/>
                </a:solidFill>
              </a:rPr>
              <a:t>MUST</a:t>
            </a:r>
            <a:r>
              <a:rPr lang="en-US" sz="2400" dirty="0">
                <a:solidFill>
                  <a:schemeClr val="bg1"/>
                </a:solidFill>
              </a:rPr>
              <a:t> register if they want to vote, even if it is only for President &amp; Vice-President.</a:t>
            </a:r>
          </a:p>
          <a:p>
            <a:r>
              <a:rPr lang="en-US" sz="2400" dirty="0">
                <a:solidFill>
                  <a:schemeClr val="bg1"/>
                </a:solidFill>
              </a:rPr>
              <a:t> Town Clerk will supply the necessary form to issue a ballot.</a:t>
            </a:r>
          </a:p>
        </p:txBody>
      </p:sp>
    </p:spTree>
    <p:extLst>
      <p:ext uri="{BB962C8B-B14F-4D97-AF65-F5344CB8AC3E}">
        <p14:creationId xmlns:p14="http://schemas.microsoft.com/office/powerpoint/2010/main" val="155562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D9A24E5B-2235-4A07-A7E3-50308CD58365}"/>
              </a:ext>
            </a:extLst>
          </p:cNvPr>
          <p:cNvGraphicFramePr>
            <a:graphicFrameLocks noChangeAspect="1"/>
          </p:cNvGraphicFramePr>
          <p:nvPr>
            <p:extLst>
              <p:ext uri="{D42A27DB-BD31-4B8C-83A1-F6EECF244321}">
                <p14:modId xmlns:p14="http://schemas.microsoft.com/office/powerpoint/2010/main" val="4079903569"/>
              </p:ext>
            </p:extLst>
          </p:nvPr>
        </p:nvGraphicFramePr>
        <p:xfrm>
          <a:off x="298450" y="210343"/>
          <a:ext cx="2825750" cy="6437313"/>
        </p:xfrm>
        <a:graphic>
          <a:graphicData uri="http://schemas.openxmlformats.org/presentationml/2006/ole">
            <mc:AlternateContent xmlns:mc="http://schemas.openxmlformats.org/markup-compatibility/2006">
              <mc:Choice xmlns:v="urn:schemas-microsoft-com:vml" Requires="v">
                <p:oleObj spid="_x0000_s13326" name="PDF Document" r:id="rId3" imgW="2825640" imgH="6437160" progId="NuancePDF.Document">
                  <p:embed/>
                </p:oleObj>
              </mc:Choice>
              <mc:Fallback>
                <p:oleObj name="PDF Document" r:id="rId3" imgW="2825640" imgH="6437160" progId="NuancePDF.Document">
                  <p:embed/>
                  <p:pic>
                    <p:nvPicPr>
                      <p:cNvPr id="0" name=""/>
                      <p:cNvPicPr/>
                      <p:nvPr/>
                    </p:nvPicPr>
                    <p:blipFill>
                      <a:blip r:embed="rId4"/>
                      <a:stretch>
                        <a:fillRect/>
                      </a:stretch>
                    </p:blipFill>
                    <p:spPr>
                      <a:xfrm>
                        <a:off x="298450" y="210343"/>
                        <a:ext cx="2825750" cy="643731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E93A4EF-05F8-48F8-B929-8A9EC1F3662F}"/>
              </a:ext>
            </a:extLst>
          </p:cNvPr>
          <p:cNvGraphicFramePr>
            <a:graphicFrameLocks noChangeAspect="1"/>
          </p:cNvGraphicFramePr>
          <p:nvPr>
            <p:extLst>
              <p:ext uri="{D42A27DB-BD31-4B8C-83A1-F6EECF244321}">
                <p14:modId xmlns:p14="http://schemas.microsoft.com/office/powerpoint/2010/main" val="967427072"/>
              </p:ext>
            </p:extLst>
          </p:nvPr>
        </p:nvGraphicFramePr>
        <p:xfrm>
          <a:off x="3394074" y="3101181"/>
          <a:ext cx="8013345" cy="3546475"/>
        </p:xfrm>
        <a:graphic>
          <a:graphicData uri="http://schemas.openxmlformats.org/presentationml/2006/ole">
            <mc:AlternateContent xmlns:mc="http://schemas.openxmlformats.org/markup-compatibility/2006">
              <mc:Choice xmlns:v="urn:schemas-microsoft-com:vml" Requires="v">
                <p:oleObj spid="_x0000_s13327" name="PDF Document" r:id="rId5" imgW="6025680" imgH="2666520" progId="NuancePDF.Document">
                  <p:embed/>
                </p:oleObj>
              </mc:Choice>
              <mc:Fallback>
                <p:oleObj name="PDF Document" r:id="rId5" imgW="6025680" imgH="2666520" progId="NuancePDF.Document">
                  <p:embed/>
                  <p:pic>
                    <p:nvPicPr>
                      <p:cNvPr id="0" name=""/>
                      <p:cNvPicPr/>
                      <p:nvPr/>
                    </p:nvPicPr>
                    <p:blipFill>
                      <a:blip r:embed="rId6"/>
                      <a:stretch>
                        <a:fillRect/>
                      </a:stretch>
                    </p:blipFill>
                    <p:spPr>
                      <a:xfrm>
                        <a:off x="3394074" y="3101181"/>
                        <a:ext cx="8013345" cy="3546475"/>
                      </a:xfrm>
                      <a:prstGeom prst="rect">
                        <a:avLst/>
                      </a:prstGeom>
                    </p:spPr>
                  </p:pic>
                </p:oleObj>
              </mc:Fallback>
            </mc:AlternateContent>
          </a:graphicData>
        </a:graphic>
      </p:graphicFrame>
    </p:spTree>
    <p:extLst>
      <p:ext uri="{BB962C8B-B14F-4D97-AF65-F5344CB8AC3E}">
        <p14:creationId xmlns:p14="http://schemas.microsoft.com/office/powerpoint/2010/main" val="2642983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6342F-1C9B-46CB-BE2C-D86AD71EEE8E}"/>
              </a:ext>
            </a:extLst>
          </p:cNvPr>
          <p:cNvSpPr>
            <a:spLocks noGrp="1"/>
          </p:cNvSpPr>
          <p:nvPr>
            <p:ph type="title"/>
          </p:nvPr>
        </p:nvSpPr>
        <p:spPr>
          <a:xfrm>
            <a:off x="636587" y="486833"/>
            <a:ext cx="9793288" cy="948268"/>
          </a:xfrm>
        </p:spPr>
        <p:txBody>
          <a:bodyPr anchor="t" anchorCtr="0">
            <a:noAutofit/>
          </a:bodyPr>
          <a:lstStyle/>
          <a:p>
            <a:r>
              <a:rPr lang="en-US" sz="4400" b="1" dirty="0"/>
              <a:t>Federal post card application</a:t>
            </a:r>
          </a:p>
        </p:txBody>
      </p:sp>
      <p:sp>
        <p:nvSpPr>
          <p:cNvPr id="4" name="Content Placeholder 2">
            <a:extLst>
              <a:ext uri="{FF2B5EF4-FFF2-40B4-BE49-F238E27FC236}">
                <a16:creationId xmlns:a16="http://schemas.microsoft.com/office/drawing/2014/main" id="{2BF5961F-4094-4CB4-9738-F90DB0A07FEB}"/>
              </a:ext>
            </a:extLst>
          </p:cNvPr>
          <p:cNvSpPr>
            <a:spLocks noGrp="1"/>
          </p:cNvSpPr>
          <p:nvPr>
            <p:ph idx="1"/>
          </p:nvPr>
        </p:nvSpPr>
        <p:spPr>
          <a:xfrm>
            <a:off x="749299" y="1333499"/>
            <a:ext cx="10137776" cy="4836581"/>
          </a:xfrm>
        </p:spPr>
        <p:txBody>
          <a:bodyPr anchor="t" anchorCtr="0">
            <a:noAutofit/>
          </a:bodyPr>
          <a:lstStyle/>
          <a:p>
            <a:r>
              <a:rPr lang="en-US" sz="2400" dirty="0">
                <a:solidFill>
                  <a:schemeClr val="bg1"/>
                </a:solidFill>
              </a:rPr>
              <a:t>May be used to register as an elector, enroll in a party and to apply for 90-Day, 45-Day, Overseas or Regular Absentee Ballot.  </a:t>
            </a:r>
          </a:p>
          <a:p>
            <a:r>
              <a:rPr lang="en-US" sz="2400" dirty="0">
                <a:solidFill>
                  <a:schemeClr val="bg1"/>
                </a:solidFill>
              </a:rPr>
              <a:t>Used primarily by Military personnel, spouse or dependent.  May be used electors living outside of the United States to request a ballot.</a:t>
            </a:r>
          </a:p>
          <a:p>
            <a:r>
              <a:rPr lang="en-US" sz="2400" b="1" u="sng" dirty="0">
                <a:solidFill>
                  <a:schemeClr val="bg1"/>
                </a:solidFill>
              </a:rPr>
              <a:t>Each FPCA is valid for 1 year.</a:t>
            </a:r>
          </a:p>
        </p:txBody>
      </p:sp>
    </p:spTree>
    <p:extLst>
      <p:ext uri="{BB962C8B-B14F-4D97-AF65-F5344CB8AC3E}">
        <p14:creationId xmlns:p14="http://schemas.microsoft.com/office/powerpoint/2010/main" val="208532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78680-49EF-43C3-AC5F-495874B1FF96}"/>
              </a:ext>
            </a:extLst>
          </p:cNvPr>
          <p:cNvPicPr>
            <a:picLocks noChangeAspect="1"/>
          </p:cNvPicPr>
          <p:nvPr/>
        </p:nvPicPr>
        <p:blipFill>
          <a:blip r:embed="rId2"/>
          <a:stretch>
            <a:fillRect/>
          </a:stretch>
        </p:blipFill>
        <p:spPr>
          <a:xfrm>
            <a:off x="523874" y="1504537"/>
            <a:ext cx="10241719" cy="2353088"/>
          </a:xfrm>
          <a:prstGeom prst="rect">
            <a:avLst/>
          </a:prstGeom>
        </p:spPr>
      </p:pic>
      <p:sp>
        <p:nvSpPr>
          <p:cNvPr id="5" name="Rectangle: Rounded Corners 4">
            <a:extLst>
              <a:ext uri="{FF2B5EF4-FFF2-40B4-BE49-F238E27FC236}">
                <a16:creationId xmlns:a16="http://schemas.microsoft.com/office/drawing/2014/main" id="{D9CE2397-7CC3-4DFB-9471-2B14DA9152AF}"/>
              </a:ext>
            </a:extLst>
          </p:cNvPr>
          <p:cNvSpPr/>
          <p:nvPr/>
        </p:nvSpPr>
        <p:spPr>
          <a:xfrm>
            <a:off x="2324099" y="1800225"/>
            <a:ext cx="8441493" cy="400050"/>
          </a:xfrm>
          <a:prstGeom prst="roundRect">
            <a:avLst/>
          </a:prstGeom>
          <a:solidFill>
            <a:schemeClr val="accent2">
              <a:lumMod val="40000"/>
              <a:lumOff val="6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AFE3603-64A5-47A7-9954-6AD98C9EACDA}"/>
              </a:ext>
            </a:extLst>
          </p:cNvPr>
          <p:cNvSpPr/>
          <p:nvPr/>
        </p:nvSpPr>
        <p:spPr>
          <a:xfrm>
            <a:off x="2324097" y="2428875"/>
            <a:ext cx="8441493" cy="214519"/>
          </a:xfrm>
          <a:prstGeom prst="roundRect">
            <a:avLst/>
          </a:prstGeom>
          <a:solidFill>
            <a:schemeClr val="accent4">
              <a:lumMod val="40000"/>
              <a:lumOff val="6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01785DB-0E42-4501-8FBC-594F7F47B15F}"/>
              </a:ext>
            </a:extLst>
          </p:cNvPr>
          <p:cNvSpPr/>
          <p:nvPr/>
        </p:nvSpPr>
        <p:spPr>
          <a:xfrm>
            <a:off x="2324097" y="2219738"/>
            <a:ext cx="8441493" cy="214519"/>
          </a:xfrm>
          <a:prstGeom prst="roundRect">
            <a:avLst/>
          </a:prstGeom>
          <a:solidFill>
            <a:schemeClr val="accent3">
              <a:lumMod val="40000"/>
              <a:lumOff val="6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A5A4520-409B-469D-A171-664EF7583A89}"/>
              </a:ext>
            </a:extLst>
          </p:cNvPr>
          <p:cNvSpPr/>
          <p:nvPr/>
        </p:nvSpPr>
        <p:spPr>
          <a:xfrm>
            <a:off x="523874" y="4448588"/>
            <a:ext cx="361951" cy="400050"/>
          </a:xfrm>
          <a:prstGeom prst="roundRect">
            <a:avLst/>
          </a:prstGeom>
          <a:solidFill>
            <a:schemeClr val="accent2">
              <a:lumMod val="40000"/>
              <a:lumOff val="6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385F7D9-080D-4E86-BB86-1556C9EEF152}"/>
              </a:ext>
            </a:extLst>
          </p:cNvPr>
          <p:cNvSpPr/>
          <p:nvPr/>
        </p:nvSpPr>
        <p:spPr>
          <a:xfrm>
            <a:off x="523874" y="5086763"/>
            <a:ext cx="361951" cy="400050"/>
          </a:xfrm>
          <a:prstGeom prst="roundRect">
            <a:avLst/>
          </a:prstGeom>
          <a:solidFill>
            <a:schemeClr val="accent3">
              <a:lumMod val="40000"/>
              <a:lumOff val="6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D764381-CCEB-4C14-9225-C3EC4BF720AE}"/>
              </a:ext>
            </a:extLst>
          </p:cNvPr>
          <p:cNvSpPr/>
          <p:nvPr/>
        </p:nvSpPr>
        <p:spPr>
          <a:xfrm>
            <a:off x="523874" y="5767181"/>
            <a:ext cx="361951" cy="395494"/>
          </a:xfrm>
          <a:prstGeom prst="roundRect">
            <a:avLst/>
          </a:prstGeom>
          <a:solidFill>
            <a:schemeClr val="accent4">
              <a:lumMod val="40000"/>
              <a:lumOff val="6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36E1128-429E-4C4B-953F-EDCD354A166B}"/>
              </a:ext>
            </a:extLst>
          </p:cNvPr>
          <p:cNvSpPr txBox="1"/>
          <p:nvPr/>
        </p:nvSpPr>
        <p:spPr>
          <a:xfrm>
            <a:off x="1057275" y="4463947"/>
            <a:ext cx="9361858" cy="369332"/>
          </a:xfrm>
          <a:prstGeom prst="rect">
            <a:avLst/>
          </a:prstGeom>
          <a:noFill/>
        </p:spPr>
        <p:txBody>
          <a:bodyPr wrap="none" rtlCol="0">
            <a:spAutoFit/>
          </a:bodyPr>
          <a:lstStyle/>
          <a:p>
            <a:r>
              <a:rPr lang="en-US" dirty="0"/>
              <a:t>These individuals are registered electors and will receive a full ballot with all offices.</a:t>
            </a:r>
          </a:p>
        </p:txBody>
      </p:sp>
      <p:sp>
        <p:nvSpPr>
          <p:cNvPr id="12" name="TextBox 11">
            <a:extLst>
              <a:ext uri="{FF2B5EF4-FFF2-40B4-BE49-F238E27FC236}">
                <a16:creationId xmlns:a16="http://schemas.microsoft.com/office/drawing/2014/main" id="{BB989683-8510-4742-9EA1-BD6163DC1890}"/>
              </a:ext>
            </a:extLst>
          </p:cNvPr>
          <p:cNvSpPr txBox="1"/>
          <p:nvPr/>
        </p:nvSpPr>
        <p:spPr>
          <a:xfrm>
            <a:off x="1057275" y="4979163"/>
            <a:ext cx="10286790" cy="369332"/>
          </a:xfrm>
          <a:prstGeom prst="rect">
            <a:avLst/>
          </a:prstGeom>
          <a:noFill/>
        </p:spPr>
        <p:txBody>
          <a:bodyPr wrap="square" rtlCol="0">
            <a:noAutofit/>
          </a:bodyPr>
          <a:lstStyle/>
          <a:p>
            <a:r>
              <a:rPr lang="en-US" dirty="0"/>
              <a:t>These individuals, if a registered elector prior to leaving the country, will receive a full ballot otherwise they will receive the Overseas Ballot (Federal Only). </a:t>
            </a:r>
          </a:p>
        </p:txBody>
      </p:sp>
      <p:sp>
        <p:nvSpPr>
          <p:cNvPr id="13" name="TextBox 12">
            <a:extLst>
              <a:ext uri="{FF2B5EF4-FFF2-40B4-BE49-F238E27FC236}">
                <a16:creationId xmlns:a16="http://schemas.microsoft.com/office/drawing/2014/main" id="{552961BA-B9D4-481F-9FCB-5E85B0D2EA95}"/>
              </a:ext>
            </a:extLst>
          </p:cNvPr>
          <p:cNvSpPr txBox="1"/>
          <p:nvPr/>
        </p:nvSpPr>
        <p:spPr>
          <a:xfrm>
            <a:off x="1057275" y="5701010"/>
            <a:ext cx="10105815" cy="923330"/>
          </a:xfrm>
          <a:prstGeom prst="rect">
            <a:avLst/>
          </a:prstGeom>
          <a:noFill/>
        </p:spPr>
        <p:txBody>
          <a:bodyPr wrap="square" rtlCol="0">
            <a:spAutoFit/>
          </a:bodyPr>
          <a:lstStyle/>
          <a:p>
            <a:r>
              <a:rPr lang="en-US" dirty="0"/>
              <a:t>These individuals will only receive the Overseas Ballot (Federal Only).  They have either never resided in the States or been a registered elector.  They should not be added as a registered voter.</a:t>
            </a:r>
          </a:p>
        </p:txBody>
      </p:sp>
      <p:pic>
        <p:nvPicPr>
          <p:cNvPr id="14" name="Picture 13">
            <a:extLst>
              <a:ext uri="{FF2B5EF4-FFF2-40B4-BE49-F238E27FC236}">
                <a16:creationId xmlns:a16="http://schemas.microsoft.com/office/drawing/2014/main" id="{D9DBEA63-2D80-4B02-8A8D-9F635D6B6BC8}"/>
              </a:ext>
            </a:extLst>
          </p:cNvPr>
          <p:cNvPicPr>
            <a:picLocks noChangeAspect="1"/>
          </p:cNvPicPr>
          <p:nvPr/>
        </p:nvPicPr>
        <p:blipFill>
          <a:blip r:embed="rId3"/>
          <a:stretch>
            <a:fillRect/>
          </a:stretch>
        </p:blipFill>
        <p:spPr>
          <a:xfrm>
            <a:off x="523875" y="168772"/>
            <a:ext cx="10241716" cy="1353164"/>
          </a:xfrm>
          <a:prstGeom prst="rect">
            <a:avLst/>
          </a:prstGeom>
        </p:spPr>
      </p:pic>
    </p:spTree>
    <p:extLst>
      <p:ext uri="{BB962C8B-B14F-4D97-AF65-F5344CB8AC3E}">
        <p14:creationId xmlns:p14="http://schemas.microsoft.com/office/powerpoint/2010/main" val="2769618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6342F-1C9B-46CB-BE2C-D86AD71EEE8E}"/>
              </a:ext>
            </a:extLst>
          </p:cNvPr>
          <p:cNvSpPr>
            <a:spLocks noGrp="1"/>
          </p:cNvSpPr>
          <p:nvPr>
            <p:ph type="title"/>
          </p:nvPr>
        </p:nvSpPr>
        <p:spPr>
          <a:xfrm>
            <a:off x="617537" y="477308"/>
            <a:ext cx="9793288" cy="948268"/>
          </a:xfrm>
        </p:spPr>
        <p:txBody>
          <a:bodyPr anchor="t" anchorCtr="0">
            <a:noAutofit/>
          </a:bodyPr>
          <a:lstStyle/>
          <a:p>
            <a:r>
              <a:rPr lang="en-US" sz="4400" b="1" dirty="0"/>
              <a:t>Federal write-in ballot</a:t>
            </a:r>
          </a:p>
        </p:txBody>
      </p:sp>
      <p:sp>
        <p:nvSpPr>
          <p:cNvPr id="4" name="Content Placeholder 2">
            <a:extLst>
              <a:ext uri="{FF2B5EF4-FFF2-40B4-BE49-F238E27FC236}">
                <a16:creationId xmlns:a16="http://schemas.microsoft.com/office/drawing/2014/main" id="{2BF5961F-4094-4CB4-9738-F90DB0A07FEB}"/>
              </a:ext>
            </a:extLst>
          </p:cNvPr>
          <p:cNvSpPr>
            <a:spLocks noGrp="1"/>
          </p:cNvSpPr>
          <p:nvPr>
            <p:ph idx="1"/>
          </p:nvPr>
        </p:nvSpPr>
        <p:spPr>
          <a:xfrm>
            <a:off x="749299" y="1425575"/>
            <a:ext cx="10137776" cy="4744505"/>
          </a:xfrm>
        </p:spPr>
        <p:txBody>
          <a:bodyPr anchor="t" anchorCtr="0">
            <a:noAutofit/>
          </a:bodyPr>
          <a:lstStyle/>
          <a:p>
            <a:r>
              <a:rPr lang="en-US" sz="2400" dirty="0">
                <a:solidFill>
                  <a:schemeClr val="bg1"/>
                </a:solidFill>
              </a:rPr>
              <a:t>Connecticut requires that an elector has already registered and requested an Absentee ballot.</a:t>
            </a:r>
          </a:p>
          <a:p>
            <a:r>
              <a:rPr lang="en-US" sz="2400" dirty="0">
                <a:solidFill>
                  <a:schemeClr val="bg1"/>
                </a:solidFill>
              </a:rPr>
              <a:t>If a request for an Absentee Ballot has not been received the Town Clerk must mail the application and full Absentee Ballot set.  The FWAB will be counted as an Overseas Ballot, only if the required application request (FPCA or ED-3) is on file, and the full packet is not received back by Election day.</a:t>
            </a:r>
          </a:p>
          <a:p>
            <a:r>
              <a:rPr lang="en-US" sz="2400" dirty="0">
                <a:solidFill>
                  <a:schemeClr val="bg1"/>
                </a:solidFill>
              </a:rPr>
              <a:t>May be mailed only from outside of the United States or from APO/FPO address.</a:t>
            </a:r>
          </a:p>
          <a:p>
            <a:r>
              <a:rPr lang="en-US" sz="2400" dirty="0">
                <a:solidFill>
                  <a:schemeClr val="bg1"/>
                </a:solidFill>
              </a:rPr>
              <a:t>When counting as an Overseas Ballot, the Voter Declaration must be completed and enclosed.</a:t>
            </a:r>
          </a:p>
        </p:txBody>
      </p:sp>
    </p:spTree>
    <p:extLst>
      <p:ext uri="{BB962C8B-B14F-4D97-AF65-F5344CB8AC3E}">
        <p14:creationId xmlns:p14="http://schemas.microsoft.com/office/powerpoint/2010/main" val="156036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71F13-F505-4CF3-BDB1-46D6B5187079}"/>
              </a:ext>
            </a:extLst>
          </p:cNvPr>
          <p:cNvPicPr>
            <a:picLocks noChangeAspect="1"/>
          </p:cNvPicPr>
          <p:nvPr/>
        </p:nvPicPr>
        <p:blipFill>
          <a:blip r:embed="rId2"/>
          <a:stretch>
            <a:fillRect/>
          </a:stretch>
        </p:blipFill>
        <p:spPr>
          <a:xfrm>
            <a:off x="638174" y="2387742"/>
            <a:ext cx="10018983" cy="3527283"/>
          </a:xfrm>
          <a:prstGeom prst="rect">
            <a:avLst/>
          </a:prstGeom>
        </p:spPr>
      </p:pic>
      <p:sp>
        <p:nvSpPr>
          <p:cNvPr id="4" name="TextBox 3">
            <a:extLst>
              <a:ext uri="{FF2B5EF4-FFF2-40B4-BE49-F238E27FC236}">
                <a16:creationId xmlns:a16="http://schemas.microsoft.com/office/drawing/2014/main" id="{75957B64-C3C9-4899-B6C1-0A9C04F4F0DD}"/>
              </a:ext>
            </a:extLst>
          </p:cNvPr>
          <p:cNvSpPr txBox="1"/>
          <p:nvPr/>
        </p:nvSpPr>
        <p:spPr>
          <a:xfrm>
            <a:off x="638174" y="857250"/>
            <a:ext cx="9963150" cy="369332"/>
          </a:xfrm>
          <a:prstGeom prst="rect">
            <a:avLst/>
          </a:prstGeom>
          <a:noFill/>
        </p:spPr>
        <p:txBody>
          <a:bodyPr wrap="square" rtlCol="0">
            <a:noAutofit/>
          </a:bodyPr>
          <a:lstStyle/>
          <a:p>
            <a:r>
              <a:rPr lang="en-US" sz="2000" dirty="0">
                <a:solidFill>
                  <a:schemeClr val="bg1"/>
                </a:solidFill>
              </a:rPr>
              <a:t>While similar to the Federal Postcard Application (FPCA), the elector must have already registered and requested an Absentee ballot, prior to completing this form and utilizing the Official Backup Ballot packet for voting.</a:t>
            </a:r>
          </a:p>
        </p:txBody>
      </p:sp>
    </p:spTree>
    <p:extLst>
      <p:ext uri="{BB962C8B-B14F-4D97-AF65-F5344CB8AC3E}">
        <p14:creationId xmlns:p14="http://schemas.microsoft.com/office/powerpoint/2010/main" val="3256802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37FAD-456C-43A6-8C17-2DF8B2BF6DB5}"/>
              </a:ext>
            </a:extLst>
          </p:cNvPr>
          <p:cNvSpPr txBox="1"/>
          <p:nvPr/>
        </p:nvSpPr>
        <p:spPr>
          <a:xfrm>
            <a:off x="2105025" y="2257425"/>
            <a:ext cx="7765267" cy="584775"/>
          </a:xfrm>
          <a:prstGeom prst="rect">
            <a:avLst/>
          </a:prstGeom>
          <a:noFill/>
        </p:spPr>
        <p:txBody>
          <a:bodyPr wrap="none" rtlCol="0">
            <a:spAutoFit/>
          </a:bodyPr>
          <a:lstStyle/>
          <a:p>
            <a:r>
              <a:rPr lang="en-US" sz="3200" b="1" dirty="0"/>
              <a:t>Thank you for your time and attention.</a:t>
            </a:r>
          </a:p>
        </p:txBody>
      </p:sp>
    </p:spTree>
    <p:extLst>
      <p:ext uri="{BB962C8B-B14F-4D97-AF65-F5344CB8AC3E}">
        <p14:creationId xmlns:p14="http://schemas.microsoft.com/office/powerpoint/2010/main" val="150010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A5E8592-5779-4439-9AE4-1083015A41E7}"/>
              </a:ext>
            </a:extLst>
          </p:cNvPr>
          <p:cNvGraphicFramePr>
            <a:graphicFrameLocks noChangeAspect="1"/>
          </p:cNvGraphicFramePr>
          <p:nvPr>
            <p:extLst>
              <p:ext uri="{D42A27DB-BD31-4B8C-83A1-F6EECF244321}">
                <p14:modId xmlns:p14="http://schemas.microsoft.com/office/powerpoint/2010/main" val="678065434"/>
              </p:ext>
            </p:extLst>
          </p:nvPr>
        </p:nvGraphicFramePr>
        <p:xfrm>
          <a:off x="165099" y="110501"/>
          <a:ext cx="10931525" cy="6636998"/>
        </p:xfrm>
        <a:graphic>
          <a:graphicData uri="http://schemas.openxmlformats.org/presentationml/2006/ole">
            <mc:AlternateContent xmlns:mc="http://schemas.openxmlformats.org/markup-compatibility/2006">
              <mc:Choice xmlns:v="urn:schemas-microsoft-com:vml" Requires="v">
                <p:oleObj spid="_x0000_s14343" name="PDF Document" r:id="rId3" imgW="9601200" imgH="5829120" progId="NuancePDF.Document">
                  <p:embed/>
                </p:oleObj>
              </mc:Choice>
              <mc:Fallback>
                <p:oleObj name="PDF Document" r:id="rId3" imgW="9601200" imgH="5829120" progId="NuancePDF.Document">
                  <p:embed/>
                  <p:pic>
                    <p:nvPicPr>
                      <p:cNvPr id="0" name=""/>
                      <p:cNvPicPr/>
                      <p:nvPr/>
                    </p:nvPicPr>
                    <p:blipFill>
                      <a:blip r:embed="rId4"/>
                      <a:stretch>
                        <a:fillRect/>
                      </a:stretch>
                    </p:blipFill>
                    <p:spPr>
                      <a:xfrm>
                        <a:off x="165099" y="110501"/>
                        <a:ext cx="10931525" cy="6636998"/>
                      </a:xfrm>
                      <a:prstGeom prst="rect">
                        <a:avLst/>
                      </a:prstGeom>
                    </p:spPr>
                  </p:pic>
                </p:oleObj>
              </mc:Fallback>
            </mc:AlternateContent>
          </a:graphicData>
        </a:graphic>
      </p:graphicFrame>
    </p:spTree>
    <p:extLst>
      <p:ext uri="{BB962C8B-B14F-4D97-AF65-F5344CB8AC3E}">
        <p14:creationId xmlns:p14="http://schemas.microsoft.com/office/powerpoint/2010/main" val="2951755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7F99-8ADF-4093-AD27-A17F6AD93CE4}"/>
              </a:ext>
            </a:extLst>
          </p:cNvPr>
          <p:cNvSpPr>
            <a:spLocks noGrp="1"/>
          </p:cNvSpPr>
          <p:nvPr>
            <p:ph type="title"/>
          </p:nvPr>
        </p:nvSpPr>
        <p:spPr>
          <a:xfrm>
            <a:off x="684212" y="466726"/>
            <a:ext cx="8534400" cy="922868"/>
          </a:xfrm>
        </p:spPr>
        <p:txBody>
          <a:bodyPr anchor="t" anchorCtr="0">
            <a:normAutofit/>
          </a:bodyPr>
          <a:lstStyle/>
          <a:p>
            <a:r>
              <a:rPr lang="en-US" sz="4400" b="1" dirty="0"/>
              <a:t>90 day Blank Ballot</a:t>
            </a:r>
          </a:p>
        </p:txBody>
      </p:sp>
      <p:sp>
        <p:nvSpPr>
          <p:cNvPr id="3" name="Content Placeholder 2">
            <a:extLst>
              <a:ext uri="{FF2B5EF4-FFF2-40B4-BE49-F238E27FC236}">
                <a16:creationId xmlns:a16="http://schemas.microsoft.com/office/drawing/2014/main" id="{C4819833-FCA9-44F4-9A87-C56348F542A5}"/>
              </a:ext>
            </a:extLst>
          </p:cNvPr>
          <p:cNvSpPr>
            <a:spLocks noGrp="1"/>
          </p:cNvSpPr>
          <p:nvPr>
            <p:ph idx="1"/>
          </p:nvPr>
        </p:nvSpPr>
        <p:spPr>
          <a:xfrm>
            <a:off x="711199" y="1389594"/>
            <a:ext cx="9993313" cy="5001680"/>
          </a:xfrm>
        </p:spPr>
        <p:txBody>
          <a:bodyPr anchor="t" anchorCtr="0">
            <a:noAutofit/>
          </a:bodyPr>
          <a:lstStyle/>
          <a:p>
            <a:r>
              <a:rPr lang="en-US" sz="2400" dirty="0">
                <a:solidFill>
                  <a:schemeClr val="bg1"/>
                </a:solidFill>
              </a:rPr>
              <a:t>ED-81a Blank Ballot – Supplied to Military electors, spouses or dependents with the servicemen, by mail or electronically. </a:t>
            </a:r>
          </a:p>
          <a:p>
            <a:r>
              <a:rPr lang="en-US" sz="2400" dirty="0">
                <a:solidFill>
                  <a:schemeClr val="bg1"/>
                </a:solidFill>
              </a:rPr>
              <a:t>Inner ED-9 Ballot envelope, if mailed or E-Certification form should be included in the returned packet.  Required to be properly executed, otherwise ballot may be rejected.</a:t>
            </a:r>
          </a:p>
          <a:p>
            <a:r>
              <a:rPr lang="en-US" sz="2400" dirty="0">
                <a:solidFill>
                  <a:schemeClr val="bg1"/>
                </a:solidFill>
              </a:rPr>
              <a:t>If issued through the mail it will have the Elector Label for reference.  If sent electronically the voter information will be written on the envelope by the Town Clerk staff once received.</a:t>
            </a:r>
          </a:p>
          <a:p>
            <a:endParaRPr lang="en-US" sz="2400" dirty="0">
              <a:solidFill>
                <a:schemeClr val="bg1"/>
              </a:solidFill>
            </a:endParaRPr>
          </a:p>
        </p:txBody>
      </p:sp>
    </p:spTree>
    <p:extLst>
      <p:ext uri="{BB962C8B-B14F-4D97-AF65-F5344CB8AC3E}">
        <p14:creationId xmlns:p14="http://schemas.microsoft.com/office/powerpoint/2010/main" val="438209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F8E4419-5D10-4B43-BFC7-634F8B4C3359}"/>
              </a:ext>
            </a:extLst>
          </p:cNvPr>
          <p:cNvGraphicFramePr>
            <a:graphicFrameLocks noChangeAspect="1"/>
          </p:cNvGraphicFramePr>
          <p:nvPr>
            <p:extLst>
              <p:ext uri="{D42A27DB-BD31-4B8C-83A1-F6EECF244321}">
                <p14:modId xmlns:p14="http://schemas.microsoft.com/office/powerpoint/2010/main" val="3507111009"/>
              </p:ext>
            </p:extLst>
          </p:nvPr>
        </p:nvGraphicFramePr>
        <p:xfrm>
          <a:off x="3117850" y="348607"/>
          <a:ext cx="3740150" cy="6160779"/>
        </p:xfrm>
        <a:graphic>
          <a:graphicData uri="http://schemas.openxmlformats.org/presentationml/2006/ole">
            <mc:AlternateContent xmlns:mc="http://schemas.openxmlformats.org/markup-compatibility/2006">
              <mc:Choice xmlns:v="urn:schemas-microsoft-com:vml" Requires="v">
                <p:oleObj spid="_x0000_s1046" name="PDF Document" r:id="rId3" imgW="5829120" imgH="9601200" progId="NuancePDF.Document">
                  <p:embed/>
                </p:oleObj>
              </mc:Choice>
              <mc:Fallback>
                <p:oleObj name="PDF Document" r:id="rId3" imgW="5829120" imgH="9601200" progId="NuancePDF.Document">
                  <p:embed/>
                  <p:pic>
                    <p:nvPicPr>
                      <p:cNvPr id="0" name=""/>
                      <p:cNvPicPr/>
                      <p:nvPr/>
                    </p:nvPicPr>
                    <p:blipFill>
                      <a:blip r:embed="rId4"/>
                      <a:stretch>
                        <a:fillRect/>
                      </a:stretch>
                    </p:blipFill>
                    <p:spPr>
                      <a:xfrm>
                        <a:off x="3117850" y="348607"/>
                        <a:ext cx="3740150" cy="6160779"/>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7F12D09-4C21-4D5A-91CB-A1C846712C62}"/>
              </a:ext>
            </a:extLst>
          </p:cNvPr>
          <p:cNvGraphicFramePr>
            <a:graphicFrameLocks noChangeAspect="1"/>
          </p:cNvGraphicFramePr>
          <p:nvPr>
            <p:extLst>
              <p:ext uri="{D42A27DB-BD31-4B8C-83A1-F6EECF244321}">
                <p14:modId xmlns:p14="http://schemas.microsoft.com/office/powerpoint/2010/main" val="951050662"/>
              </p:ext>
            </p:extLst>
          </p:nvPr>
        </p:nvGraphicFramePr>
        <p:xfrm>
          <a:off x="6965950" y="348608"/>
          <a:ext cx="3740150" cy="6160779"/>
        </p:xfrm>
        <a:graphic>
          <a:graphicData uri="http://schemas.openxmlformats.org/presentationml/2006/ole">
            <mc:AlternateContent xmlns:mc="http://schemas.openxmlformats.org/markup-compatibility/2006">
              <mc:Choice xmlns:v="urn:schemas-microsoft-com:vml" Requires="v">
                <p:oleObj spid="_x0000_s1047" name="PDF Document" r:id="rId5" imgW="5829120" imgH="9601200" progId="NuancePDF.Document">
                  <p:embed/>
                </p:oleObj>
              </mc:Choice>
              <mc:Fallback>
                <p:oleObj name="PDF Document" r:id="rId5" imgW="5829120" imgH="9601200" progId="NuancePDF.Document">
                  <p:embed/>
                  <p:pic>
                    <p:nvPicPr>
                      <p:cNvPr id="0" name=""/>
                      <p:cNvPicPr/>
                      <p:nvPr/>
                    </p:nvPicPr>
                    <p:blipFill>
                      <a:blip r:embed="rId6"/>
                      <a:stretch>
                        <a:fillRect/>
                      </a:stretch>
                    </p:blipFill>
                    <p:spPr>
                      <a:xfrm>
                        <a:off x="6965950" y="348608"/>
                        <a:ext cx="3740150" cy="6160779"/>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33F75BC-B889-43D8-A68B-B1F1EA07BD65}"/>
              </a:ext>
            </a:extLst>
          </p:cNvPr>
          <p:cNvSpPr txBox="1"/>
          <p:nvPr/>
        </p:nvSpPr>
        <p:spPr>
          <a:xfrm>
            <a:off x="390524" y="857250"/>
            <a:ext cx="2727325" cy="3785652"/>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Blank Ballot Form</a:t>
            </a:r>
          </a:p>
          <a:p>
            <a:pPr marL="571500" lvl="1" indent="-228600">
              <a:buFont typeface="Arial" panose="020B0604020202020204" pitchFamily="34" charset="0"/>
              <a:buChar char="•"/>
            </a:pPr>
            <a:r>
              <a:rPr lang="en-US" sz="2400" dirty="0">
                <a:solidFill>
                  <a:schemeClr val="bg1"/>
                </a:solidFill>
              </a:rPr>
              <a:t>Voter must write candidate selections on the form from supplied list.</a:t>
            </a:r>
          </a:p>
          <a:p>
            <a:pPr marL="285750" indent="-285750">
              <a:buFont typeface="Arial" panose="020B0604020202020204" pitchFamily="34" charset="0"/>
              <a:buChar char="•"/>
            </a:pPr>
            <a:endParaRPr lang="en-US" sz="2400" b="1" dirty="0">
              <a:solidFill>
                <a:schemeClr val="bg1"/>
              </a:solidFill>
            </a:endParaRPr>
          </a:p>
        </p:txBody>
      </p:sp>
    </p:spTree>
    <p:extLst>
      <p:ext uri="{BB962C8B-B14F-4D97-AF65-F5344CB8AC3E}">
        <p14:creationId xmlns:p14="http://schemas.microsoft.com/office/powerpoint/2010/main" val="3654117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56FB51F-4380-4FC5-B8E8-9C7EFB933246}"/>
              </a:ext>
            </a:extLst>
          </p:cNvPr>
          <p:cNvGraphicFramePr>
            <a:graphicFrameLocks noChangeAspect="1"/>
          </p:cNvGraphicFramePr>
          <p:nvPr>
            <p:extLst>
              <p:ext uri="{D42A27DB-BD31-4B8C-83A1-F6EECF244321}">
                <p14:modId xmlns:p14="http://schemas.microsoft.com/office/powerpoint/2010/main" val="613713242"/>
              </p:ext>
            </p:extLst>
          </p:nvPr>
        </p:nvGraphicFramePr>
        <p:xfrm>
          <a:off x="6945692" y="1085849"/>
          <a:ext cx="2722182" cy="2258934"/>
        </p:xfrm>
        <a:graphic>
          <a:graphicData uri="http://schemas.openxmlformats.org/presentationml/2006/ole">
            <mc:AlternateContent xmlns:mc="http://schemas.openxmlformats.org/markup-compatibility/2006">
              <mc:Choice xmlns:v="urn:schemas-microsoft-com:vml" Requires="v">
                <p:oleObj spid="_x0000_s2062" name="PDF Document" r:id="rId3" imgW="1809360" imgH="1502280" progId="NuancePDF.Document">
                  <p:embed/>
                </p:oleObj>
              </mc:Choice>
              <mc:Fallback>
                <p:oleObj name="PDF Document" r:id="rId3" imgW="1809360" imgH="1502280" progId="NuancePDF.Document">
                  <p:embed/>
                  <p:pic>
                    <p:nvPicPr>
                      <p:cNvPr id="0" name=""/>
                      <p:cNvPicPr/>
                      <p:nvPr/>
                    </p:nvPicPr>
                    <p:blipFill>
                      <a:blip r:embed="rId4"/>
                      <a:stretch>
                        <a:fillRect/>
                      </a:stretch>
                    </p:blipFill>
                    <p:spPr>
                      <a:xfrm>
                        <a:off x="6945692" y="1085849"/>
                        <a:ext cx="2722182" cy="2258934"/>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932B383C-16B8-4654-AE52-52CF002AB251}"/>
              </a:ext>
            </a:extLst>
          </p:cNvPr>
          <p:cNvPicPr>
            <a:picLocks noChangeAspect="1"/>
          </p:cNvPicPr>
          <p:nvPr/>
        </p:nvPicPr>
        <p:blipFill>
          <a:blip r:embed="rId5"/>
          <a:stretch>
            <a:fillRect/>
          </a:stretch>
        </p:blipFill>
        <p:spPr>
          <a:xfrm rot="5400000">
            <a:off x="1939016" y="2067909"/>
            <a:ext cx="6267450" cy="2722181"/>
          </a:xfrm>
          <a:prstGeom prst="rect">
            <a:avLst/>
          </a:prstGeom>
        </p:spPr>
      </p:pic>
      <p:cxnSp>
        <p:nvCxnSpPr>
          <p:cNvPr id="10" name="Straight Arrow Connector 9">
            <a:extLst>
              <a:ext uri="{FF2B5EF4-FFF2-40B4-BE49-F238E27FC236}">
                <a16:creationId xmlns:a16="http://schemas.microsoft.com/office/drawing/2014/main" id="{B2E3B415-F813-4EF1-A120-F2228DDA4FEF}"/>
              </a:ext>
            </a:extLst>
          </p:cNvPr>
          <p:cNvCxnSpPr>
            <a:cxnSpLocks/>
          </p:cNvCxnSpPr>
          <p:nvPr/>
        </p:nvCxnSpPr>
        <p:spPr>
          <a:xfrm flipH="1">
            <a:off x="5372100" y="1590675"/>
            <a:ext cx="1573593" cy="6246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A21C12F2-E6A8-458F-9F23-E09E6FE969F2}"/>
              </a:ext>
            </a:extLst>
          </p:cNvPr>
          <p:cNvSpPr txBox="1"/>
          <p:nvPr/>
        </p:nvSpPr>
        <p:spPr>
          <a:xfrm>
            <a:off x="360819" y="1000124"/>
            <a:ext cx="3039606" cy="3046988"/>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Voter to Clerk Return Envelope</a:t>
            </a:r>
          </a:p>
          <a:p>
            <a:pPr marL="571500" lvl="1" indent="-228600">
              <a:buFont typeface="Arial" panose="020B0604020202020204" pitchFamily="34" charset="0"/>
              <a:buChar char="•"/>
            </a:pPr>
            <a:r>
              <a:rPr lang="en-US" sz="2400" dirty="0">
                <a:solidFill>
                  <a:schemeClr val="bg1"/>
                </a:solidFill>
              </a:rPr>
              <a:t>Used for Military, spouses, dependents &amp; traveling voters.</a:t>
            </a:r>
          </a:p>
        </p:txBody>
      </p:sp>
    </p:spTree>
    <p:extLst>
      <p:ext uri="{BB962C8B-B14F-4D97-AF65-F5344CB8AC3E}">
        <p14:creationId xmlns:p14="http://schemas.microsoft.com/office/powerpoint/2010/main" val="1654385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F8861CB-8D71-41C3-BD25-565716F746C8}"/>
              </a:ext>
            </a:extLst>
          </p:cNvPr>
          <p:cNvGraphicFramePr>
            <a:graphicFrameLocks noChangeAspect="1"/>
          </p:cNvGraphicFramePr>
          <p:nvPr/>
        </p:nvGraphicFramePr>
        <p:xfrm>
          <a:off x="216081" y="207294"/>
          <a:ext cx="4978400" cy="6443412"/>
        </p:xfrm>
        <a:graphic>
          <a:graphicData uri="http://schemas.openxmlformats.org/presentationml/2006/ole">
            <mc:AlternateContent xmlns:mc="http://schemas.openxmlformats.org/markup-compatibility/2006">
              <mc:Choice xmlns:v="urn:schemas-microsoft-com:vml" Requires="v">
                <p:oleObj spid="_x0000_s4107" name="PDF Document" r:id="rId3" imgW="5829120" imgH="7543800" progId="NuancePDF.Document">
                  <p:embed/>
                </p:oleObj>
              </mc:Choice>
              <mc:Fallback>
                <p:oleObj name="PDF Document" r:id="rId3" imgW="5829120" imgH="7543800" progId="NuancePDF.Document">
                  <p:embed/>
                  <p:pic>
                    <p:nvPicPr>
                      <p:cNvPr id="4" name="Object 3">
                        <a:extLst>
                          <a:ext uri="{FF2B5EF4-FFF2-40B4-BE49-F238E27FC236}">
                            <a16:creationId xmlns:a16="http://schemas.microsoft.com/office/drawing/2014/main" id="{4F8861CB-8D71-41C3-BD25-565716F746C8}"/>
                          </a:ext>
                        </a:extLst>
                      </p:cNvPr>
                      <p:cNvPicPr/>
                      <p:nvPr/>
                    </p:nvPicPr>
                    <p:blipFill>
                      <a:blip r:embed="rId4"/>
                      <a:stretch>
                        <a:fillRect/>
                      </a:stretch>
                    </p:blipFill>
                    <p:spPr>
                      <a:xfrm>
                        <a:off x="216081" y="207294"/>
                        <a:ext cx="4978400" cy="6443412"/>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19B34104-2DAB-4F51-93CB-757AE3831651}"/>
              </a:ext>
            </a:extLst>
          </p:cNvPr>
          <p:cNvPicPr>
            <a:picLocks noChangeAspect="1"/>
          </p:cNvPicPr>
          <p:nvPr/>
        </p:nvPicPr>
        <p:blipFill>
          <a:blip r:embed="rId5"/>
          <a:stretch>
            <a:fillRect/>
          </a:stretch>
        </p:blipFill>
        <p:spPr>
          <a:xfrm>
            <a:off x="5381625" y="2984735"/>
            <a:ext cx="6594294" cy="2877152"/>
          </a:xfrm>
          <a:prstGeom prst="rect">
            <a:avLst/>
          </a:prstGeom>
        </p:spPr>
      </p:pic>
      <p:sp>
        <p:nvSpPr>
          <p:cNvPr id="6" name="TextBox 5">
            <a:extLst>
              <a:ext uri="{FF2B5EF4-FFF2-40B4-BE49-F238E27FC236}">
                <a16:creationId xmlns:a16="http://schemas.microsoft.com/office/drawing/2014/main" id="{F28ACECA-A916-4B06-ACAB-6709EFC6A458}"/>
              </a:ext>
            </a:extLst>
          </p:cNvPr>
          <p:cNvSpPr txBox="1"/>
          <p:nvPr/>
        </p:nvSpPr>
        <p:spPr>
          <a:xfrm>
            <a:off x="5562599" y="714375"/>
            <a:ext cx="5591175" cy="1895475"/>
          </a:xfrm>
          <a:prstGeom prst="rect">
            <a:avLst/>
          </a:prstGeom>
          <a:noFill/>
        </p:spPr>
        <p:txBody>
          <a:bodyPr wrap="square" rtlCol="0">
            <a:noAutofit/>
          </a:bodyPr>
          <a:lstStyle/>
          <a:p>
            <a:pPr marL="285750" indent="-285750">
              <a:buFont typeface="Arial" panose="020B0604020202020204" pitchFamily="34" charset="0"/>
              <a:buChar char="•"/>
            </a:pPr>
            <a:r>
              <a:rPr lang="en-US" sz="2400" b="1" dirty="0">
                <a:solidFill>
                  <a:schemeClr val="bg1"/>
                </a:solidFill>
              </a:rPr>
              <a:t>Inner Envelope (Certification)</a:t>
            </a:r>
          </a:p>
          <a:p>
            <a:pPr marL="571500" lvl="1" indent="-228600">
              <a:buFont typeface="Arial" panose="020B0604020202020204" pitchFamily="34" charset="0"/>
              <a:buChar char="•"/>
            </a:pPr>
            <a:r>
              <a:rPr lang="en-US" sz="2400" dirty="0">
                <a:solidFill>
                  <a:schemeClr val="bg1"/>
                </a:solidFill>
              </a:rPr>
              <a:t>Certification or envelope must be executed for ballot to count.</a:t>
            </a:r>
          </a:p>
        </p:txBody>
      </p:sp>
    </p:spTree>
    <p:extLst>
      <p:ext uri="{BB962C8B-B14F-4D97-AF65-F5344CB8AC3E}">
        <p14:creationId xmlns:p14="http://schemas.microsoft.com/office/powerpoint/2010/main" val="291085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6342F-1C9B-46CB-BE2C-D86AD71EEE8E}"/>
              </a:ext>
            </a:extLst>
          </p:cNvPr>
          <p:cNvSpPr>
            <a:spLocks noGrp="1"/>
          </p:cNvSpPr>
          <p:nvPr>
            <p:ph type="title"/>
          </p:nvPr>
        </p:nvSpPr>
        <p:spPr>
          <a:xfrm>
            <a:off x="579437" y="466726"/>
            <a:ext cx="8534400" cy="948268"/>
          </a:xfrm>
        </p:spPr>
        <p:txBody>
          <a:bodyPr anchor="t" anchorCtr="0">
            <a:noAutofit/>
          </a:bodyPr>
          <a:lstStyle/>
          <a:p>
            <a:r>
              <a:rPr lang="en-US" sz="4400" b="1" dirty="0"/>
              <a:t>45 day blank ballot</a:t>
            </a:r>
          </a:p>
        </p:txBody>
      </p:sp>
      <p:sp>
        <p:nvSpPr>
          <p:cNvPr id="4" name="Content Placeholder 2">
            <a:extLst>
              <a:ext uri="{FF2B5EF4-FFF2-40B4-BE49-F238E27FC236}">
                <a16:creationId xmlns:a16="http://schemas.microsoft.com/office/drawing/2014/main" id="{2BF5961F-4094-4CB4-9738-F90DB0A07FEB}"/>
              </a:ext>
            </a:extLst>
          </p:cNvPr>
          <p:cNvSpPr>
            <a:spLocks noGrp="1"/>
          </p:cNvSpPr>
          <p:nvPr>
            <p:ph idx="1"/>
          </p:nvPr>
        </p:nvSpPr>
        <p:spPr>
          <a:xfrm>
            <a:off x="711199" y="1389594"/>
            <a:ext cx="9993313" cy="5001680"/>
          </a:xfrm>
        </p:spPr>
        <p:txBody>
          <a:bodyPr anchor="t" anchorCtr="0">
            <a:noAutofit/>
          </a:bodyPr>
          <a:lstStyle/>
          <a:p>
            <a:r>
              <a:rPr lang="en-US" sz="2400" dirty="0">
                <a:solidFill>
                  <a:schemeClr val="bg1"/>
                </a:solidFill>
              </a:rPr>
              <a:t>ED-81a Blank Ballot – Supplied to electors until official scan optical ballots are available.  Can be issued by mail or electronically up to 45 days prior to the election.</a:t>
            </a:r>
          </a:p>
          <a:p>
            <a:r>
              <a:rPr lang="en-US" sz="2400" dirty="0">
                <a:solidFill>
                  <a:schemeClr val="bg1"/>
                </a:solidFill>
              </a:rPr>
              <a:t>Available to military, including spouse and dependent(s) with serviceman, and to electors temporarily living or traveling overseas.</a:t>
            </a:r>
          </a:p>
          <a:p>
            <a:r>
              <a:rPr lang="en-US" sz="2400" dirty="0">
                <a:solidFill>
                  <a:schemeClr val="bg1"/>
                </a:solidFill>
              </a:rPr>
              <a:t>Inner ED-9 Ballot envelope, if mailed or E-Certification form must be returned in the packet.  Required to be properly executed, otherwise ballot may be rejected.</a:t>
            </a:r>
          </a:p>
          <a:p>
            <a:r>
              <a:rPr lang="en-US" sz="2400" dirty="0">
                <a:solidFill>
                  <a:schemeClr val="bg1"/>
                </a:solidFill>
              </a:rPr>
              <a:t>If issued through the mail it will have the Elector Label for reference.  If sent electronically the voter information will be written on the envelope by the Town Clerk staff once received.</a:t>
            </a:r>
          </a:p>
          <a:p>
            <a:endParaRPr lang="en-US" sz="2400" dirty="0">
              <a:solidFill>
                <a:schemeClr val="bg1"/>
              </a:solidFill>
            </a:endParaRPr>
          </a:p>
        </p:txBody>
      </p:sp>
    </p:spTree>
    <p:extLst>
      <p:ext uri="{BB962C8B-B14F-4D97-AF65-F5344CB8AC3E}">
        <p14:creationId xmlns:p14="http://schemas.microsoft.com/office/powerpoint/2010/main" val="2575240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F8E4419-5D10-4B43-BFC7-634F8B4C3359}"/>
              </a:ext>
            </a:extLst>
          </p:cNvPr>
          <p:cNvGraphicFramePr>
            <a:graphicFrameLocks noChangeAspect="1"/>
          </p:cNvGraphicFramePr>
          <p:nvPr>
            <p:extLst>
              <p:ext uri="{D42A27DB-BD31-4B8C-83A1-F6EECF244321}">
                <p14:modId xmlns:p14="http://schemas.microsoft.com/office/powerpoint/2010/main" val="2295605922"/>
              </p:ext>
            </p:extLst>
          </p:nvPr>
        </p:nvGraphicFramePr>
        <p:xfrm>
          <a:off x="3143250" y="348609"/>
          <a:ext cx="3740150" cy="6160779"/>
        </p:xfrm>
        <a:graphic>
          <a:graphicData uri="http://schemas.openxmlformats.org/presentationml/2006/ole">
            <mc:AlternateContent xmlns:mc="http://schemas.openxmlformats.org/markup-compatibility/2006">
              <mc:Choice xmlns:v="urn:schemas-microsoft-com:vml" Requires="v">
                <p:oleObj spid="_x0000_s5140" name="PDF Document" r:id="rId3" imgW="5829120" imgH="9601200" progId="NuancePDF.Document">
                  <p:embed/>
                </p:oleObj>
              </mc:Choice>
              <mc:Fallback>
                <p:oleObj name="PDF Document" r:id="rId3" imgW="5829120" imgH="9601200" progId="NuancePDF.Document">
                  <p:embed/>
                  <p:pic>
                    <p:nvPicPr>
                      <p:cNvPr id="4" name="Object 3">
                        <a:extLst>
                          <a:ext uri="{FF2B5EF4-FFF2-40B4-BE49-F238E27FC236}">
                            <a16:creationId xmlns:a16="http://schemas.microsoft.com/office/drawing/2014/main" id="{2F8E4419-5D10-4B43-BFC7-634F8B4C3359}"/>
                          </a:ext>
                        </a:extLst>
                      </p:cNvPr>
                      <p:cNvPicPr/>
                      <p:nvPr/>
                    </p:nvPicPr>
                    <p:blipFill>
                      <a:blip r:embed="rId4"/>
                      <a:stretch>
                        <a:fillRect/>
                      </a:stretch>
                    </p:blipFill>
                    <p:spPr>
                      <a:xfrm>
                        <a:off x="3143250" y="348609"/>
                        <a:ext cx="3740150" cy="6160779"/>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7F12D09-4C21-4D5A-91CB-A1C846712C62}"/>
              </a:ext>
            </a:extLst>
          </p:cNvPr>
          <p:cNvGraphicFramePr>
            <a:graphicFrameLocks noChangeAspect="1"/>
          </p:cNvGraphicFramePr>
          <p:nvPr>
            <p:extLst>
              <p:ext uri="{D42A27DB-BD31-4B8C-83A1-F6EECF244321}">
                <p14:modId xmlns:p14="http://schemas.microsoft.com/office/powerpoint/2010/main" val="3903573667"/>
              </p:ext>
            </p:extLst>
          </p:nvPr>
        </p:nvGraphicFramePr>
        <p:xfrm>
          <a:off x="7042150" y="348609"/>
          <a:ext cx="3740150" cy="6160779"/>
        </p:xfrm>
        <a:graphic>
          <a:graphicData uri="http://schemas.openxmlformats.org/presentationml/2006/ole">
            <mc:AlternateContent xmlns:mc="http://schemas.openxmlformats.org/markup-compatibility/2006">
              <mc:Choice xmlns:v="urn:schemas-microsoft-com:vml" Requires="v">
                <p:oleObj spid="_x0000_s5141" name="PDF Document" r:id="rId5" imgW="5829120" imgH="9601200" progId="NuancePDF.Document">
                  <p:embed/>
                </p:oleObj>
              </mc:Choice>
              <mc:Fallback>
                <p:oleObj name="PDF Document" r:id="rId5" imgW="5829120" imgH="9601200" progId="NuancePDF.Document">
                  <p:embed/>
                  <p:pic>
                    <p:nvPicPr>
                      <p:cNvPr id="5" name="Object 4">
                        <a:extLst>
                          <a:ext uri="{FF2B5EF4-FFF2-40B4-BE49-F238E27FC236}">
                            <a16:creationId xmlns:a16="http://schemas.microsoft.com/office/drawing/2014/main" id="{A7F12D09-4C21-4D5A-91CB-A1C846712C62}"/>
                          </a:ext>
                        </a:extLst>
                      </p:cNvPr>
                      <p:cNvPicPr/>
                      <p:nvPr/>
                    </p:nvPicPr>
                    <p:blipFill>
                      <a:blip r:embed="rId6"/>
                      <a:stretch>
                        <a:fillRect/>
                      </a:stretch>
                    </p:blipFill>
                    <p:spPr>
                      <a:xfrm>
                        <a:off x="7042150" y="348609"/>
                        <a:ext cx="3740150" cy="6160779"/>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33F75BC-B889-43D8-A68B-B1F1EA07BD65}"/>
              </a:ext>
            </a:extLst>
          </p:cNvPr>
          <p:cNvSpPr txBox="1"/>
          <p:nvPr/>
        </p:nvSpPr>
        <p:spPr>
          <a:xfrm>
            <a:off x="390524" y="857250"/>
            <a:ext cx="2752726" cy="3416320"/>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Blank Ballot Form</a:t>
            </a:r>
          </a:p>
          <a:p>
            <a:pPr marL="571500" lvl="1" indent="-228600">
              <a:buFont typeface="Arial" panose="020B0604020202020204" pitchFamily="34" charset="0"/>
              <a:buChar char="•"/>
            </a:pPr>
            <a:r>
              <a:rPr lang="en-US" sz="2400" dirty="0">
                <a:solidFill>
                  <a:schemeClr val="bg1"/>
                </a:solidFill>
              </a:rPr>
              <a:t>Voter must write candidate selections on the form from supplied list.</a:t>
            </a:r>
          </a:p>
        </p:txBody>
      </p:sp>
    </p:spTree>
    <p:extLst>
      <p:ext uri="{BB962C8B-B14F-4D97-AF65-F5344CB8AC3E}">
        <p14:creationId xmlns:p14="http://schemas.microsoft.com/office/powerpoint/2010/main" val="375227144"/>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728</TotalTime>
  <Words>1151</Words>
  <Application>Microsoft Office PowerPoint</Application>
  <PresentationFormat>Widescreen</PresentationFormat>
  <Paragraphs>77</Paragraphs>
  <Slides>27</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2" baseType="lpstr">
      <vt:lpstr>Arial</vt:lpstr>
      <vt:lpstr>Century Gothic</vt:lpstr>
      <vt:lpstr>Wingdings 3</vt:lpstr>
      <vt:lpstr>Slice</vt:lpstr>
      <vt:lpstr>PDF Document</vt:lpstr>
      <vt:lpstr>Absentee Ballots 2020 Presidential Election</vt:lpstr>
      <vt:lpstr>Absentee ballots</vt:lpstr>
      <vt:lpstr>PowerPoint Presentation</vt:lpstr>
      <vt:lpstr>90 day Blank Ballot</vt:lpstr>
      <vt:lpstr>PowerPoint Presentation</vt:lpstr>
      <vt:lpstr>PowerPoint Presentation</vt:lpstr>
      <vt:lpstr>PowerPoint Presentation</vt:lpstr>
      <vt:lpstr>45 day blank ballot</vt:lpstr>
      <vt:lpstr>PowerPoint Presentation</vt:lpstr>
      <vt:lpstr>PowerPoint Presentation</vt:lpstr>
      <vt:lpstr>PowerPoint Presentation</vt:lpstr>
      <vt:lpstr>Overseas ballot</vt:lpstr>
      <vt:lpstr>PowerPoint Presentation</vt:lpstr>
      <vt:lpstr>PowerPoint Presentation</vt:lpstr>
      <vt:lpstr>PowerPoint Presentation</vt:lpstr>
      <vt:lpstr>regular ballot</vt:lpstr>
      <vt:lpstr>PowerPoint Presentation</vt:lpstr>
      <vt:lpstr>PowerPoint Presentation</vt:lpstr>
      <vt:lpstr>PowerPoint Presentation</vt:lpstr>
      <vt:lpstr>Election day emergency ballot</vt:lpstr>
      <vt:lpstr>Presidential ballot</vt:lpstr>
      <vt:lpstr>PowerPoint Presentation</vt:lpstr>
      <vt:lpstr>Federal post card application</vt:lpstr>
      <vt:lpstr>PowerPoint Presentation</vt:lpstr>
      <vt:lpstr>Federal write-in ballot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Absentee Ballots 2020 Presidential Election</dc:title>
  <dc:creator>Krupienski, James</dc:creator>
  <cp:lastModifiedBy>Krupienski, James</cp:lastModifiedBy>
  <cp:revision>35</cp:revision>
  <dcterms:created xsi:type="dcterms:W3CDTF">2020-09-08T13:30:58Z</dcterms:created>
  <dcterms:modified xsi:type="dcterms:W3CDTF">2020-09-09T13:58:14Z</dcterms:modified>
</cp:coreProperties>
</file>