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notesMasterIdLst>
    <p:notesMasterId r:id="rId42"/>
  </p:notesMasterIdLst>
  <p:handoutMasterIdLst>
    <p:handoutMasterId r:id="rId43"/>
  </p:handoutMasterIdLst>
  <p:sldIdLst>
    <p:sldId id="256" r:id="rId2"/>
    <p:sldId id="275" r:id="rId3"/>
    <p:sldId id="276" r:id="rId4"/>
    <p:sldId id="268" r:id="rId5"/>
    <p:sldId id="271" r:id="rId6"/>
    <p:sldId id="291" r:id="rId7"/>
    <p:sldId id="272" r:id="rId8"/>
    <p:sldId id="299" r:id="rId9"/>
    <p:sldId id="277" r:id="rId10"/>
    <p:sldId id="270" r:id="rId11"/>
    <p:sldId id="278" r:id="rId12"/>
    <p:sldId id="273" r:id="rId13"/>
    <p:sldId id="293" r:id="rId14"/>
    <p:sldId id="279" r:id="rId15"/>
    <p:sldId id="280" r:id="rId16"/>
    <p:sldId id="282" r:id="rId17"/>
    <p:sldId id="283" r:id="rId18"/>
    <p:sldId id="289" r:id="rId19"/>
    <p:sldId id="290" r:id="rId20"/>
    <p:sldId id="284" r:id="rId21"/>
    <p:sldId id="285" r:id="rId22"/>
    <p:sldId id="287" r:id="rId23"/>
    <p:sldId id="295" r:id="rId24"/>
    <p:sldId id="294" r:id="rId25"/>
    <p:sldId id="286" r:id="rId26"/>
    <p:sldId id="296" r:id="rId27"/>
    <p:sldId id="288" r:id="rId28"/>
    <p:sldId id="269" r:id="rId29"/>
    <p:sldId id="259" r:id="rId30"/>
    <p:sldId id="260" r:id="rId31"/>
    <p:sldId id="257" r:id="rId32"/>
    <p:sldId id="261" r:id="rId33"/>
    <p:sldId id="292" r:id="rId34"/>
    <p:sldId id="262" r:id="rId35"/>
    <p:sldId id="297" r:id="rId36"/>
    <p:sldId id="263" r:id="rId37"/>
    <p:sldId id="298" r:id="rId38"/>
    <p:sldId id="265" r:id="rId39"/>
    <p:sldId id="266" r:id="rId40"/>
    <p:sldId id="26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6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98F8B-ABE1-C246-9890-73E2936D141B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7A917-A246-DC42-835D-DDB8565C20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75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54E7-AE91-BF47-81E6-90E13468B07E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8ED5F-53C5-9148-BC2E-08A00DBDF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9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0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did</a:t>
            </a:r>
            <a:r>
              <a:rPr lang="en-US" baseline="0" dirty="0" smtClean="0"/>
              <a:t> you go when you needed information before the internet? The Library?  Now you go to the Library on the internet!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9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save with retained with election materials—either with ROV</a:t>
            </a:r>
            <a:r>
              <a:rPr lang="en-US" baseline="0" dirty="0" smtClean="0"/>
              <a:t> or 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4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10 calendar days and SOTS has chosen audited towns, you may open the ballot transfer case. Package and label boxes for disposition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67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briefly about party rule petions and list of poll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DMV: daily but if you have old reports your must</a:t>
            </a:r>
            <a:r>
              <a:rPr lang="en-US" baseline="0" dirty="0" smtClean="0"/>
              <a:t> use RC -075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0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CGS 35e: “name is placed</a:t>
            </a:r>
            <a:r>
              <a:rPr lang="en-US" baseline="0" dirty="0" smtClean="0"/>
              <a:t> on inactive registry list for 4 years. At the expiration of the 4 years on inactive voter shall be removed from registry list.”</a:t>
            </a:r>
          </a:p>
          <a:p>
            <a:r>
              <a:rPr lang="en-US" baseline="0" dirty="0" smtClean="0"/>
              <a:t>CGS 9-58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 that any such application of an elector whose name has been removed from the registry list for a period of at least five years may be placed on microfilm, destroyed or otherwise disposed of, in the manner provided in section 7-109, by such registrars.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2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7-109 deals with destruction of records/public record 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8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CGS 9-21  Within</a:t>
            </a:r>
            <a:r>
              <a:rPr lang="en-US" baseline="0" dirty="0" smtClean="0"/>
              <a:t> 48 hours f receiving a voter registration admitting official must transmit notice to previous town or state.  SOTS will notify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8ED5F-53C5-9148-BC2E-08A00DBDFB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D0B685-E9FB-CF4F-A7F6-A65B1F371924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ECB6C7-A110-6340-B535-FDE578A52A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</p:sldLayoutIdLst>
  <p:transition xmlns:p14="http://schemas.microsoft.com/office/powerpoint/2010/main" spd="slow">
    <p:push dir="u"/>
  </p:transition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tstatelibrary.org/wp-content/uploads/2015/05/M6.pdf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677" b="11677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Do I have to keep ALL this stuff?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Records Retention</a:t>
            </a:r>
            <a:endParaRPr lang="en-US" sz="72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3047" y="5778766"/>
            <a:ext cx="7732059" cy="4034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ROVAC CONFERENCE  SPRING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739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Ballots (M6- 010)</a:t>
            </a:r>
            <a:endParaRPr lang="en-US" dirty="0"/>
          </a:p>
        </p:txBody>
      </p:sp>
      <p:pic>
        <p:nvPicPr>
          <p:cNvPr id="8" name="Content Placeholder 7" descr="161108_EX_ballots.jpg.CROP.promo-large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14730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Includes:</a:t>
            </a:r>
          </a:p>
          <a:p>
            <a:r>
              <a:rPr lang="en-US" dirty="0" smtClean="0"/>
              <a:t>machine </a:t>
            </a:r>
            <a:r>
              <a:rPr lang="en-US" dirty="0"/>
              <a:t>test </a:t>
            </a:r>
            <a:r>
              <a:rPr lang="en-US" dirty="0" smtClean="0"/>
              <a:t>ballots</a:t>
            </a:r>
          </a:p>
          <a:p>
            <a:r>
              <a:rPr lang="en-US" dirty="0" smtClean="0"/>
              <a:t>spoiled</a:t>
            </a:r>
            <a:r>
              <a:rPr lang="en-US" dirty="0"/>
              <a:t>/abandoned ballots </a:t>
            </a:r>
            <a:endParaRPr lang="en-US" dirty="0" smtClean="0"/>
          </a:p>
          <a:p>
            <a:r>
              <a:rPr lang="en-US" dirty="0" smtClean="0"/>
              <a:t>executed </a:t>
            </a:r>
            <a:r>
              <a:rPr lang="en-US" dirty="0"/>
              <a:t>optical machine ballots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712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Ballots (M6-010)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180 days after a state or local Election, if not contested [CGS §9-302] </a:t>
            </a:r>
          </a:p>
          <a:p>
            <a:r>
              <a:rPr lang="en-US" sz="2000" dirty="0"/>
              <a:t>22 months after a federal Election [42 USC 1974]</a:t>
            </a:r>
          </a:p>
          <a:p>
            <a:r>
              <a:rPr lang="en-US" sz="2000" dirty="0" smtClean="0"/>
              <a:t>60 days; per SOTS 5/16/17,see LEAD Communications </a:t>
            </a:r>
          </a:p>
          <a:p>
            <a:r>
              <a:rPr lang="en-US" sz="2000" dirty="0" smtClean="0"/>
              <a:t>RC-075 not required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0" b="12760"/>
          <a:stretch>
            <a:fillRect/>
          </a:stretch>
        </p:blipFill>
        <p:spPr>
          <a:xfrm>
            <a:off x="403412" y="1879600"/>
            <a:ext cx="4200434" cy="42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018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Canvass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7023" b="702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405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 --Canvass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Canvass records retention is </a:t>
            </a:r>
            <a:r>
              <a:rPr lang="en-US" dirty="0" smtClean="0"/>
              <a:t>obsolete.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TRUE 	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FALSE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335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Canvass (M6-020)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Retention:</a:t>
            </a:r>
          </a:p>
          <a:p>
            <a:r>
              <a:rPr lang="en-US" dirty="0" smtClean="0"/>
              <a:t>Current year plus 1</a:t>
            </a:r>
          </a:p>
          <a:p>
            <a:r>
              <a:rPr lang="en-US" dirty="0" smtClean="0"/>
              <a:t>RC-075 required 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Includes: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</a:t>
            </a:r>
            <a:r>
              <a:rPr lang="en-US" sz="2400" spc="-5" dirty="0" smtClean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tional </a:t>
            </a:r>
            <a:r>
              <a:rPr lang="en-US" sz="2400" dirty="0">
                <a:solidFill>
                  <a:schemeClr val="tx1"/>
                </a:solidFill>
              </a:rPr>
              <a:t>Ch</a:t>
            </a:r>
            <a:r>
              <a:rPr lang="en-US" sz="2400" spc="-5" dirty="0">
                <a:solidFill>
                  <a:schemeClr val="tx1"/>
                </a:solidFill>
              </a:rPr>
              <a:t>a</a:t>
            </a:r>
            <a:r>
              <a:rPr lang="en-US" sz="2400" dirty="0">
                <a:solidFill>
                  <a:schemeClr val="tx1"/>
                </a:solidFill>
              </a:rPr>
              <a:t>nge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of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Address </a:t>
            </a:r>
            <a:r>
              <a:rPr lang="en-US" sz="2400" dirty="0" smtClean="0">
                <a:solidFill>
                  <a:schemeClr val="tx1"/>
                </a:solidFill>
              </a:rPr>
              <a:t>notificati</a:t>
            </a:r>
            <a:r>
              <a:rPr lang="en-US" sz="2400" spc="-10" dirty="0" smtClean="0">
                <a:solidFill>
                  <a:schemeClr val="tx1"/>
                </a:solidFill>
              </a:rPr>
              <a:t>o</a:t>
            </a:r>
            <a:r>
              <a:rPr lang="en-US" sz="2400" dirty="0" smtClean="0">
                <a:solidFill>
                  <a:schemeClr val="tx1"/>
                </a:solidFill>
              </a:rPr>
              <a:t>n</a:t>
            </a:r>
          </a:p>
          <a:p>
            <a:r>
              <a:rPr lang="en-US" sz="2400" spc="5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</a:t>
            </a:r>
            <a:r>
              <a:rPr lang="en-US" sz="2400" spc="-5" dirty="0" smtClean="0">
                <a:solidFill>
                  <a:schemeClr val="tx1"/>
                </a:solidFill>
              </a:rPr>
              <a:t>e</a:t>
            </a:r>
            <a:r>
              <a:rPr lang="en-US" sz="2400" dirty="0" smtClean="0">
                <a:solidFill>
                  <a:schemeClr val="tx1"/>
                </a:solidFill>
              </a:rPr>
              <a:t>partme</a:t>
            </a:r>
            <a:r>
              <a:rPr lang="en-US" sz="2400" spc="-5" dirty="0" smtClean="0">
                <a:solidFill>
                  <a:schemeClr val="tx1"/>
                </a:solidFill>
              </a:rPr>
              <a:t>n</a:t>
            </a:r>
            <a:r>
              <a:rPr lang="en-US" sz="2400" dirty="0" smtClean="0">
                <a:solidFill>
                  <a:schemeClr val="tx1"/>
                </a:solidFill>
              </a:rPr>
              <a:t>t</a:t>
            </a:r>
            <a:r>
              <a:rPr lang="en-US" sz="2400" spc="-5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of Motor Vehicles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spc="-5" dirty="0">
                <a:solidFill>
                  <a:schemeClr val="tx1"/>
                </a:solidFill>
              </a:rPr>
              <a:t>D</a:t>
            </a: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spc="-5" dirty="0">
                <a:solidFill>
                  <a:schemeClr val="tx1"/>
                </a:solidFill>
              </a:rPr>
              <a:t>V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Tumbleweed system notificati</a:t>
            </a:r>
            <a:r>
              <a:rPr lang="en-US" sz="2400" spc="-10" dirty="0">
                <a:solidFill>
                  <a:schemeClr val="tx1"/>
                </a:solidFill>
              </a:rPr>
              <a:t>o</a:t>
            </a:r>
            <a:r>
              <a:rPr lang="en-US" sz="2400" dirty="0">
                <a:solidFill>
                  <a:schemeClr val="tx1"/>
                </a:solidFill>
              </a:rPr>
              <a:t>ns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endParaRPr lang="en-US" sz="2400" spc="5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o</a:t>
            </a:r>
            <a:r>
              <a:rPr lang="en-US" sz="2400" spc="-5" dirty="0" smtClean="0">
                <a:solidFill>
                  <a:schemeClr val="tx1"/>
                </a:solidFill>
              </a:rPr>
              <a:t>t</a:t>
            </a:r>
            <a:r>
              <a:rPr lang="en-US" sz="2400" dirty="0" smtClean="0">
                <a:solidFill>
                  <a:schemeClr val="tx1"/>
                </a:solidFill>
              </a:rPr>
              <a:t>her </a:t>
            </a:r>
            <a:r>
              <a:rPr lang="en-US" sz="2400" dirty="0">
                <a:solidFill>
                  <a:schemeClr val="tx1"/>
                </a:solidFill>
              </a:rPr>
              <a:t>relat</a:t>
            </a:r>
            <a:r>
              <a:rPr lang="en-US" sz="2400" spc="-5" dirty="0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d reco</a:t>
            </a:r>
            <a:r>
              <a:rPr lang="en-US" sz="2400" spc="-5" dirty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ds, such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as those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do</a:t>
            </a:r>
            <a:r>
              <a:rPr lang="en-US" sz="2400" spc="-5" dirty="0">
                <a:solidFill>
                  <a:schemeClr val="tx1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umenti</a:t>
            </a:r>
            <a:r>
              <a:rPr lang="en-US" sz="2400" spc="-5" dirty="0">
                <a:solidFill>
                  <a:schemeClr val="tx1"/>
                </a:solidFill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g mail, teleph</a:t>
            </a:r>
            <a:r>
              <a:rPr lang="en-US" sz="2400" spc="-5" dirty="0">
                <a:solidFill>
                  <a:schemeClr val="tx1"/>
                </a:solidFill>
              </a:rPr>
              <a:t>o</a:t>
            </a:r>
            <a:r>
              <a:rPr lang="en-US" sz="2400" dirty="0">
                <a:solidFill>
                  <a:schemeClr val="tx1"/>
                </a:solidFill>
              </a:rPr>
              <a:t>ne,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spc="-5" dirty="0">
                <a:solidFill>
                  <a:schemeClr val="tx1"/>
                </a:solidFill>
              </a:rPr>
              <a:t>an</a:t>
            </a:r>
            <a:r>
              <a:rPr lang="en-US" sz="2400" dirty="0">
                <a:solidFill>
                  <a:schemeClr val="tx1"/>
                </a:solidFill>
              </a:rPr>
              <a:t>d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door‐</a:t>
            </a:r>
            <a:r>
              <a:rPr lang="en-US" sz="2400" spc="-5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o‐door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inquiries.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b="5759"/>
          <a:stretch>
            <a:fillRect/>
          </a:stretch>
        </p:blipFill>
        <p:spPr>
          <a:xfrm>
            <a:off x="822274" y="3593528"/>
            <a:ext cx="2505126" cy="253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56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0490" marR="0">
              <a:spcBef>
                <a:spcPts val="295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1"/>
                </a:solidFill>
              </a:rPr>
              <a:t>Canvass</a:t>
            </a:r>
            <a:r>
              <a:rPr lang="en-US" sz="4000" b="1" spc="5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chemeClr val="tx1"/>
                </a:solidFill>
              </a:rPr>
              <a:t>–</a:t>
            </a:r>
            <a:r>
              <a:rPr lang="en-US" sz="4000" b="1" spc="-5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History of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Remova</a:t>
            </a:r>
            <a:r>
              <a:rPr lang="en-US" sz="2400" b="1" spc="-5" dirty="0">
                <a:solidFill>
                  <a:schemeClr val="tx1"/>
                </a:solidFill>
              </a:rPr>
              <a:t>l</a:t>
            </a:r>
            <a:r>
              <a:rPr lang="en-US" sz="2400" b="1" dirty="0">
                <a:solidFill>
                  <a:schemeClr val="tx1"/>
                </a:solidFill>
              </a:rPr>
              <a:t>s</a:t>
            </a:r>
            <a:r>
              <a:rPr lang="en-US" sz="2400" b="1" spc="5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fr</a:t>
            </a:r>
            <a:r>
              <a:rPr lang="en-US" sz="2400" b="1" spc="-5" dirty="0">
                <a:solidFill>
                  <a:schemeClr val="tx1"/>
                </a:solidFill>
              </a:rPr>
              <a:t>o</a:t>
            </a:r>
            <a:r>
              <a:rPr lang="en-US" sz="2400" b="1" dirty="0">
                <a:solidFill>
                  <a:schemeClr val="tx1"/>
                </a:solidFill>
              </a:rPr>
              <a:t>m</a:t>
            </a:r>
            <a:r>
              <a:rPr lang="en-US" sz="2400" b="1" spc="5" dirty="0">
                <a:solidFill>
                  <a:schemeClr val="tx1"/>
                </a:solidFill>
              </a:rPr>
              <a:t> </a:t>
            </a:r>
            <a:r>
              <a:rPr lang="en-US" sz="2400" b="1" spc="-5" dirty="0">
                <a:solidFill>
                  <a:schemeClr val="tx1"/>
                </a:solidFill>
              </a:rPr>
              <a:t>V</a:t>
            </a:r>
            <a:r>
              <a:rPr lang="en-US" sz="2400" b="1" dirty="0">
                <a:solidFill>
                  <a:schemeClr val="tx1"/>
                </a:solidFill>
              </a:rPr>
              <a:t>oter</a:t>
            </a:r>
            <a:r>
              <a:rPr lang="en-US" sz="2400" b="1" spc="-5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List (M6-030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endParaRPr lang="en-US" sz="2800" b="1" dirty="0" smtClean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Consists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spc="-5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he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list of removals from voter list. Also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known as </a:t>
            </a:r>
            <a:r>
              <a:rPr lang="en-US" sz="2400" spc="-5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chemeClr val="tx1"/>
                </a:solidFill>
              </a:rPr>
              <a:t>Of</a:t>
            </a:r>
            <a:r>
              <a:rPr lang="en-US" sz="2400" spc="-5" dirty="0">
                <a:solidFill>
                  <a:schemeClr val="tx1"/>
                </a:solidFill>
              </a:rPr>
              <a:t>fs.</a:t>
            </a:r>
            <a:r>
              <a:rPr lang="en-US" sz="2400" spc="-5" dirty="0" smtClean="0">
                <a:solidFill>
                  <a:schemeClr val="tx1"/>
                </a:solidFill>
              </a:rPr>
              <a:t>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Current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year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spc="-10" dirty="0">
                <a:solidFill>
                  <a:schemeClr val="tx1"/>
                </a:solidFill>
              </a:rPr>
              <a:t>l</a:t>
            </a:r>
            <a:r>
              <a:rPr lang="en-US" sz="2400" dirty="0">
                <a:solidFill>
                  <a:schemeClr val="tx1"/>
                </a:solidFill>
              </a:rPr>
              <a:t>us 1 </a:t>
            </a:r>
            <a:r>
              <a:rPr lang="en-US" sz="2400" dirty="0" smtClean="0">
                <a:solidFill>
                  <a:schemeClr val="tx1"/>
                </a:solidFill>
              </a:rPr>
              <a:t>year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295"/>
              </a:spcBef>
            </a:pPr>
            <a:r>
              <a:rPr lang="en-US" sz="2400" dirty="0">
                <a:solidFill>
                  <a:schemeClr val="tx1"/>
                </a:solidFill>
              </a:rPr>
              <a:t>Destroy after </a:t>
            </a:r>
            <a:r>
              <a:rPr lang="en-US" sz="2400" spc="-5" dirty="0" smtClean="0">
                <a:solidFill>
                  <a:schemeClr val="tx1"/>
                </a:solidFill>
              </a:rPr>
              <a:t>r</a:t>
            </a:r>
            <a:r>
              <a:rPr lang="en-US" sz="2400" dirty="0" smtClean="0">
                <a:solidFill>
                  <a:schemeClr val="tx1"/>
                </a:solidFill>
              </a:rPr>
              <a:t>eceipt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of    signed</a:t>
            </a:r>
            <a:r>
              <a:rPr lang="en-US" sz="2400" spc="5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Form RC‐</a:t>
            </a:r>
            <a:r>
              <a:rPr lang="en-US" sz="2400" spc="-5" dirty="0">
                <a:solidFill>
                  <a:schemeClr val="tx1"/>
                </a:solidFill>
              </a:rPr>
              <a:t>075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>
              <a:spcBef>
                <a:spcPts val="295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No</a:t>
            </a:r>
            <a:r>
              <a:rPr lang="en-US" sz="2400" b="1" spc="-5" dirty="0" smtClean="0">
                <a:solidFill>
                  <a:schemeClr val="tx1"/>
                </a:solidFill>
              </a:rPr>
              <a:t>ti</a:t>
            </a:r>
            <a:r>
              <a:rPr lang="en-US" sz="2400" b="1" dirty="0" smtClean="0">
                <a:solidFill>
                  <a:schemeClr val="tx1"/>
                </a:solidFill>
              </a:rPr>
              <a:t>ce of Confirmation</a:t>
            </a:r>
            <a:r>
              <a:rPr lang="en-US" sz="2400" b="1" spc="-10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of</a:t>
            </a:r>
            <a:r>
              <a:rPr lang="en-US" sz="2400" b="1" spc="5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r>
              <a:rPr lang="en-US" sz="2400" b="1" spc="-5" dirty="0" smtClean="0">
                <a:solidFill>
                  <a:schemeClr val="tx1"/>
                </a:solidFill>
              </a:rPr>
              <a:t>e</a:t>
            </a:r>
            <a:r>
              <a:rPr lang="en-US" sz="2400" b="1" dirty="0" smtClean="0">
                <a:solidFill>
                  <a:schemeClr val="tx1"/>
                </a:solidFill>
              </a:rPr>
              <a:t>si</a:t>
            </a:r>
            <a:r>
              <a:rPr lang="en-US" sz="2400" b="1" spc="-5" dirty="0" smtClean="0">
                <a:solidFill>
                  <a:schemeClr val="tx1"/>
                </a:solidFill>
              </a:rPr>
              <a:t>d</a:t>
            </a:r>
            <a:r>
              <a:rPr lang="en-US" sz="2400" b="1" dirty="0" smtClean="0">
                <a:solidFill>
                  <a:schemeClr val="tx1"/>
                </a:solidFill>
              </a:rPr>
              <a:t>ence (M6</a:t>
            </a:r>
            <a:r>
              <a:rPr lang="en-US" sz="2400" b="1" dirty="0">
                <a:solidFill>
                  <a:schemeClr val="tx1"/>
                </a:solidFill>
              </a:rPr>
              <a:t>-</a:t>
            </a:r>
            <a:r>
              <a:rPr lang="en-US" sz="2400" b="1" dirty="0" smtClean="0">
                <a:solidFill>
                  <a:schemeClr val="tx1"/>
                </a:solidFill>
              </a:rPr>
              <a:t>040)</a:t>
            </a:r>
          </a:p>
          <a:p>
            <a:pPr marL="0" marR="0" indent="0">
              <a:spcBef>
                <a:spcPts val="295"/>
              </a:spcBef>
              <a:spcAft>
                <a:spcPts val="0"/>
              </a:spcAft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fontAlgn="t"/>
            <a:r>
              <a:rPr lang="en-US" sz="2400" dirty="0"/>
              <a:t>Moving voter to inactive status.</a:t>
            </a:r>
          </a:p>
          <a:p>
            <a:pPr fontAlgn="t"/>
            <a:r>
              <a:rPr lang="en-US" sz="2400" dirty="0"/>
              <a:t>Until elector omitted from registry list for 5 years </a:t>
            </a:r>
          </a:p>
          <a:p>
            <a:pPr fontAlgn="t"/>
            <a:r>
              <a:rPr lang="en-US" sz="2400" dirty="0"/>
              <a:t>[CGS §9‐35 and §9‐58]</a:t>
            </a:r>
          </a:p>
          <a:p>
            <a:pPr fontAlgn="t"/>
            <a:r>
              <a:rPr lang="en-US" sz="2400" dirty="0"/>
              <a:t>Destroy after </a:t>
            </a:r>
            <a:r>
              <a:rPr lang="en-US" sz="2400" dirty="0" smtClean="0"/>
              <a:t>receipt of </a:t>
            </a:r>
            <a:r>
              <a:rPr lang="en-US" sz="2400" dirty="0"/>
              <a:t>signed Form RC‐075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631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Convicted Persons, list of (M6-060)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4163" y="2151063"/>
            <a:ext cx="3931920" cy="3975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Retention: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2</a:t>
            </a:r>
            <a:r>
              <a:rPr lang="en-US" sz="2400" spc="5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y</a:t>
            </a:r>
            <a:r>
              <a:rPr lang="en-US" sz="2400" spc="-5" dirty="0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ars after</a:t>
            </a:r>
            <a:r>
              <a:rPr lang="en-US" sz="2400" spc="-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notification of </a:t>
            </a:r>
            <a:r>
              <a:rPr lang="en-US" sz="2400" dirty="0" smtClean="0">
                <a:solidFill>
                  <a:schemeClr val="tx1"/>
                </a:solidFill>
              </a:rPr>
              <a:t>removal</a:t>
            </a:r>
          </a:p>
          <a:p>
            <a:pPr marL="118745" marR="0">
              <a:spcBef>
                <a:spcPts val="295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Destroy after </a:t>
            </a:r>
            <a:r>
              <a:rPr lang="en-US" sz="2400" spc="-5" dirty="0" smtClean="0">
                <a:solidFill>
                  <a:schemeClr val="tx1"/>
                </a:solidFill>
              </a:rPr>
              <a:t>r</a:t>
            </a:r>
            <a:r>
              <a:rPr lang="en-US" sz="2400" dirty="0" smtClean="0">
                <a:solidFill>
                  <a:schemeClr val="tx1"/>
                </a:solidFill>
              </a:rPr>
              <a:t>eceipt of </a:t>
            </a:r>
            <a:r>
              <a:rPr lang="en-US" sz="2400" dirty="0">
                <a:solidFill>
                  <a:schemeClr val="tx1"/>
                </a:solidFill>
              </a:rPr>
              <a:t>signed</a:t>
            </a:r>
            <a:r>
              <a:rPr lang="en-US" sz="2400" spc="5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Form RC‐</a:t>
            </a:r>
            <a:r>
              <a:rPr lang="en-US" sz="2400" spc="-5" dirty="0">
                <a:solidFill>
                  <a:schemeClr val="tx1"/>
                </a:solidFill>
              </a:rPr>
              <a:t>075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 descr="monopol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6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54301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Contingency plan (M6-070)</a:t>
            </a:r>
            <a:endParaRPr lang="en-US" dirty="0"/>
          </a:p>
        </p:txBody>
      </p:sp>
      <p:pic>
        <p:nvPicPr>
          <p:cNvPr id="5" name="Picture Placeholder 4" descr="emergency pl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r="22178"/>
          <a:stretch>
            <a:fillRect/>
          </a:stretch>
        </p:blipFill>
        <p:spPr>
          <a:xfrm>
            <a:off x="4926330" y="2151063"/>
            <a:ext cx="3931920" cy="39751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0188" y="2151063"/>
            <a:ext cx="3931920" cy="3975100"/>
          </a:xfrm>
        </p:spPr>
        <p:txBody>
          <a:bodyPr>
            <a:normAutofit/>
          </a:bodyPr>
          <a:lstStyle/>
          <a:p>
            <a:r>
              <a:rPr lang="en-US" dirty="0"/>
              <a:t>Public Act 11‐46</a:t>
            </a:r>
            <a:endParaRPr lang="en-US" dirty="0" smtClean="0"/>
          </a:p>
          <a:p>
            <a:r>
              <a:rPr lang="en-US" dirty="0" smtClean="0"/>
              <a:t>Plan </a:t>
            </a:r>
            <a:r>
              <a:rPr lang="en-US" dirty="0"/>
              <a:t>developed </a:t>
            </a:r>
            <a:r>
              <a:rPr lang="en-US" dirty="0" smtClean="0"/>
              <a:t>for </a:t>
            </a:r>
            <a:r>
              <a:rPr lang="en-US" dirty="0"/>
              <a:t>elections, primaries and </a:t>
            </a:r>
            <a:r>
              <a:rPr lang="en-US" dirty="0" smtClean="0"/>
              <a:t>referenda.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Until </a:t>
            </a:r>
            <a:r>
              <a:rPr lang="en-US" dirty="0"/>
              <a:t>superseded [Public Act 11‐46 §2(a)] </a:t>
            </a:r>
            <a:endParaRPr lang="en-US" dirty="0" smtClean="0"/>
          </a:p>
          <a:p>
            <a:r>
              <a:rPr lang="en-US" dirty="0" smtClean="0"/>
              <a:t>Form </a:t>
            </a:r>
            <a:r>
              <a:rPr lang="en-US" dirty="0"/>
              <a:t>RC‐</a:t>
            </a:r>
            <a:r>
              <a:rPr lang="en-US" dirty="0" smtClean="0"/>
              <a:t>075 needed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37135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Plan, cont.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Including </a:t>
            </a:r>
            <a:r>
              <a:rPr lang="en-US" dirty="0"/>
              <a:t>but not limited to: </a:t>
            </a:r>
            <a:endParaRPr lang="en-US" dirty="0" smtClean="0"/>
          </a:p>
          <a:p>
            <a:pPr lvl="1"/>
            <a:r>
              <a:rPr lang="en-US" dirty="0" smtClean="0"/>
              <a:t>solutions </a:t>
            </a:r>
            <a:r>
              <a:rPr lang="en-US" dirty="0"/>
              <a:t>for ballot shortages, and strategies to implement in the event of a </a:t>
            </a:r>
            <a:r>
              <a:rPr lang="en-US" dirty="0" smtClean="0"/>
              <a:t>shortage</a:t>
            </a:r>
          </a:p>
          <a:p>
            <a:pPr lvl="1"/>
            <a:r>
              <a:rPr lang="en-US" dirty="0" smtClean="0"/>
              <a:t>absence </a:t>
            </a:r>
            <a:r>
              <a:rPr lang="en-US" dirty="0"/>
              <a:t>of poll workers, loss of </a:t>
            </a:r>
            <a:r>
              <a:rPr lang="en-US" dirty="0" smtClean="0"/>
              <a:t>power</a:t>
            </a:r>
            <a:endParaRPr lang="en-US" dirty="0"/>
          </a:p>
          <a:p>
            <a:pPr lvl="1"/>
            <a:r>
              <a:rPr lang="en-US" dirty="0" smtClean="0"/>
              <a:t>fire </a:t>
            </a:r>
            <a:r>
              <a:rPr lang="en-US" dirty="0"/>
              <a:t>or the sounding of an alarm within a polling </a:t>
            </a:r>
            <a:r>
              <a:rPr lang="en-US" dirty="0" smtClean="0"/>
              <a:t>place</a:t>
            </a:r>
            <a:endParaRPr lang="en-US" dirty="0"/>
          </a:p>
          <a:p>
            <a:pPr lvl="1"/>
            <a:r>
              <a:rPr lang="en-US" dirty="0" smtClean="0"/>
              <a:t>voting </a:t>
            </a:r>
            <a:r>
              <a:rPr lang="en-US" dirty="0"/>
              <a:t>machine </a:t>
            </a:r>
            <a:r>
              <a:rPr lang="en-US" dirty="0" smtClean="0"/>
              <a:t>malfunctions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 weather or other natural </a:t>
            </a:r>
            <a:r>
              <a:rPr lang="en-US" dirty="0" smtClean="0"/>
              <a:t>disaster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need to remove a poll worker or moderator and to replace such worker or </a:t>
            </a:r>
            <a:r>
              <a:rPr lang="en-US" dirty="0" smtClean="0"/>
              <a:t>moderator</a:t>
            </a:r>
            <a:endParaRPr lang="en-US" dirty="0"/>
          </a:p>
          <a:p>
            <a:pPr lvl="1"/>
            <a:r>
              <a:rPr lang="en-US" dirty="0" smtClean="0"/>
              <a:t>disorder </a:t>
            </a:r>
            <a:r>
              <a:rPr lang="en-US" dirty="0"/>
              <a:t>in and around the polling place.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066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Lists (M6-070- M6-170)</a:t>
            </a:r>
            <a:endParaRPr lang="en-US" dirty="0"/>
          </a:p>
        </p:txBody>
      </p:sp>
      <p:pic>
        <p:nvPicPr>
          <p:cNvPr id="4" name="Content Placeholder 3" descr="lis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 b="12390"/>
          <a:stretch>
            <a:fillRect/>
          </a:stretch>
        </p:blipFill>
        <p:spPr>
          <a:xfrm rot="5400000">
            <a:off x="1495273" y="2889729"/>
            <a:ext cx="7076747" cy="5020305"/>
          </a:xfrm>
        </p:spPr>
      </p:pic>
    </p:spTree>
    <p:extLst>
      <p:ext uri="{BB962C8B-B14F-4D97-AF65-F5344CB8AC3E}">
        <p14:creationId xmlns:p14="http://schemas.microsoft.com/office/powerpoint/2010/main" val="13144925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feel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5" y="3121488"/>
            <a:ext cx="8488056" cy="2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252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Quiz: Lists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4000" dirty="0"/>
              <a:t>A </a:t>
            </a:r>
            <a:r>
              <a:rPr lang="en-US" sz="4000" dirty="0" smtClean="0"/>
              <a:t>Registry </a:t>
            </a:r>
            <a:r>
              <a:rPr lang="en-US" sz="4000" dirty="0"/>
              <a:t>list and </a:t>
            </a:r>
            <a:r>
              <a:rPr lang="en-US" sz="4000" dirty="0" smtClean="0"/>
              <a:t>Enrollment </a:t>
            </a:r>
            <a:r>
              <a:rPr lang="en-US" sz="4000" dirty="0"/>
              <a:t>list are the same. </a:t>
            </a:r>
            <a:endParaRPr lang="en-US" sz="4000" dirty="0" smtClean="0"/>
          </a:p>
          <a:p>
            <a:pPr marL="0" lvl="0" indent="0">
              <a:buNone/>
            </a:pPr>
            <a:r>
              <a:rPr lang="en-US" sz="4000" dirty="0"/>
              <a:t>	True 		</a:t>
            </a:r>
            <a:endParaRPr lang="en-US" sz="4000" dirty="0" smtClean="0"/>
          </a:p>
          <a:p>
            <a:pPr marL="0" lvl="0" indent="0">
              <a:buNone/>
            </a:pPr>
            <a:r>
              <a:rPr lang="en-US" sz="4000" dirty="0"/>
              <a:t>	</a:t>
            </a:r>
            <a:r>
              <a:rPr lang="en-US" sz="4000" dirty="0" smtClean="0"/>
              <a:t>False 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750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Enrollment Lists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Corrected and Supplemental M6-080</a:t>
            </a:r>
          </a:p>
          <a:p>
            <a:r>
              <a:rPr lang="en-US" dirty="0" smtClean="0"/>
              <a:t>List </a:t>
            </a:r>
            <a:r>
              <a:rPr lang="en-US" dirty="0"/>
              <a:t>of voters’ party affiliations as of 45 days before a primary election. </a:t>
            </a:r>
          </a:p>
          <a:p>
            <a:r>
              <a:rPr lang="en-US" dirty="0"/>
              <a:t>Until new list printed [CGS §9‐55(e)] </a:t>
            </a:r>
          </a:p>
          <a:p>
            <a:r>
              <a:rPr lang="en-US" dirty="0"/>
              <a:t>Destroy after receipt of signed Form RC‐075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Notice of Intent to Erase Party Affiliation M6-090</a:t>
            </a:r>
          </a:p>
          <a:p>
            <a:r>
              <a:rPr lang="en-US" dirty="0"/>
              <a:t>List of individuals who are removed from party membership. </a:t>
            </a:r>
          </a:p>
          <a:p>
            <a:r>
              <a:rPr lang="en-US" dirty="0"/>
              <a:t>Until elector omitted from registry list for 5 years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CGS §9‐60, §9‐62, and §9‐63.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73644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Registry 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Final and Supplementary – Registrar’s Copy </a:t>
            </a:r>
            <a:r>
              <a:rPr lang="en-US" b="1" dirty="0" smtClean="0"/>
              <a:t>(M6-140)</a:t>
            </a:r>
            <a:endParaRPr lang="en-US" dirty="0"/>
          </a:p>
          <a:p>
            <a:r>
              <a:rPr lang="en-US" dirty="0"/>
              <a:t>List of registered voters. </a:t>
            </a:r>
          </a:p>
          <a:p>
            <a:r>
              <a:rPr lang="en-US" dirty="0"/>
              <a:t>2 years [CGS §9‐39]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See M6‐490 for Town Clerk’s requirements.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Preliminary List (M6-150)</a:t>
            </a:r>
          </a:p>
          <a:p>
            <a:r>
              <a:rPr lang="en-US" dirty="0" smtClean="0"/>
              <a:t>Obsolete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437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3600" dirty="0"/>
              <a:t>We must  keep our jury lists for five (5) years</a:t>
            </a:r>
            <a:r>
              <a:rPr lang="en-US" sz="3600" dirty="0" smtClean="0"/>
              <a:t>.</a:t>
            </a:r>
          </a:p>
          <a:p>
            <a:pPr marL="0" lvl="0" indent="0">
              <a:buNone/>
            </a:pPr>
            <a:r>
              <a:rPr lang="en-US" sz="3600" dirty="0"/>
              <a:t>	True 		</a:t>
            </a:r>
            <a:endParaRPr lang="en-US" sz="3600" dirty="0" smtClean="0"/>
          </a:p>
          <a:p>
            <a:pPr marL="0" lv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False</a:t>
            </a:r>
          </a:p>
          <a:p>
            <a:pPr marL="0" lvl="0" indent="0">
              <a:buNone/>
            </a:pPr>
            <a:r>
              <a:rPr lang="en-US" sz="3600" dirty="0" smtClean="0"/>
              <a:t>M6-100 is obsolete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798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Monthly change reports must be kept: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2 years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never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5 years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837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Monthly Change Detail (M6-110)</a:t>
            </a:r>
          </a:p>
          <a:p>
            <a:r>
              <a:rPr lang="en-US" b="1" dirty="0" smtClean="0"/>
              <a:t>Obsolete</a:t>
            </a:r>
          </a:p>
          <a:p>
            <a:r>
              <a:rPr lang="en-US" dirty="0" smtClean="0"/>
              <a:t>You can still use but no requirement for disposition.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Motor Vehicle Monthly Change of Address List </a:t>
            </a:r>
            <a:r>
              <a:rPr lang="en-US" b="1" dirty="0" smtClean="0"/>
              <a:t>(M6-120)</a:t>
            </a:r>
          </a:p>
          <a:p>
            <a:r>
              <a:rPr lang="en-US" dirty="0"/>
              <a:t>List of individuals who checked off the voter registration section on driver’s license or motor vehicle registration. </a:t>
            </a:r>
          </a:p>
          <a:p>
            <a:r>
              <a:rPr lang="en-US" dirty="0"/>
              <a:t>2 years [42 USC 20 §1973gg‐ 6(i) (National Voter Registration Act of 1993)]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CGS §9‐35(c).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213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lists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(M6‐470) Petition for Call to Amend Town Party Rules Petition for caucus or convention to amend existing party rules. </a:t>
            </a:r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/>
              <a:t>years </a:t>
            </a:r>
            <a:endParaRPr lang="en-US" dirty="0" smtClean="0"/>
          </a:p>
          <a:p>
            <a:r>
              <a:rPr lang="en-US" dirty="0" smtClean="0"/>
              <a:t>signed </a:t>
            </a:r>
            <a:r>
              <a:rPr lang="en-US" dirty="0"/>
              <a:t>Form RC‐</a:t>
            </a:r>
            <a:r>
              <a:rPr lang="en-US" dirty="0" smtClean="0"/>
              <a:t>075 needed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M6‐130 Polling Place Officials, List of List of workers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certified and signed by the registrar, for both general and primary </a:t>
            </a:r>
            <a:r>
              <a:rPr lang="en-US" dirty="0" smtClean="0"/>
              <a:t>elections</a:t>
            </a:r>
          </a:p>
          <a:p>
            <a:r>
              <a:rPr lang="en-US" dirty="0" smtClean="0"/>
              <a:t>Includes </a:t>
            </a:r>
            <a:r>
              <a:rPr lang="en-US" dirty="0"/>
              <a:t>oaths. 14 days after </a:t>
            </a:r>
            <a:r>
              <a:rPr lang="en-US" dirty="0" smtClean="0"/>
              <a:t>election</a:t>
            </a:r>
          </a:p>
          <a:p>
            <a:r>
              <a:rPr lang="en-US" dirty="0" smtClean="0"/>
              <a:t>If </a:t>
            </a:r>
            <a:r>
              <a:rPr lang="en-US" dirty="0"/>
              <a:t>not contested Destroy after receipt of signed Form RC‐075 CGS §9‐258 and §9‐436.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attached to moderator’s return, retain for same period as the return.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281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Paperwork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Signatures </a:t>
            </a:r>
            <a:r>
              <a:rPr lang="en-US" b="1" dirty="0"/>
              <a:t>of Electors – Failure to Present ID (M6-160</a:t>
            </a:r>
            <a:r>
              <a:rPr lang="en-US" b="1" dirty="0" smtClean="0"/>
              <a:t>)</a:t>
            </a:r>
            <a:endParaRPr lang="en-US" dirty="0"/>
          </a:p>
          <a:p>
            <a:r>
              <a:rPr lang="en-US" dirty="0"/>
              <a:t>Sign‐in sheet for electors who did not present identification at polls. </a:t>
            </a:r>
            <a:endParaRPr lang="en-US" dirty="0" smtClean="0"/>
          </a:p>
          <a:p>
            <a:r>
              <a:rPr lang="en-US" dirty="0" smtClean="0"/>
              <a:t>180 days - state or local</a:t>
            </a:r>
          </a:p>
          <a:p>
            <a:r>
              <a:rPr lang="en-US" dirty="0" smtClean="0"/>
              <a:t>22 months- federal</a:t>
            </a:r>
          </a:p>
          <a:p>
            <a:r>
              <a:rPr lang="en-US" dirty="0" smtClean="0"/>
              <a:t>RC-075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Unofficial Checkers – Request for Appointment </a:t>
            </a:r>
            <a:endParaRPr lang="en-US" b="1" dirty="0" smtClean="0"/>
          </a:p>
          <a:p>
            <a:r>
              <a:rPr lang="en-US" dirty="0"/>
              <a:t>Requests from persons seeking appointment as unofficial checkers for elections, referendum, and primary candidate checkers. </a:t>
            </a:r>
          </a:p>
          <a:p>
            <a:r>
              <a:rPr lang="en-US" dirty="0"/>
              <a:t>14 days after election, if not contested </a:t>
            </a:r>
          </a:p>
          <a:p>
            <a:r>
              <a:rPr lang="en-US" dirty="0"/>
              <a:t>Destroy after receipt of signed Form RC‐075 </a:t>
            </a:r>
          </a:p>
          <a:p>
            <a:r>
              <a:rPr lang="en-US" dirty="0"/>
              <a:t>CGS §9‐235 and §9‐436a.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293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280" r="5280"/>
          <a:stretch>
            <a:fillRect/>
          </a:stretch>
        </p:blipFill>
        <p:spPr>
          <a:xfrm>
            <a:off x="131763" y="444500"/>
            <a:ext cx="8574087" cy="4368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Voter Registration Records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95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YEARS FROM WHEN?</a:t>
            </a:r>
            <a:endParaRPr lang="en-US" dirty="0"/>
          </a:p>
        </p:txBody>
      </p:sp>
      <p:pic>
        <p:nvPicPr>
          <p:cNvPr id="5" name="Content Placeholder 4" descr="confusion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119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“UNTIL VOTER HAS BEEN OMITTED FROM REGISTRY FOR FIVE (5) YEARS.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/>
              <a:t>4 YEARS INACTIVE AND 1 YEAR OFF </a:t>
            </a:r>
          </a:p>
          <a:p>
            <a:r>
              <a:rPr lang="en-US" dirty="0"/>
              <a:t>OR OFF 5 YEARS</a:t>
            </a:r>
          </a:p>
          <a:p>
            <a:r>
              <a:rPr lang="en-US" dirty="0"/>
              <a:t>CGS 9-35e  and CGS 9-58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660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Permission to destroy records is given by:</a:t>
            </a:r>
          </a:p>
          <a:p>
            <a:pPr marL="917575" lvl="1">
              <a:buFont typeface="+mj-lt"/>
              <a:buAutoNum type="alphaLcPeriod"/>
            </a:pPr>
            <a:r>
              <a:rPr lang="en-US" dirty="0" smtClean="0"/>
              <a:t>Secretary of the State</a:t>
            </a:r>
          </a:p>
          <a:p>
            <a:pPr marL="917575" lvl="1">
              <a:buFont typeface="+mj-lt"/>
              <a:buAutoNum type="alphaLcPeriod"/>
            </a:pPr>
            <a:r>
              <a:rPr lang="en-US" dirty="0" smtClean="0"/>
              <a:t>FOI (Freedom of Information)</a:t>
            </a:r>
          </a:p>
          <a:p>
            <a:pPr marL="917575" lvl="1">
              <a:buFont typeface="+mj-lt"/>
              <a:buAutoNum type="alphaLcPeriod"/>
            </a:pPr>
            <a:r>
              <a:rPr lang="en-US" dirty="0" smtClean="0"/>
              <a:t>CT State Library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646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statutes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35" y="2133600"/>
            <a:ext cx="7940216" cy="3992563"/>
          </a:xfrm>
        </p:spPr>
        <p:txBody>
          <a:bodyPr>
            <a:normAutofit/>
          </a:bodyPr>
          <a:lstStyle/>
          <a:p>
            <a:r>
              <a:rPr lang="en-US" b="1" dirty="0"/>
              <a:t>CGS 35e</a:t>
            </a:r>
            <a:r>
              <a:rPr lang="en-US" dirty="0"/>
              <a:t>: “name 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PLACED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on inactive registry list for 4 years. At</a:t>
            </a:r>
            <a:r>
              <a:rPr lang="en-US" b="1" dirty="0"/>
              <a:t> </a:t>
            </a:r>
            <a:r>
              <a:rPr lang="en-US" dirty="0"/>
              <a:t>the expiration of the 4 years on inactive voter shall be </a:t>
            </a:r>
            <a:r>
              <a:rPr lang="en-US" b="1" dirty="0" smtClean="0">
                <a:solidFill>
                  <a:srgbClr val="FF0000"/>
                </a:solidFill>
              </a:rPr>
              <a:t>REMOVED</a:t>
            </a:r>
            <a:r>
              <a:rPr lang="en-US" dirty="0" smtClean="0"/>
              <a:t> </a:t>
            </a:r>
            <a:r>
              <a:rPr lang="en-US" dirty="0"/>
              <a:t>from registry list.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b="1" dirty="0"/>
              <a:t>CGS 9-58 </a:t>
            </a:r>
            <a:r>
              <a:rPr lang="en-US" b="1" dirty="0" smtClean="0"/>
              <a:t>“</a:t>
            </a:r>
            <a:r>
              <a:rPr lang="en-US" dirty="0" smtClean="0">
                <a:solidFill>
                  <a:schemeClr val="tx1"/>
                </a:solidFill>
              </a:rPr>
              <a:t>except </a:t>
            </a:r>
            <a:r>
              <a:rPr lang="en-US" dirty="0">
                <a:solidFill>
                  <a:schemeClr val="tx1"/>
                </a:solidFill>
              </a:rPr>
              <a:t>that any such application of an elector whose name has been </a:t>
            </a:r>
            <a:r>
              <a:rPr lang="en-US" b="1" dirty="0" smtClean="0">
                <a:solidFill>
                  <a:srgbClr val="FF0000"/>
                </a:solidFill>
              </a:rPr>
              <a:t>REMOVED </a:t>
            </a:r>
            <a:r>
              <a:rPr lang="en-US" dirty="0" smtClean="0">
                <a:solidFill>
                  <a:schemeClr val="tx1"/>
                </a:solidFill>
              </a:rPr>
              <a:t>from </a:t>
            </a:r>
            <a:r>
              <a:rPr lang="en-US" dirty="0">
                <a:solidFill>
                  <a:schemeClr val="tx1"/>
                </a:solidFill>
              </a:rPr>
              <a:t>the registry list for a period of at least five years may be placed on microfilm, destroyed or otherwise disposed of, in the manner provided in section 7-109, by such registrars</a:t>
            </a:r>
            <a:r>
              <a:rPr lang="en-US" dirty="0" smtClean="0">
                <a:solidFill>
                  <a:schemeClr val="tx1"/>
                </a:solidFill>
              </a:rPr>
              <a:t>.”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535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Voter Registration--M6-180  &amp; M6-190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u="sng" dirty="0" smtClean="0"/>
              <a:t>Cancellation of</a:t>
            </a:r>
            <a:r>
              <a:rPr lang="en-US" u="sng" dirty="0" smtClean="0"/>
              <a:t>	</a:t>
            </a:r>
            <a:r>
              <a:rPr lang="en-US" b="1" u="sng" dirty="0" smtClean="0"/>
              <a:t>M6-180</a:t>
            </a:r>
          </a:p>
          <a:p>
            <a:r>
              <a:rPr lang="en-US" dirty="0" smtClean="0"/>
              <a:t>From  former town</a:t>
            </a:r>
            <a:r>
              <a:rPr lang="en-US" dirty="0"/>
              <a:t> t</a:t>
            </a:r>
            <a:r>
              <a:rPr lang="en-US" dirty="0" smtClean="0"/>
              <a:t>o new town</a:t>
            </a:r>
          </a:p>
          <a:p>
            <a:r>
              <a:rPr lang="en-US" dirty="0" smtClean="0"/>
              <a:t>Most done on CVRS (99%)</a:t>
            </a:r>
          </a:p>
          <a:p>
            <a:r>
              <a:rPr lang="en-US" dirty="0" smtClean="0"/>
              <a:t>Keep until elector omitted from registry for five (5) years.</a:t>
            </a:r>
          </a:p>
          <a:p>
            <a:r>
              <a:rPr lang="en-US" dirty="0" smtClean="0"/>
              <a:t>CGS 9-21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u="sng" dirty="0" smtClean="0"/>
              <a:t>Continuance of	M6-190</a:t>
            </a:r>
            <a:endParaRPr lang="en-US" u="sng" dirty="0"/>
          </a:p>
          <a:p>
            <a:r>
              <a:rPr lang="en-US" dirty="0" smtClean="0"/>
              <a:t>Response </a:t>
            </a:r>
            <a:r>
              <a:rPr lang="en-US" dirty="0"/>
              <a:t>of voter to any inquiry regarding voter’s residence.</a:t>
            </a:r>
          </a:p>
          <a:p>
            <a:r>
              <a:rPr lang="en-US" dirty="0"/>
              <a:t>Canvass, ERIC, Monthly letters</a:t>
            </a:r>
          </a:p>
          <a:p>
            <a:r>
              <a:rPr lang="en-US" dirty="0"/>
              <a:t>Until elector omitted from the list 5 years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7549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Voter Registration </a:t>
            </a:r>
            <a:r>
              <a:rPr lang="mr-IN" dirty="0" smtClean="0"/>
              <a:t>–</a:t>
            </a:r>
            <a:r>
              <a:rPr lang="en-US" dirty="0" smtClean="0"/>
              <a:t> Removal for non-Residence (M6-200)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When Registrars are NOT in agreement</a:t>
            </a:r>
          </a:p>
          <a:p>
            <a:r>
              <a:rPr lang="en-US" dirty="0" smtClean="0"/>
              <a:t>All evidence kept permanently</a:t>
            </a:r>
          </a:p>
          <a:p>
            <a:r>
              <a:rPr lang="en-US" dirty="0" smtClean="0"/>
              <a:t>CGS 9-43 </a:t>
            </a:r>
            <a:endParaRPr lang="en-US" dirty="0"/>
          </a:p>
        </p:txBody>
      </p:sp>
      <p:pic>
        <p:nvPicPr>
          <p:cNvPr id="5" name="Content Placeholder 4" descr="the office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17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4779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registration card file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98" b="36698"/>
          <a:stretch>
            <a:fillRect/>
          </a:stretch>
        </p:blipFill>
        <p:spPr/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Registration Cards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298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37" y="630382"/>
            <a:ext cx="8582750" cy="853670"/>
          </a:xfrm>
        </p:spPr>
        <p:txBody>
          <a:bodyPr/>
          <a:lstStyle/>
          <a:p>
            <a:r>
              <a:rPr lang="en-US" dirty="0" smtClean="0"/>
              <a:t>Voter Registration Card (M6-210)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 smtClean="0"/>
              <a:t>Application for admittance</a:t>
            </a:r>
          </a:p>
          <a:p>
            <a:r>
              <a:rPr lang="en-US" sz="3600" dirty="0" smtClean="0"/>
              <a:t>Change of party</a:t>
            </a:r>
          </a:p>
          <a:p>
            <a:r>
              <a:rPr lang="en-US" sz="3600" dirty="0" smtClean="0"/>
              <a:t>Change of name </a:t>
            </a:r>
          </a:p>
          <a:p>
            <a:r>
              <a:rPr lang="en-US" sz="3600" dirty="0" smtClean="0"/>
              <a:t>Change of address</a:t>
            </a:r>
          </a:p>
          <a:p>
            <a:r>
              <a:rPr lang="en-US" sz="3600" dirty="0" smtClean="0"/>
              <a:t>DMV  or other agency registrations</a:t>
            </a:r>
          </a:p>
          <a:p>
            <a:r>
              <a:rPr lang="en-US" sz="3600" dirty="0" smtClean="0"/>
              <a:t>Keep until </a:t>
            </a:r>
            <a:r>
              <a:rPr lang="en-US" sz="3600" dirty="0"/>
              <a:t>elector omitted from registry list for five (5) years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487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must retain rejected cards until elector reapplies or for five (5) years.			</a:t>
            </a:r>
          </a:p>
          <a:p>
            <a:pPr marL="0" indent="0">
              <a:buNone/>
            </a:pPr>
            <a:r>
              <a:rPr lang="en-US" dirty="0" smtClean="0"/>
              <a:t>	True</a:t>
            </a:r>
            <a:r>
              <a:rPr lang="en-US" dirty="0"/>
              <a:t>	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False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281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Voter Registration </a:t>
            </a:r>
            <a:r>
              <a:rPr lang="en-US" dirty="0" smtClean="0"/>
              <a:t>Card (M6-210)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R</a:t>
            </a:r>
            <a:r>
              <a:rPr lang="en-US" sz="2800" b="1" u="sng" dirty="0" smtClean="0"/>
              <a:t>ejected Applications </a:t>
            </a:r>
          </a:p>
          <a:p>
            <a:r>
              <a:rPr lang="en-US" sz="2800" dirty="0" smtClean="0"/>
              <a:t>No Signature, date, birthdate</a:t>
            </a:r>
          </a:p>
          <a:p>
            <a:r>
              <a:rPr lang="en-US" sz="2800" dirty="0" smtClean="0"/>
              <a:t>citizen unchecked</a:t>
            </a:r>
          </a:p>
          <a:p>
            <a:r>
              <a:rPr lang="en-US" sz="2800" dirty="0" smtClean="0"/>
              <a:t>Ineligibility (not old enough)</a:t>
            </a:r>
          </a:p>
          <a:p>
            <a:r>
              <a:rPr lang="en-US" sz="2800" b="1" dirty="0"/>
              <a:t>R</a:t>
            </a:r>
            <a:r>
              <a:rPr lang="en-US" sz="2800" b="1" dirty="0" smtClean="0"/>
              <a:t>ETURN CARD**</a:t>
            </a:r>
          </a:p>
          <a:p>
            <a:endParaRPr lang="en-US" sz="3600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 smtClean="0"/>
              <a:t>Exact Duplicates</a:t>
            </a:r>
          </a:p>
          <a:p>
            <a:r>
              <a:rPr lang="en-US" sz="2800" u="sng" dirty="0"/>
              <a:t>EXACT</a:t>
            </a:r>
          </a:p>
          <a:p>
            <a:r>
              <a:rPr lang="en-US" sz="2800" dirty="0"/>
              <a:t>DMV </a:t>
            </a:r>
            <a:r>
              <a:rPr lang="en-US" sz="2800" dirty="0" smtClean="0"/>
              <a:t>and agencies</a:t>
            </a:r>
            <a:endParaRPr lang="en-US" sz="2800" dirty="0"/>
          </a:p>
          <a:p>
            <a:r>
              <a:rPr lang="en-US" sz="2800" dirty="0" smtClean="0"/>
              <a:t>Disposal is at </a:t>
            </a:r>
            <a:r>
              <a:rPr lang="en-US" sz="2800" dirty="0"/>
              <a:t>registrars’ discretion once verified.</a:t>
            </a:r>
          </a:p>
          <a:p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39537689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Incomplete Cards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FOI Questions: </a:t>
            </a:r>
          </a:p>
          <a:p>
            <a:r>
              <a:rPr lang="en-US" dirty="0" smtClean="0"/>
              <a:t>Despite retention schedule it is suggested the we keep the card.</a:t>
            </a:r>
          </a:p>
          <a:p>
            <a:r>
              <a:rPr lang="en-US" dirty="0" smtClean="0"/>
              <a:t>Contact voter; ask him/her to fill out new card</a:t>
            </a:r>
            <a:r>
              <a:rPr lang="en-US" dirty="0"/>
              <a:t> </a:t>
            </a:r>
            <a:r>
              <a:rPr lang="en-US" smtClean="0"/>
              <a:t>per 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138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59" y="630382"/>
            <a:ext cx="8574087" cy="967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Card: application for retention on voter list (M6-220)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Permanent; kept in Municipality</a:t>
            </a:r>
          </a:p>
          <a:p>
            <a:r>
              <a:rPr lang="en-US" dirty="0" smtClean="0"/>
              <a:t>Consists </a:t>
            </a:r>
            <a:r>
              <a:rPr lang="en-US" dirty="0"/>
              <a:t>of an application by an elector challenged as non‐resident or a transfer of registration / enrollment within town. </a:t>
            </a:r>
            <a:r>
              <a:rPr lang="en-US" u="sng" dirty="0"/>
              <a:t>CGS 9-43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914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Card (M6-230)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Includes FPCA/members of armed forces</a:t>
            </a:r>
          </a:p>
          <a:p>
            <a:r>
              <a:rPr lang="en-US" sz="3600" dirty="0" smtClean="0"/>
              <a:t>Same five (5) years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7924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Where to start?</a:t>
            </a:r>
            <a:endParaRPr lang="en-US" sz="3100" dirty="0"/>
          </a:p>
        </p:txBody>
      </p:sp>
      <p:sp>
        <p:nvSpPr>
          <p:cNvPr id="13" name="Subtitle 12"/>
          <p:cNvSpPr>
            <a:spLocks noGrp="1"/>
          </p:cNvSpPr>
          <p:nvPr>
            <p:ph sz="half" idx="1"/>
          </p:nvPr>
        </p:nvSpPr>
        <p:spPr>
          <a:xfrm>
            <a:off x="403411" y="2151063"/>
            <a:ext cx="4278561" cy="39751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Connecticut State library</a:t>
            </a:r>
          </a:p>
          <a:p>
            <a:r>
              <a:rPr lang="en-US" sz="2400" dirty="0" smtClean="0"/>
              <a:t>Municipal Records Retention Schedule</a:t>
            </a:r>
          </a:p>
          <a:p>
            <a:r>
              <a:rPr lang="en-US" sz="2400" dirty="0" smtClean="0"/>
              <a:t>Electors and Election Records</a:t>
            </a:r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://ctstatelibrary.org/wp-content/uploads/2015/05/M6.pdf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3589" r="135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99542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Voter Registration Information Requests (M6-080)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 and address of person requesting information</a:t>
            </a:r>
          </a:p>
          <a:p>
            <a:r>
              <a:rPr lang="en-US" dirty="0" smtClean="0"/>
              <a:t>Or to whom notice of registration status was sent</a:t>
            </a:r>
          </a:p>
          <a:p>
            <a:r>
              <a:rPr lang="en-US" dirty="0" smtClean="0"/>
              <a:t>2 years ( NVRA 1993)</a:t>
            </a:r>
          </a:p>
          <a:p>
            <a:r>
              <a:rPr lang="en-US" dirty="0" smtClean="0"/>
              <a:t>No form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867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records do we retain?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Official record copy only</a:t>
            </a:r>
          </a:p>
          <a:p>
            <a:r>
              <a:rPr lang="en-US" sz="3600" dirty="0" smtClean="0"/>
              <a:t>Incudes: Paper, electronic</a:t>
            </a:r>
          </a:p>
          <a:p>
            <a:r>
              <a:rPr lang="en-US" sz="3600" dirty="0" smtClean="0"/>
              <a:t>Pertains to Retention NOT disclosure of records.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84" y="2329031"/>
            <a:ext cx="4514624" cy="33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71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OBSOLETE RECORDS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Records </a:t>
            </a:r>
            <a:r>
              <a:rPr lang="en-US" b="1" dirty="0"/>
              <a:t>designated as “OBSOLETE” or “SERIES CLOSED” </a:t>
            </a:r>
          </a:p>
          <a:p>
            <a:r>
              <a:rPr lang="en-US" dirty="0" smtClean="0"/>
              <a:t>no </a:t>
            </a:r>
            <a:r>
              <a:rPr lang="en-US" dirty="0"/>
              <a:t>longer created or received in the normal course of business. </a:t>
            </a:r>
            <a:endParaRPr lang="en-US" dirty="0" smtClean="0"/>
          </a:p>
          <a:p>
            <a:r>
              <a:rPr lang="en-US" b="1" dirty="0" smtClean="0"/>
              <a:t>BUT</a:t>
            </a:r>
            <a:r>
              <a:rPr lang="mr-IN" b="1" dirty="0" smtClean="0"/>
              <a:t>…</a:t>
            </a:r>
            <a:r>
              <a:rPr lang="en-US" dirty="0" smtClean="0"/>
              <a:t>Records </a:t>
            </a:r>
            <a:r>
              <a:rPr lang="en-US" dirty="0"/>
              <a:t>custodians should request approval for the appropriate disposition of any records so designated as soon as the retention period </a:t>
            </a:r>
            <a:r>
              <a:rPr lang="en-US" dirty="0" smtClean="0"/>
              <a:t>has passed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334597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orm-RC-075.pdf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1265" r="-627" b="47275"/>
          <a:stretch/>
        </p:blipFill>
        <p:spPr>
          <a:xfrm>
            <a:off x="423334" y="1577975"/>
            <a:ext cx="8574088" cy="6945313"/>
          </a:xfrm>
        </p:spPr>
      </p:pic>
      <p:sp>
        <p:nvSpPr>
          <p:cNvPr id="6" name="Content Placeholder 5"/>
          <p:cNvSpPr>
            <a:spLocks noGrp="1"/>
          </p:cNvSpPr>
          <p:nvPr>
            <p:ph type="subTitle" idx="4294967295"/>
          </p:nvPr>
        </p:nvSpPr>
        <p:spPr>
          <a:xfrm>
            <a:off x="0" y="1533525"/>
            <a:ext cx="7753350" cy="4445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44500"/>
            <a:ext cx="7810500" cy="1089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Required paperwork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https</a:t>
            </a:r>
            <a:r>
              <a:rPr lang="en-US" sz="2700" dirty="0"/>
              <a:t>://ctstatelibrary.org/publicrecords/municipal</a:t>
            </a:r>
          </a:p>
        </p:txBody>
      </p:sp>
    </p:spTree>
    <p:extLst>
      <p:ext uri="{BB962C8B-B14F-4D97-AF65-F5344CB8AC3E}">
        <p14:creationId xmlns:p14="http://schemas.microsoft.com/office/powerpoint/2010/main" val="29308314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65866"/>
            <a:ext cx="675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6267" y="3244334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9666" y="897467"/>
            <a:ext cx="3597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733" y="1066800"/>
            <a:ext cx="8009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 descr="Completed RC-07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9" b="12689"/>
          <a:stretch/>
        </p:blipFill>
        <p:spPr>
          <a:xfrm>
            <a:off x="677334" y="101600"/>
            <a:ext cx="7653865" cy="7391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79686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Ballots Pop Quiz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Unvoted ballots may be destroyed: </a:t>
            </a:r>
          </a:p>
          <a:p>
            <a:pPr lvl="0"/>
            <a:endParaRPr lang="en-US" dirty="0"/>
          </a:p>
          <a:p>
            <a:pPr lvl="1">
              <a:buFont typeface="+mj-lt"/>
              <a:buAutoNum type="alphaLcPeriod"/>
            </a:pPr>
            <a:r>
              <a:rPr lang="en-US" sz="2400" dirty="0"/>
              <a:t>(14) days after an uncontested election.	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After 22 months</a:t>
            </a:r>
          </a:p>
          <a:p>
            <a:pPr lvl="1">
              <a:buFont typeface="+mj-lt"/>
              <a:buAutoNum type="alphaLcPeriod"/>
            </a:pPr>
            <a:r>
              <a:rPr lang="en-US" sz="2400" dirty="0"/>
              <a:t>After 60 days	</a:t>
            </a:r>
          </a:p>
          <a:p>
            <a:r>
              <a:rPr lang="en-US" dirty="0" smtClean="0"/>
              <a:t>LEAD Communication May 18, 2017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portal.ct.gov</a:t>
            </a:r>
            <a:r>
              <a:rPr lang="en-US" dirty="0"/>
              <a:t>/SOTS/Election-Services/LEAD-Communications/2017-LEAD-COMMUNICATIONS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4100293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5" grpId="2" uiExpand="1" build="p"/>
      <p:bldP spid="5" grpId="3" uiExpand="1" build="p"/>
    </p:bld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9474</TotalTime>
  <Words>1642</Words>
  <Application>Microsoft Macintosh PowerPoint</Application>
  <PresentationFormat>On-screen Show (4:3)</PresentationFormat>
  <Paragraphs>233</Paragraphs>
  <Slides>40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Spectrum</vt:lpstr>
      <vt:lpstr>Records Retention</vt:lpstr>
      <vt:lpstr>What we feel</vt:lpstr>
      <vt:lpstr>Pop Quiz</vt:lpstr>
      <vt:lpstr>Where to start?</vt:lpstr>
      <vt:lpstr>What records do we retain?</vt:lpstr>
      <vt:lpstr>OBSOLETE RECORDS </vt:lpstr>
      <vt:lpstr>Required paperwork   https://ctstatelibrary.org/publicrecords/municipal</vt:lpstr>
      <vt:lpstr>PowerPoint Presentation</vt:lpstr>
      <vt:lpstr>Ballots Pop Quiz</vt:lpstr>
      <vt:lpstr>Ballots (M6- 010)</vt:lpstr>
      <vt:lpstr>Ballots (M6-010)</vt:lpstr>
      <vt:lpstr>Canvass</vt:lpstr>
      <vt:lpstr>Pop Quiz --Canvass</vt:lpstr>
      <vt:lpstr>Canvass (M6-020)</vt:lpstr>
      <vt:lpstr>Canvass – </vt:lpstr>
      <vt:lpstr>Convicted Persons, list of (M6-060)</vt:lpstr>
      <vt:lpstr>Emergency Contingency plan (M6-070)</vt:lpstr>
      <vt:lpstr>Emergency Plan, cont.</vt:lpstr>
      <vt:lpstr>Lists (M6-070- M6-170)</vt:lpstr>
      <vt:lpstr>Pop Quiz: Lists </vt:lpstr>
      <vt:lpstr>Enrollment Lists</vt:lpstr>
      <vt:lpstr>Registry Lists</vt:lpstr>
      <vt:lpstr>Pop Quiz</vt:lpstr>
      <vt:lpstr>Pop Quiz</vt:lpstr>
      <vt:lpstr>Monthly Reports</vt:lpstr>
      <vt:lpstr>Other lists</vt:lpstr>
      <vt:lpstr>Misc. Paperwork</vt:lpstr>
      <vt:lpstr>Voter Registration Records</vt:lpstr>
      <vt:lpstr>5 YEARS FROM WHEN?</vt:lpstr>
      <vt:lpstr>Relevant statutes</vt:lpstr>
      <vt:lpstr>Voter Registration--M6-180  &amp; M6-190</vt:lpstr>
      <vt:lpstr>Voter Registration – Removal for non-Residence (M6-200)</vt:lpstr>
      <vt:lpstr>Registration Cards</vt:lpstr>
      <vt:lpstr>Voter Registration Card (M6-210)</vt:lpstr>
      <vt:lpstr>Pop Quiz</vt:lpstr>
      <vt:lpstr>Voter Registration Card (M6-210)</vt:lpstr>
      <vt:lpstr>Incomplete Cards</vt:lpstr>
      <vt:lpstr>Card: application for retention on voter list (M6-220)</vt:lpstr>
      <vt:lpstr>Federal Card (M6-230)</vt:lpstr>
      <vt:lpstr>Voter Registration Information Requests (M6-080)</vt:lpstr>
    </vt:vector>
  </TitlesOfParts>
  <Company>Red Hat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Records retention</dc:title>
  <dc:creator>Peter Blinstrubas</dc:creator>
  <cp:lastModifiedBy>Peter Blinstrubas</cp:lastModifiedBy>
  <cp:revision>51</cp:revision>
  <cp:lastPrinted>2018-03-13T19:45:45Z</cp:lastPrinted>
  <dcterms:created xsi:type="dcterms:W3CDTF">2018-03-07T22:52:36Z</dcterms:created>
  <dcterms:modified xsi:type="dcterms:W3CDTF">2018-04-19T14:38:16Z</dcterms:modified>
</cp:coreProperties>
</file>