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80" r:id="rId2"/>
    <p:sldId id="286" r:id="rId3"/>
    <p:sldId id="281" r:id="rId4"/>
    <p:sldId id="282" r:id="rId5"/>
    <p:sldId id="283" r:id="rId6"/>
    <p:sldId id="284" r:id="rId7"/>
    <p:sldId id="285" r:id="rId8"/>
    <p:sldId id="287" r:id="rId9"/>
    <p:sldId id="288" r:id="rId10"/>
    <p:sldId id="289" r:id="rId11"/>
    <p:sldId id="290" r:id="rId12"/>
    <p:sldId id="291" r:id="rId13"/>
    <p:sldId id="292" r:id="rId14"/>
    <p:sldId id="293" r:id="rId15"/>
    <p:sldId id="294" r:id="rId16"/>
    <p:sldId id="295" r:id="rId17"/>
    <p:sldId id="297" r:id="rId18"/>
    <p:sldId id="296" r:id="rId19"/>
    <p:sldId id="29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varScale="1">
        <p:scale>
          <a:sx n="74" d="100"/>
          <a:sy n="74" d="100"/>
        </p:scale>
        <p:origin x="582"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pPr/>
              <a:t>4/25/2018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pPr/>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21A1D30-C0A0-4124-A783-34D9F15FA0FE}" type="datetime1">
              <a:rPr lang="en-US" smtClean="0"/>
              <a:pPr/>
              <a:t>4/25/2018</a:t>
            </a:fld>
            <a:endParaRPr lang="en-US"/>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pPr/>
              <a:t>4/25/2018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pPr/>
              <a:t>4/25/2018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pPr/>
              <a:t>4/25/2018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pPr/>
              <a:t>4/25/2018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pPr/>
              <a:t>4/25/2018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pPr/>
              <a:t>4/25/2018</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5660E0-FA77-4473-A859-74127B089143}" type="datetime1">
              <a:rPr lang="en-US" smtClean="0"/>
              <a:pPr/>
              <a:t>4/25/2018</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pPr/>
              <a:t>4/25/2018</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pPr/>
              <a:t>4/25/2018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pPr/>
              <a:t>4/25/2018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pPr/>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4/25/2018</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130C2E-E663-4ECA-BF43-3C1EBB0A2569}"/>
              </a:ext>
            </a:extLst>
          </p:cNvPr>
          <p:cNvSpPr>
            <a:spLocks noGrp="1"/>
          </p:cNvSpPr>
          <p:nvPr>
            <p:ph type="ctrTitle"/>
          </p:nvPr>
        </p:nvSpPr>
        <p:spPr>
          <a:xfrm>
            <a:off x="711200" y="1371600"/>
            <a:ext cx="10468864" cy="1172817"/>
          </a:xfrm>
        </p:spPr>
        <p:txBody>
          <a:bodyPr>
            <a:normAutofit/>
          </a:bodyPr>
          <a:lstStyle/>
          <a:p>
            <a:pPr algn="ctr"/>
            <a:r>
              <a:rPr lang="en-US" sz="6600" dirty="0"/>
              <a:t>Primaries</a:t>
            </a:r>
          </a:p>
        </p:txBody>
      </p:sp>
      <p:sp>
        <p:nvSpPr>
          <p:cNvPr id="3" name="Subtitle 2">
            <a:extLst>
              <a:ext uri="{FF2B5EF4-FFF2-40B4-BE49-F238E27FC236}">
                <a16:creationId xmlns="" xmlns:a16="http://schemas.microsoft.com/office/drawing/2014/main" id="{6F4AD835-E9BB-42E1-AE8D-EA8932FFD21B}"/>
              </a:ext>
            </a:extLst>
          </p:cNvPr>
          <p:cNvSpPr>
            <a:spLocks noGrp="1"/>
          </p:cNvSpPr>
          <p:nvPr>
            <p:ph type="subTitle" idx="1"/>
          </p:nvPr>
        </p:nvSpPr>
        <p:spPr/>
        <p:txBody>
          <a:bodyPr/>
          <a:lstStyle/>
          <a:p>
            <a:pPr algn="ctr"/>
            <a:r>
              <a:rPr lang="en-US" dirty="0"/>
              <a:t>A meeting of the enrolled members of a political party held during consecutive hours at which such members or electors may, without assembling at the same hour, vote by a secret ballot for candidates for nomination to office or for town committee members.</a:t>
            </a:r>
          </a:p>
        </p:txBody>
      </p:sp>
    </p:spTree>
    <p:extLst>
      <p:ext uri="{BB962C8B-B14F-4D97-AF65-F5344CB8AC3E}">
        <p14:creationId xmlns:p14="http://schemas.microsoft.com/office/powerpoint/2010/main" val="118668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52DD4E-C364-4DFF-8FDD-4BFE792E384C}"/>
              </a:ext>
            </a:extLst>
          </p:cNvPr>
          <p:cNvSpPr>
            <a:spLocks noGrp="1"/>
          </p:cNvSpPr>
          <p:nvPr>
            <p:ph type="title"/>
          </p:nvPr>
        </p:nvSpPr>
        <p:spPr/>
        <p:txBody>
          <a:bodyPr/>
          <a:lstStyle/>
          <a:p>
            <a:pPr algn="ctr"/>
            <a:r>
              <a:rPr lang="en-US" b="1" dirty="0"/>
              <a:t>Receiving petitions  B</a:t>
            </a:r>
          </a:p>
        </p:txBody>
      </p:sp>
      <p:sp>
        <p:nvSpPr>
          <p:cNvPr id="3" name="Content Placeholder 2">
            <a:extLst>
              <a:ext uri="{FF2B5EF4-FFF2-40B4-BE49-F238E27FC236}">
                <a16:creationId xmlns="" xmlns:a16="http://schemas.microsoft.com/office/drawing/2014/main" id="{49CFE2C6-00DE-4CFA-8FBA-4358247FC252}"/>
              </a:ext>
            </a:extLst>
          </p:cNvPr>
          <p:cNvSpPr>
            <a:spLocks noGrp="1"/>
          </p:cNvSpPr>
          <p:nvPr>
            <p:ph idx="1"/>
          </p:nvPr>
        </p:nvSpPr>
        <p:spPr/>
        <p:txBody>
          <a:bodyPr/>
          <a:lstStyle/>
          <a:p>
            <a:endParaRPr lang="en-US" dirty="0"/>
          </a:p>
          <a:p>
            <a:endParaRPr lang="en-US" dirty="0"/>
          </a:p>
          <a:p>
            <a:r>
              <a:rPr lang="en-US" dirty="0"/>
              <a:t>On the last day for filing primary petition candidacies the office of the registrars shall open not later than one o’clock pm and remain open until at least four o’clock pm with registrars or their deputy or assistant registrar present</a:t>
            </a:r>
          </a:p>
        </p:txBody>
      </p:sp>
    </p:spTree>
    <p:extLst>
      <p:ext uri="{BB962C8B-B14F-4D97-AF65-F5344CB8AC3E}">
        <p14:creationId xmlns:p14="http://schemas.microsoft.com/office/powerpoint/2010/main" val="3234629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446C43-F7F8-493E-960A-D5FD8F0FDD77}"/>
              </a:ext>
            </a:extLst>
          </p:cNvPr>
          <p:cNvSpPr>
            <a:spLocks noGrp="1"/>
          </p:cNvSpPr>
          <p:nvPr>
            <p:ph type="title"/>
          </p:nvPr>
        </p:nvSpPr>
        <p:spPr/>
        <p:txBody>
          <a:bodyPr/>
          <a:lstStyle/>
          <a:p>
            <a:pPr algn="ctr"/>
            <a:r>
              <a:rPr lang="en-US" b="1" dirty="0"/>
              <a:t>Before the deadlines</a:t>
            </a:r>
          </a:p>
        </p:txBody>
      </p:sp>
      <p:sp>
        <p:nvSpPr>
          <p:cNvPr id="3" name="Content Placeholder 2">
            <a:extLst>
              <a:ext uri="{FF2B5EF4-FFF2-40B4-BE49-F238E27FC236}">
                <a16:creationId xmlns="" xmlns:a16="http://schemas.microsoft.com/office/drawing/2014/main" id="{406708F9-9564-4A37-B0D6-3F44B655101B}"/>
              </a:ext>
            </a:extLst>
          </p:cNvPr>
          <p:cNvSpPr>
            <a:spLocks noGrp="1"/>
          </p:cNvSpPr>
          <p:nvPr>
            <p:ph idx="1"/>
          </p:nvPr>
        </p:nvSpPr>
        <p:spPr/>
        <p:txBody>
          <a:bodyPr/>
          <a:lstStyle/>
          <a:p>
            <a:endParaRPr lang="en-US" dirty="0"/>
          </a:p>
          <a:p>
            <a:r>
              <a:rPr lang="en-US" dirty="0"/>
              <a:t>Notify candidates &amp; contestants of their right to submit a list of polling place officials including ones that may accompany supervised absentee voting.  All the designees must be electors of the town.</a:t>
            </a:r>
          </a:p>
          <a:p>
            <a:r>
              <a:rPr lang="en-US" dirty="0"/>
              <a:t>Check for the last day for candidates &amp; contestants to submit a list of desired official poll workers in writing</a:t>
            </a:r>
          </a:p>
          <a:p>
            <a:r>
              <a:rPr lang="en-US" dirty="0"/>
              <a:t>Notification to the Town Clerk of the location of central absentee ballot counting.  The clerk shall include that information in the legal notice for the primary</a:t>
            </a:r>
          </a:p>
          <a:p>
            <a:r>
              <a:rPr lang="en-US" dirty="0"/>
              <a:t>Absentee ballots are available on the 21</a:t>
            </a:r>
            <a:r>
              <a:rPr lang="en-US" baseline="30000" dirty="0"/>
              <a:t>st</a:t>
            </a:r>
            <a:r>
              <a:rPr lang="en-US" dirty="0"/>
              <a:t> day before the primary</a:t>
            </a:r>
          </a:p>
          <a:p>
            <a:endParaRPr lang="en-US" dirty="0"/>
          </a:p>
        </p:txBody>
      </p:sp>
    </p:spTree>
    <p:extLst>
      <p:ext uri="{BB962C8B-B14F-4D97-AF65-F5344CB8AC3E}">
        <p14:creationId xmlns:p14="http://schemas.microsoft.com/office/powerpoint/2010/main" val="4068053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D2A4BB-15B9-498A-8E66-5F0C9655EA3C}"/>
              </a:ext>
            </a:extLst>
          </p:cNvPr>
          <p:cNvSpPr>
            <a:spLocks noGrp="1"/>
          </p:cNvSpPr>
          <p:nvPr>
            <p:ph type="title"/>
          </p:nvPr>
        </p:nvSpPr>
        <p:spPr/>
        <p:txBody>
          <a:bodyPr/>
          <a:lstStyle/>
          <a:p>
            <a:pPr algn="ctr"/>
            <a:r>
              <a:rPr lang="en-US" b="1" dirty="0"/>
              <a:t>Eligibility to vote at a primary</a:t>
            </a:r>
          </a:p>
        </p:txBody>
      </p:sp>
      <p:sp>
        <p:nvSpPr>
          <p:cNvPr id="3" name="Content Placeholder 2">
            <a:extLst>
              <a:ext uri="{FF2B5EF4-FFF2-40B4-BE49-F238E27FC236}">
                <a16:creationId xmlns="" xmlns:a16="http://schemas.microsoft.com/office/drawing/2014/main" id="{49297D62-B730-45CE-9ABD-F5022B8790A2}"/>
              </a:ext>
            </a:extLst>
          </p:cNvPr>
          <p:cNvSpPr>
            <a:spLocks noGrp="1"/>
          </p:cNvSpPr>
          <p:nvPr>
            <p:ph idx="1"/>
          </p:nvPr>
        </p:nvSpPr>
        <p:spPr/>
        <p:txBody>
          <a:bodyPr>
            <a:normAutofit fontScale="92500" lnSpcReduction="20000"/>
          </a:bodyPr>
          <a:lstStyle/>
          <a:p>
            <a:endParaRPr lang="en-US" dirty="0"/>
          </a:p>
          <a:p>
            <a:r>
              <a:rPr lang="en-US" dirty="0"/>
              <a:t>5 days before the primary the registrar, MVD post office or a registration agency must receive a </a:t>
            </a:r>
            <a:r>
              <a:rPr lang="en-US" b="1" dirty="0"/>
              <a:t>new voters </a:t>
            </a:r>
            <a:r>
              <a:rPr lang="en-US" dirty="0"/>
              <a:t>or </a:t>
            </a:r>
            <a:r>
              <a:rPr lang="en-US" b="1" dirty="0"/>
              <a:t>unaffiliated voters </a:t>
            </a:r>
            <a:r>
              <a:rPr lang="en-US" dirty="0"/>
              <a:t>registration form         town clerk</a:t>
            </a:r>
          </a:p>
          <a:p>
            <a:r>
              <a:rPr lang="en-US" dirty="0"/>
              <a:t>A </a:t>
            </a:r>
            <a:r>
              <a:rPr lang="en-US" b="1" dirty="0"/>
              <a:t>new voter or an unaffiliated voter </a:t>
            </a:r>
            <a:r>
              <a:rPr lang="en-US" dirty="0"/>
              <a:t>may apply in person until noon on the day before the primary </a:t>
            </a:r>
          </a:p>
          <a:p>
            <a:r>
              <a:rPr lang="en-US" dirty="0"/>
              <a:t>Seventeen year </a:t>
            </a:r>
            <a:r>
              <a:rPr lang="en-US" dirty="0" err="1"/>
              <a:t>olds</a:t>
            </a:r>
            <a:r>
              <a:rPr lang="en-US" dirty="0"/>
              <a:t> who are able to vote in November may vote in the primary if they are registered in the party holding the primary</a:t>
            </a:r>
          </a:p>
          <a:p>
            <a:r>
              <a:rPr lang="en-US" dirty="0"/>
              <a:t>PARTY TRANSFER DEADLINE----3 months before ALL primaries</a:t>
            </a:r>
          </a:p>
          <a:p>
            <a:pPr marL="514350" indent="-514350">
              <a:buFont typeface="+mj-lt"/>
              <a:buAutoNum type="arabicParenR"/>
            </a:pPr>
            <a:r>
              <a:rPr lang="en-US" dirty="0"/>
              <a:t>Date is noted in the registrar’s calendar and on the letters of acceptance mailed to the voter</a:t>
            </a:r>
          </a:p>
          <a:p>
            <a:pPr marL="514350" indent="-514350">
              <a:buFont typeface="+mj-lt"/>
              <a:buAutoNum type="arabicParenR"/>
            </a:pPr>
            <a:r>
              <a:rPr lang="en-US" dirty="0"/>
              <a:t>Important information for voters to know</a:t>
            </a:r>
          </a:p>
          <a:p>
            <a:endParaRPr lang="en-US" dirty="0"/>
          </a:p>
        </p:txBody>
      </p:sp>
    </p:spTree>
    <p:extLst>
      <p:ext uri="{BB962C8B-B14F-4D97-AF65-F5344CB8AC3E}">
        <p14:creationId xmlns:p14="http://schemas.microsoft.com/office/powerpoint/2010/main" val="183857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4756FF-6220-47A7-B962-5F8FFDECB866}"/>
              </a:ext>
            </a:extLst>
          </p:cNvPr>
          <p:cNvSpPr>
            <a:spLocks noGrp="1"/>
          </p:cNvSpPr>
          <p:nvPr>
            <p:ph type="title"/>
          </p:nvPr>
        </p:nvSpPr>
        <p:spPr/>
        <p:txBody>
          <a:bodyPr/>
          <a:lstStyle/>
          <a:p>
            <a:pPr algn="ctr"/>
            <a:r>
              <a:rPr lang="en-US" b="1" dirty="0"/>
              <a:t>Exceptions to 90 day deadline</a:t>
            </a:r>
          </a:p>
        </p:txBody>
      </p:sp>
      <p:sp>
        <p:nvSpPr>
          <p:cNvPr id="3" name="Content Placeholder 2">
            <a:extLst>
              <a:ext uri="{FF2B5EF4-FFF2-40B4-BE49-F238E27FC236}">
                <a16:creationId xmlns="" xmlns:a16="http://schemas.microsoft.com/office/drawing/2014/main" id="{42B5967D-0680-4F50-8E17-0093C829F87D}"/>
              </a:ext>
            </a:extLst>
          </p:cNvPr>
          <p:cNvSpPr>
            <a:spLocks noGrp="1"/>
          </p:cNvSpPr>
          <p:nvPr>
            <p:ph idx="1"/>
          </p:nvPr>
        </p:nvSpPr>
        <p:spPr/>
        <p:txBody>
          <a:bodyPr/>
          <a:lstStyle/>
          <a:p>
            <a:endParaRPr lang="en-US" dirty="0"/>
          </a:p>
          <a:p>
            <a:endParaRPr lang="en-US" dirty="0"/>
          </a:p>
          <a:p>
            <a:r>
              <a:rPr lang="en-US" dirty="0"/>
              <a:t>Letter of acceptance has an acceptance date into the party of choice</a:t>
            </a:r>
          </a:p>
          <a:p>
            <a:r>
              <a:rPr lang="en-US" dirty="0"/>
              <a:t>Minor party</a:t>
            </a:r>
          </a:p>
          <a:p>
            <a:r>
              <a:rPr lang="en-US" dirty="0"/>
              <a:t>Municipal parties</a:t>
            </a:r>
          </a:p>
        </p:txBody>
      </p:sp>
    </p:spTree>
    <p:extLst>
      <p:ext uri="{BB962C8B-B14F-4D97-AF65-F5344CB8AC3E}">
        <p14:creationId xmlns:p14="http://schemas.microsoft.com/office/powerpoint/2010/main" val="2301326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39C3BC-4CC8-458F-A984-E062E6B8C153}"/>
              </a:ext>
            </a:extLst>
          </p:cNvPr>
          <p:cNvSpPr>
            <a:spLocks noGrp="1"/>
          </p:cNvSpPr>
          <p:nvPr>
            <p:ph type="title"/>
          </p:nvPr>
        </p:nvSpPr>
        <p:spPr/>
        <p:txBody>
          <a:bodyPr/>
          <a:lstStyle/>
          <a:p>
            <a:pPr algn="ctr"/>
            <a:r>
              <a:rPr lang="en-US" b="1" dirty="0"/>
              <a:t>Elections workers at a primary</a:t>
            </a:r>
          </a:p>
        </p:txBody>
      </p:sp>
      <p:sp>
        <p:nvSpPr>
          <p:cNvPr id="3" name="Content Placeholder 2">
            <a:extLst>
              <a:ext uri="{FF2B5EF4-FFF2-40B4-BE49-F238E27FC236}">
                <a16:creationId xmlns="" xmlns:a16="http://schemas.microsoft.com/office/drawing/2014/main" id="{BF03C930-C93C-4C5B-8CF4-A75B5BF9EBE3}"/>
              </a:ext>
            </a:extLst>
          </p:cNvPr>
          <p:cNvSpPr>
            <a:spLocks noGrp="1"/>
          </p:cNvSpPr>
          <p:nvPr>
            <p:ph idx="1"/>
          </p:nvPr>
        </p:nvSpPr>
        <p:spPr/>
        <p:txBody>
          <a:bodyPr>
            <a:normAutofit lnSpcReduction="10000"/>
          </a:bodyPr>
          <a:lstStyle/>
          <a:p>
            <a:r>
              <a:rPr lang="en-US" dirty="0"/>
              <a:t>One moderator</a:t>
            </a:r>
          </a:p>
          <a:p>
            <a:r>
              <a:rPr lang="en-US" dirty="0"/>
              <a:t>One assistant registrar</a:t>
            </a:r>
          </a:p>
          <a:p>
            <a:r>
              <a:rPr lang="en-US" dirty="0"/>
              <a:t>One but no more than two official checkers for each </a:t>
            </a:r>
            <a:r>
              <a:rPr lang="en-US" dirty="0" err="1"/>
              <a:t>linenless</a:t>
            </a:r>
            <a:r>
              <a:rPr lang="en-US" dirty="0"/>
              <a:t> there </a:t>
            </a:r>
          </a:p>
          <a:p>
            <a:r>
              <a:rPr lang="en-US" dirty="0"/>
              <a:t>One but no more than two ballot clerks</a:t>
            </a:r>
          </a:p>
          <a:p>
            <a:r>
              <a:rPr lang="en-US" dirty="0"/>
              <a:t>One but no more than two tabulator tenders for each tabulator in use</a:t>
            </a:r>
          </a:p>
          <a:p>
            <a:r>
              <a:rPr lang="en-US" dirty="0"/>
              <a:t>Two absentee ballot counters (unless there is central counting)</a:t>
            </a:r>
          </a:p>
          <a:p>
            <a:r>
              <a:rPr lang="en-US" dirty="0"/>
              <a:t>The statutes prefer that party members be used.  However, the statues do allow non-party members and unaffiliated voters to work.</a:t>
            </a:r>
          </a:p>
          <a:p>
            <a:r>
              <a:rPr lang="en-US" dirty="0"/>
              <a:t>If both parties are engaging in a primary one moderator is allowed.</a:t>
            </a:r>
          </a:p>
          <a:p>
            <a:r>
              <a:rPr lang="en-US" dirty="0"/>
              <a:t>Each registrar is responsible for their party</a:t>
            </a:r>
          </a:p>
          <a:p>
            <a:endParaRPr lang="en-US" dirty="0"/>
          </a:p>
        </p:txBody>
      </p:sp>
    </p:spTree>
    <p:extLst>
      <p:ext uri="{BB962C8B-B14F-4D97-AF65-F5344CB8AC3E}">
        <p14:creationId xmlns:p14="http://schemas.microsoft.com/office/powerpoint/2010/main" val="2678232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B873CA-8964-408F-A004-1536B099AC82}"/>
              </a:ext>
            </a:extLst>
          </p:cNvPr>
          <p:cNvSpPr>
            <a:spLocks noGrp="1"/>
          </p:cNvSpPr>
          <p:nvPr>
            <p:ph type="title"/>
          </p:nvPr>
        </p:nvSpPr>
        <p:spPr/>
        <p:txBody>
          <a:bodyPr/>
          <a:lstStyle/>
          <a:p>
            <a:pPr algn="ctr"/>
            <a:r>
              <a:rPr lang="en-US" b="1" dirty="0"/>
              <a:t>Notices &amp; forms for primaries</a:t>
            </a:r>
          </a:p>
        </p:txBody>
      </p:sp>
      <p:sp>
        <p:nvSpPr>
          <p:cNvPr id="3" name="Content Placeholder 2">
            <a:extLst>
              <a:ext uri="{FF2B5EF4-FFF2-40B4-BE49-F238E27FC236}">
                <a16:creationId xmlns="" xmlns:a16="http://schemas.microsoft.com/office/drawing/2014/main" id="{CE10ED89-CFD5-4FEE-91CA-CB8386F7CA26}"/>
              </a:ext>
            </a:extLst>
          </p:cNvPr>
          <p:cNvSpPr>
            <a:spLocks noGrp="1"/>
          </p:cNvSpPr>
          <p:nvPr>
            <p:ph idx="1"/>
          </p:nvPr>
        </p:nvSpPr>
        <p:spPr/>
        <p:txBody>
          <a:bodyPr>
            <a:normAutofit fontScale="77500" lnSpcReduction="20000"/>
          </a:bodyPr>
          <a:lstStyle/>
          <a:p>
            <a:r>
              <a:rPr lang="en-US" dirty="0"/>
              <a:t>Designate in writing to the town clerk a polling place in an adjacent district before 90 </a:t>
            </a:r>
            <a:r>
              <a:rPr lang="en-US" dirty="0" smtClean="0"/>
              <a:t>days  </a:t>
            </a:r>
          </a:p>
          <a:p>
            <a:r>
              <a:rPr lang="en-US" dirty="0" smtClean="0"/>
              <a:t>If </a:t>
            </a:r>
            <a:r>
              <a:rPr lang="en-US" dirty="0"/>
              <a:t>applicable file with the local building official a request for a waiver to provide an accessible polling place for physically </a:t>
            </a:r>
            <a:r>
              <a:rPr lang="en-US" dirty="0" smtClean="0"/>
              <a:t>disabled</a:t>
            </a:r>
          </a:p>
          <a:p>
            <a:r>
              <a:rPr lang="en-US" dirty="0" smtClean="0"/>
              <a:t>Application for a waiver of accessibility of polling place to be filed before 60 </a:t>
            </a:r>
            <a:r>
              <a:rPr lang="en-US" dirty="0" err="1" smtClean="0"/>
              <a:t>th</a:t>
            </a:r>
            <a:r>
              <a:rPr lang="en-US" dirty="0" smtClean="0"/>
              <a:t>  day</a:t>
            </a:r>
          </a:p>
          <a:p>
            <a:r>
              <a:rPr lang="en-US" dirty="0" smtClean="0"/>
              <a:t>Designate in writing to the town clerk the central location for the counting of absentee ballots</a:t>
            </a:r>
            <a:endParaRPr lang="en-US" dirty="0"/>
          </a:p>
          <a:p>
            <a:r>
              <a:rPr lang="en-US" dirty="0" smtClean="0"/>
              <a:t>Form </a:t>
            </a:r>
            <a:r>
              <a:rPr lang="en-US" dirty="0"/>
              <a:t>to town clerk the number of enrollment after petitions are </a:t>
            </a:r>
            <a:r>
              <a:rPr lang="en-US" dirty="0" smtClean="0"/>
              <a:t>certified (CVRS)</a:t>
            </a:r>
          </a:p>
          <a:p>
            <a:r>
              <a:rPr lang="en-US" dirty="0" smtClean="0"/>
              <a:t>Notification of candidates to SOTS if there is a state office during a municipal election</a:t>
            </a:r>
          </a:p>
          <a:p>
            <a:r>
              <a:rPr lang="en-US" dirty="0" smtClean="0"/>
              <a:t>Notice to town clerk that a valid petition for municipal office has been filed.  Notice should include candidates (endorsed and petitioning),their addresses and desired offices, voting dates, sites, times and location of central counting.</a:t>
            </a:r>
            <a:endParaRPr lang="en-US" dirty="0"/>
          </a:p>
          <a:p>
            <a:r>
              <a:rPr lang="en-US" dirty="0" smtClean="0"/>
              <a:t>Certification </a:t>
            </a:r>
            <a:r>
              <a:rPr lang="en-US" dirty="0"/>
              <a:t>of </a:t>
            </a:r>
            <a:r>
              <a:rPr lang="en-US" dirty="0" smtClean="0"/>
              <a:t>the number of ballots ordered to SOTS before the 21</a:t>
            </a:r>
            <a:r>
              <a:rPr lang="en-US" baseline="30000" dirty="0" smtClean="0"/>
              <a:t>st</a:t>
            </a:r>
            <a:r>
              <a:rPr lang="en-US" dirty="0" smtClean="0"/>
              <a:t> day before the primary</a:t>
            </a:r>
          </a:p>
          <a:p>
            <a:r>
              <a:rPr lang="en-US" dirty="0" smtClean="0"/>
              <a:t>Notices of registration and enrollment sessions</a:t>
            </a: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640590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8428A9-5002-49CB-9A50-5EB127A98C47}"/>
              </a:ext>
            </a:extLst>
          </p:cNvPr>
          <p:cNvSpPr>
            <a:spLocks noGrp="1"/>
          </p:cNvSpPr>
          <p:nvPr>
            <p:ph type="title"/>
          </p:nvPr>
        </p:nvSpPr>
        <p:spPr/>
        <p:txBody>
          <a:bodyPr/>
          <a:lstStyle/>
          <a:p>
            <a:pPr algn="ctr"/>
            <a:r>
              <a:rPr lang="en-US" b="1" dirty="0"/>
              <a:t>Notices &amp; forms for primaries</a:t>
            </a:r>
          </a:p>
        </p:txBody>
      </p:sp>
      <p:sp>
        <p:nvSpPr>
          <p:cNvPr id="3" name="Content Placeholder 2">
            <a:extLst>
              <a:ext uri="{FF2B5EF4-FFF2-40B4-BE49-F238E27FC236}">
                <a16:creationId xmlns="" xmlns:a16="http://schemas.microsoft.com/office/drawing/2014/main" id="{29D4EB9C-B470-487C-A817-145C151165DD}"/>
              </a:ext>
            </a:extLst>
          </p:cNvPr>
          <p:cNvSpPr>
            <a:spLocks noGrp="1"/>
          </p:cNvSpPr>
          <p:nvPr>
            <p:ph idx="1"/>
          </p:nvPr>
        </p:nvSpPr>
        <p:spPr/>
        <p:txBody>
          <a:bodyPr>
            <a:normAutofit lnSpcReduction="10000"/>
          </a:bodyPr>
          <a:lstStyle/>
          <a:p>
            <a:r>
              <a:rPr lang="en-US" dirty="0" smtClean="0"/>
              <a:t>Notification to candidates of their right to submit a list of moderators and election officials before 21 days before the primary</a:t>
            </a:r>
          </a:p>
          <a:p>
            <a:r>
              <a:rPr lang="en-US" dirty="0" smtClean="0"/>
              <a:t>Certificate of polling place &amp; moderator information 31 days before the primary.  It should include name, address, moderator contact information and corresponding districts associated with each polling place to SOTS</a:t>
            </a:r>
          </a:p>
          <a:p>
            <a:r>
              <a:rPr lang="en-US" dirty="0" smtClean="0"/>
              <a:t>Notice to chairperson of the town committee of the date, time and location of tabulator testing</a:t>
            </a:r>
          </a:p>
          <a:p>
            <a:r>
              <a:rPr lang="en-US" dirty="0" smtClean="0"/>
              <a:t>Certification of the tabulators to the SOTS before the 10</a:t>
            </a:r>
            <a:r>
              <a:rPr lang="en-US" baseline="30000" dirty="0" smtClean="0"/>
              <a:t>th</a:t>
            </a:r>
            <a:r>
              <a:rPr lang="en-US" dirty="0" smtClean="0"/>
              <a:t> day before the primary</a:t>
            </a:r>
          </a:p>
          <a:p>
            <a:r>
              <a:rPr lang="en-US" dirty="0" smtClean="0"/>
              <a:t>34 </a:t>
            </a:r>
            <a:r>
              <a:rPr lang="en-US" dirty="0"/>
              <a:t>days before primary prepare ballots with Clerk</a:t>
            </a:r>
          </a:p>
          <a:p>
            <a:endParaRPr lang="en-US" dirty="0"/>
          </a:p>
          <a:p>
            <a:endParaRPr lang="en-US" dirty="0"/>
          </a:p>
          <a:p>
            <a:endParaRPr lang="en-US" dirty="0"/>
          </a:p>
        </p:txBody>
      </p:sp>
    </p:spTree>
    <p:extLst>
      <p:ext uri="{BB962C8B-B14F-4D97-AF65-F5344CB8AC3E}">
        <p14:creationId xmlns:p14="http://schemas.microsoft.com/office/powerpoint/2010/main" val="1280256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5D23CE-B8C3-46BC-B8F6-85C3636AB50C}"/>
              </a:ext>
            </a:extLst>
          </p:cNvPr>
          <p:cNvSpPr>
            <a:spLocks noGrp="1"/>
          </p:cNvSpPr>
          <p:nvPr>
            <p:ph type="title"/>
          </p:nvPr>
        </p:nvSpPr>
        <p:spPr/>
        <p:txBody>
          <a:bodyPr/>
          <a:lstStyle/>
          <a:p>
            <a:pPr algn="ctr"/>
            <a:r>
              <a:rPr lang="en-US" b="1" dirty="0"/>
              <a:t>Notices and forms for primary</a:t>
            </a:r>
          </a:p>
        </p:txBody>
      </p:sp>
      <p:sp>
        <p:nvSpPr>
          <p:cNvPr id="3" name="Content Placeholder 2">
            <a:extLst>
              <a:ext uri="{FF2B5EF4-FFF2-40B4-BE49-F238E27FC236}">
                <a16:creationId xmlns="" xmlns:a16="http://schemas.microsoft.com/office/drawing/2014/main" id="{C5E11C62-405A-4A60-B995-4C466EDC7FCC}"/>
              </a:ext>
            </a:extLst>
          </p:cNvPr>
          <p:cNvSpPr>
            <a:spLocks noGrp="1"/>
          </p:cNvSpPr>
          <p:nvPr>
            <p:ph idx="1"/>
          </p:nvPr>
        </p:nvSpPr>
        <p:spPr/>
        <p:txBody>
          <a:bodyPr/>
          <a:lstStyle/>
          <a:p>
            <a:endParaRPr lang="en-US" dirty="0"/>
          </a:p>
          <a:p>
            <a:r>
              <a:rPr lang="en-US" dirty="0"/>
              <a:t>Notice to candidates and party chairperson before 7 days before primary of their right to submit a list of unofficial checkers to the registrars no later than 48 hours before the primary</a:t>
            </a:r>
          </a:p>
        </p:txBody>
      </p:sp>
    </p:spTree>
    <p:extLst>
      <p:ext uri="{BB962C8B-B14F-4D97-AF65-F5344CB8AC3E}">
        <p14:creationId xmlns:p14="http://schemas.microsoft.com/office/powerpoint/2010/main" val="1937001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6EA4F9-DC95-44B1-9064-EC88BD775BD3}"/>
              </a:ext>
            </a:extLst>
          </p:cNvPr>
          <p:cNvSpPr>
            <a:spLocks noGrp="1"/>
          </p:cNvSpPr>
          <p:nvPr>
            <p:ph type="title"/>
          </p:nvPr>
        </p:nvSpPr>
        <p:spPr/>
        <p:txBody>
          <a:bodyPr/>
          <a:lstStyle/>
          <a:p>
            <a:pPr algn="ctr"/>
            <a:r>
              <a:rPr lang="en-US" b="1" dirty="0"/>
              <a:t>Contesting or complaining</a:t>
            </a:r>
          </a:p>
        </p:txBody>
      </p:sp>
      <p:sp>
        <p:nvSpPr>
          <p:cNvPr id="3" name="Content Placeholder 2">
            <a:extLst>
              <a:ext uri="{FF2B5EF4-FFF2-40B4-BE49-F238E27FC236}">
                <a16:creationId xmlns="" xmlns:a16="http://schemas.microsoft.com/office/drawing/2014/main" id="{60455544-9F23-4729-8426-8BC06E863650}"/>
              </a:ext>
            </a:extLst>
          </p:cNvPr>
          <p:cNvSpPr>
            <a:spLocks noGrp="1"/>
          </p:cNvSpPr>
          <p:nvPr>
            <p:ph idx="1"/>
          </p:nvPr>
        </p:nvSpPr>
        <p:spPr/>
        <p:txBody>
          <a:bodyPr/>
          <a:lstStyle/>
          <a:p>
            <a:endParaRPr lang="en-US" dirty="0"/>
          </a:p>
          <a:p>
            <a:r>
              <a:rPr lang="en-US" dirty="0"/>
              <a:t>Any elector or candidate aggrieved by a ruling may bring his complaint to any judge of the Superior Court for appropriate action</a:t>
            </a:r>
          </a:p>
          <a:p>
            <a:endParaRPr lang="en-US" dirty="0"/>
          </a:p>
        </p:txBody>
      </p:sp>
    </p:spTree>
    <p:extLst>
      <p:ext uri="{BB962C8B-B14F-4D97-AF65-F5344CB8AC3E}">
        <p14:creationId xmlns:p14="http://schemas.microsoft.com/office/powerpoint/2010/main" val="1950948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E7A06D-5874-4A29-BB95-D6B2A1C76C7D}"/>
              </a:ext>
            </a:extLst>
          </p:cNvPr>
          <p:cNvSpPr>
            <a:spLocks noGrp="1"/>
          </p:cNvSpPr>
          <p:nvPr>
            <p:ph type="title"/>
          </p:nvPr>
        </p:nvSpPr>
        <p:spPr/>
        <p:txBody>
          <a:bodyPr/>
          <a:lstStyle/>
          <a:p>
            <a:pPr algn="ctr"/>
            <a:r>
              <a:rPr lang="en-US" b="1" dirty="0"/>
              <a:t>End of the night results</a:t>
            </a:r>
          </a:p>
        </p:txBody>
      </p:sp>
      <p:sp>
        <p:nvSpPr>
          <p:cNvPr id="3" name="Content Placeholder 2">
            <a:extLst>
              <a:ext uri="{FF2B5EF4-FFF2-40B4-BE49-F238E27FC236}">
                <a16:creationId xmlns="" xmlns:a16="http://schemas.microsoft.com/office/drawing/2014/main" id="{0A07A167-6097-4908-8B25-CDA88C811D49}"/>
              </a:ext>
            </a:extLst>
          </p:cNvPr>
          <p:cNvSpPr>
            <a:spLocks noGrp="1"/>
          </p:cNvSpPr>
          <p:nvPr>
            <p:ph idx="1"/>
          </p:nvPr>
        </p:nvSpPr>
        <p:spPr/>
        <p:txBody>
          <a:bodyPr/>
          <a:lstStyle/>
          <a:p>
            <a:pPr marL="0" indent="0">
              <a:buNone/>
            </a:pPr>
            <a:endParaRPr lang="en-US" dirty="0"/>
          </a:p>
          <a:p>
            <a:r>
              <a:rPr lang="en-US" dirty="0"/>
              <a:t>Send results to SOTS, Town Clerk, and any other entity that has requested the </a:t>
            </a:r>
            <a:r>
              <a:rPr lang="en-US" dirty="0" smtClean="0"/>
              <a:t>information</a:t>
            </a:r>
          </a:p>
          <a:p>
            <a:r>
              <a:rPr lang="en-US" dirty="0" smtClean="0"/>
              <a:t>EMS may be used for primaries</a:t>
            </a:r>
            <a:endParaRPr lang="en-US" dirty="0"/>
          </a:p>
        </p:txBody>
      </p:sp>
    </p:spTree>
    <p:extLst>
      <p:ext uri="{BB962C8B-B14F-4D97-AF65-F5344CB8AC3E}">
        <p14:creationId xmlns:p14="http://schemas.microsoft.com/office/powerpoint/2010/main" val="549944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960233-A6D8-4669-9C50-093CD1AE62EA}"/>
              </a:ext>
            </a:extLst>
          </p:cNvPr>
          <p:cNvSpPr>
            <a:spLocks noGrp="1"/>
          </p:cNvSpPr>
          <p:nvPr>
            <p:ph type="title"/>
          </p:nvPr>
        </p:nvSpPr>
        <p:spPr/>
        <p:txBody>
          <a:bodyPr>
            <a:normAutofit/>
          </a:bodyPr>
          <a:lstStyle/>
          <a:p>
            <a:pPr algn="ctr"/>
            <a:r>
              <a:rPr lang="en-US" sz="5400" b="1" dirty="0"/>
              <a:t>Reference guides for primaries</a:t>
            </a:r>
          </a:p>
        </p:txBody>
      </p:sp>
      <p:sp>
        <p:nvSpPr>
          <p:cNvPr id="3" name="Content Placeholder 2">
            <a:extLst>
              <a:ext uri="{FF2B5EF4-FFF2-40B4-BE49-F238E27FC236}">
                <a16:creationId xmlns="" xmlns:a16="http://schemas.microsoft.com/office/drawing/2014/main" id="{8A576E78-3060-41CF-B09B-B2112B9A4E95}"/>
              </a:ext>
            </a:extLst>
          </p:cNvPr>
          <p:cNvSpPr>
            <a:spLocks noGrp="1"/>
          </p:cNvSpPr>
          <p:nvPr>
            <p:ph idx="1"/>
          </p:nvPr>
        </p:nvSpPr>
        <p:spPr>
          <a:xfrm>
            <a:off x="609600" y="2358886"/>
            <a:ext cx="10972800" cy="3965713"/>
          </a:xfrm>
        </p:spPr>
        <p:txBody>
          <a:bodyPr>
            <a:normAutofit/>
          </a:bodyPr>
          <a:lstStyle/>
          <a:p>
            <a:pPr>
              <a:buFont typeface="Arial" panose="020B0604020202020204" pitchFamily="34" charset="0"/>
              <a:buChar char="•"/>
            </a:pPr>
            <a:r>
              <a:rPr lang="en-US" sz="3600" dirty="0"/>
              <a:t>Connecticut State statutes</a:t>
            </a:r>
          </a:p>
          <a:p>
            <a:pPr>
              <a:buFont typeface="Arial" panose="020B0604020202020204" pitchFamily="34" charset="0"/>
              <a:buChar char="•"/>
            </a:pPr>
            <a:r>
              <a:rPr lang="en-US" sz="3600" dirty="0"/>
              <a:t>Instructions from SOTS office prior to a primary</a:t>
            </a:r>
          </a:p>
          <a:p>
            <a:pPr>
              <a:buFont typeface="Arial" panose="020B0604020202020204" pitchFamily="34" charset="0"/>
              <a:buChar char="•"/>
            </a:pPr>
            <a:r>
              <a:rPr lang="en-US" sz="3600" dirty="0"/>
              <a:t>State of Connecticut calendar for registrars</a:t>
            </a:r>
          </a:p>
          <a:p>
            <a:pPr>
              <a:buFont typeface="Arial" panose="020B0604020202020204" pitchFamily="34" charset="0"/>
              <a:buChar char="•"/>
            </a:pPr>
            <a:r>
              <a:rPr lang="en-US" sz="3600" dirty="0"/>
              <a:t>ROVAC handbook</a:t>
            </a:r>
          </a:p>
          <a:p>
            <a:pPr>
              <a:buFont typeface="Arial" panose="020B0604020202020204" pitchFamily="34" charset="0"/>
              <a:buChar char="•"/>
            </a:pPr>
            <a:r>
              <a:rPr lang="en-US" sz="3600" dirty="0"/>
              <a:t>Other registrars</a:t>
            </a:r>
          </a:p>
        </p:txBody>
      </p:sp>
    </p:spTree>
    <p:extLst>
      <p:ext uri="{BB962C8B-B14F-4D97-AF65-F5344CB8AC3E}">
        <p14:creationId xmlns:p14="http://schemas.microsoft.com/office/powerpoint/2010/main" val="325132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7A368F-8629-42C6-B44E-E9F04D5F1049}"/>
              </a:ext>
            </a:extLst>
          </p:cNvPr>
          <p:cNvSpPr>
            <a:spLocks noGrp="1"/>
          </p:cNvSpPr>
          <p:nvPr>
            <p:ph type="ctrTitle"/>
          </p:nvPr>
        </p:nvSpPr>
        <p:spPr>
          <a:xfrm>
            <a:off x="711200" y="967410"/>
            <a:ext cx="10468864" cy="1033668"/>
          </a:xfrm>
        </p:spPr>
        <p:txBody>
          <a:bodyPr>
            <a:normAutofit/>
          </a:bodyPr>
          <a:lstStyle/>
          <a:p>
            <a:pPr algn="ctr"/>
            <a:r>
              <a:rPr lang="en-US" sz="5400" dirty="0"/>
              <a:t>Possible primaries</a:t>
            </a:r>
          </a:p>
        </p:txBody>
      </p:sp>
      <p:sp>
        <p:nvSpPr>
          <p:cNvPr id="3" name="Subtitle 2">
            <a:extLst>
              <a:ext uri="{FF2B5EF4-FFF2-40B4-BE49-F238E27FC236}">
                <a16:creationId xmlns="" xmlns:a16="http://schemas.microsoft.com/office/drawing/2014/main" id="{70759438-8F8A-41E7-9B77-BA09935A804F}"/>
              </a:ext>
            </a:extLst>
          </p:cNvPr>
          <p:cNvSpPr>
            <a:spLocks noGrp="1"/>
          </p:cNvSpPr>
          <p:nvPr>
            <p:ph type="subTitle" idx="1"/>
          </p:nvPr>
        </p:nvSpPr>
        <p:spPr>
          <a:xfrm>
            <a:off x="711200" y="2305878"/>
            <a:ext cx="10472928" cy="3564835"/>
          </a:xfrm>
        </p:spPr>
        <p:txBody>
          <a:bodyPr>
            <a:normAutofit/>
          </a:bodyPr>
          <a:lstStyle/>
          <a:p>
            <a:pPr marL="457200" indent="-457200" algn="l">
              <a:buFont typeface="Arial" panose="020B0604020202020204" pitchFamily="34" charset="0"/>
              <a:buChar char="•"/>
            </a:pPr>
            <a:r>
              <a:rPr lang="en-US" dirty="0"/>
              <a:t>Presidential Preference Primary-every 4 years…last Tuesday in April in Connecticut</a:t>
            </a:r>
          </a:p>
          <a:p>
            <a:pPr marL="457200" indent="-457200" algn="l">
              <a:buFont typeface="Arial" panose="020B0604020202020204" pitchFamily="34" charset="0"/>
              <a:buChar char="•"/>
            </a:pPr>
            <a:r>
              <a:rPr lang="en-US" dirty="0"/>
              <a:t>Gubernatorial &amp; Presidential even years-State, District &amp; Municipal Primary </a:t>
            </a:r>
          </a:p>
          <a:p>
            <a:pPr marL="457200" indent="-457200" algn="l">
              <a:buFont typeface="Arial" panose="020B0604020202020204" pitchFamily="34" charset="0"/>
              <a:buChar char="•"/>
            </a:pPr>
            <a:r>
              <a:rPr lang="en-US" dirty="0"/>
              <a:t>Gubernatorial &amp; Presidential even years-Town Committee Primary-1</a:t>
            </a:r>
            <a:r>
              <a:rPr lang="en-US" baseline="30000" dirty="0"/>
              <a:t>st</a:t>
            </a:r>
            <a:r>
              <a:rPr lang="en-US" dirty="0"/>
              <a:t> Tuesday in March</a:t>
            </a:r>
          </a:p>
          <a:p>
            <a:pPr marL="457200" indent="-457200" algn="l">
              <a:buFont typeface="Arial" panose="020B0604020202020204" pitchFamily="34" charset="0"/>
              <a:buChar char="•"/>
            </a:pPr>
            <a:r>
              <a:rPr lang="en-US" dirty="0"/>
              <a:t>Municipal Primary-odd numbered years-56</a:t>
            </a:r>
            <a:r>
              <a:rPr lang="en-US" baseline="30000" dirty="0"/>
              <a:t>th</a:t>
            </a:r>
            <a:r>
              <a:rPr lang="en-US" dirty="0"/>
              <a:t> day preceding the day of the election</a:t>
            </a:r>
          </a:p>
          <a:p>
            <a:pPr marL="457200" indent="-457200" algn="l">
              <a:buFont typeface="Arial" panose="020B0604020202020204" pitchFamily="34" charset="0"/>
              <a:buChar char="•"/>
            </a:pPr>
            <a:endParaRPr lang="en-US" dirty="0"/>
          </a:p>
          <a:p>
            <a:pPr marL="457200" indent="-457200" algn="l">
              <a:buFont typeface="Arial" panose="020B0604020202020204" pitchFamily="34" charset="0"/>
              <a:buChar char="•"/>
            </a:pPr>
            <a:endParaRPr lang="en-US" dirty="0"/>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2968382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D9D12C-9CF8-488E-BB98-19113526E4E2}"/>
              </a:ext>
            </a:extLst>
          </p:cNvPr>
          <p:cNvSpPr>
            <a:spLocks noGrp="1"/>
          </p:cNvSpPr>
          <p:nvPr>
            <p:ph type="title"/>
          </p:nvPr>
        </p:nvSpPr>
        <p:spPr>
          <a:xfrm>
            <a:off x="609600" y="1007165"/>
            <a:ext cx="10972800" cy="1510748"/>
          </a:xfrm>
        </p:spPr>
        <p:txBody>
          <a:bodyPr>
            <a:normAutofit fontScale="90000"/>
          </a:bodyPr>
          <a:lstStyle/>
          <a:p>
            <a:pPr algn="ctr"/>
            <a:r>
              <a:rPr lang="en-US" sz="5300" b="1" dirty="0"/>
              <a:t>Possible # of primaries in a year</a:t>
            </a:r>
            <a:r>
              <a:rPr lang="en-US" dirty="0"/>
              <a:t/>
            </a:r>
            <a:br>
              <a:rPr lang="en-US" dirty="0"/>
            </a:br>
            <a:endParaRPr lang="en-US" dirty="0"/>
          </a:p>
        </p:txBody>
      </p:sp>
      <p:sp>
        <p:nvSpPr>
          <p:cNvPr id="3" name="Content Placeholder 2">
            <a:extLst>
              <a:ext uri="{FF2B5EF4-FFF2-40B4-BE49-F238E27FC236}">
                <a16:creationId xmlns="" xmlns:a16="http://schemas.microsoft.com/office/drawing/2014/main" id="{82C695EC-5B5F-4441-A3D7-50E5D55804A4}"/>
              </a:ext>
            </a:extLst>
          </p:cNvPr>
          <p:cNvSpPr>
            <a:spLocks noGrp="1"/>
          </p:cNvSpPr>
          <p:nvPr>
            <p:ph idx="1"/>
          </p:nvPr>
        </p:nvSpPr>
        <p:spPr/>
        <p:txBody>
          <a:bodyPr/>
          <a:lstStyle/>
          <a:p>
            <a:r>
              <a:rPr lang="en-US" dirty="0"/>
              <a:t>Presidential Year:                                                                               </a:t>
            </a:r>
          </a:p>
          <a:p>
            <a:pPr marL="0" indent="0">
              <a:buNone/>
            </a:pPr>
            <a:r>
              <a:rPr lang="en-US" dirty="0"/>
              <a:t>        1.  Town Committee</a:t>
            </a:r>
          </a:p>
          <a:p>
            <a:pPr marL="0" indent="0">
              <a:buNone/>
            </a:pPr>
            <a:r>
              <a:rPr lang="en-US" dirty="0"/>
              <a:t>        2.   Presidential</a:t>
            </a:r>
          </a:p>
          <a:p>
            <a:pPr marL="0" indent="0">
              <a:buNone/>
            </a:pPr>
            <a:r>
              <a:rPr lang="en-US" dirty="0"/>
              <a:t>        3.   State, District, and Municipal Offices</a:t>
            </a:r>
          </a:p>
          <a:p>
            <a:pPr marL="0" indent="0">
              <a:buNone/>
            </a:pPr>
            <a:r>
              <a:rPr lang="en-US" dirty="0"/>
              <a:t>    Gubernatorial Year:</a:t>
            </a:r>
          </a:p>
          <a:p>
            <a:pPr marL="0" indent="0">
              <a:buNone/>
            </a:pPr>
            <a:r>
              <a:rPr lang="en-US" dirty="0"/>
              <a:t>         1.  Town Committee</a:t>
            </a:r>
          </a:p>
          <a:p>
            <a:pPr marL="0" indent="0">
              <a:buNone/>
            </a:pPr>
            <a:r>
              <a:rPr lang="en-US" dirty="0"/>
              <a:t>         2.  State, District, and Municipal Offices</a:t>
            </a:r>
          </a:p>
          <a:p>
            <a:pPr marL="0" indent="0">
              <a:buNone/>
            </a:pPr>
            <a:r>
              <a:rPr lang="en-US" dirty="0"/>
              <a:t>      Municipal Year:</a:t>
            </a:r>
          </a:p>
          <a:p>
            <a:pPr marL="0" indent="0">
              <a:buNone/>
            </a:pPr>
            <a:r>
              <a:rPr lang="en-US" dirty="0"/>
              <a:t>          1.  Municipal Offices</a:t>
            </a:r>
          </a:p>
        </p:txBody>
      </p:sp>
    </p:spTree>
    <p:extLst>
      <p:ext uri="{BB962C8B-B14F-4D97-AF65-F5344CB8AC3E}">
        <p14:creationId xmlns:p14="http://schemas.microsoft.com/office/powerpoint/2010/main" val="1637098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F3ED15-DDD9-4B51-A567-E9570E06BBC7}"/>
              </a:ext>
            </a:extLst>
          </p:cNvPr>
          <p:cNvSpPr>
            <a:spLocks noGrp="1"/>
          </p:cNvSpPr>
          <p:nvPr>
            <p:ph type="title"/>
          </p:nvPr>
        </p:nvSpPr>
        <p:spPr>
          <a:xfrm>
            <a:off x="609600" y="704087"/>
            <a:ext cx="10972800" cy="1654799"/>
          </a:xfrm>
        </p:spPr>
        <p:txBody>
          <a:bodyPr>
            <a:normAutofit/>
          </a:bodyPr>
          <a:lstStyle/>
          <a:p>
            <a:pPr algn="ctr"/>
            <a:r>
              <a:rPr lang="en-US" sz="5300" b="1" dirty="0"/>
              <a:t>Offices</a:t>
            </a:r>
            <a:r>
              <a:rPr lang="en-US" dirty="0"/>
              <a:t/>
            </a:r>
            <a:br>
              <a:rPr lang="en-US" dirty="0"/>
            </a:br>
            <a:endParaRPr lang="en-US" dirty="0"/>
          </a:p>
        </p:txBody>
      </p:sp>
      <p:sp>
        <p:nvSpPr>
          <p:cNvPr id="5" name="Content Placeholder 4">
            <a:extLst>
              <a:ext uri="{FF2B5EF4-FFF2-40B4-BE49-F238E27FC236}">
                <a16:creationId xmlns="" xmlns:a16="http://schemas.microsoft.com/office/drawing/2014/main" id="{481B1F50-C4E5-4FED-A2D1-01D851982D1A}"/>
              </a:ext>
            </a:extLst>
          </p:cNvPr>
          <p:cNvSpPr>
            <a:spLocks noGrp="1"/>
          </p:cNvSpPr>
          <p:nvPr>
            <p:ph idx="1"/>
          </p:nvPr>
        </p:nvSpPr>
        <p:spPr>
          <a:xfrm>
            <a:off x="609600" y="1669774"/>
            <a:ext cx="10972800" cy="4863548"/>
          </a:xfrm>
        </p:spPr>
        <p:txBody>
          <a:bodyPr/>
          <a:lstStyle/>
          <a:p>
            <a:pPr marL="0" indent="0">
              <a:buNone/>
            </a:pPr>
            <a:r>
              <a:rPr lang="en-US" b="1" dirty="0"/>
              <a:t>Municipal Offices:  </a:t>
            </a:r>
            <a:r>
              <a:rPr lang="en-US" dirty="0"/>
              <a:t>town/city council, board of finance, board of education, board of assessment appeals and alternate, board of zoning appeals and alternate</a:t>
            </a:r>
          </a:p>
          <a:p>
            <a:pPr marL="0" indent="0">
              <a:buNone/>
            </a:pPr>
            <a:endParaRPr lang="en-US" b="1" dirty="0"/>
          </a:p>
          <a:p>
            <a:pPr marL="0" indent="0">
              <a:buNone/>
            </a:pPr>
            <a:r>
              <a:rPr lang="en-US" b="1" dirty="0"/>
              <a:t>State Offices:</a:t>
            </a:r>
            <a:r>
              <a:rPr lang="en-US" dirty="0"/>
              <a:t>  governor, US senate, US congress, state senate, state representative, secretary of state, treasurer, comptroller, attorney general, judge of probate, registrar of voters</a:t>
            </a:r>
          </a:p>
          <a:p>
            <a:pPr marL="0" indent="0">
              <a:buNone/>
            </a:pPr>
            <a:endParaRPr lang="en-US" dirty="0"/>
          </a:p>
          <a:p>
            <a:pPr marL="0" indent="0">
              <a:buNone/>
            </a:pPr>
            <a:r>
              <a:rPr lang="en-US" b="1" dirty="0"/>
              <a:t>Federal Offices:  </a:t>
            </a:r>
            <a:r>
              <a:rPr lang="en-US" dirty="0"/>
              <a:t>president, US senate, US congress, state senate, state representative, registrar of voters</a:t>
            </a:r>
          </a:p>
        </p:txBody>
      </p:sp>
    </p:spTree>
    <p:extLst>
      <p:ext uri="{BB962C8B-B14F-4D97-AF65-F5344CB8AC3E}">
        <p14:creationId xmlns:p14="http://schemas.microsoft.com/office/powerpoint/2010/main" val="1382772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DC2FE1-EE0F-4449-95F8-9333B3452279}"/>
              </a:ext>
            </a:extLst>
          </p:cNvPr>
          <p:cNvSpPr>
            <a:spLocks noGrp="1"/>
          </p:cNvSpPr>
          <p:nvPr>
            <p:ph type="title"/>
          </p:nvPr>
        </p:nvSpPr>
        <p:spPr>
          <a:xfrm>
            <a:off x="715617" y="792480"/>
            <a:ext cx="10972800" cy="1143000"/>
          </a:xfrm>
        </p:spPr>
        <p:txBody>
          <a:bodyPr/>
          <a:lstStyle/>
          <a:p>
            <a:pPr algn="ctr"/>
            <a:r>
              <a:rPr lang="en-US" b="1" dirty="0"/>
              <a:t>Petitions    A</a:t>
            </a:r>
          </a:p>
        </p:txBody>
      </p:sp>
      <p:sp>
        <p:nvSpPr>
          <p:cNvPr id="3" name="Content Placeholder 2">
            <a:extLst>
              <a:ext uri="{FF2B5EF4-FFF2-40B4-BE49-F238E27FC236}">
                <a16:creationId xmlns="" xmlns:a16="http://schemas.microsoft.com/office/drawing/2014/main" id="{985BA3F9-923A-4470-A688-1F1A29EB6136}"/>
              </a:ext>
            </a:extLst>
          </p:cNvPr>
          <p:cNvSpPr>
            <a:spLocks noGrp="1"/>
          </p:cNvSpPr>
          <p:nvPr>
            <p:ph idx="1"/>
          </p:nvPr>
        </p:nvSpPr>
        <p:spPr/>
        <p:txBody>
          <a:bodyPr/>
          <a:lstStyle/>
          <a:p>
            <a:r>
              <a:rPr lang="en-US" dirty="0"/>
              <a:t>Petition forms for candidacies for nomination to municipal office or for election as members of town committees shall be available from the registrar beginning on the day following the making of the party’s endorsement of candidates for such office or position, or beginning on the day following the final day for the making of such endorsement</a:t>
            </a:r>
          </a:p>
          <a:p>
            <a:endParaRPr lang="en-US" dirty="0"/>
          </a:p>
          <a:p>
            <a:r>
              <a:rPr lang="en-US" dirty="0"/>
              <a:t>After certification of the petition is presented to the registrar, they forthwith file with the clerk the registrar’s certificate as to the whole number of names on the last complete enrollment list of such party in the municipality not later than 7 days after receipt of the petition</a:t>
            </a:r>
          </a:p>
        </p:txBody>
      </p:sp>
    </p:spTree>
    <p:extLst>
      <p:ext uri="{BB962C8B-B14F-4D97-AF65-F5344CB8AC3E}">
        <p14:creationId xmlns:p14="http://schemas.microsoft.com/office/powerpoint/2010/main" val="919656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700181-42D4-4C7C-BA65-05BA991A24C3}"/>
              </a:ext>
            </a:extLst>
          </p:cNvPr>
          <p:cNvSpPr>
            <a:spLocks noGrp="1"/>
          </p:cNvSpPr>
          <p:nvPr>
            <p:ph type="title"/>
          </p:nvPr>
        </p:nvSpPr>
        <p:spPr/>
        <p:txBody>
          <a:bodyPr/>
          <a:lstStyle/>
          <a:p>
            <a:pPr algn="ctr"/>
            <a:r>
              <a:rPr lang="en-US" b="1" dirty="0"/>
              <a:t>Petitions   B</a:t>
            </a:r>
          </a:p>
        </p:txBody>
      </p:sp>
      <p:sp>
        <p:nvSpPr>
          <p:cNvPr id="3" name="Content Placeholder 2">
            <a:extLst>
              <a:ext uri="{FF2B5EF4-FFF2-40B4-BE49-F238E27FC236}">
                <a16:creationId xmlns="" xmlns:a16="http://schemas.microsoft.com/office/drawing/2014/main" id="{2A4B3C4D-C497-4414-BAD7-F8E9237A9082}"/>
              </a:ext>
            </a:extLst>
          </p:cNvPr>
          <p:cNvSpPr>
            <a:spLocks noGrp="1"/>
          </p:cNvSpPr>
          <p:nvPr>
            <p:ph idx="1"/>
          </p:nvPr>
        </p:nvSpPr>
        <p:spPr>
          <a:xfrm>
            <a:off x="609600" y="2782956"/>
            <a:ext cx="10972800" cy="2875721"/>
          </a:xfrm>
        </p:spPr>
        <p:txBody>
          <a:bodyPr/>
          <a:lstStyle/>
          <a:p>
            <a:r>
              <a:rPr lang="en-US" dirty="0"/>
              <a:t>If the petition concerns a municipal office to be voted upon at a state election, the registrar shall file and send a form prescribed by the Secretary of the State including the name and full address of each candidate, the title and district of such office before 7 days lapse</a:t>
            </a:r>
          </a:p>
        </p:txBody>
      </p:sp>
    </p:spTree>
    <p:extLst>
      <p:ext uri="{BB962C8B-B14F-4D97-AF65-F5344CB8AC3E}">
        <p14:creationId xmlns:p14="http://schemas.microsoft.com/office/powerpoint/2010/main" val="3149071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9FCA1-15FB-4EC7-83FC-6AF11B606C0C}"/>
              </a:ext>
            </a:extLst>
          </p:cNvPr>
          <p:cNvSpPr>
            <a:spLocks noGrp="1"/>
          </p:cNvSpPr>
          <p:nvPr>
            <p:ph type="title"/>
          </p:nvPr>
        </p:nvSpPr>
        <p:spPr/>
        <p:txBody>
          <a:bodyPr/>
          <a:lstStyle/>
          <a:p>
            <a:pPr algn="ctr"/>
            <a:r>
              <a:rPr lang="en-US" b="1" dirty="0"/>
              <a:t>Notification to town clerk</a:t>
            </a:r>
          </a:p>
        </p:txBody>
      </p:sp>
      <p:sp>
        <p:nvSpPr>
          <p:cNvPr id="3" name="Content Placeholder 2">
            <a:extLst>
              <a:ext uri="{FF2B5EF4-FFF2-40B4-BE49-F238E27FC236}">
                <a16:creationId xmlns="" xmlns:a16="http://schemas.microsoft.com/office/drawing/2014/main" id="{94FD5353-C1B5-440E-B236-046135EEF359}"/>
              </a:ext>
            </a:extLst>
          </p:cNvPr>
          <p:cNvSpPr>
            <a:spLocks noGrp="1"/>
          </p:cNvSpPr>
          <p:nvPr>
            <p:ph idx="1"/>
          </p:nvPr>
        </p:nvSpPr>
        <p:spPr/>
        <p:txBody>
          <a:bodyPr/>
          <a:lstStyle/>
          <a:p>
            <a:endParaRPr lang="en-US" dirty="0"/>
          </a:p>
          <a:p>
            <a:r>
              <a:rPr lang="en-US" dirty="0"/>
              <a:t>If a notice of primary is filed with the registrar within the time frame for a candidacy for nomination by a political party to any municipal office or for election as a town committee member by or on behalf of any person other than party-endorsed candidates, the registrar shall forthwith after the deadline for certification of party-endorsed candidates notify the clerk that a primary is to be held by such party</a:t>
            </a:r>
          </a:p>
          <a:p>
            <a:pPr marL="0" indent="0">
              <a:buNone/>
            </a:pPr>
            <a:endParaRPr lang="en-US" dirty="0"/>
          </a:p>
          <a:p>
            <a:r>
              <a:rPr lang="en-US" dirty="0"/>
              <a:t> Town/City Clerk publishes in a newspaper a legal notice that should include party, date, hours, and location of primary</a:t>
            </a:r>
          </a:p>
        </p:txBody>
      </p:sp>
    </p:spTree>
    <p:extLst>
      <p:ext uri="{BB962C8B-B14F-4D97-AF65-F5344CB8AC3E}">
        <p14:creationId xmlns:p14="http://schemas.microsoft.com/office/powerpoint/2010/main" val="3131679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34DC60-B529-410D-B0D8-EF619C0E1C96}"/>
              </a:ext>
            </a:extLst>
          </p:cNvPr>
          <p:cNvSpPr>
            <a:spLocks noGrp="1"/>
          </p:cNvSpPr>
          <p:nvPr>
            <p:ph type="title"/>
          </p:nvPr>
        </p:nvSpPr>
        <p:spPr/>
        <p:txBody>
          <a:bodyPr/>
          <a:lstStyle/>
          <a:p>
            <a:pPr algn="ctr"/>
            <a:r>
              <a:rPr lang="en-US" b="1" dirty="0"/>
              <a:t>Receiving petitions   A</a:t>
            </a:r>
          </a:p>
        </p:txBody>
      </p:sp>
      <p:sp>
        <p:nvSpPr>
          <p:cNvPr id="3" name="Content Placeholder 2">
            <a:extLst>
              <a:ext uri="{FF2B5EF4-FFF2-40B4-BE49-F238E27FC236}">
                <a16:creationId xmlns="" xmlns:a16="http://schemas.microsoft.com/office/drawing/2014/main" id="{462D50C1-046B-459F-905E-7620C5CCAA3C}"/>
              </a:ext>
            </a:extLst>
          </p:cNvPr>
          <p:cNvSpPr>
            <a:spLocks noGrp="1"/>
          </p:cNvSpPr>
          <p:nvPr>
            <p:ph idx="1"/>
          </p:nvPr>
        </p:nvSpPr>
        <p:spPr>
          <a:xfrm>
            <a:off x="821635" y="1847088"/>
            <a:ext cx="10972800" cy="4389120"/>
          </a:xfrm>
        </p:spPr>
        <p:txBody>
          <a:bodyPr/>
          <a:lstStyle/>
          <a:p>
            <a:r>
              <a:rPr lang="en-US" dirty="0"/>
              <a:t>Candidacies of persons other than party endorsed candidates for nomination by a political party to a municipal office to be voted on at a </a:t>
            </a:r>
            <a:r>
              <a:rPr lang="en-US" b="1" dirty="0"/>
              <a:t>municipal election</a:t>
            </a:r>
            <a:r>
              <a:rPr lang="en-US" dirty="0"/>
              <a:t>, or for election as a town committee member shall be filed with the registrar not later than 4pm on the 34 day preceding the day of the primary</a:t>
            </a:r>
          </a:p>
          <a:p>
            <a:endParaRPr lang="en-US" dirty="0"/>
          </a:p>
          <a:p>
            <a:r>
              <a:rPr lang="en-US" dirty="0"/>
              <a:t>Candidacies of persons, other than party endorsed candidates for nomination by apolitical party to a municipal office to be voted on upon at a </a:t>
            </a:r>
            <a:r>
              <a:rPr lang="en-US" b="1" dirty="0"/>
              <a:t>state election </a:t>
            </a:r>
            <a:r>
              <a:rPr lang="en-US" dirty="0"/>
              <a:t>shall be filed with the registrars not later than 4pm on the 63 day preceding the day of the primary</a:t>
            </a:r>
          </a:p>
        </p:txBody>
      </p:sp>
    </p:spTree>
    <p:extLst>
      <p:ext uri="{BB962C8B-B14F-4D97-AF65-F5344CB8AC3E}">
        <p14:creationId xmlns:p14="http://schemas.microsoft.com/office/powerpoint/2010/main" val="3199972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409</TotalTime>
  <Words>1344</Words>
  <Application>Microsoft Office PowerPoint</Application>
  <PresentationFormat>Widescreen</PresentationFormat>
  <Paragraphs>107</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Palatino Linotype</vt:lpstr>
      <vt:lpstr>Wingdings 2</vt:lpstr>
      <vt:lpstr>Presentation on brainstorming</vt:lpstr>
      <vt:lpstr>Primaries</vt:lpstr>
      <vt:lpstr>Reference guides for primaries</vt:lpstr>
      <vt:lpstr>Possible primaries</vt:lpstr>
      <vt:lpstr>Possible # of primaries in a year </vt:lpstr>
      <vt:lpstr>Offices </vt:lpstr>
      <vt:lpstr>Petitions    A</vt:lpstr>
      <vt:lpstr>Petitions   B</vt:lpstr>
      <vt:lpstr>Notification to town clerk</vt:lpstr>
      <vt:lpstr>Receiving petitions   A</vt:lpstr>
      <vt:lpstr>Receiving petitions  B</vt:lpstr>
      <vt:lpstr>Before the deadlines</vt:lpstr>
      <vt:lpstr>Eligibility to vote at a primary</vt:lpstr>
      <vt:lpstr>Exceptions to 90 day deadline</vt:lpstr>
      <vt:lpstr>Elections workers at a primary</vt:lpstr>
      <vt:lpstr>Notices &amp; forms for primaries</vt:lpstr>
      <vt:lpstr>Notices &amp; forms for primaries</vt:lpstr>
      <vt:lpstr>Notices and forms for primary</vt:lpstr>
      <vt:lpstr>Contesting or complaining</vt:lpstr>
      <vt:lpstr>End of the night results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Primaries</dc:title>
  <dc:creator>Fiasconaro, Joy T</dc:creator>
  <cp:lastModifiedBy>Christopher Prue</cp:lastModifiedBy>
  <cp:revision>37</cp:revision>
  <dcterms:created xsi:type="dcterms:W3CDTF">2018-04-01T00:38:14Z</dcterms:created>
  <dcterms:modified xsi:type="dcterms:W3CDTF">2018-04-25T13:19:51Z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