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59" r:id="rId4"/>
    <p:sldId id="257" r:id="rId5"/>
    <p:sldId id="288" r:id="rId6"/>
    <p:sldId id="289" r:id="rId7"/>
    <p:sldId id="290" r:id="rId8"/>
    <p:sldId id="258" r:id="rId9"/>
    <p:sldId id="262" r:id="rId10"/>
    <p:sldId id="261" r:id="rId11"/>
    <p:sldId id="280" r:id="rId12"/>
    <p:sldId id="263" r:id="rId13"/>
    <p:sldId id="264" r:id="rId14"/>
    <p:sldId id="265" r:id="rId15"/>
    <p:sldId id="281" r:id="rId16"/>
    <p:sldId id="267" r:id="rId17"/>
    <p:sldId id="268" r:id="rId18"/>
    <p:sldId id="270" r:id="rId19"/>
    <p:sldId id="271" r:id="rId20"/>
    <p:sldId id="272" r:id="rId21"/>
    <p:sldId id="273" r:id="rId22"/>
    <p:sldId id="274" r:id="rId23"/>
    <p:sldId id="278" r:id="rId24"/>
    <p:sldId id="279" r:id="rId25"/>
    <p:sldId id="282" r:id="rId26"/>
    <p:sldId id="283" r:id="rId27"/>
    <p:sldId id="285" r:id="rId28"/>
    <p:sldId id="286" r:id="rId29"/>
    <p:sldId id="287" r:id="rId30"/>
    <p:sldId id="29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Lescoe" initials="J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49" autoAdjust="0"/>
    <p:restoredTop sz="94747" autoAdjust="0"/>
  </p:normalViewPr>
  <p:slideViewPr>
    <p:cSldViewPr>
      <p:cViewPr varScale="1">
        <p:scale>
          <a:sx n="64" d="100"/>
          <a:sy n="64" d="100"/>
        </p:scale>
        <p:origin x="1140" y="60"/>
      </p:cViewPr>
      <p:guideLst>
        <p:guide orient="horz" pos="2160"/>
        <p:guide pos="2880"/>
      </p:guideLst>
    </p:cSldViewPr>
  </p:slideViewPr>
  <p:outlineViewPr>
    <p:cViewPr>
      <p:scale>
        <a:sx n="33" d="100"/>
        <a:sy n="33" d="100"/>
      </p:scale>
      <p:origin x="53"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8-06T20:30:04.889" idx="1">
    <p:pos x="5194" y="957"/>
    <p:tex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8168D2B-2A98-4F9F-A6A4-2E102C128CC8}" type="datetimeFigureOut">
              <a:rPr lang="en-US" smtClean="0"/>
              <a:pPr/>
              <a:t>9/15/2017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2848827-56A4-4B4C-94A1-8B03919A26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848827-56A4-4B4C-94A1-8B03919A26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848827-56A4-4B4C-94A1-8B03919A26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848827-56A4-4B4C-94A1-8B03919A260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2848827-56A4-4B4C-94A1-8B03919A260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848827-56A4-4B4C-94A1-8B03919A260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2848827-56A4-4B4C-94A1-8B03919A26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2848827-56A4-4B4C-94A1-8B03919A260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8168D2B-2A98-4F9F-A6A4-2E102C128CC8}" type="datetimeFigureOut">
              <a:rPr lang="en-US" smtClean="0"/>
              <a:pPr/>
              <a:t>9/15/2017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2848827-56A4-4B4C-94A1-8B03919A26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8168D2B-2A98-4F9F-A6A4-2E102C128CC8}" type="datetimeFigureOut">
              <a:rPr lang="en-US" smtClean="0"/>
              <a:pPr/>
              <a:t>9/15/2017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848827-56A4-4B4C-94A1-8B03919A26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8168D2B-2A98-4F9F-A6A4-2E102C128CC8}" type="datetimeFigureOut">
              <a:rPr lang="en-US" smtClean="0"/>
              <a:pPr/>
              <a:t>9/15/2017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2848827-56A4-4B4C-94A1-8B03919A260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8168D2B-2A98-4F9F-A6A4-2E102C128CC8}" type="datetimeFigureOut">
              <a:rPr lang="en-US" smtClean="0"/>
              <a:pPr/>
              <a:t>9/15/2017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2848827-56A4-4B4C-94A1-8B03919A26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29761"/>
          </a:xfrm>
        </p:spPr>
        <p:txBody>
          <a:bodyPr/>
          <a:lstStyle/>
          <a:p>
            <a:pPr algn="ctr"/>
            <a:r>
              <a:rPr lang="en-US" dirty="0" smtClean="0"/>
              <a:t>Supervised Absentee Ballots</a:t>
            </a:r>
            <a:endParaRPr lang="en-US" dirty="0"/>
          </a:p>
        </p:txBody>
      </p:sp>
      <p:sp>
        <p:nvSpPr>
          <p:cNvPr id="3" name="Subtitle 2"/>
          <p:cNvSpPr>
            <a:spLocks noGrp="1"/>
          </p:cNvSpPr>
          <p:nvPr>
            <p:ph type="subTitle" idx="1"/>
          </p:nvPr>
        </p:nvSpPr>
        <p:spPr/>
        <p:txBody>
          <a:bodyPr>
            <a:normAutofit fontScale="92500" lnSpcReduction="20000"/>
          </a:bodyPr>
          <a:lstStyle/>
          <a:p>
            <a:pPr algn="ctr"/>
            <a:r>
              <a:rPr lang="en-US" b="1" dirty="0" smtClean="0"/>
              <a:t>Presented By:</a:t>
            </a:r>
          </a:p>
          <a:p>
            <a:pPr algn="ctr"/>
            <a:r>
              <a:rPr lang="en-US" b="1" dirty="0" smtClean="0"/>
              <a:t>Bunny </a:t>
            </a:r>
            <a:r>
              <a:rPr lang="en-US" b="1" dirty="0" err="1" smtClean="0"/>
              <a:t>Lescoe</a:t>
            </a:r>
            <a:endParaRPr lang="en-US" b="1" dirty="0" smtClean="0"/>
          </a:p>
          <a:p>
            <a:pPr algn="ctr"/>
            <a:r>
              <a:rPr lang="en-US" b="1" dirty="0" smtClean="0"/>
              <a:t>2017 Statutes (pg. </a:t>
            </a:r>
            <a:r>
              <a:rPr lang="en-US" b="1" smtClean="0"/>
              <a:t>109-112)</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Street list with eligible voters</a:t>
            </a:r>
          </a:p>
          <a:p>
            <a:r>
              <a:rPr lang="en-US" dirty="0" smtClean="0"/>
              <a:t>A few sample ballots</a:t>
            </a:r>
          </a:p>
          <a:p>
            <a:r>
              <a:rPr lang="en-US" dirty="0" smtClean="0"/>
              <a:t>Blank applications with highlighted sample</a:t>
            </a:r>
          </a:p>
          <a:p>
            <a:r>
              <a:rPr lang="en-US" dirty="0" smtClean="0"/>
              <a:t>Procedure paper</a:t>
            </a:r>
          </a:p>
          <a:p>
            <a:r>
              <a:rPr lang="en-US" dirty="0" smtClean="0"/>
              <a:t>Blank registration cards</a:t>
            </a:r>
          </a:p>
          <a:p>
            <a:r>
              <a:rPr lang="en-US" dirty="0" smtClean="0"/>
              <a:t>Dates for pick up of applications and voting</a:t>
            </a:r>
          </a:p>
          <a:p>
            <a:r>
              <a:rPr lang="en-US" dirty="0" smtClean="0"/>
              <a:t>Your names and contact information</a:t>
            </a:r>
          </a:p>
          <a:p>
            <a:pPr>
              <a:buNone/>
            </a:pPr>
            <a:r>
              <a:rPr lang="en-US" dirty="0" smtClean="0"/>
              <a:t> </a:t>
            </a: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In Folder Left With Contact</a:t>
            </a:r>
            <a:br>
              <a:rPr lang="en-US" dirty="0" smtClean="0"/>
            </a:br>
            <a:endParaRPr lang="en-US" dirty="0"/>
          </a:p>
        </p:txBody>
      </p:sp>
      <p:pic>
        <p:nvPicPr>
          <p:cNvPr id="1026" name="Picture 2" descr="C:\Users\krowa\AppData\Local\Microsoft\Windows\INetCache\IE\QLEKN762\1279641266[1].png"/>
          <p:cNvPicPr>
            <a:picLocks noChangeAspect="1" noChangeArrowheads="1"/>
          </p:cNvPicPr>
          <p:nvPr/>
        </p:nvPicPr>
        <p:blipFill>
          <a:blip r:embed="rId2" cstate="print"/>
          <a:srcRect/>
          <a:stretch>
            <a:fillRect/>
          </a:stretch>
        </p:blipFill>
        <p:spPr bwMode="auto">
          <a:xfrm>
            <a:off x="5486400" y="4724400"/>
            <a:ext cx="2225312" cy="1712563"/>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Town Clerk keeps a list of all people receiving and returning applications</a:t>
            </a:r>
          </a:p>
          <a:p>
            <a:r>
              <a:rPr lang="en-US" dirty="0" smtClean="0"/>
              <a:t>If anyone gives applications to deliver and collect they must give the list with the numbers to the Town Clerk</a:t>
            </a:r>
          </a:p>
          <a:p>
            <a:endParaRPr lang="en-US" dirty="0"/>
          </a:p>
        </p:txBody>
      </p:sp>
      <p:sp>
        <p:nvSpPr>
          <p:cNvPr id="3" name="Title 2"/>
          <p:cNvSpPr>
            <a:spLocks noGrp="1"/>
          </p:cNvSpPr>
          <p:nvPr>
            <p:ph type="title"/>
          </p:nvPr>
        </p:nvSpPr>
        <p:spPr/>
        <p:txBody>
          <a:bodyPr>
            <a:normAutofit fontScale="90000"/>
          </a:bodyPr>
          <a:lstStyle/>
          <a:p>
            <a:r>
              <a:rPr lang="en-US" dirty="0" smtClean="0"/>
              <a:t>Accounting for Absentee Ballots</a:t>
            </a:r>
            <a:endParaRPr lang="en-US" dirty="0"/>
          </a:p>
        </p:txBody>
      </p:sp>
      <p:pic>
        <p:nvPicPr>
          <p:cNvPr id="2050" name="Picture 2" descr="C:\Users\krowa\AppData\Local\Microsoft\Windows\INetCache\IE\9L25S4RN\exame-contábil-lista-de-aprovados[1].png"/>
          <p:cNvPicPr>
            <a:picLocks noChangeAspect="1" noChangeArrowheads="1"/>
          </p:cNvPicPr>
          <p:nvPr/>
        </p:nvPicPr>
        <p:blipFill>
          <a:blip r:embed="rId2"/>
          <a:srcRect/>
          <a:stretch>
            <a:fillRect/>
          </a:stretch>
        </p:blipFill>
        <p:spPr bwMode="auto">
          <a:xfrm>
            <a:off x="5105400" y="3276600"/>
            <a:ext cx="3314700" cy="297881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US" dirty="0" smtClean="0"/>
          </a:p>
          <a:p>
            <a:r>
              <a:rPr lang="en-US" dirty="0" smtClean="0"/>
              <a:t>Check with Town Clerk a couple days before getting ballots</a:t>
            </a:r>
          </a:p>
          <a:p>
            <a:r>
              <a:rPr lang="en-US" dirty="0" smtClean="0"/>
              <a:t>Count ballots for each facility</a:t>
            </a:r>
          </a:p>
          <a:p>
            <a:r>
              <a:rPr lang="en-US" dirty="0" smtClean="0"/>
              <a:t>Sign forms to show chain of custody</a:t>
            </a:r>
          </a:p>
          <a:p>
            <a:pPr>
              <a:buNone/>
            </a:pPr>
            <a:r>
              <a:rPr lang="en-US" dirty="0" smtClean="0"/>
              <a:t>     affidavit of receipt  9-159r</a:t>
            </a:r>
          </a:p>
          <a:p>
            <a:r>
              <a:rPr lang="en-US" dirty="0" smtClean="0"/>
              <a:t>Place ballot packet in bag with felt tip pens, clip boards, plastic bag with wet sponge, elastic bands or large manila envelopes, ball point pens, list of eligible voters, stickers, and a few sample ballots</a:t>
            </a:r>
          </a:p>
          <a:p>
            <a:endParaRPr lang="en-US" dirty="0" smtClean="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Receiving Ballots From Town Clerk</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Arrive on time on the correct date</a:t>
            </a:r>
          </a:p>
          <a:p>
            <a:r>
              <a:rPr lang="en-US" dirty="0" smtClean="0"/>
              <a:t>Meet with the contact person and determine whether you need a staff member</a:t>
            </a:r>
          </a:p>
          <a:p>
            <a:r>
              <a:rPr lang="en-US" dirty="0" smtClean="0"/>
              <a:t>Request the contact person to write the room number on the outside envelope and which bed if necessary </a:t>
            </a:r>
          </a:p>
          <a:p>
            <a:r>
              <a:rPr lang="en-US" dirty="0" smtClean="0"/>
              <a:t>Plan enough time to spend a minute or two visiting with the clients </a:t>
            </a:r>
            <a:endParaRPr lang="en-US" dirty="0"/>
          </a:p>
        </p:txBody>
      </p:sp>
      <p:sp>
        <p:nvSpPr>
          <p:cNvPr id="3" name="Title 2"/>
          <p:cNvSpPr>
            <a:spLocks noGrp="1"/>
          </p:cNvSpPr>
          <p:nvPr>
            <p:ph type="title"/>
          </p:nvPr>
        </p:nvSpPr>
        <p:spPr/>
        <p:txBody>
          <a:bodyPr/>
          <a:lstStyle/>
          <a:p>
            <a:pPr algn="ctr"/>
            <a:r>
              <a:rPr lang="en-US" dirty="0" smtClean="0"/>
              <a:t>At The Facility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 respectful of the person and their situation</a:t>
            </a:r>
          </a:p>
          <a:p>
            <a:r>
              <a:rPr lang="en-US" dirty="0" smtClean="0"/>
              <a:t>Be respectful of the rules and routine of the home</a:t>
            </a:r>
          </a:p>
          <a:p>
            <a:r>
              <a:rPr lang="en-US" dirty="0" smtClean="0"/>
              <a:t>Each situation and person is unique try to adjust to the atmosphere, mood and temperaments</a:t>
            </a:r>
          </a:p>
          <a:p>
            <a:r>
              <a:rPr lang="en-US" dirty="0" smtClean="0"/>
              <a:t>The day they signed and agreed to vote may not be the way they feel the day of voting</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Meeting Voters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Elector can have assistance of person of own choosing, but not candidate, employer or his agent, or representative of his union</a:t>
            </a:r>
          </a:p>
          <a:p>
            <a:r>
              <a:rPr lang="en-US" dirty="0" smtClean="0"/>
              <a:t>If any elector asks for assistance in voting his/her ballot, both registrars/designees must be present and jointly furnish the assistance deemed necessary and appropriate to enable the elector to vote</a:t>
            </a: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
            </a:r>
            <a:br>
              <a:rPr lang="en-US" dirty="0" smtClean="0"/>
            </a:br>
            <a:r>
              <a:rPr lang="en-US" dirty="0" smtClean="0"/>
              <a:t>Voter Assistance	</a:t>
            </a:r>
            <a:br>
              <a:rPr lang="en-US" dirty="0" smtClean="0"/>
            </a:br>
            <a:r>
              <a:rPr lang="en-US" dirty="0" smtClean="0"/>
              <a:t/>
            </a:r>
            <a:br>
              <a:rPr lang="en-US" dirty="0" smtClean="0"/>
            </a:br>
            <a:endParaRPr lang="en-US" dirty="0"/>
          </a:p>
        </p:txBody>
      </p:sp>
      <p:pic>
        <p:nvPicPr>
          <p:cNvPr id="1026" name="Picture 2" descr="C:\Users\krowa\AppData\Local\Microsoft\Windows\INetCache\IE\8LC6MLLV\Wiki_petition_ballot.svg[1].png"/>
          <p:cNvPicPr>
            <a:picLocks noChangeAspect="1" noChangeArrowheads="1"/>
          </p:cNvPicPr>
          <p:nvPr/>
        </p:nvPicPr>
        <p:blipFill>
          <a:blip r:embed="rId2" cstate="print"/>
          <a:srcRect/>
          <a:stretch>
            <a:fillRect/>
          </a:stretch>
        </p:blipFill>
        <p:spPr bwMode="auto">
          <a:xfrm>
            <a:off x="6019800" y="4495800"/>
            <a:ext cx="1911623" cy="218715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When setting the dates for the voting process discuss what the staff would like to plan for voting day</a:t>
            </a:r>
          </a:p>
          <a:p>
            <a:r>
              <a:rPr lang="en-US" dirty="0" smtClean="0"/>
              <a:t>Assure the privacy of the voter: clients may stay or be coming in and out</a:t>
            </a:r>
          </a:p>
          <a:p>
            <a:r>
              <a:rPr lang="en-US" dirty="0" smtClean="0"/>
              <a:t>There may be decorations, privacy screens, refreshments</a:t>
            </a:r>
          </a:p>
          <a:p>
            <a:r>
              <a:rPr lang="en-US" dirty="0" smtClean="0"/>
              <a:t>Plan to have clients gathered in recreation/dining room before registrars arrive</a:t>
            </a:r>
          </a:p>
          <a:p>
            <a:r>
              <a:rPr lang="en-US" dirty="0" smtClean="0"/>
              <a:t>Suggest more than two staff members to assist moving the voters around the room and back to their rooms</a:t>
            </a:r>
            <a:endParaRPr lang="en-US" dirty="0"/>
          </a:p>
        </p:txBody>
      </p:sp>
      <p:sp>
        <p:nvSpPr>
          <p:cNvPr id="3" name="Title 2"/>
          <p:cNvSpPr>
            <a:spLocks noGrp="1"/>
          </p:cNvSpPr>
          <p:nvPr>
            <p:ph type="title"/>
          </p:nvPr>
        </p:nvSpPr>
        <p:spPr/>
        <p:txBody>
          <a:bodyPr/>
          <a:lstStyle/>
          <a:p>
            <a:pPr algn="ctr"/>
            <a:r>
              <a:rPr lang="en-US" dirty="0" smtClean="0"/>
              <a:t>In a Group Setting</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Smile &amp; be positive</a:t>
            </a:r>
          </a:p>
          <a:p>
            <a:r>
              <a:rPr lang="en-US" dirty="0" smtClean="0"/>
              <a:t>Do not expect immediate answers</a:t>
            </a:r>
          </a:p>
          <a:p>
            <a:r>
              <a:rPr lang="en-US" dirty="0" smtClean="0"/>
              <a:t>Acknowledge the client</a:t>
            </a:r>
          </a:p>
          <a:p>
            <a:r>
              <a:rPr lang="en-US" dirty="0" smtClean="0"/>
              <a:t>Ask how they are feeling</a:t>
            </a:r>
          </a:p>
          <a:p>
            <a:r>
              <a:rPr lang="en-US" dirty="0" smtClean="0"/>
              <a:t>Mention something personal to them (family pictures, memorabilia, quilt, etc.) </a:t>
            </a:r>
          </a:p>
          <a:p>
            <a:r>
              <a:rPr lang="en-US" dirty="0" smtClean="0"/>
              <a:t>Explain why you are there</a:t>
            </a:r>
          </a:p>
          <a:p>
            <a:pPr>
              <a:buNone/>
            </a:pPr>
            <a:r>
              <a:rPr lang="en-US" dirty="0" smtClean="0"/>
              <a:t>         To help vote for: name the election </a:t>
            </a:r>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Entering A Room</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dirty="0" smtClean="0"/>
              <a:t>May have to repeat reason and process a few times</a:t>
            </a:r>
          </a:p>
          <a:p>
            <a:r>
              <a:rPr lang="en-US" dirty="0" smtClean="0"/>
              <a:t>May be confused about already filling out the application</a:t>
            </a:r>
          </a:p>
          <a:p>
            <a:r>
              <a:rPr lang="en-US" dirty="0" smtClean="0"/>
              <a:t>Offer some information about the Election</a:t>
            </a:r>
          </a:p>
          <a:p>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
            </a:r>
            <a:br>
              <a:rPr lang="en-US" dirty="0" smtClean="0"/>
            </a:br>
            <a:r>
              <a:rPr lang="en-US" dirty="0" smtClean="0"/>
              <a:t>Entering A Room</a:t>
            </a:r>
            <a:br>
              <a:rPr lang="en-US" dirty="0" smtClean="0"/>
            </a:br>
            <a:endParaRPr lang="en-US" dirty="0"/>
          </a:p>
        </p:txBody>
      </p:sp>
      <p:pic>
        <p:nvPicPr>
          <p:cNvPr id="2055" name="Picture 7" descr="C:\Users\krowa\AppData\Local\Microsoft\Windows\INetCache\IE\9L25S4RN\goodness[1].jpg"/>
          <p:cNvPicPr>
            <a:picLocks noChangeAspect="1" noChangeArrowheads="1"/>
          </p:cNvPicPr>
          <p:nvPr/>
        </p:nvPicPr>
        <p:blipFill>
          <a:blip r:embed="rId2"/>
          <a:srcRect/>
          <a:stretch>
            <a:fillRect/>
          </a:stretch>
        </p:blipFill>
        <p:spPr bwMode="auto">
          <a:xfrm>
            <a:off x="5410200" y="4106884"/>
            <a:ext cx="1905000" cy="221511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Is the voter in bed, in a chair, lying down?</a:t>
            </a:r>
          </a:p>
          <a:p>
            <a:r>
              <a:rPr lang="en-US" dirty="0" smtClean="0"/>
              <a:t>Is the voter awake, sleeping, eating?</a:t>
            </a:r>
          </a:p>
          <a:p>
            <a:r>
              <a:rPr lang="en-US" dirty="0" smtClean="0"/>
              <a:t>What do you have to do to make it easier for the person to fill out the ballot?</a:t>
            </a:r>
          </a:p>
          <a:p>
            <a:r>
              <a:rPr lang="en-US" dirty="0" smtClean="0"/>
              <a:t>What if the voter is not in their room?</a:t>
            </a:r>
          </a:p>
          <a:p>
            <a:pPr>
              <a:buNone/>
            </a:pPr>
            <a:r>
              <a:rPr lang="en-US" dirty="0" smtClean="0"/>
              <a:t>   (lounge area, hallway, physical therapy)</a:t>
            </a:r>
          </a:p>
          <a:p>
            <a:r>
              <a:rPr lang="en-US" dirty="0" smtClean="0"/>
              <a:t>What if the voter is not at the facility that day?</a:t>
            </a:r>
          </a:p>
          <a:p>
            <a:pPr>
              <a:buNone/>
            </a:pPr>
            <a:r>
              <a:rPr lang="en-US" dirty="0" smtClean="0"/>
              <a:t>   (trips, hospitalization, doctor visits, etc.)</a:t>
            </a:r>
          </a:p>
          <a:p>
            <a:endParaRPr lang="en-US" dirty="0"/>
          </a:p>
        </p:txBody>
      </p:sp>
      <p:sp>
        <p:nvSpPr>
          <p:cNvPr id="3" name="Title 2"/>
          <p:cNvSpPr>
            <a:spLocks noGrp="1"/>
          </p:cNvSpPr>
          <p:nvPr>
            <p:ph type="title"/>
          </p:nvPr>
        </p:nvSpPr>
        <p:spPr/>
        <p:txBody>
          <a:bodyPr/>
          <a:lstStyle/>
          <a:p>
            <a:pPr algn="ctr"/>
            <a:r>
              <a:rPr lang="en-US" dirty="0" smtClean="0"/>
              <a:t>Observe the Surroundings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Research community</a:t>
            </a:r>
          </a:p>
          <a:p>
            <a:r>
              <a:rPr lang="en-US" dirty="0" smtClean="0"/>
              <a:t>Make appointments and discuss procedures</a:t>
            </a:r>
          </a:p>
          <a:p>
            <a:r>
              <a:rPr lang="en-US" dirty="0" smtClean="0"/>
              <a:t>Get or check about applications from Town Clerk</a:t>
            </a:r>
          </a:p>
          <a:p>
            <a:r>
              <a:rPr lang="en-US" dirty="0" smtClean="0"/>
              <a:t>Collect or check about applications</a:t>
            </a:r>
          </a:p>
          <a:p>
            <a:r>
              <a:rPr lang="en-US" dirty="0" smtClean="0"/>
              <a:t>Get ballots from Town Clerk</a:t>
            </a:r>
          </a:p>
          <a:p>
            <a:r>
              <a:rPr lang="en-US" dirty="0" smtClean="0"/>
              <a:t>Voting at the facility (groups &amp; rooms)</a:t>
            </a:r>
          </a:p>
          <a:p>
            <a:r>
              <a:rPr lang="en-US" dirty="0" smtClean="0"/>
              <a:t>Returning ballots to Town Clerk</a:t>
            </a:r>
          </a:p>
          <a:p>
            <a:r>
              <a:rPr lang="en-US" dirty="0" smtClean="0"/>
              <a:t>Cross off on official list</a:t>
            </a:r>
          </a:p>
          <a:p>
            <a:r>
              <a:rPr lang="en-US" dirty="0" smtClean="0"/>
              <a:t>Voters registered in another town</a:t>
            </a:r>
          </a:p>
          <a:p>
            <a:r>
              <a:rPr lang="en-US" dirty="0" smtClean="0"/>
              <a:t>Emergency ballots</a:t>
            </a:r>
          </a:p>
          <a:p>
            <a:r>
              <a:rPr lang="en-US" dirty="0" smtClean="0"/>
              <a:t>Ballot rejection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Continue to talk about the process and what has to be done to make sure their vote is counted</a:t>
            </a:r>
          </a:p>
          <a:p>
            <a:r>
              <a:rPr lang="en-US" dirty="0" smtClean="0"/>
              <a:t>Make the voter as comfortable as possible so they can see the inner envelope and the ballot</a:t>
            </a:r>
          </a:p>
          <a:p>
            <a:r>
              <a:rPr lang="en-US" dirty="0" smtClean="0"/>
              <a:t>Use a felt tip pen and hold the envelope steady if necessary</a:t>
            </a:r>
          </a:p>
          <a:p>
            <a:r>
              <a:rPr lang="en-US" dirty="0" smtClean="0"/>
              <a:t>FIRST have the voter SIGN THE OUTER ENVELOPE –you can add the date if necessary   (ballot will count without the date)</a:t>
            </a:r>
          </a:p>
          <a:p>
            <a:r>
              <a:rPr lang="en-US" dirty="0" smtClean="0"/>
              <a:t>You may sign the outer envelope if you put  the person’s name and underneath put “by” then your signature.  The voter does not have to make a mark of any sort</a:t>
            </a:r>
          </a:p>
          <a:p>
            <a:r>
              <a:rPr lang="en-US" dirty="0" smtClean="0"/>
              <a:t>Offer to fill in the ovals in view of the voter while saying what you are doing after they have indicated or told you their choices</a:t>
            </a:r>
          </a:p>
          <a:p>
            <a:r>
              <a:rPr lang="en-US" dirty="0" smtClean="0"/>
              <a:t>You may have to read the candidates for each office more than once</a:t>
            </a:r>
          </a:p>
          <a:p>
            <a:r>
              <a:rPr lang="en-US" dirty="0" smtClean="0"/>
              <a:t>Using the blank side of an envelope, slide it along so that only the office being considered is exposed</a:t>
            </a:r>
            <a:endParaRPr lang="en-US" dirty="0"/>
          </a:p>
        </p:txBody>
      </p:sp>
      <p:sp>
        <p:nvSpPr>
          <p:cNvPr id="3" name="Title 2"/>
          <p:cNvSpPr>
            <a:spLocks noGrp="1"/>
          </p:cNvSpPr>
          <p:nvPr>
            <p:ph type="title"/>
          </p:nvPr>
        </p:nvSpPr>
        <p:spPr/>
        <p:txBody>
          <a:bodyPr/>
          <a:lstStyle/>
          <a:p>
            <a:pPr algn="ctr"/>
            <a:r>
              <a:rPr lang="en-US" dirty="0" smtClean="0"/>
              <a:t>Beginning to Vote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Put the instructions in a separate stack or envelope in your bag</a:t>
            </a:r>
          </a:p>
          <a:p>
            <a:r>
              <a:rPr lang="en-US" dirty="0" smtClean="0"/>
              <a:t>Make the voter as comfortable as possible and assist in any way you can to have them complete as much of the ballot as they want.</a:t>
            </a:r>
          </a:p>
          <a:p>
            <a:r>
              <a:rPr lang="en-US" dirty="0" smtClean="0"/>
              <a:t>Give privacy to those who are capable of voting themselves and a matter-of-fact attitude to those who need you to fill in the ovals with THEIR  choices.</a:t>
            </a:r>
          </a:p>
          <a:p>
            <a:r>
              <a:rPr lang="en-US" dirty="0" smtClean="0"/>
              <a:t>There should always be two officials in the room</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Filling Out The Ballot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Put the ballot or have the voter to put the ballot in the inner envelope (that is already signed) and seal it</a:t>
            </a:r>
          </a:p>
          <a:p>
            <a:r>
              <a:rPr lang="en-US" dirty="0" smtClean="0"/>
              <a:t>Put the envelope in the outer envelope and seal it and put it in the manila envelope for completed ballots in the bag</a:t>
            </a:r>
          </a:p>
          <a:p>
            <a:r>
              <a:rPr lang="en-US" dirty="0" smtClean="0"/>
              <a:t>Remind the voter that the ballot will be counted on election day</a:t>
            </a:r>
          </a:p>
          <a:p>
            <a:r>
              <a:rPr lang="en-US" dirty="0" smtClean="0"/>
              <a:t>Thank the voter for making the effort to participate in the election</a:t>
            </a:r>
            <a:endParaRPr lang="en-US" dirty="0"/>
          </a:p>
        </p:txBody>
      </p:sp>
      <p:sp>
        <p:nvSpPr>
          <p:cNvPr id="3" name="Title 2"/>
          <p:cNvSpPr>
            <a:spLocks noGrp="1"/>
          </p:cNvSpPr>
          <p:nvPr>
            <p:ph type="title"/>
          </p:nvPr>
        </p:nvSpPr>
        <p:spPr/>
        <p:txBody>
          <a:bodyPr/>
          <a:lstStyle/>
          <a:p>
            <a:pPr algn="ctr"/>
            <a:r>
              <a:rPr lang="en-US" dirty="0" smtClean="0"/>
              <a:t>Finishing the Voting Process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NEVER keep ballots overnight—return completed ballots to Town Clerk with enough time to have them put the date and signature on the outer envelope</a:t>
            </a:r>
          </a:p>
          <a:p>
            <a:r>
              <a:rPr lang="en-US" dirty="0" smtClean="0"/>
              <a:t>Fill out forms for the returned ballots (balance numbers—voted, void and not yet voted)</a:t>
            </a:r>
          </a:p>
          <a:p>
            <a:r>
              <a:rPr lang="en-US" dirty="0" smtClean="0"/>
              <a:t>Leave </a:t>
            </a:r>
            <a:r>
              <a:rPr lang="en-US" dirty="0" err="1" smtClean="0"/>
              <a:t>unvoted</a:t>
            </a:r>
            <a:r>
              <a:rPr lang="en-US" dirty="0" smtClean="0"/>
              <a:t> absentee packets with Town Clerk</a:t>
            </a:r>
          </a:p>
          <a:p>
            <a:r>
              <a:rPr lang="en-US" dirty="0" smtClean="0"/>
              <a:t>Start process again another day </a:t>
            </a:r>
            <a:endParaRPr lang="en-US" dirty="0"/>
          </a:p>
        </p:txBody>
      </p:sp>
      <p:sp>
        <p:nvSpPr>
          <p:cNvPr id="3" name="Title 2"/>
          <p:cNvSpPr>
            <a:spLocks noGrp="1"/>
          </p:cNvSpPr>
          <p:nvPr>
            <p:ph type="title"/>
          </p:nvPr>
        </p:nvSpPr>
        <p:spPr/>
        <p:txBody>
          <a:bodyPr/>
          <a:lstStyle/>
          <a:p>
            <a:pPr algn="ctr"/>
            <a:r>
              <a:rPr lang="en-US" dirty="0" smtClean="0"/>
              <a:t>Returning Ballots to Town Clerk</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Up until the last day before the election the registrars or their designees can mark with an “A” by the electors name showing that they voted absentee</a:t>
            </a:r>
          </a:p>
          <a:p>
            <a:r>
              <a:rPr lang="en-US" dirty="0" smtClean="0"/>
              <a:t>When you run the official list and begin to cross off depends on how many absentee ballots  are usually received</a:t>
            </a:r>
          </a:p>
          <a:p>
            <a:r>
              <a:rPr lang="en-US" dirty="0" smtClean="0"/>
              <a:t>A supplementary list will most likely have to be printed if you start to mark early in the week.</a:t>
            </a:r>
          </a:p>
          <a:p>
            <a:r>
              <a:rPr lang="en-US" dirty="0" smtClean="0"/>
              <a:t>The deadline for withdrawing an absentee is 10am on election day.  A letter from the Town Clerk showing the time and date must accompany voter to polls to be able to vote in person.</a:t>
            </a:r>
            <a:endParaRPr lang="en-US" dirty="0"/>
          </a:p>
        </p:txBody>
      </p:sp>
      <p:sp>
        <p:nvSpPr>
          <p:cNvPr id="3" name="Title 2"/>
          <p:cNvSpPr>
            <a:spLocks noGrp="1"/>
          </p:cNvSpPr>
          <p:nvPr>
            <p:ph type="title"/>
          </p:nvPr>
        </p:nvSpPr>
        <p:spPr/>
        <p:txBody>
          <a:bodyPr/>
          <a:lstStyle/>
          <a:p>
            <a:pPr algn="ctr"/>
            <a:r>
              <a:rPr lang="en-US" dirty="0" smtClean="0"/>
              <a:t>Checking Off The Official List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an application is returned to the Town Clerk for an elector from another town the application is mailed to the clerk in that town</a:t>
            </a:r>
          </a:p>
          <a:p>
            <a:r>
              <a:rPr lang="en-US" dirty="0" smtClean="0"/>
              <a:t>The second clerk prepares the absentee set and sends it back to the Town Clerk where the institution is located.</a:t>
            </a:r>
          </a:p>
          <a:p>
            <a:r>
              <a:rPr lang="en-US" dirty="0" smtClean="0"/>
              <a:t>The registrars take the ballot set along with their towns ballots and the Town Clerk will send the completed set to the other town when the voted ballots are returned</a:t>
            </a:r>
            <a:endParaRPr lang="en-US" dirty="0"/>
          </a:p>
        </p:txBody>
      </p:sp>
      <p:sp>
        <p:nvSpPr>
          <p:cNvPr id="3" name="Title 2"/>
          <p:cNvSpPr>
            <a:spLocks noGrp="1"/>
          </p:cNvSpPr>
          <p:nvPr>
            <p:ph type="title"/>
          </p:nvPr>
        </p:nvSpPr>
        <p:spPr/>
        <p:txBody>
          <a:bodyPr>
            <a:normAutofit fontScale="90000"/>
          </a:bodyPr>
          <a:lstStyle/>
          <a:p>
            <a:r>
              <a:rPr lang="en-US" dirty="0" smtClean="0"/>
              <a:t>Voter Registered In Another Town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Reason:  applicant’s illness, disability or hospitalization occurring within 6 days before close of polls</a:t>
            </a:r>
          </a:p>
          <a:p>
            <a:r>
              <a:rPr lang="en-US" dirty="0" smtClean="0"/>
              <a:t>Applicant on  application gives name and address of designee</a:t>
            </a:r>
          </a:p>
          <a:p>
            <a:r>
              <a:rPr lang="en-US" dirty="0" smtClean="0"/>
              <a:t>Identifies the category that makes this person </a:t>
            </a:r>
          </a:p>
          <a:p>
            <a:pPr>
              <a:buNone/>
            </a:pPr>
            <a:r>
              <a:rPr lang="en-US" dirty="0" smtClean="0"/>
              <a:t>     proper “designee”</a:t>
            </a:r>
          </a:p>
          <a:p>
            <a:pPr>
              <a:buNone/>
            </a:pPr>
            <a:r>
              <a:rPr lang="en-US" dirty="0" smtClean="0"/>
              <a:t>   Designee signs application to accept designation AND promises not to tamper with ballot</a:t>
            </a:r>
          </a:p>
          <a:p>
            <a:endParaRPr lang="en-US" dirty="0"/>
          </a:p>
        </p:txBody>
      </p:sp>
      <p:sp>
        <p:nvSpPr>
          <p:cNvPr id="3" name="Title 2"/>
          <p:cNvSpPr>
            <a:spLocks noGrp="1"/>
          </p:cNvSpPr>
          <p:nvPr>
            <p:ph type="title"/>
          </p:nvPr>
        </p:nvSpPr>
        <p:spPr/>
        <p:txBody>
          <a:bodyPr/>
          <a:lstStyle/>
          <a:p>
            <a:pPr algn="ctr"/>
            <a:r>
              <a:rPr lang="en-US" dirty="0" smtClean="0"/>
              <a:t>Emergency Ballots 9-150c</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Usually designee receives blank application from Town Clerk, (may print one online), and delivers it to applicant</a:t>
            </a:r>
          </a:p>
          <a:p>
            <a:r>
              <a:rPr lang="en-US" dirty="0" smtClean="0"/>
              <a:t>Designee personally delivers completed (both signatures) application to Clerk and receives AB set and delivers it to applicant</a:t>
            </a:r>
          </a:p>
          <a:p>
            <a:r>
              <a:rPr lang="en-US" dirty="0" smtClean="0"/>
              <a:t>Applicant votes ballot, signs certification (inner envelope) &amp; seals ballot in both envelopes; designee (may be a </a:t>
            </a:r>
            <a:r>
              <a:rPr lang="en-US" smtClean="0"/>
              <a:t>different person) </a:t>
            </a:r>
            <a:r>
              <a:rPr lang="en-US" dirty="0" smtClean="0"/>
              <a:t>returns ballot to Clerk before close of polls  </a:t>
            </a:r>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Usual Steps for Emergency Ballots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Return designee simply transports a voted ballot sealed inside 2 envelopes – low risk of tampering   Does NOT have to be in writing</a:t>
            </a:r>
          </a:p>
          <a:p>
            <a:r>
              <a:rPr lang="en-US" dirty="0" smtClean="0"/>
              <a:t>Emergency designee transports an UN-voted ballot not sealed in anything—high risk of tampering</a:t>
            </a:r>
          </a:p>
          <a:p>
            <a:r>
              <a:rPr lang="en-US" dirty="0" smtClean="0"/>
              <a:t>Therefore, emergency designee MUST BE IN WRITING in application, accept appointment, swears not to tamper with ballot, and signs application</a:t>
            </a:r>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Designee VS Emergency Designee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Registrars/designees (deputy or assistant registrars) may reject a ballot when:</a:t>
            </a:r>
          </a:p>
          <a:p>
            <a:pPr>
              <a:buNone/>
            </a:pPr>
            <a:r>
              <a:rPr lang="en-US" dirty="0" smtClean="0"/>
              <a:t>               a.  Elector declines to vote</a:t>
            </a:r>
          </a:p>
          <a:p>
            <a:pPr>
              <a:buNone/>
            </a:pPr>
            <a:r>
              <a:rPr lang="en-US" dirty="0" smtClean="0"/>
              <a:t>               b.  Registrars/designees are unable to determine how the elector desires to vote</a:t>
            </a:r>
          </a:p>
          <a:p>
            <a:pPr>
              <a:buNone/>
            </a:pPr>
            <a:r>
              <a:rPr lang="en-US" dirty="0" smtClean="0"/>
              <a:t>   the ballot (both parties agree elector is incapable of voting)</a:t>
            </a:r>
          </a:p>
          <a:p>
            <a:r>
              <a:rPr lang="en-US" dirty="0" smtClean="0"/>
              <a:t>Mark the outer envelope “rejected”, note the reasons for rejection, and sign both names</a:t>
            </a:r>
          </a:p>
          <a:p>
            <a:r>
              <a:rPr lang="en-US" dirty="0" smtClean="0"/>
              <a:t>Return the ballot to the Town Clerk report appropriately on returning forms</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Ballot Rejection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Wingdings" pitchFamily="2" charset="2"/>
              <a:buChar char="Ø"/>
            </a:pPr>
            <a:r>
              <a:rPr lang="en-US" dirty="0" smtClean="0"/>
              <a:t>Review your town to see how many places there are that have 20 or more people who are electors in any town</a:t>
            </a:r>
          </a:p>
          <a:p>
            <a:pPr>
              <a:buFont typeface="Wingdings" pitchFamily="2" charset="2"/>
              <a:buChar char="Ø"/>
            </a:pPr>
            <a:r>
              <a:rPr lang="en-US" dirty="0" smtClean="0"/>
              <a:t>Find your designees and when they are available: </a:t>
            </a:r>
          </a:p>
          <a:p>
            <a:pPr>
              <a:buNone/>
            </a:pPr>
            <a:r>
              <a:rPr lang="en-US" dirty="0" smtClean="0"/>
              <a:t>   another ROV, deputy or assistant ROV</a:t>
            </a:r>
          </a:p>
          <a:p>
            <a:pPr>
              <a:buFont typeface="Wingdings" pitchFamily="2" charset="2"/>
              <a:buChar char="Ø"/>
            </a:pPr>
            <a:r>
              <a:rPr lang="en-US" dirty="0" smtClean="0"/>
              <a:t>Print the list of voters in each facility</a:t>
            </a:r>
          </a:p>
          <a:p>
            <a:pPr>
              <a:buFont typeface="Wingdings" pitchFamily="2" charset="2"/>
              <a:buChar char="Ø"/>
            </a:pPr>
            <a:r>
              <a:rPr lang="en-US" dirty="0" smtClean="0"/>
              <a:t>Make a calendar for the visits, give a copy to the Town Clerk.  Be aware of statutory deadline</a:t>
            </a:r>
          </a:p>
          <a:p>
            <a:pPr>
              <a:buFont typeface="Wingdings" pitchFamily="2" charset="2"/>
              <a:buChar char="Ø"/>
            </a:pPr>
            <a:r>
              <a:rPr lang="en-US" dirty="0" smtClean="0"/>
              <a:t>Give the Town Clerk enough time to compile the ballot packet (instructions, inner envelope, ballot, and outer envelope)</a:t>
            </a:r>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None/>
            </a:pPr>
            <a:endParaRPr lang="en-US" dirty="0"/>
          </a:p>
        </p:txBody>
      </p:sp>
      <p:sp>
        <p:nvSpPr>
          <p:cNvPr id="3" name="Title 2"/>
          <p:cNvSpPr>
            <a:spLocks noGrp="1"/>
          </p:cNvSpPr>
          <p:nvPr>
            <p:ph type="title"/>
          </p:nvPr>
        </p:nvSpPr>
        <p:spPr/>
        <p:txBody>
          <a:bodyPr/>
          <a:lstStyle/>
          <a:p>
            <a:pPr algn="ctr"/>
            <a:r>
              <a:rPr lang="en-US" dirty="0" smtClean="0"/>
              <a:t>Examine Your Community</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dirty="0"/>
          </a:p>
        </p:txBody>
      </p:sp>
      <p:pic>
        <p:nvPicPr>
          <p:cNvPr id="5122" name="Picture 2" descr="C:\Users\krowa\AppData\Local\Microsoft\Windows\INetCache\IE\QLEKN762\Thank_You_Wave[1].jpg"/>
          <p:cNvPicPr>
            <a:picLocks noChangeAspect="1" noChangeArrowheads="1"/>
          </p:cNvPicPr>
          <p:nvPr/>
        </p:nvPicPr>
        <p:blipFill>
          <a:blip r:embed="rId2"/>
          <a:srcRect/>
          <a:stretch>
            <a:fillRect/>
          </a:stretch>
        </p:blipFill>
        <p:spPr bwMode="auto">
          <a:xfrm>
            <a:off x="1371600" y="1524000"/>
            <a:ext cx="6477000" cy="33147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None/>
            </a:pPr>
            <a:r>
              <a:rPr lang="en-US" sz="4400" dirty="0" smtClean="0"/>
              <a:t>Who do you reach out to?</a:t>
            </a:r>
          </a:p>
          <a:p>
            <a:pPr marL="624078" indent="-514350">
              <a:buNone/>
            </a:pPr>
            <a:r>
              <a:rPr lang="en-US" sz="4400" dirty="0" smtClean="0"/>
              <a:t>What do you discuss?</a:t>
            </a:r>
          </a:p>
          <a:p>
            <a:pPr marL="624078" indent="-514350">
              <a:buNone/>
            </a:pPr>
            <a:endParaRPr lang="en-US" sz="4400" dirty="0" smtClean="0"/>
          </a:p>
          <a:p>
            <a:pPr marL="624078" indent="-514350">
              <a:buFont typeface="Wingdings" pitchFamily="2" charset="2"/>
              <a:buChar char="§"/>
            </a:pPr>
            <a:endParaRPr lang="en-US" dirty="0" smtClean="0"/>
          </a:p>
          <a:p>
            <a:pPr marL="624078" indent="-514350">
              <a:buFont typeface="Wingdings" pitchFamily="2" charset="2"/>
              <a:buChar char="§"/>
            </a:pPr>
            <a:endParaRPr lang="en-US" dirty="0" smtClean="0"/>
          </a:p>
          <a:p>
            <a:pPr marL="624078" indent="-514350">
              <a:buFont typeface="Wingdings" pitchFamily="2" charset="2"/>
              <a:buChar char="§"/>
            </a:pPr>
            <a:endParaRPr lang="en-US" dirty="0" smtClean="0"/>
          </a:p>
          <a:p>
            <a:pPr marL="624078" indent="-514350">
              <a:buFont typeface="Wingdings" pitchFamily="2" charset="2"/>
              <a:buChar char="§"/>
            </a:pPr>
            <a:endParaRPr lang="en-US" dirty="0" smtClean="0"/>
          </a:p>
          <a:p>
            <a:pPr marL="624078" indent="-514350">
              <a:buNone/>
            </a:pPr>
            <a:endParaRPr lang="en-US" dirty="0" smtClean="0"/>
          </a:p>
        </p:txBody>
      </p:sp>
      <p:sp>
        <p:nvSpPr>
          <p:cNvPr id="3" name="Title 2"/>
          <p:cNvSpPr>
            <a:spLocks noGrp="1"/>
          </p:cNvSpPr>
          <p:nvPr>
            <p:ph type="title"/>
          </p:nvPr>
        </p:nvSpPr>
        <p:spPr/>
        <p:txBody>
          <a:bodyPr/>
          <a:lstStyle/>
          <a:p>
            <a:pPr algn="ctr"/>
            <a:r>
              <a:rPr lang="en-US" dirty="0" smtClean="0"/>
              <a:t>Making an Appointment</a:t>
            </a:r>
            <a:endParaRPr lang="en-US" dirty="0"/>
          </a:p>
        </p:txBody>
      </p:sp>
      <p:pic>
        <p:nvPicPr>
          <p:cNvPr id="4" name="Picture 3" descr="Schedule your appointment.jpg"/>
          <p:cNvPicPr>
            <a:picLocks noChangeAspect="1"/>
          </p:cNvPicPr>
          <p:nvPr/>
        </p:nvPicPr>
        <p:blipFill>
          <a:blip r:embed="rId2"/>
          <a:stretch>
            <a:fillRect/>
          </a:stretch>
        </p:blipFill>
        <p:spPr>
          <a:xfrm>
            <a:off x="3124200" y="3124200"/>
            <a:ext cx="3006980" cy="27736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Applications for absentee ballots, two copies of registered voters (may use as a check off sheet for applications, to write the room numbers and bed assignments, and to make notes for the Registrars), blank voter registration cards, and sample ballots may be delivered</a:t>
            </a:r>
          </a:p>
          <a:p>
            <a:r>
              <a:rPr lang="en-US" dirty="0" smtClean="0"/>
              <a:t>Have an employee as a contact person and also allow an employee to accompany the registrars when residents vote if deemed necessary</a:t>
            </a:r>
          </a:p>
          <a:p>
            <a:endParaRPr lang="en-US" dirty="0"/>
          </a:p>
        </p:txBody>
      </p:sp>
      <p:sp>
        <p:nvSpPr>
          <p:cNvPr id="3" name="Title 2"/>
          <p:cNvSpPr>
            <a:spLocks noGrp="1"/>
          </p:cNvSpPr>
          <p:nvPr>
            <p:ph type="title"/>
          </p:nvPr>
        </p:nvSpPr>
        <p:spPr/>
        <p:txBody>
          <a:bodyPr/>
          <a:lstStyle/>
          <a:p>
            <a:pPr algn="ctr"/>
            <a:r>
              <a:rPr lang="en-US" dirty="0" smtClean="0"/>
              <a:t>Absentee Ballot Procedures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Three dates must be set with the registrars and liaison</a:t>
            </a:r>
          </a:p>
          <a:p>
            <a:pPr>
              <a:buNone/>
            </a:pPr>
            <a:r>
              <a:rPr lang="en-US" dirty="0" smtClean="0"/>
              <a:t>        a  to drop off the applications</a:t>
            </a:r>
          </a:p>
          <a:p>
            <a:pPr>
              <a:buNone/>
            </a:pPr>
            <a:r>
              <a:rPr lang="en-US" dirty="0" smtClean="0"/>
              <a:t>        b  to pick up the completed applications and new voter registration cards</a:t>
            </a:r>
          </a:p>
          <a:p>
            <a:pPr>
              <a:buNone/>
            </a:pPr>
            <a:r>
              <a:rPr lang="en-US" dirty="0" smtClean="0"/>
              <a:t>        c  to vote the absentee ballots</a:t>
            </a:r>
          </a:p>
          <a:p>
            <a:pPr>
              <a:buNone/>
            </a:pPr>
            <a:endParaRPr lang="en-US" dirty="0" smtClean="0"/>
          </a:p>
          <a:p>
            <a:r>
              <a:rPr lang="en-US" dirty="0" smtClean="0"/>
              <a:t>Extra blank applications (which must be accounted for) will be left for new people (from your town or out-of-town) to complete should they wish to vote between pick-up and voting.</a:t>
            </a:r>
          </a:p>
          <a:p>
            <a:endParaRPr lang="en-US" dirty="0" smtClean="0"/>
          </a:p>
          <a:p>
            <a:pPr>
              <a:buNone/>
            </a:pPr>
            <a:endParaRPr lang="en-US" dirty="0" smtClean="0"/>
          </a:p>
          <a:p>
            <a:r>
              <a:rPr lang="en-US" dirty="0" smtClean="0"/>
              <a:t>Out-of-town applications will be sent to the respective town and their ballot will be sent back to your Town Clerk to be included in supervised voting</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Absentee Ballot Procedures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person assisting the voter must sign the application with their home </a:t>
            </a:r>
            <a:r>
              <a:rPr lang="en-US" dirty="0" smtClean="0"/>
              <a:t>address</a:t>
            </a:r>
          </a:p>
          <a:p>
            <a:r>
              <a:rPr lang="en-US" dirty="0" smtClean="0"/>
              <a:t>Do your very best to encourage a client to vote. It is a misdemeanor if a voter is disenfranchised. (9-159j)</a:t>
            </a:r>
            <a:endParaRPr lang="en-US" dirty="0"/>
          </a:p>
        </p:txBody>
      </p:sp>
      <p:sp>
        <p:nvSpPr>
          <p:cNvPr id="3" name="Title 2"/>
          <p:cNvSpPr>
            <a:spLocks noGrp="1"/>
          </p:cNvSpPr>
          <p:nvPr>
            <p:ph type="title"/>
          </p:nvPr>
        </p:nvSpPr>
        <p:spPr/>
        <p:txBody>
          <a:bodyPr/>
          <a:lstStyle/>
          <a:p>
            <a:pPr algn="ctr"/>
            <a:r>
              <a:rPr lang="en-US" dirty="0" smtClean="0"/>
              <a:t>Absentee Ballot Procedures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None/>
            </a:pPr>
            <a:r>
              <a:rPr lang="en-US" dirty="0" smtClean="0"/>
              <a:t>Tell the Town Clerk how many applications you will need for each facility, plus extra</a:t>
            </a:r>
          </a:p>
          <a:p>
            <a:pPr marL="624078" indent="-514350">
              <a:buNone/>
            </a:pPr>
            <a:r>
              <a:rPr lang="en-US" dirty="0" smtClean="0"/>
              <a:t>Make separate folders: applications, procedure paper, list of eligible voters, new registration cards, sample ballots </a:t>
            </a:r>
          </a:p>
          <a:p>
            <a:pPr marL="624078" indent="-514350">
              <a:buNone/>
            </a:pPr>
            <a:r>
              <a:rPr lang="en-US" dirty="0" smtClean="0"/>
              <a:t>Keep a list of the #s on the applications for each facility.  Each one must be accounted for when returning applications to Town Clerk  (Happy Home  164 – 183)</a:t>
            </a:r>
          </a:p>
          <a:p>
            <a:pPr marL="624078" indent="-514350">
              <a:buNone/>
            </a:pPr>
            <a:endParaRPr lang="en-US" dirty="0" smtClean="0"/>
          </a:p>
        </p:txBody>
      </p:sp>
      <p:sp>
        <p:nvSpPr>
          <p:cNvPr id="3" name="Title 2"/>
          <p:cNvSpPr>
            <a:spLocks noGrp="1"/>
          </p:cNvSpPr>
          <p:nvPr>
            <p:ph type="title"/>
          </p:nvPr>
        </p:nvSpPr>
        <p:spPr/>
        <p:txBody>
          <a:bodyPr/>
          <a:lstStyle/>
          <a:p>
            <a:pPr algn="ctr"/>
            <a:r>
              <a:rPr lang="en-US" dirty="0" smtClean="0"/>
              <a:t>Receiving Applications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Call a few days before applications are to be picked up.  May have to help to finish reaching all the voters by the completion date</a:t>
            </a:r>
          </a:p>
          <a:p>
            <a:pPr>
              <a:buNone/>
            </a:pPr>
            <a:r>
              <a:rPr lang="en-US" dirty="0" smtClean="0"/>
              <a:t>   if you are responsible</a:t>
            </a:r>
          </a:p>
          <a:p>
            <a:r>
              <a:rPr lang="en-US" dirty="0" smtClean="0"/>
              <a:t>Check the numbers on the applications --write down the numbers of the applications returned used, the ones blank, and the extras left until the day of voting</a:t>
            </a:r>
          </a:p>
          <a:p>
            <a:r>
              <a:rPr lang="en-US" dirty="0" smtClean="0"/>
              <a:t>check to see that applications are completely filled out and accurate before you leave.</a:t>
            </a:r>
          </a:p>
          <a:p>
            <a:r>
              <a:rPr lang="en-US" dirty="0" smtClean="0"/>
              <a:t>Deliver to Town Clerk </a:t>
            </a:r>
            <a:endParaRPr lang="en-US" dirty="0"/>
          </a:p>
        </p:txBody>
      </p:sp>
      <p:sp>
        <p:nvSpPr>
          <p:cNvPr id="3" name="Title 2"/>
          <p:cNvSpPr>
            <a:spLocks noGrp="1"/>
          </p:cNvSpPr>
          <p:nvPr>
            <p:ph type="title"/>
          </p:nvPr>
        </p:nvSpPr>
        <p:spPr/>
        <p:txBody>
          <a:bodyPr>
            <a:normAutofit fontScale="90000"/>
          </a:bodyPr>
          <a:lstStyle/>
          <a:p>
            <a:pPr algn="ctr"/>
            <a:r>
              <a:rPr lang="en-US" dirty="0" smtClean="0"/>
              <a:t>Applications Received	</a:t>
            </a:r>
            <a:br>
              <a:rPr lang="en-US" dirty="0" smtClean="0"/>
            </a:b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692</TotalTime>
  <Words>1930</Words>
  <Application>Microsoft Office PowerPoint</Application>
  <PresentationFormat>On-screen Show (4:3)</PresentationFormat>
  <Paragraphs>181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Lucida Sans Unicode</vt:lpstr>
      <vt:lpstr>Verdana</vt:lpstr>
      <vt:lpstr>Wingdings</vt:lpstr>
      <vt:lpstr>Wingdings 2</vt:lpstr>
      <vt:lpstr>Wingdings 3</vt:lpstr>
      <vt:lpstr>Concourse</vt:lpstr>
      <vt:lpstr>Supervised Absentee Ballots</vt:lpstr>
      <vt:lpstr>                 Overview</vt:lpstr>
      <vt:lpstr>Examine Your Community</vt:lpstr>
      <vt:lpstr>Making an Appointment</vt:lpstr>
      <vt:lpstr>Absentee Ballot Procedures</vt:lpstr>
      <vt:lpstr>Absentee Ballot Procedures</vt:lpstr>
      <vt:lpstr>Absentee Ballot Procedures</vt:lpstr>
      <vt:lpstr>Receiving Applications</vt:lpstr>
      <vt:lpstr>Applications Received  </vt:lpstr>
      <vt:lpstr> In Folder Left With Contact </vt:lpstr>
      <vt:lpstr>Accounting for Absentee Ballots</vt:lpstr>
      <vt:lpstr> Receiving Ballots From Town Clerk</vt:lpstr>
      <vt:lpstr>At The Facility</vt:lpstr>
      <vt:lpstr>Meeting Voters</vt:lpstr>
      <vt:lpstr>  Voter Assistance   </vt:lpstr>
      <vt:lpstr>In a Group Setting</vt:lpstr>
      <vt:lpstr> Entering A Room </vt:lpstr>
      <vt:lpstr>  Entering A Room </vt:lpstr>
      <vt:lpstr>Observe the Surroundings</vt:lpstr>
      <vt:lpstr>Beginning to Vote</vt:lpstr>
      <vt:lpstr>Filling Out The Ballot</vt:lpstr>
      <vt:lpstr>Finishing the Voting Process</vt:lpstr>
      <vt:lpstr>Returning Ballots to Town Clerk</vt:lpstr>
      <vt:lpstr>Checking Off The Official List</vt:lpstr>
      <vt:lpstr>Voter Registered In Another Town</vt:lpstr>
      <vt:lpstr>Emergency Ballots 9-150c</vt:lpstr>
      <vt:lpstr>Usual Steps for Emergency Ballots</vt:lpstr>
      <vt:lpstr>Designee VS Emergency Designee</vt:lpstr>
      <vt:lpstr>Ballot Rejection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Supervised Absentee Ballots</dc:title>
  <dc:creator>John Lescoe</dc:creator>
  <cp:lastModifiedBy>Christopher Prue</cp:lastModifiedBy>
  <cp:revision>86</cp:revision>
  <dcterms:created xsi:type="dcterms:W3CDTF">2017-08-06T23:47:28Z</dcterms:created>
  <dcterms:modified xsi:type="dcterms:W3CDTF">2017-09-15T21:18:49Z</dcterms:modified>
</cp:coreProperties>
</file>