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4" r:id="rId3"/>
    <p:sldId id="268" r:id="rId4"/>
    <p:sldId id="263" r:id="rId5"/>
    <p:sldId id="265" r:id="rId6"/>
    <p:sldId id="266" r:id="rId7"/>
    <p:sldId id="267" r:id="rId8"/>
    <p:sldId id="269" r:id="rId9"/>
    <p:sldId id="270" r:id="rId10"/>
    <p:sldId id="281" r:id="rId11"/>
    <p:sldId id="274" r:id="rId12"/>
    <p:sldId id="271" r:id="rId13"/>
    <p:sldId id="284" r:id="rId14"/>
    <p:sldId id="272" r:id="rId15"/>
    <p:sldId id="285" r:id="rId16"/>
    <p:sldId id="273" r:id="rId17"/>
    <p:sldId id="289" r:id="rId18"/>
    <p:sldId id="286" r:id="rId19"/>
    <p:sldId id="287" r:id="rId20"/>
    <p:sldId id="288" r:id="rId21"/>
    <p:sldId id="277" r:id="rId22"/>
    <p:sldId id="275" r:id="rId23"/>
    <p:sldId id="282" r:id="rId24"/>
    <p:sldId id="291" r:id="rId25"/>
    <p:sldId id="283" r:id="rId26"/>
    <p:sldId id="278" r:id="rId27"/>
    <p:sldId id="279" r:id="rId28"/>
    <p:sldId id="280" r:id="rId29"/>
    <p:sldId id="261" r:id="rId30"/>
    <p:sldId id="262" r:id="rId31"/>
    <p:sldId id="290" r:id="rId3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BB671-1992-475E-AB7F-1518AA9ED1C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8456-9667-4D69-8A75-ED756718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6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B773E3E-8163-4256-82D8-B2B274C2B08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D4D7198-80C8-4B01-8851-03FA65481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2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D7198-80C8-4B01-8851-03FA654812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5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D7198-80C8-4B01-8851-03FA654812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D7198-80C8-4B01-8851-03FA654812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7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D7198-80C8-4B01-8851-03FA654812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F52E-6CB4-438D-8481-5D0B8FEC14C7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5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BF98-0A7E-45C9-A955-1A4408855C8F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8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1030-7D76-4666-8394-A177D02B658C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A87B-B98D-4694-9C5A-35B009CC85C8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9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27A3-E508-49FA-A365-E1EEC16BF3FC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9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AA16-9C57-484E-B740-BDBA574CCFC1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7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1954-447C-439D-A157-8454007A71F6}" type="datetime1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0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D00B-4F12-4501-BFF8-47BE19BAE490}" type="datetime1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7875-A600-4DEE-BCDB-B68407C37E96}" type="datetime1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AF9EB8-C392-4870-B05E-5A64E0643D2C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D9A8F1-69F2-4A4B-8787-A0736CCA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5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D6BD-18A4-487F-9C2C-19DD15AE72BC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87085B-94B3-43F9-BCB8-148CFD2991C7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D9A8F1-69F2-4A4B-8787-A0736CCAA7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Registrars </a:t>
            </a:r>
            <a:r>
              <a:rPr lang="en-US" sz="7200" dirty="0">
                <a:solidFill>
                  <a:srgbClr val="0070C0"/>
                </a:solidFill>
                <a:latin typeface="Palatino Linotype" panose="02040502050505030304" pitchFamily="18" charset="0"/>
              </a:rPr>
              <a:t>of Voters</a:t>
            </a:r>
            <a:endParaRPr lang="en-US" sz="7200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Fall Conference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September 29, 2017</a:t>
            </a:r>
            <a:endParaRPr lang="en-US" dirty="0">
              <a:solidFill>
                <a:srgbClr val="00B0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70042"/>
            <a:ext cx="10058400" cy="11573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5</a:t>
            </a:r>
            <a:r>
              <a:rPr lang="en-US" sz="4000" dirty="0" smtClean="0">
                <a:solidFill>
                  <a:srgbClr val="0070C0"/>
                </a:solidFill>
              </a:rPr>
              <a:t>. REPORTS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0070C0"/>
                </a:solidFill>
              </a:rPr>
              <a:t> Head Moderators Return Template </a:t>
            </a:r>
            <a:r>
              <a:rPr lang="en-US" sz="3100" dirty="0">
                <a:solidFill>
                  <a:srgbClr val="0070C0"/>
                </a:solidFill>
              </a:rPr>
              <a:t>(Tally Sheet</a:t>
            </a:r>
            <a:r>
              <a:rPr lang="en-US" sz="3100" dirty="0" smtClean="0">
                <a:solidFill>
                  <a:srgbClr val="0070C0"/>
                </a:solidFill>
              </a:rPr>
              <a:t>)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200" dirty="0" smtClean="0">
                <a:solidFill>
                  <a:srgbClr val="00B0F0"/>
                </a:solidFill>
              </a:rPr>
              <a:t>(Tally Sheet to view candidates order and accuracy)</a:t>
            </a:r>
            <a:endParaRPr lang="en-US" sz="2200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3" y="1227438"/>
            <a:ext cx="9975236" cy="503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7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103" y="410172"/>
            <a:ext cx="9870577" cy="6772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Head Moderator’s cheat sheet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254" y="1252151"/>
            <a:ext cx="10289060" cy="5058033"/>
          </a:xfrm>
        </p:spPr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200" dirty="0" smtClean="0">
              <a:solidFill>
                <a:srgbClr val="0070C0"/>
              </a:solidFill>
            </a:endParaRPr>
          </a:p>
          <a:p>
            <a:pPr marL="635508" lvl="1" indent="-342900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0070C0"/>
                </a:solidFill>
              </a:rPr>
              <a:t>Rov’s</a:t>
            </a:r>
            <a:r>
              <a:rPr lang="en-US" sz="2400" b="1" dirty="0" smtClean="0">
                <a:solidFill>
                  <a:srgbClr val="0070C0"/>
                </a:solidFill>
              </a:rPr>
              <a:t> maintain Head Moderator/Data Entry user Name and Password</a:t>
            </a:r>
          </a:p>
          <a:p>
            <a:pPr marL="635508" lvl="1" indent="-342900">
              <a:buFont typeface="Wingdings" panose="05000000000000000000" pitchFamily="2" charset="2"/>
              <a:buChar char="v"/>
            </a:pPr>
            <a:endParaRPr lang="en-US" sz="2400" b="1" dirty="0" smtClean="0"/>
          </a:p>
          <a:p>
            <a:pPr marL="635508" lvl="1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</a:rPr>
              <a:t>Select Role</a:t>
            </a:r>
          </a:p>
          <a:p>
            <a:pPr marL="635508" lvl="1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passwords </a:t>
            </a:r>
            <a:r>
              <a:rPr lang="en-US" sz="2400" b="1" dirty="0">
                <a:solidFill>
                  <a:srgbClr val="FF0000"/>
                </a:solidFill>
              </a:rPr>
              <a:t>expire in 90 days)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92608" lvl="1" indent="0">
              <a:buNone/>
            </a:pPr>
            <a:r>
              <a:rPr lang="en-US" b="1" dirty="0" smtClean="0"/>
              <a:t>	</a:t>
            </a:r>
          </a:p>
          <a:p>
            <a:pPr marL="292608" lvl="1" indent="0">
              <a:buNone/>
            </a:pPr>
            <a:endParaRPr lang="en-US" b="1" dirty="0"/>
          </a:p>
          <a:p>
            <a:pPr marL="292608" lvl="1" indent="0">
              <a:buNone/>
            </a:pPr>
            <a:endParaRPr lang="en-US" b="1" dirty="0" smtClean="0"/>
          </a:p>
          <a:p>
            <a:pPr marL="292608" lvl="1" indent="0">
              <a:buNone/>
            </a:pPr>
            <a:endParaRPr lang="en-US" b="1" dirty="0"/>
          </a:p>
          <a:p>
            <a:pPr marL="292608" lvl="1" indent="0">
              <a:buNone/>
            </a:pPr>
            <a:endParaRPr lang="en-US" b="1" dirty="0" smtClean="0"/>
          </a:p>
          <a:p>
            <a:pPr marL="292608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74" y="2674894"/>
            <a:ext cx="6005384" cy="36352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2378"/>
            <a:ext cx="10058400" cy="11088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1.  HEAD </a:t>
            </a:r>
            <a:r>
              <a:rPr lang="en-US" sz="4000" b="1" dirty="0">
                <a:solidFill>
                  <a:srgbClr val="0070C0"/>
                </a:solidFill>
              </a:rPr>
              <a:t>MODERATOR’S RETURN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100" b="1" dirty="0" smtClean="0">
                <a:solidFill>
                  <a:srgbClr val="00B0F0"/>
                </a:solidFill>
              </a:rPr>
              <a:t>Dash Board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3" y="1737435"/>
            <a:ext cx="10058400" cy="39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903"/>
            <a:ext cx="10058400" cy="101325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2. HM Results Entry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smtClean="0">
                <a:solidFill>
                  <a:srgbClr val="00B0F0"/>
                </a:solidFill>
              </a:rPr>
              <a:t>(Candidates </a:t>
            </a:r>
            <a:r>
              <a:rPr lang="en-US" sz="2200" b="1" dirty="0">
                <a:solidFill>
                  <a:srgbClr val="00B0F0"/>
                </a:solidFill>
              </a:rPr>
              <a:t>results are entered here)</a:t>
            </a:r>
            <a:endParaRPr lang="en-US" sz="2200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3" y="1402793"/>
            <a:ext cx="10058400" cy="48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4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014" y="286604"/>
            <a:ext cx="9947665" cy="8207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</a:rPr>
              <a:t>. ENTER/VIEW </a:t>
            </a:r>
            <a:r>
              <a:rPr lang="en-US" sz="4000" b="1" dirty="0">
                <a:solidFill>
                  <a:srgbClr val="0070C0"/>
                </a:solidFill>
              </a:rPr>
              <a:t>STATS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4" y="1860099"/>
            <a:ext cx="10058400" cy="302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5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150" y="286604"/>
            <a:ext cx="9903529" cy="9684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3a. Enter/View Stats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00B0F0"/>
                </a:solidFill>
              </a:rPr>
              <a:t>(How </a:t>
            </a:r>
            <a:r>
              <a:rPr lang="en-US" sz="2400" b="1" dirty="0">
                <a:solidFill>
                  <a:srgbClr val="00B0F0"/>
                </a:solidFill>
              </a:rPr>
              <a:t>many names on official </a:t>
            </a:r>
            <a:r>
              <a:rPr lang="en-US" sz="2400" b="1" dirty="0" smtClean="0">
                <a:solidFill>
                  <a:srgbClr val="00B0F0"/>
                </a:solidFill>
              </a:rPr>
              <a:t>List, </a:t>
            </a:r>
            <a:r>
              <a:rPr lang="en-US" sz="2400" b="1" dirty="0">
                <a:solidFill>
                  <a:srgbClr val="00B0F0"/>
                </a:solidFill>
              </a:rPr>
              <a:t>how many AB’s </a:t>
            </a:r>
            <a:r>
              <a:rPr lang="en-US" sz="2400" b="1" dirty="0" smtClean="0">
                <a:solidFill>
                  <a:srgbClr val="00B0F0"/>
                </a:solidFill>
              </a:rPr>
              <a:t>, EDR were counted, rejected, </a:t>
            </a:r>
            <a:r>
              <a:rPr lang="en-US" sz="2400" b="1" dirty="0" err="1" smtClean="0">
                <a:solidFill>
                  <a:srgbClr val="00B0F0"/>
                </a:solidFill>
              </a:rPr>
              <a:t>etc</a:t>
            </a:r>
            <a:r>
              <a:rPr lang="en-US" sz="2400" b="1" dirty="0">
                <a:solidFill>
                  <a:srgbClr val="00B0F0"/>
                </a:solidFill>
              </a:rPr>
              <a:t>….)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3" y="1359244"/>
            <a:ext cx="10272585" cy="51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5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242" y="82378"/>
            <a:ext cx="9763485" cy="7414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4.  Enter/View Question </a:t>
            </a:r>
            <a:r>
              <a:rPr lang="en-US" sz="3600" b="1" dirty="0">
                <a:solidFill>
                  <a:srgbClr val="0070C0"/>
                </a:solidFill>
              </a:rPr>
              <a:t>Results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200" b="1" dirty="0" smtClean="0">
                <a:solidFill>
                  <a:srgbClr val="00B0F0"/>
                </a:solidFill>
              </a:rPr>
              <a:t>(Question </a:t>
            </a:r>
            <a:r>
              <a:rPr lang="en-US" sz="2200" b="1" dirty="0">
                <a:solidFill>
                  <a:srgbClr val="00B0F0"/>
                </a:solidFill>
              </a:rPr>
              <a:t>results are entered here)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5" y="938288"/>
            <a:ext cx="9951307" cy="19367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002" y="2734963"/>
            <a:ext cx="7989849" cy="3566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7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Moderator Return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B0F0"/>
                </a:solidFill>
              </a:rPr>
              <a:t>Generate Report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0" y="2095377"/>
            <a:ext cx="10058400" cy="3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2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12" y="330757"/>
            <a:ext cx="8410646" cy="5962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853" y="1408670"/>
            <a:ext cx="3402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HEAD MODERATOR’S RETURN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</a:rPr>
              <a:t>st</a:t>
            </a:r>
            <a:r>
              <a:rPr lang="en-US" dirty="0" smtClean="0">
                <a:solidFill>
                  <a:srgbClr val="0070C0"/>
                </a:solidFill>
              </a:rPr>
              <a:t> Page- Candidate Results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       (Due to SOTS by midnight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 election/primary night)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3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04" y="0"/>
            <a:ext cx="6093979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9816" y="584886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HEAD MODERATOR’S RETURN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baseline="30000" dirty="0" smtClean="0">
                <a:solidFill>
                  <a:srgbClr val="0070C0"/>
                </a:solidFill>
              </a:rPr>
              <a:t>nd</a:t>
            </a:r>
            <a:r>
              <a:rPr lang="en-US" dirty="0" smtClean="0">
                <a:solidFill>
                  <a:srgbClr val="0070C0"/>
                </a:solidFill>
              </a:rPr>
              <a:t> Page – (information from view/stats)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Election Management System (EMS)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EMS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offers ROV’s an effective communication tool to provide the mandated </a:t>
            </a:r>
            <a:r>
              <a:rPr lang="en-US" sz="3600" dirty="0">
                <a:solidFill>
                  <a:srgbClr val="00B0F0"/>
                </a:solidFill>
              </a:rPr>
              <a:t>election </a:t>
            </a:r>
            <a:r>
              <a:rPr lang="en-US" sz="3600" dirty="0" smtClean="0">
                <a:solidFill>
                  <a:srgbClr val="00B0F0"/>
                </a:solidFill>
              </a:rPr>
              <a:t>reports, questions </a:t>
            </a:r>
            <a:r>
              <a:rPr lang="en-US" sz="3600" dirty="0">
                <a:solidFill>
                  <a:srgbClr val="00B0F0"/>
                </a:solidFill>
              </a:rPr>
              <a:t>on the ballot </a:t>
            </a:r>
            <a:r>
              <a:rPr lang="en-US" sz="3600" dirty="0" smtClean="0">
                <a:solidFill>
                  <a:srgbClr val="00B0F0"/>
                </a:solidFill>
              </a:rPr>
              <a:t>approval, and candidates/Questions results to SOTS. 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EMS also delivers to the public and the media, transparent elections results as they are provided to SOTS.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82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21" y="1387005"/>
            <a:ext cx="6449325" cy="4248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1492" y="1387005"/>
            <a:ext cx="3443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HEAD MODERATOR’S RETURN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rd</a:t>
            </a:r>
            <a:r>
              <a:rPr lang="en-US" dirty="0" smtClean="0">
                <a:solidFill>
                  <a:srgbClr val="0070C0"/>
                </a:solidFill>
              </a:rPr>
              <a:t> Page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Signature Page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A </a:t>
            </a:r>
            <a:r>
              <a:rPr lang="en-US" sz="2000" u="sng" dirty="0" smtClean="0">
                <a:solidFill>
                  <a:srgbClr val="0070C0"/>
                </a:solidFill>
              </a:rPr>
              <a:t>COMPLETE</a:t>
            </a:r>
            <a:r>
              <a:rPr lang="en-US" sz="2000" dirty="0" smtClean="0">
                <a:solidFill>
                  <a:srgbClr val="0070C0"/>
                </a:solidFill>
              </a:rPr>
              <a:t> HM’s Return = Results, STATS &amp; Signature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2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2995"/>
            <a:ext cx="9936480" cy="13592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REPORTS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3100" dirty="0" err="1" smtClean="0">
                <a:solidFill>
                  <a:srgbClr val="0070C0"/>
                </a:solidFill>
              </a:rPr>
              <a:t>Reports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ROV’s can generate reports in PDF, EXCEL OR CSV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00B0F0"/>
                </a:solidFill>
              </a:rPr>
              <a:t>(printed and signed and mailed to SOTS)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118" y="1846263"/>
            <a:ext cx="9178089" cy="40227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7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150" y="286603"/>
            <a:ext cx="9903529" cy="12621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MAINTENANCE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B0F0"/>
                </a:solidFill>
              </a:rPr>
              <a:t>Ballot Ordered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200" dirty="0" smtClean="0">
                <a:solidFill>
                  <a:srgbClr val="00B0F0"/>
                </a:solidFill>
              </a:rPr>
              <a:t>Input data screen</a:t>
            </a:r>
            <a:endParaRPr lang="en-US" sz="2200" dirty="0">
              <a:solidFill>
                <a:srgbClr val="00B0F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720" y="1693535"/>
            <a:ext cx="8528387" cy="4267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1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84317"/>
            <a:ext cx="10058400" cy="15385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1. REPORTS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00B0F0"/>
                </a:solidFill>
              </a:rPr>
              <a:t>1a. Reports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sz="3100" dirty="0" smtClean="0">
                <a:solidFill>
                  <a:srgbClr val="00B0F0"/>
                </a:solidFill>
              </a:rPr>
              <a:t>Ballot </a:t>
            </a:r>
            <a:r>
              <a:rPr lang="en-US" sz="3100" dirty="0">
                <a:solidFill>
                  <a:srgbClr val="00B0F0"/>
                </a:solidFill>
              </a:rPr>
              <a:t>Ordered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95" y="1771135"/>
            <a:ext cx="5455861" cy="45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52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2. Maintain Moderator/ Head </a:t>
            </a:r>
            <a:r>
              <a:rPr lang="en-US" dirty="0" smtClean="0">
                <a:solidFill>
                  <a:srgbClr val="0070C0"/>
                </a:solidFill>
              </a:rPr>
              <a:t>Moderator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91" y="1846263"/>
            <a:ext cx="8202343" cy="402272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661189" y="5198075"/>
            <a:ext cx="1194487" cy="337751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15900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584" y="286603"/>
            <a:ext cx="10027096" cy="80902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Moderators/Head Moderator Report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25</a:t>
            </a:fld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79" y="1235676"/>
            <a:ext cx="7553546" cy="5460661"/>
          </a:xfrm>
        </p:spPr>
      </p:pic>
    </p:spTree>
    <p:extLst>
      <p:ext uri="{BB962C8B-B14F-4D97-AF65-F5344CB8AC3E}">
        <p14:creationId xmlns:p14="http://schemas.microsoft.com/office/powerpoint/2010/main" val="1865470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Polling Place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17" y="1945117"/>
            <a:ext cx="5119831" cy="4022725"/>
          </a:xfrm>
        </p:spPr>
      </p:pic>
      <p:sp>
        <p:nvSpPr>
          <p:cNvPr id="3" name="TextBox 2"/>
          <p:cNvSpPr txBox="1"/>
          <p:nvPr/>
        </p:nvSpPr>
        <p:spPr>
          <a:xfrm>
            <a:off x="1097280" y="1945117"/>
            <a:ext cx="389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report is available after  you have Assigned Polling Places, and  added your Moderators. (slide 6)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8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Election </a:t>
            </a:r>
            <a:r>
              <a:rPr lang="en-US" sz="4000" dirty="0">
                <a:solidFill>
                  <a:srgbClr val="0070C0"/>
                </a:solidFill>
                <a:latin typeface="Palatino Linotype" panose="02040502050505030304" pitchFamily="18" charset="0"/>
              </a:rPr>
              <a:t>Results by Voting </a:t>
            </a:r>
            <a:r>
              <a:rPr lang="en-US" sz="40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District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2400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(Tabulator machine</a:t>
            </a:r>
            <a:r>
              <a:rPr lang="en-US" sz="2400" dirty="0">
                <a:solidFill>
                  <a:srgbClr val="00B0F0"/>
                </a:solidFill>
                <a:latin typeface="Palatino Linotype" panose="02040502050505030304" pitchFamily="18" charset="0"/>
              </a:rPr>
              <a:t>, EDR &amp; AB’s  </a:t>
            </a:r>
            <a:r>
              <a:rPr lang="en-US" sz="2400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candidate results)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n-US" sz="27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</a:br>
            <a:endParaRPr lang="en-US" sz="1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03" y="1648207"/>
            <a:ext cx="7004543" cy="4620788"/>
          </a:xfrm>
        </p:spPr>
      </p:pic>
      <p:sp>
        <p:nvSpPr>
          <p:cNvPr id="6" name="Rectangle 5"/>
          <p:cNvSpPr/>
          <p:nvPr/>
        </p:nvSpPr>
        <p:spPr>
          <a:xfrm>
            <a:off x="1163183" y="216200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55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Palatino Linotype" panose="02040502050505030304" pitchFamily="18" charset="0"/>
              </a:rPr>
              <a:t>EMS Public </a:t>
            </a:r>
            <a:r>
              <a:rPr lang="en-US" sz="36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Portal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n-US" sz="10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3600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http</a:t>
            </a:r>
            <a:r>
              <a:rPr lang="en-US" sz="3600" dirty="0">
                <a:solidFill>
                  <a:srgbClr val="00B0F0"/>
                </a:solidFill>
                <a:latin typeface="Palatino Linotype" panose="02040502050505030304" pitchFamily="18" charset="0"/>
              </a:rPr>
              <a:t>://</a:t>
            </a:r>
            <a:r>
              <a:rPr lang="en-US" sz="3600" dirty="0" smtClean="0">
                <a:solidFill>
                  <a:srgbClr val="00B0F0"/>
                </a:solidFill>
                <a:latin typeface="Palatino Linotype" panose="02040502050505030304" pitchFamily="18" charset="0"/>
              </a:rPr>
              <a:t>ctemspublic.pcctg.net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62" y="2393660"/>
            <a:ext cx="9407612" cy="30609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47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Tips…</a:t>
            </a:r>
            <a:endParaRPr lang="en-US" sz="66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217" y="1737361"/>
            <a:ext cx="8320216" cy="4482208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Begin/End process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u="sng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Begin</a:t>
            </a:r>
            <a:r>
              <a:rPr lang="en-US" sz="24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 process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to enter data (lock out other users)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Input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ALWAYS </a:t>
            </a: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SAVE</a:t>
            </a:r>
          </a:p>
          <a:p>
            <a:pPr lvl="3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6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End</a:t>
            </a:r>
            <a:r>
              <a:rPr lang="en-US" sz="26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Process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(Open process for others to enter data)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Data Entry User needs to END process in order for the HM to be able to submit/certify to state.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u="sng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One Browser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session only…per computer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Do not share User I.D.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5372"/>
            <a:ext cx="10058400" cy="79000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EMS Cheat </a:t>
            </a:r>
            <a:r>
              <a:rPr lang="en-US" sz="4400" b="1" dirty="0" smtClean="0">
                <a:solidFill>
                  <a:srgbClr val="0070C0"/>
                </a:solidFill>
              </a:rPr>
              <a:t>Sheet…..steps 1, 2…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Select role: Registrar of Voters</a:t>
            </a:r>
          </a:p>
          <a:p>
            <a:pPr marL="749808" lvl="1" indent="-457200"/>
            <a:r>
              <a:rPr lang="en-US" sz="2400" dirty="0" smtClean="0">
                <a:solidFill>
                  <a:srgbClr val="0070C0"/>
                </a:solidFill>
              </a:rPr>
              <a:t>Log-in</a:t>
            </a:r>
          </a:p>
          <a:p>
            <a:pPr marL="292608" lvl="1" indent="0"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(passwords expire in 90 days)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619" y="2097302"/>
            <a:ext cx="5891340" cy="35202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7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188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Palatino Linotype" panose="02040502050505030304" pitchFamily="18" charset="0"/>
              </a:rPr>
              <a:t>Tips…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4450"/>
          </a:xfrm>
        </p:spPr>
        <p:txBody>
          <a:bodyPr>
            <a:normAutofit fontScale="700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srgbClr val="00B0F0"/>
                </a:solidFill>
                <a:latin typeface="Palatino Linotype" panose="02040502050505030304" pitchFamily="18" charset="0"/>
              </a:rPr>
              <a:t>Ballot Ordered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100" b="1" dirty="0">
                <a:solidFill>
                  <a:srgbClr val="00B0F0"/>
                </a:solidFill>
                <a:latin typeface="Palatino Linotype" panose="02040502050505030304" pitchFamily="18" charset="0"/>
              </a:rPr>
              <a:t> </a:t>
            </a:r>
            <a:r>
              <a:rPr lang="en-US" sz="3100" dirty="0">
                <a:solidFill>
                  <a:srgbClr val="0070C0"/>
                </a:solidFill>
                <a:latin typeface="Palatino Linotype" panose="02040502050505030304" pitchFamily="18" charset="0"/>
              </a:rPr>
              <a:t>ROV or Town Clerk can input, but all must verify…If ROV create Town </a:t>
            </a:r>
            <a:r>
              <a:rPr lang="en-US" sz="31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 Clerk </a:t>
            </a:r>
            <a:r>
              <a:rPr lang="en-US" sz="3100" dirty="0">
                <a:solidFill>
                  <a:srgbClr val="0070C0"/>
                </a:solidFill>
                <a:latin typeface="Palatino Linotype" panose="02040502050505030304" pitchFamily="18" charset="0"/>
              </a:rPr>
              <a:t>submit to </a:t>
            </a:r>
            <a:r>
              <a:rPr lang="en-US" sz="31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SOTS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When </a:t>
            </a:r>
            <a:r>
              <a:rPr lang="en-US" sz="3100" dirty="0">
                <a:solidFill>
                  <a:srgbClr val="0070C0"/>
                </a:solidFill>
                <a:latin typeface="Palatino Linotype" panose="02040502050505030304" pitchFamily="18" charset="0"/>
              </a:rPr>
              <a:t>ROV or Town Clerk certify the election Ballot Ordered a BALLOT ORDER REQUEST is sent to the other respective Dash Board.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Plan “B”….Print </a:t>
            </a:r>
            <a:r>
              <a:rPr lang="en-US" sz="3000" dirty="0">
                <a:solidFill>
                  <a:srgbClr val="0070C0"/>
                </a:solidFill>
                <a:latin typeface="Palatino Linotype" panose="02040502050505030304" pitchFamily="18" charset="0"/>
              </a:rPr>
              <a:t>hard copy of HM’s </a:t>
            </a:r>
            <a:r>
              <a:rPr lang="en-US" sz="30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Return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HM submit candidates election </a:t>
            </a:r>
            <a:r>
              <a:rPr lang="en-US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results </a:t>
            </a:r>
            <a:r>
              <a:rPr lang="en-US" sz="3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by midnight….no more faxing!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  <a:latin typeface="Palatino Linotype" panose="02040502050505030304" pitchFamily="18" charset="0"/>
              </a:rPr>
              <a:t>Too </a:t>
            </a:r>
            <a:r>
              <a:rPr lang="en-US" sz="28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tired…..Next </a:t>
            </a:r>
            <a:r>
              <a:rPr lang="en-US" sz="2800" dirty="0">
                <a:solidFill>
                  <a:srgbClr val="0070C0"/>
                </a:solidFill>
                <a:latin typeface="Palatino Linotype" panose="02040502050505030304" pitchFamily="18" charset="0"/>
              </a:rPr>
              <a:t>day—enter </a:t>
            </a:r>
            <a:r>
              <a:rPr lang="en-US" sz="28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STATS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Candidates </a:t>
            </a:r>
            <a:r>
              <a:rPr lang="en-US" sz="2800" dirty="0">
                <a:solidFill>
                  <a:srgbClr val="0070C0"/>
                </a:solidFill>
                <a:latin typeface="Palatino Linotype" panose="02040502050505030304" pitchFamily="18" charset="0"/>
              </a:rPr>
              <a:t>R</a:t>
            </a:r>
            <a:r>
              <a:rPr lang="en-US" sz="28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esults </a:t>
            </a:r>
            <a:r>
              <a:rPr lang="en-US" sz="2800" dirty="0">
                <a:solidFill>
                  <a:srgbClr val="0070C0"/>
                </a:solidFill>
                <a:latin typeface="Palatino Linotype" panose="02040502050505030304" pitchFamily="18" charset="0"/>
              </a:rPr>
              <a:t>+ STATS = </a:t>
            </a:r>
            <a:r>
              <a:rPr lang="en-US" sz="2800" u="sng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Completed </a:t>
            </a:r>
            <a:r>
              <a:rPr lang="en-US" sz="2800" u="sng" dirty="0">
                <a:solidFill>
                  <a:srgbClr val="0070C0"/>
                </a:solidFill>
                <a:latin typeface="Palatino Linotype" panose="02040502050505030304" pitchFamily="18" charset="0"/>
              </a:rPr>
              <a:t>HM </a:t>
            </a:r>
            <a:r>
              <a:rPr lang="en-US" sz="2800" u="sng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Return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SOTS within 48 hours: Print and mail Head Moderator’s Return with wet signature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Reminder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Two </a:t>
            </a:r>
            <a:r>
              <a:rPr lang="en-US" sz="2800" smtClean="0">
                <a:solidFill>
                  <a:srgbClr val="00B0F0"/>
                </a:solidFill>
              </a:rPr>
              <a:t>elections are setup </a:t>
            </a:r>
            <a:r>
              <a:rPr lang="en-US" sz="2800" dirty="0" smtClean="0">
                <a:solidFill>
                  <a:srgbClr val="00B0F0"/>
                </a:solidFill>
              </a:rPr>
              <a:t>on EMS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11/07/2017 November Municipal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11/07/2017 Judge of Probate Vacancy Election 3</a:t>
            </a:r>
            <a:r>
              <a:rPr lang="en-US" sz="2800" baseline="30000" dirty="0" smtClean="0">
                <a:solidFill>
                  <a:srgbClr val="00B0F0"/>
                </a:solidFill>
              </a:rPr>
              <a:t>rd</a:t>
            </a:r>
            <a:r>
              <a:rPr lang="en-US" sz="2800" dirty="0" smtClean="0">
                <a:solidFill>
                  <a:srgbClr val="00B0F0"/>
                </a:solidFill>
              </a:rPr>
              <a:t>, 16</a:t>
            </a:r>
            <a:r>
              <a:rPr lang="en-US" sz="2800" baseline="30000" dirty="0" smtClean="0">
                <a:solidFill>
                  <a:srgbClr val="00B0F0"/>
                </a:solidFill>
              </a:rPr>
              <a:t>th</a:t>
            </a:r>
            <a:r>
              <a:rPr lang="en-US" sz="2800" dirty="0" smtClean="0">
                <a:solidFill>
                  <a:srgbClr val="00B0F0"/>
                </a:solidFill>
              </a:rPr>
              <a:t>, 20</a:t>
            </a:r>
            <a:r>
              <a:rPr lang="en-US" sz="2800" baseline="30000" dirty="0" smtClean="0">
                <a:solidFill>
                  <a:srgbClr val="00B0F0"/>
                </a:solidFill>
              </a:rPr>
              <a:t>th</a:t>
            </a:r>
            <a:r>
              <a:rPr lang="en-US" sz="2800" dirty="0" smtClean="0">
                <a:solidFill>
                  <a:srgbClr val="00B0F0"/>
                </a:solidFill>
              </a:rPr>
              <a:t>, 33</a:t>
            </a:r>
            <a:r>
              <a:rPr lang="en-US" sz="2800" baseline="30000" dirty="0" smtClean="0">
                <a:solidFill>
                  <a:srgbClr val="00B0F0"/>
                </a:solidFill>
              </a:rPr>
              <a:t>rd</a:t>
            </a:r>
            <a:r>
              <a:rPr lang="en-US" sz="2800" dirty="0" smtClean="0">
                <a:solidFill>
                  <a:srgbClr val="00B0F0"/>
                </a:solidFill>
              </a:rPr>
              <a:t> &amp; 38</a:t>
            </a:r>
            <a:r>
              <a:rPr lang="en-US" sz="2800" baseline="30000" dirty="0" smtClean="0">
                <a:solidFill>
                  <a:srgbClr val="00B0F0"/>
                </a:solidFill>
              </a:rPr>
              <a:t>th</a:t>
            </a:r>
            <a:endParaRPr lang="en-US" sz="2800" dirty="0" smtClean="0">
              <a:solidFill>
                <a:srgbClr val="00B0F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Polling Places should be assigned for both elections.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Ballot Ordered for both elections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Head Moderators will need to enter results for both elections.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Two completed Head Moderator Returns submitted to SOTS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5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76" y="0"/>
            <a:ext cx="9985907" cy="9803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3600" b="1" dirty="0" smtClean="0">
                <a:solidFill>
                  <a:srgbClr val="0070C0"/>
                </a:solidFill>
              </a:rPr>
              <a:t>1. Maintain…</a:t>
            </a:r>
            <a:r>
              <a:rPr lang="en-US" sz="2700" b="1" dirty="0" smtClean="0">
                <a:solidFill>
                  <a:srgbClr val="0070C0"/>
                </a:solidFill>
              </a:rPr>
              <a:t/>
            </a:r>
            <a:br>
              <a:rPr lang="en-US" sz="2700" b="1" dirty="0" smtClean="0">
                <a:solidFill>
                  <a:srgbClr val="0070C0"/>
                </a:solidFill>
              </a:rPr>
            </a:br>
            <a:r>
              <a:rPr lang="en-US" sz="2700" b="1" dirty="0" smtClean="0">
                <a:solidFill>
                  <a:srgbClr val="00B0F0"/>
                </a:solidFill>
              </a:rPr>
              <a:t> </a:t>
            </a:r>
            <a:r>
              <a:rPr lang="en-US" sz="2700" b="1" u="sng" dirty="0" smtClean="0">
                <a:solidFill>
                  <a:srgbClr val="00B0F0"/>
                </a:solidFill>
              </a:rPr>
              <a:t>1a. Maintain Polling Place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  (Review </a:t>
            </a:r>
            <a:r>
              <a:rPr lang="en-US" sz="2000" b="1" dirty="0">
                <a:solidFill>
                  <a:srgbClr val="0070C0"/>
                </a:solidFill>
              </a:rPr>
              <a:t>polling </a:t>
            </a:r>
            <a:r>
              <a:rPr lang="en-US" sz="2000" b="1" dirty="0" smtClean="0">
                <a:solidFill>
                  <a:srgbClr val="0070C0"/>
                </a:solidFill>
              </a:rPr>
              <a:t>places)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76" y="1853514"/>
            <a:ext cx="9920004" cy="401558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sz="4800" dirty="0" smtClean="0"/>
          </a:p>
          <a:p>
            <a:pPr marL="457200" indent="-457200">
              <a:buFont typeface="+mj-lt"/>
              <a:buAutoNum type="arabicPeriod"/>
            </a:pPr>
            <a:endParaRPr lang="en-US" sz="5600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2" y="980303"/>
            <a:ext cx="10058400" cy="556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8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50" y="67524"/>
            <a:ext cx="9415849" cy="6276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568" y="67524"/>
            <a:ext cx="26525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solidFill>
                  <a:srgbClr val="0070C0"/>
                </a:solidFill>
              </a:rPr>
              <a:t>2. </a:t>
            </a:r>
            <a:r>
              <a:rPr lang="en-US" sz="3200" b="1" dirty="0" smtClean="0">
                <a:solidFill>
                  <a:srgbClr val="0070C0"/>
                </a:solidFill>
              </a:rPr>
              <a:t>Maintenance</a:t>
            </a:r>
          </a:p>
          <a:p>
            <a:pPr algn="ctr"/>
            <a:r>
              <a:rPr lang="en-US" sz="2000" u="sng" dirty="0" smtClean="0">
                <a:solidFill>
                  <a:srgbClr val="00B0F0"/>
                </a:solidFill>
              </a:rPr>
              <a:t>2a..Maintain Polling Place</a:t>
            </a:r>
          </a:p>
          <a:p>
            <a:pPr algn="ctr"/>
            <a:r>
              <a:rPr lang="en-US" sz="1600" dirty="0">
                <a:solidFill>
                  <a:srgbClr val="00B0F0"/>
                </a:solidFill>
              </a:rPr>
              <a:t>(</a:t>
            </a:r>
            <a:r>
              <a:rPr lang="en-US" sz="1600" dirty="0" smtClean="0">
                <a:solidFill>
                  <a:srgbClr val="00B0F0"/>
                </a:solidFill>
              </a:rPr>
              <a:t>Edit/add/</a:t>
            </a:r>
          </a:p>
          <a:p>
            <a:pPr algn="ctr"/>
            <a:r>
              <a:rPr lang="en-US" sz="1600" dirty="0" smtClean="0">
                <a:solidFill>
                  <a:srgbClr val="00B0F0"/>
                </a:solidFill>
              </a:rPr>
              <a:t>archive/</a:t>
            </a:r>
          </a:p>
          <a:p>
            <a:pPr algn="ctr"/>
            <a:r>
              <a:rPr lang="en-US" sz="1600" dirty="0" smtClean="0">
                <a:solidFill>
                  <a:srgbClr val="00B0F0"/>
                </a:solidFill>
              </a:rPr>
              <a:t>unarchive polling place… </a:t>
            </a:r>
            <a:r>
              <a:rPr lang="en-US" sz="1600" dirty="0">
                <a:solidFill>
                  <a:srgbClr val="00B0F0"/>
                </a:solidFill>
              </a:rPr>
              <a:t>if </a:t>
            </a:r>
            <a:r>
              <a:rPr lang="en-US" sz="1600" dirty="0" smtClean="0">
                <a:solidFill>
                  <a:srgbClr val="00B0F0"/>
                </a:solidFill>
              </a:rPr>
              <a:t>needed)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6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-107090"/>
            <a:ext cx="10058400" cy="12521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3. Maintenance…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100" u="sng" dirty="0" smtClean="0">
                <a:solidFill>
                  <a:srgbClr val="00B0F0"/>
                </a:solidFill>
              </a:rPr>
              <a:t>3a. </a:t>
            </a:r>
            <a:r>
              <a:rPr lang="en-US" sz="3100" b="1" u="sng" dirty="0" smtClean="0">
                <a:solidFill>
                  <a:srgbClr val="00B0F0"/>
                </a:solidFill>
              </a:rPr>
              <a:t>Assign polling place to the election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200" b="1" dirty="0"/>
              <a:t> 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00B0F0"/>
                </a:solidFill>
              </a:rPr>
              <a:t>(to place polling place locations on HM Return)</a:t>
            </a:r>
            <a:endParaRPr lang="en-US" sz="2200" b="1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3" y="1262849"/>
            <a:ext cx="10058400" cy="50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88895"/>
            <a:ext cx="10058400" cy="12071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4. MAINTENANCE</a:t>
            </a: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4a .</a:t>
            </a:r>
            <a:r>
              <a:rPr lang="en-US" sz="2200" dirty="0" smtClean="0">
                <a:solidFill>
                  <a:srgbClr val="0070C0"/>
                </a:solidFill>
              </a:rPr>
              <a:t>MAINTAIN </a:t>
            </a:r>
            <a:r>
              <a:rPr lang="en-US" sz="2200" dirty="0">
                <a:solidFill>
                  <a:srgbClr val="0070C0"/>
                </a:solidFill>
              </a:rPr>
              <a:t>HEAD </a:t>
            </a:r>
            <a:r>
              <a:rPr lang="en-US" sz="2200" dirty="0" smtClean="0">
                <a:solidFill>
                  <a:srgbClr val="0070C0"/>
                </a:solidFill>
              </a:rPr>
              <a:t>MODERATOR/MODERATOR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200" b="1" dirty="0" smtClean="0">
                <a:solidFill>
                  <a:srgbClr val="00B0F0"/>
                </a:solidFill>
              </a:rPr>
              <a:t>( Add/edit  </a:t>
            </a:r>
            <a:r>
              <a:rPr lang="en-US" sz="2200" b="1" dirty="0">
                <a:solidFill>
                  <a:srgbClr val="00B0F0"/>
                </a:solidFill>
              </a:rPr>
              <a:t>M</a:t>
            </a:r>
            <a:r>
              <a:rPr lang="en-US" sz="2200" b="1" dirty="0" smtClean="0">
                <a:solidFill>
                  <a:srgbClr val="00B0F0"/>
                </a:solidFill>
              </a:rPr>
              <a:t>oderator, Head Moderator, Data Entry users)</a:t>
            </a:r>
            <a:br>
              <a:rPr lang="en-US" sz="2200" b="1" dirty="0" smtClean="0">
                <a:solidFill>
                  <a:srgbClr val="00B0F0"/>
                </a:solidFill>
              </a:rPr>
            </a:br>
            <a:r>
              <a:rPr lang="en-US" sz="2200" b="1" dirty="0" smtClean="0">
                <a:solidFill>
                  <a:srgbClr val="00B0F0"/>
                </a:solidFill>
              </a:rPr>
              <a:t>Retain your election officials information and can be used for reporting)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3" y="1795493"/>
            <a:ext cx="10058400" cy="453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908" y="64181"/>
            <a:ext cx="9829388" cy="117149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5. Candidates </a:t>
            </a:r>
            <a:r>
              <a:rPr lang="en-US" sz="1800" b="1" dirty="0" smtClean="0">
                <a:solidFill>
                  <a:srgbClr val="0070C0"/>
                </a:solidFill>
              </a:rPr>
              <a:t/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5a.  Add/search candidate(s)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>
                <a:solidFill>
                  <a:srgbClr val="00B0F0"/>
                </a:solidFill>
              </a:rPr>
              <a:t>(View candidates name for accuracy </a:t>
            </a:r>
            <a:r>
              <a:rPr lang="en-US" sz="1800" b="1" dirty="0">
                <a:solidFill>
                  <a:srgbClr val="00B0F0"/>
                </a:solidFill>
              </a:rPr>
              <a:t>-</a:t>
            </a:r>
            <a:r>
              <a:rPr lang="en-US" sz="1800" b="1" dirty="0" smtClean="0">
                <a:solidFill>
                  <a:srgbClr val="00B0F0"/>
                </a:solidFill>
              </a:rPr>
              <a:t> entered by Town Clerk or SOTS…on  HM Return)</a:t>
            </a:r>
            <a:br>
              <a:rPr lang="en-US" sz="1800" b="1" dirty="0" smtClean="0">
                <a:solidFill>
                  <a:srgbClr val="00B0F0"/>
                </a:solidFill>
              </a:rPr>
            </a:br>
            <a:r>
              <a:rPr lang="en-US" sz="1100" b="1" dirty="0" smtClean="0">
                <a:solidFill>
                  <a:srgbClr val="00B0F0"/>
                </a:solidFill>
              </a:rPr>
              <a:t> </a:t>
            </a:r>
            <a:endParaRPr lang="en-US" sz="1100" dirty="0">
              <a:solidFill>
                <a:srgbClr val="00B0F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142" y="1435861"/>
            <a:ext cx="10803880" cy="44047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0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724" y="286603"/>
            <a:ext cx="9952956" cy="11385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400" dirty="0" smtClean="0">
                <a:solidFill>
                  <a:srgbClr val="0070C0"/>
                </a:solidFill>
              </a:rPr>
              <a:t>5. REPORTS</a:t>
            </a:r>
            <a:r>
              <a:rPr lang="en-US" sz="4400" dirty="0">
                <a:solidFill>
                  <a:srgbClr val="0070C0"/>
                </a:solidFill>
              </a:rPr>
              <a:t/>
            </a:r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Head </a:t>
            </a:r>
            <a:r>
              <a:rPr lang="en-US" sz="3600" dirty="0">
                <a:solidFill>
                  <a:srgbClr val="0070C0"/>
                </a:solidFill>
              </a:rPr>
              <a:t>Moderators Return Template (Tally Sheet</a:t>
            </a:r>
            <a:r>
              <a:rPr lang="en-US" sz="3600" dirty="0" smtClean="0">
                <a:solidFill>
                  <a:srgbClr val="0070C0"/>
                </a:solidFill>
              </a:rPr>
              <a:t>)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B0F0"/>
                </a:solidFill>
              </a:rPr>
              <a:t>(Tally Sheet to view candidates order </a:t>
            </a:r>
            <a:r>
              <a:rPr lang="en-US" sz="2000" dirty="0" smtClean="0">
                <a:solidFill>
                  <a:srgbClr val="00B0F0"/>
                </a:solidFill>
              </a:rPr>
              <a:t>and </a:t>
            </a:r>
            <a:r>
              <a:rPr lang="en-US" sz="2000" dirty="0">
                <a:solidFill>
                  <a:srgbClr val="00B0F0"/>
                </a:solidFill>
              </a:rPr>
              <a:t>accuracy)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838" y="1906296"/>
            <a:ext cx="9576599" cy="30940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A8F1-69F2-4A4B-8787-A0736CCAA7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529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1354</TotalTime>
  <Words>486</Words>
  <Application>Microsoft Office PowerPoint</Application>
  <PresentationFormat>Widescreen</PresentationFormat>
  <Paragraphs>157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Calibri Light</vt:lpstr>
      <vt:lpstr>Palatino Linotype</vt:lpstr>
      <vt:lpstr>Wingdings</vt:lpstr>
      <vt:lpstr>Retrospect</vt:lpstr>
      <vt:lpstr>Registrars of Voters</vt:lpstr>
      <vt:lpstr>Election Management System (EMS)</vt:lpstr>
      <vt:lpstr>EMS Cheat Sheet…..steps 1, 2…</vt:lpstr>
      <vt:lpstr> 1. Maintain…  1a. Maintain Polling Place   (Review polling places)</vt:lpstr>
      <vt:lpstr>PowerPoint Presentation</vt:lpstr>
      <vt:lpstr>3. Maintenance… 3a. Assign polling place to the election   (to place polling place locations on HM Return)</vt:lpstr>
      <vt:lpstr>      4. MAINTENANCE 4a .MAINTAIN HEAD MODERATOR/MODERATOR ( Add/edit  Moderator, Head Moderator, Data Entry users) Retain your election officials information and can be used for reporting)</vt:lpstr>
      <vt:lpstr>5. Candidates  5a.  Add/search candidate(s) (View candidates name for accuracy - entered by Town Clerk or SOTS…on  HM Return)  </vt:lpstr>
      <vt:lpstr> 5. REPORTS Head Moderators Return Template (Tally Sheet) (Tally Sheet to view candidates order and accuracy)</vt:lpstr>
      <vt:lpstr>5. REPORTS  Head Moderators Return Template (Tally Sheet) (Tally Sheet to view candidates order and accuracy)</vt:lpstr>
      <vt:lpstr>Head Moderator’s cheat sheet</vt:lpstr>
      <vt:lpstr>1.  HEAD MODERATOR’S RETURN  Dash Board </vt:lpstr>
      <vt:lpstr>2. HM Results Entry  (Candidates results are entered here)</vt:lpstr>
      <vt:lpstr>3. ENTER/VIEW STATS  </vt:lpstr>
      <vt:lpstr>3a. Enter/View Stats (How many names on official List, how many AB’s , EDR were counted, rejected, etc….)</vt:lpstr>
      <vt:lpstr>4.  Enter/View Question Results (Question results are entered here)</vt:lpstr>
      <vt:lpstr>Moderator Return Generate Report</vt:lpstr>
      <vt:lpstr>PowerPoint Presentation</vt:lpstr>
      <vt:lpstr>PowerPoint Presentation</vt:lpstr>
      <vt:lpstr>PowerPoint Presentation</vt:lpstr>
      <vt:lpstr>REPORTS Reports ROV’s can generate reports in PDF, EXCEL OR CSV (printed and signed and mailed to SOTS)</vt:lpstr>
      <vt:lpstr>MAINTENANCE Ballot Ordered Input data screen</vt:lpstr>
      <vt:lpstr>1. REPORTS 1a. Reports Ballot Ordered Report</vt:lpstr>
      <vt:lpstr>2. Maintain Moderator/ Head Moderator </vt:lpstr>
      <vt:lpstr>Moderators/Head Moderator Report</vt:lpstr>
      <vt:lpstr>Polling Place Report</vt:lpstr>
      <vt:lpstr>Election Results by Voting District  (Tabulator machine, EDR &amp; AB’s  candidate results)  </vt:lpstr>
      <vt:lpstr>EMS Public Portal http://ctemspublic.pcctg.net</vt:lpstr>
      <vt:lpstr>Tips…</vt:lpstr>
      <vt:lpstr>Tips…</vt:lpstr>
      <vt:lpstr>Reminder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Registrars of Voters Regional Meeting</dc:title>
  <dc:creator>Shirley Surgeon</dc:creator>
  <cp:lastModifiedBy>Shirley Surgeon</cp:lastModifiedBy>
  <cp:revision>98</cp:revision>
  <cp:lastPrinted>2017-09-27T12:45:29Z</cp:lastPrinted>
  <dcterms:created xsi:type="dcterms:W3CDTF">2017-08-31T14:12:15Z</dcterms:created>
  <dcterms:modified xsi:type="dcterms:W3CDTF">2017-09-27T15:41:01Z</dcterms:modified>
</cp:coreProperties>
</file>