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6"/>
  </p:notesMasterIdLst>
  <p:handoutMasterIdLst>
    <p:handoutMasterId r:id="rId47"/>
  </p:handoutMasterIdLst>
  <p:sldIdLst>
    <p:sldId id="256" r:id="rId2"/>
    <p:sldId id="295" r:id="rId3"/>
    <p:sldId id="264" r:id="rId4"/>
    <p:sldId id="286" r:id="rId5"/>
    <p:sldId id="287" r:id="rId6"/>
    <p:sldId id="291" r:id="rId7"/>
    <p:sldId id="268" r:id="rId8"/>
    <p:sldId id="1301" r:id="rId9"/>
    <p:sldId id="1302" r:id="rId10"/>
    <p:sldId id="1303" r:id="rId11"/>
    <p:sldId id="1304" r:id="rId12"/>
    <p:sldId id="260" r:id="rId13"/>
    <p:sldId id="272" r:id="rId14"/>
    <p:sldId id="1296" r:id="rId15"/>
    <p:sldId id="1297" r:id="rId16"/>
    <p:sldId id="273" r:id="rId17"/>
    <p:sldId id="294" r:id="rId18"/>
    <p:sldId id="283" r:id="rId19"/>
    <p:sldId id="269" r:id="rId20"/>
    <p:sldId id="265" r:id="rId21"/>
    <p:sldId id="275" r:id="rId22"/>
    <p:sldId id="1299" r:id="rId23"/>
    <p:sldId id="1300" r:id="rId24"/>
    <p:sldId id="271" r:id="rId25"/>
    <p:sldId id="262" r:id="rId26"/>
    <p:sldId id="259" r:id="rId27"/>
    <p:sldId id="288" r:id="rId28"/>
    <p:sldId id="300" r:id="rId29"/>
    <p:sldId id="302" r:id="rId30"/>
    <p:sldId id="293" r:id="rId31"/>
    <p:sldId id="301" r:id="rId32"/>
    <p:sldId id="297" r:id="rId33"/>
    <p:sldId id="298" r:id="rId34"/>
    <p:sldId id="284" r:id="rId35"/>
    <p:sldId id="1290" r:id="rId36"/>
    <p:sldId id="1293" r:id="rId37"/>
    <p:sldId id="1291" r:id="rId38"/>
    <p:sldId id="257" r:id="rId39"/>
    <p:sldId id="278" r:id="rId40"/>
    <p:sldId id="279" r:id="rId41"/>
    <p:sldId id="304" r:id="rId42"/>
    <p:sldId id="282" r:id="rId43"/>
    <p:sldId id="289" r:id="rId44"/>
    <p:sldId id="292"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77" autoAdjust="0"/>
  </p:normalViewPr>
  <p:slideViewPr>
    <p:cSldViewPr>
      <p:cViewPr varScale="1">
        <p:scale>
          <a:sx n="116" d="100"/>
          <a:sy n="116" d="100"/>
        </p:scale>
        <p:origin x="336" y="108"/>
      </p:cViewPr>
      <p:guideLst>
        <p:guide orient="horz" pos="2160"/>
        <p:guide pos="3840"/>
      </p:guideLst>
    </p:cSldViewPr>
  </p:slideViewPr>
  <p:outlineViewPr>
    <p:cViewPr>
      <p:scale>
        <a:sx n="33" d="100"/>
        <a:sy n="33" d="100"/>
      </p:scale>
      <p:origin x="0" y="15606"/>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50C63E-AB59-40F0-9844-74166EAE732E}" type="datetimeFigureOut">
              <a:rPr lang="en-US" smtClean="0"/>
              <a:t>6/9/2022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F7039D-2F9D-4695-9865-3F22A69760EF}" type="slidenum">
              <a:rPr lang="en-US" smtClean="0"/>
              <a:t>‹#›</a:t>
            </a:fld>
            <a:endParaRPr lang="en-US"/>
          </a:p>
        </p:txBody>
      </p:sp>
    </p:spTree>
    <p:extLst>
      <p:ext uri="{BB962C8B-B14F-4D97-AF65-F5344CB8AC3E}">
        <p14:creationId xmlns:p14="http://schemas.microsoft.com/office/powerpoint/2010/main" val="819925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F44F46-937A-4B5A-9C2F-89B70A989E0F}" type="datetimeFigureOut">
              <a:rPr lang="en-US" smtClean="0"/>
              <a:t>6/9/2022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8BCA29-2D11-44EE-BD74-990A3D65CEFD}" type="slidenum">
              <a:rPr lang="en-US" smtClean="0"/>
              <a:t>‹#›</a:t>
            </a:fld>
            <a:endParaRPr lang="en-US"/>
          </a:p>
        </p:txBody>
      </p:sp>
    </p:spTree>
    <p:extLst>
      <p:ext uri="{BB962C8B-B14F-4D97-AF65-F5344CB8AC3E}">
        <p14:creationId xmlns:p14="http://schemas.microsoft.com/office/powerpoint/2010/main" val="54265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CA29-2D11-44EE-BD74-990A3D65CEFD}" type="slidenum">
              <a:rPr lang="en-US" smtClean="0"/>
              <a:t>1</a:t>
            </a:fld>
            <a:endParaRPr lang="en-US"/>
          </a:p>
        </p:txBody>
      </p:sp>
    </p:spTree>
    <p:extLst>
      <p:ext uri="{BB962C8B-B14F-4D97-AF65-F5344CB8AC3E}">
        <p14:creationId xmlns:p14="http://schemas.microsoft.com/office/powerpoint/2010/main" val="215325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18</a:t>
            </a:fld>
            <a:endParaRPr lang="en-US"/>
          </a:p>
        </p:txBody>
      </p:sp>
    </p:spTree>
    <p:extLst>
      <p:ext uri="{BB962C8B-B14F-4D97-AF65-F5344CB8AC3E}">
        <p14:creationId xmlns:p14="http://schemas.microsoft.com/office/powerpoint/2010/main" val="83962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19</a:t>
            </a:fld>
            <a:endParaRPr lang="en-US"/>
          </a:p>
        </p:txBody>
      </p:sp>
    </p:spTree>
    <p:extLst>
      <p:ext uri="{BB962C8B-B14F-4D97-AF65-F5344CB8AC3E}">
        <p14:creationId xmlns:p14="http://schemas.microsoft.com/office/powerpoint/2010/main" val="349844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20</a:t>
            </a:fld>
            <a:endParaRPr lang="en-US"/>
          </a:p>
        </p:txBody>
      </p:sp>
    </p:spTree>
    <p:extLst>
      <p:ext uri="{BB962C8B-B14F-4D97-AF65-F5344CB8AC3E}">
        <p14:creationId xmlns:p14="http://schemas.microsoft.com/office/powerpoint/2010/main" val="122854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21</a:t>
            </a:fld>
            <a:endParaRPr lang="en-US"/>
          </a:p>
        </p:txBody>
      </p:sp>
    </p:spTree>
    <p:extLst>
      <p:ext uri="{BB962C8B-B14F-4D97-AF65-F5344CB8AC3E}">
        <p14:creationId xmlns:p14="http://schemas.microsoft.com/office/powerpoint/2010/main" val="377206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24</a:t>
            </a:fld>
            <a:endParaRPr lang="en-US"/>
          </a:p>
        </p:txBody>
      </p:sp>
    </p:spTree>
    <p:extLst>
      <p:ext uri="{BB962C8B-B14F-4D97-AF65-F5344CB8AC3E}">
        <p14:creationId xmlns:p14="http://schemas.microsoft.com/office/powerpoint/2010/main" val="871827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25</a:t>
            </a:fld>
            <a:endParaRPr lang="en-US"/>
          </a:p>
        </p:txBody>
      </p:sp>
    </p:spTree>
    <p:extLst>
      <p:ext uri="{BB962C8B-B14F-4D97-AF65-F5344CB8AC3E}">
        <p14:creationId xmlns:p14="http://schemas.microsoft.com/office/powerpoint/2010/main" val="3801454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26</a:t>
            </a:fld>
            <a:endParaRPr lang="en-US"/>
          </a:p>
        </p:txBody>
      </p:sp>
    </p:spTree>
    <p:extLst>
      <p:ext uri="{BB962C8B-B14F-4D97-AF65-F5344CB8AC3E}">
        <p14:creationId xmlns:p14="http://schemas.microsoft.com/office/powerpoint/2010/main" val="2453396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34</a:t>
            </a:fld>
            <a:endParaRPr lang="en-US"/>
          </a:p>
        </p:txBody>
      </p:sp>
    </p:spTree>
    <p:extLst>
      <p:ext uri="{BB962C8B-B14F-4D97-AF65-F5344CB8AC3E}">
        <p14:creationId xmlns:p14="http://schemas.microsoft.com/office/powerpoint/2010/main" val="240759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38</a:t>
            </a:fld>
            <a:endParaRPr lang="en-US"/>
          </a:p>
        </p:txBody>
      </p:sp>
    </p:spTree>
    <p:extLst>
      <p:ext uri="{BB962C8B-B14F-4D97-AF65-F5344CB8AC3E}">
        <p14:creationId xmlns:p14="http://schemas.microsoft.com/office/powerpoint/2010/main" val="555076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39</a:t>
            </a:fld>
            <a:endParaRPr lang="en-US"/>
          </a:p>
        </p:txBody>
      </p:sp>
    </p:spTree>
    <p:extLst>
      <p:ext uri="{BB962C8B-B14F-4D97-AF65-F5344CB8AC3E}">
        <p14:creationId xmlns:p14="http://schemas.microsoft.com/office/powerpoint/2010/main" val="266297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3</a:t>
            </a:fld>
            <a:endParaRPr lang="en-US"/>
          </a:p>
        </p:txBody>
      </p:sp>
    </p:spTree>
    <p:extLst>
      <p:ext uri="{BB962C8B-B14F-4D97-AF65-F5344CB8AC3E}">
        <p14:creationId xmlns:p14="http://schemas.microsoft.com/office/powerpoint/2010/main" val="4220387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40</a:t>
            </a:fld>
            <a:endParaRPr lang="en-US"/>
          </a:p>
        </p:txBody>
      </p:sp>
    </p:spTree>
    <p:extLst>
      <p:ext uri="{BB962C8B-B14F-4D97-AF65-F5344CB8AC3E}">
        <p14:creationId xmlns:p14="http://schemas.microsoft.com/office/powerpoint/2010/main" val="2622865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42</a:t>
            </a:fld>
            <a:endParaRPr lang="en-US"/>
          </a:p>
        </p:txBody>
      </p:sp>
    </p:spTree>
    <p:extLst>
      <p:ext uri="{BB962C8B-B14F-4D97-AF65-F5344CB8AC3E}">
        <p14:creationId xmlns:p14="http://schemas.microsoft.com/office/powerpoint/2010/main" val="3389129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43</a:t>
            </a:fld>
            <a:endParaRPr lang="en-US"/>
          </a:p>
        </p:txBody>
      </p:sp>
    </p:spTree>
    <p:extLst>
      <p:ext uri="{BB962C8B-B14F-4D97-AF65-F5344CB8AC3E}">
        <p14:creationId xmlns:p14="http://schemas.microsoft.com/office/powerpoint/2010/main" val="453233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44</a:t>
            </a:fld>
            <a:endParaRPr lang="en-US"/>
          </a:p>
        </p:txBody>
      </p:sp>
    </p:spTree>
    <p:extLst>
      <p:ext uri="{BB962C8B-B14F-4D97-AF65-F5344CB8AC3E}">
        <p14:creationId xmlns:p14="http://schemas.microsoft.com/office/powerpoint/2010/main" val="110557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4</a:t>
            </a:fld>
            <a:endParaRPr lang="en-US"/>
          </a:p>
        </p:txBody>
      </p:sp>
    </p:spTree>
    <p:extLst>
      <p:ext uri="{BB962C8B-B14F-4D97-AF65-F5344CB8AC3E}">
        <p14:creationId xmlns:p14="http://schemas.microsoft.com/office/powerpoint/2010/main" val="357136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5</a:t>
            </a:fld>
            <a:endParaRPr lang="en-US"/>
          </a:p>
        </p:txBody>
      </p:sp>
    </p:spTree>
    <p:extLst>
      <p:ext uri="{BB962C8B-B14F-4D97-AF65-F5344CB8AC3E}">
        <p14:creationId xmlns:p14="http://schemas.microsoft.com/office/powerpoint/2010/main" val="303976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6</a:t>
            </a:fld>
            <a:endParaRPr lang="en-US"/>
          </a:p>
        </p:txBody>
      </p:sp>
    </p:spTree>
    <p:extLst>
      <p:ext uri="{BB962C8B-B14F-4D97-AF65-F5344CB8AC3E}">
        <p14:creationId xmlns:p14="http://schemas.microsoft.com/office/powerpoint/2010/main" val="340862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7</a:t>
            </a:fld>
            <a:endParaRPr lang="en-US"/>
          </a:p>
        </p:txBody>
      </p:sp>
    </p:spTree>
    <p:extLst>
      <p:ext uri="{BB962C8B-B14F-4D97-AF65-F5344CB8AC3E}">
        <p14:creationId xmlns:p14="http://schemas.microsoft.com/office/powerpoint/2010/main" val="16588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12</a:t>
            </a:fld>
            <a:endParaRPr lang="en-US"/>
          </a:p>
        </p:txBody>
      </p:sp>
    </p:spTree>
    <p:extLst>
      <p:ext uri="{BB962C8B-B14F-4D97-AF65-F5344CB8AC3E}">
        <p14:creationId xmlns:p14="http://schemas.microsoft.com/office/powerpoint/2010/main" val="129589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CA29-2D11-44EE-BD74-990A3D65CEFD}" type="slidenum">
              <a:rPr lang="en-US" smtClean="0"/>
              <a:t>13</a:t>
            </a:fld>
            <a:endParaRPr lang="en-US"/>
          </a:p>
        </p:txBody>
      </p:sp>
    </p:spTree>
    <p:extLst>
      <p:ext uri="{BB962C8B-B14F-4D97-AF65-F5344CB8AC3E}">
        <p14:creationId xmlns:p14="http://schemas.microsoft.com/office/powerpoint/2010/main" val="408950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16</a:t>
            </a:fld>
            <a:endParaRPr lang="en-US"/>
          </a:p>
        </p:txBody>
      </p:sp>
    </p:spTree>
    <p:extLst>
      <p:ext uri="{BB962C8B-B14F-4D97-AF65-F5344CB8AC3E}">
        <p14:creationId xmlns:p14="http://schemas.microsoft.com/office/powerpoint/2010/main" val="68277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1261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278272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63220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1246013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037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771992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115879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055259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0000FF"/>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fld id="{EF6EAD45-FD74-4B62-BD63-363F1AE12FF5}" type="datetime1">
              <a:rPr lang="en-US" smtClean="0">
                <a:solidFill>
                  <a:prstClr val="white">
                    <a:shade val="50000"/>
                  </a:prstClr>
                </a:solidFill>
              </a:rPr>
              <a:t>6/9/2022</a:t>
            </a:fld>
            <a:endParaRPr lang="en-US">
              <a:solidFill>
                <a:prstClr val="white">
                  <a:shade val="50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r>
              <a:rPr lang="en-US">
                <a:solidFill>
                  <a:prstClr val="white">
                    <a:shade val="50000"/>
                  </a:prstClr>
                </a:solidFill>
              </a:rPr>
              <a:t>2018 Primary Election</a:t>
            </a: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2A1A0FC6-1749-4353-959F-FA9A9EDFB0E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80795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59423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32144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120805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92843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105017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23139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206653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D76DF1-0F34-4356-AF40-E943CA6683F6}" type="datetimeFigureOut">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9742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D76DF1-0F34-4356-AF40-E943CA6683F6}" type="datetimeFigureOut">
              <a:rPr lang="en-US" smtClean="0"/>
              <a:t>6/9/2022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87166B-5302-49AF-86E0-2F0250BA25E0}" type="slidenum">
              <a:rPr lang="en-US" smtClean="0"/>
              <a:t>‹#›</a:t>
            </a:fld>
            <a:endParaRPr lang="en-US" dirty="0"/>
          </a:p>
        </p:txBody>
      </p:sp>
    </p:spTree>
    <p:extLst>
      <p:ext uri="{BB962C8B-B14F-4D97-AF65-F5344CB8AC3E}">
        <p14:creationId xmlns:p14="http://schemas.microsoft.com/office/powerpoint/2010/main" val="2154248018"/>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portal.ct.gov/SOTS/Election-Services/Handbooks/Handbooks-Moderators-Absentee-Ballot-Counters-Recanvass-and-Audi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rovac.org/index.php?page=Handbook"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ivsllc.com/indexWelcome.html" TargetMode="External"/><Relationship Id="rId3" Type="http://schemas.openxmlformats.org/officeDocument/2006/relationships/hyperlink" Target="http://rovac.org/" TargetMode="External"/><Relationship Id="rId7" Type="http://schemas.openxmlformats.org/officeDocument/2006/relationships/hyperlink" Target="http://www.lhsassociates.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portal.ct.gov/SOTS/Election-Services/Calendars/Election-Calendars" TargetMode="External"/><Relationship Id="rId5" Type="http://schemas.openxmlformats.org/officeDocument/2006/relationships/hyperlink" Target="http://portal.ct.gov/SOTS/Election-Services/LEAD-Communications/LEAD-Communication" TargetMode="External"/><Relationship Id="rId10" Type="http://schemas.openxmlformats.org/officeDocument/2006/relationships/hyperlink" Target="https://citi.uconn.edu/registrarofvoters" TargetMode="External"/><Relationship Id="rId4" Type="http://schemas.openxmlformats.org/officeDocument/2006/relationships/hyperlink" Target="http://portal.ct.gov/SOTS/Common-Elements/V5-Template---Redesign/Elections--Voting--Home-Page" TargetMode="External"/><Relationship Id="rId9" Type="http://schemas.openxmlformats.org/officeDocument/2006/relationships/hyperlink" Target="http://www.adkinsinc.ne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citi.uconn.edu/registrarofvot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Registrar of Voters </a:t>
            </a:r>
            <a:br>
              <a:rPr lang="en-US" dirty="0"/>
            </a:br>
            <a:r>
              <a:rPr lang="en-US" dirty="0"/>
              <a:t>New Registrar Class </a:t>
            </a:r>
            <a:r>
              <a:rPr lang="en-US"/>
              <a:t/>
            </a:r>
            <a:br>
              <a:rPr lang="en-US"/>
            </a:br>
            <a:r>
              <a:rPr lang="en-US"/>
              <a:t>Spring 2022</a:t>
            </a:r>
            <a:endParaRPr lang="en-US" dirty="0"/>
          </a:p>
        </p:txBody>
      </p:sp>
      <p:sp>
        <p:nvSpPr>
          <p:cNvPr id="3" name="Subtitle 2"/>
          <p:cNvSpPr>
            <a:spLocks noGrp="1"/>
          </p:cNvSpPr>
          <p:nvPr>
            <p:ph type="subTitle" idx="1"/>
          </p:nvPr>
        </p:nvSpPr>
        <p:spPr>
          <a:xfrm>
            <a:off x="2895600" y="3581400"/>
            <a:ext cx="6858000" cy="3429000"/>
          </a:xfrm>
        </p:spPr>
        <p:txBody>
          <a:bodyPr/>
          <a:lstStyle/>
          <a:p>
            <a:endParaRPr lang="en-US" dirty="0"/>
          </a:p>
          <a:p>
            <a:r>
              <a:rPr lang="en-US" dirty="0"/>
              <a:t>Tim De Carlo - Waterbury</a:t>
            </a:r>
          </a:p>
          <a:p>
            <a:pPr algn="ctr"/>
            <a:r>
              <a:rPr lang="en-US" dirty="0"/>
              <a:t>										</a:t>
            </a:r>
          </a:p>
        </p:txBody>
      </p:sp>
      <p:pic>
        <p:nvPicPr>
          <p:cNvPr id="4" name="Picture 3" descr="C:\Users\lisbeth.becker\AppData\Local\Microsoft\Windows\Temporary Internet Files\Content.IE5\L1YTHK86\I-voted[1].jpg">
            <a:extLst>
              <a:ext uri="{FF2B5EF4-FFF2-40B4-BE49-F238E27FC236}">
                <a16:creationId xmlns:a16="http://schemas.microsoft.com/office/drawing/2014/main" xmlns="" id="{501C93FA-350B-40BC-9F92-49C9EF422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908" y="3581400"/>
            <a:ext cx="3733032"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0495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Deadlines</a:t>
            </a:r>
          </a:p>
        </p:txBody>
      </p:sp>
      <p:sp>
        <p:nvSpPr>
          <p:cNvPr id="3" name="Content Placeholder 2"/>
          <p:cNvSpPr>
            <a:spLocks noGrp="1"/>
          </p:cNvSpPr>
          <p:nvPr>
            <p:ph idx="1"/>
          </p:nvPr>
        </p:nvSpPr>
        <p:spPr>
          <a:xfrm>
            <a:off x="609600" y="1288854"/>
            <a:ext cx="9448800" cy="5416746"/>
          </a:xfrm>
        </p:spPr>
        <p:txBody>
          <a:bodyPr>
            <a:normAutofit/>
          </a:bodyPr>
          <a:lstStyle/>
          <a:p>
            <a:endParaRPr lang="en-US" dirty="0"/>
          </a:p>
          <a:p>
            <a:r>
              <a:rPr lang="en-US" dirty="0" smtClean="0"/>
              <a:t>August 2</a:t>
            </a:r>
            <a:r>
              <a:rPr lang="en-US" dirty="0"/>
              <a:t>	</a:t>
            </a:r>
            <a:r>
              <a:rPr lang="en-US" dirty="0" smtClean="0"/>
              <a:t>	</a:t>
            </a:r>
            <a:r>
              <a:rPr lang="en-US" dirty="0"/>
              <a:t>	</a:t>
            </a:r>
            <a:r>
              <a:rPr lang="en-US" dirty="0" smtClean="0"/>
              <a:t>ROVs may begin the cross-off of Absentee Ballots</a:t>
            </a:r>
          </a:p>
          <a:p>
            <a:endParaRPr lang="en-US" dirty="0" smtClean="0"/>
          </a:p>
          <a:p>
            <a:r>
              <a:rPr lang="en-US" dirty="0" smtClean="0"/>
              <a:t>August 4		</a:t>
            </a:r>
            <a:r>
              <a:rPr lang="en-US" dirty="0"/>
              <a:t>	REGISTRATION AND ENROLLMENT CUT-OFF - STATE, DISTRICT AND </a:t>
            </a:r>
            <a:r>
              <a:rPr lang="en-US" dirty="0" smtClean="0"/>
              <a:t>						MUNICIPAL </a:t>
            </a:r>
            <a:r>
              <a:rPr lang="en-US" dirty="0"/>
              <a:t>PRIMARY. Deadline for registering and/or enrolling for </a:t>
            </a:r>
            <a:r>
              <a:rPr lang="en-US" dirty="0" smtClean="0"/>
              <a:t>						voting </a:t>
            </a:r>
            <a:r>
              <a:rPr lang="en-US" dirty="0"/>
              <a:t>in primary for state, district or municipal office unless </a:t>
            </a:r>
            <a:r>
              <a:rPr lang="en-US" dirty="0" smtClean="0"/>
              <a:t>							register </a:t>
            </a:r>
            <a:r>
              <a:rPr lang="en-US" dirty="0"/>
              <a:t>in person with town clerk or registrar or unless file </a:t>
            </a:r>
            <a:r>
              <a:rPr lang="en-US" dirty="0" smtClean="0"/>
              <a:t>							application </a:t>
            </a:r>
            <a:r>
              <a:rPr lang="en-US" dirty="0"/>
              <a:t>for enrollment in person with registrar of voters</a:t>
            </a:r>
            <a:r>
              <a:rPr lang="en-US" dirty="0" smtClean="0"/>
              <a:t>.</a:t>
            </a:r>
          </a:p>
          <a:p>
            <a:pPr marL="0" indent="0">
              <a:buNone/>
            </a:pPr>
            <a:r>
              <a:rPr lang="en-US" dirty="0"/>
              <a:t>	</a:t>
            </a:r>
            <a:r>
              <a:rPr lang="en-US" dirty="0" smtClean="0"/>
              <a:t>				(§§ 9-23g</a:t>
            </a:r>
            <a:r>
              <a:rPr lang="en-US" dirty="0"/>
              <a:t>, 9-56 and 9-57) </a:t>
            </a:r>
            <a:endParaRPr lang="en-US" dirty="0" smtClean="0"/>
          </a:p>
          <a:p>
            <a:pPr marL="0" indent="0">
              <a:buNone/>
            </a:pPr>
            <a:r>
              <a:rPr lang="en-US" dirty="0"/>
              <a:t>					Mail-in application of new voter must be received by registrar of </a:t>
            </a:r>
            <a:r>
              <a:rPr lang="en-US" dirty="0" smtClean="0"/>
              <a:t>						voters </a:t>
            </a:r>
            <a:r>
              <a:rPr lang="en-US" dirty="0"/>
              <a:t>of the town of residence by this day, except that a mail-in </a:t>
            </a:r>
            <a:r>
              <a:rPr lang="en-US" dirty="0" smtClean="0"/>
              <a:t>						application </a:t>
            </a:r>
            <a:r>
              <a:rPr lang="en-US" dirty="0"/>
              <a:t>of new voter postmarked by this day or received by a </a:t>
            </a:r>
            <a:r>
              <a:rPr lang="en-US" dirty="0" smtClean="0"/>
              <a:t>						voter </a:t>
            </a:r>
            <a:r>
              <a:rPr lang="en-US" dirty="0"/>
              <a:t>registration agency or the Department of Motor Vehicles by </a:t>
            </a:r>
            <a:r>
              <a:rPr lang="en-US" dirty="0" smtClean="0"/>
              <a:t>						this </a:t>
            </a:r>
            <a:r>
              <a:rPr lang="en-US" dirty="0"/>
              <a:t>day may be received by the registrar of voters until 12:00 noon </a:t>
            </a:r>
            <a:r>
              <a:rPr lang="en-US" dirty="0" smtClean="0"/>
              <a:t>					of </a:t>
            </a:r>
            <a:r>
              <a:rPr lang="en-US" dirty="0"/>
              <a:t>August 8, 2022. (§ 9-23g(c) and (d</a:t>
            </a:r>
            <a:r>
              <a:rPr lang="en-US" dirty="0" smtClean="0"/>
              <a:t>)).</a:t>
            </a:r>
          </a:p>
          <a:p>
            <a:endParaRPr lang="en-US" dirty="0"/>
          </a:p>
        </p:txBody>
      </p:sp>
    </p:spTree>
    <p:extLst>
      <p:ext uri="{BB962C8B-B14F-4D97-AF65-F5344CB8AC3E}">
        <p14:creationId xmlns:p14="http://schemas.microsoft.com/office/powerpoint/2010/main" val="4092250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Deadlines</a:t>
            </a:r>
          </a:p>
        </p:txBody>
      </p:sp>
      <p:sp>
        <p:nvSpPr>
          <p:cNvPr id="3" name="Content Placeholder 2"/>
          <p:cNvSpPr>
            <a:spLocks noGrp="1"/>
          </p:cNvSpPr>
          <p:nvPr>
            <p:ph idx="1"/>
          </p:nvPr>
        </p:nvSpPr>
        <p:spPr>
          <a:xfrm>
            <a:off x="609600" y="1288854"/>
            <a:ext cx="9448800" cy="5416746"/>
          </a:xfrm>
        </p:spPr>
        <p:txBody>
          <a:bodyPr>
            <a:normAutofit lnSpcReduction="10000"/>
          </a:bodyPr>
          <a:lstStyle/>
          <a:p>
            <a:pPr marL="0" indent="0">
              <a:buNone/>
            </a:pPr>
            <a:r>
              <a:rPr lang="en-US" dirty="0" smtClean="0"/>
              <a:t>	However</a:t>
            </a:r>
            <a:r>
              <a:rPr lang="en-US" dirty="0"/>
              <a:t>, enrollment application of unaffiliated voter must be received by this day </a:t>
            </a:r>
            <a:r>
              <a:rPr lang="en-US" dirty="0" smtClean="0"/>
              <a:t>	by </a:t>
            </a:r>
            <a:r>
              <a:rPr lang="en-US" dirty="0"/>
              <a:t>registrar of voters of the town of residence unless unaffiliated voter files </a:t>
            </a:r>
            <a:r>
              <a:rPr lang="en-US" dirty="0" smtClean="0"/>
              <a:t>	application </a:t>
            </a:r>
            <a:r>
              <a:rPr lang="en-US" dirty="0"/>
              <a:t>for enrollment in person with registrar of voters by 12:00 noon of August </a:t>
            </a:r>
            <a:r>
              <a:rPr lang="en-US" dirty="0" smtClean="0"/>
              <a:t>	8</a:t>
            </a:r>
            <a:r>
              <a:rPr lang="en-US" dirty="0"/>
              <a:t>, 2022. (§ 9-56) </a:t>
            </a:r>
          </a:p>
          <a:p>
            <a:endParaRPr lang="en-US" dirty="0" smtClean="0"/>
          </a:p>
          <a:p>
            <a:r>
              <a:rPr lang="en-US" dirty="0" smtClean="0"/>
              <a:t>August 8		Deadline for supervised balloting to be completed.</a:t>
            </a:r>
          </a:p>
          <a:p>
            <a:endParaRPr lang="en-US" dirty="0" smtClean="0"/>
          </a:p>
          <a:p>
            <a:r>
              <a:rPr lang="en-US" dirty="0" smtClean="0"/>
              <a:t>August 8		In Person Registration Cut-Off at 12:00 PM for anyone who wishes to 					register or affiliate themselves with a political party, (D or R).</a:t>
            </a:r>
          </a:p>
          <a:p>
            <a:endParaRPr lang="en-US" dirty="0" smtClean="0"/>
          </a:p>
          <a:p>
            <a:r>
              <a:rPr lang="en-US" dirty="0" smtClean="0"/>
              <a:t>August 9		Primary Day</a:t>
            </a:r>
          </a:p>
          <a:p>
            <a:endParaRPr lang="en-US" dirty="0" smtClean="0"/>
          </a:p>
          <a:p>
            <a:r>
              <a:rPr lang="en-US" dirty="0" smtClean="0"/>
              <a:t>August 12		Last day for Head Moderator to declare a discrepancy recount.</a:t>
            </a:r>
          </a:p>
          <a:p>
            <a:endParaRPr lang="en-US" dirty="0" smtClean="0"/>
          </a:p>
          <a:p>
            <a:r>
              <a:rPr lang="en-US" dirty="0" smtClean="0"/>
              <a:t>August 16		Last day for a recount to take place. </a:t>
            </a:r>
            <a:endParaRPr lang="en-US" dirty="0"/>
          </a:p>
        </p:txBody>
      </p:sp>
    </p:spTree>
    <p:extLst>
      <p:ext uri="{BB962C8B-B14F-4D97-AF65-F5344CB8AC3E}">
        <p14:creationId xmlns:p14="http://schemas.microsoft.com/office/powerpoint/2010/main" val="49369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Registering Voters &amp; Letters Sent to Voters</a:t>
            </a:r>
          </a:p>
        </p:txBody>
      </p:sp>
      <p:sp>
        <p:nvSpPr>
          <p:cNvPr id="3" name="Content Placeholder 2"/>
          <p:cNvSpPr>
            <a:spLocks noGrp="1"/>
          </p:cNvSpPr>
          <p:nvPr>
            <p:ph idx="1"/>
          </p:nvPr>
        </p:nvSpPr>
        <p:spPr>
          <a:xfrm>
            <a:off x="609600" y="2133600"/>
            <a:ext cx="9381066" cy="4364962"/>
          </a:xfrm>
        </p:spPr>
        <p:txBody>
          <a:bodyPr>
            <a:normAutofit/>
          </a:bodyPr>
          <a:lstStyle/>
          <a:p>
            <a:r>
              <a:rPr lang="en-US" dirty="0"/>
              <a:t>Online Voter Registration</a:t>
            </a:r>
          </a:p>
          <a:p>
            <a:r>
              <a:rPr lang="en-US" dirty="0"/>
              <a:t>DMV / Tumbleweed</a:t>
            </a:r>
          </a:p>
          <a:p>
            <a:r>
              <a:rPr lang="en-US" dirty="0"/>
              <a:t>In person / mail in registrations</a:t>
            </a:r>
          </a:p>
          <a:p>
            <a:r>
              <a:rPr lang="en-US" dirty="0"/>
              <a:t>High Schools</a:t>
            </a:r>
          </a:p>
          <a:p>
            <a:pPr>
              <a:buFont typeface="Wingdings" panose="05000000000000000000" pitchFamily="2" charset="2"/>
              <a:buChar char="Ø"/>
            </a:pPr>
            <a:r>
              <a:rPr lang="en-US" dirty="0"/>
              <a:t>Permanent Absentee Letter</a:t>
            </a:r>
          </a:p>
          <a:p>
            <a:pPr>
              <a:buFont typeface="Wingdings" panose="05000000000000000000" pitchFamily="2" charset="2"/>
              <a:buChar char="Ø"/>
            </a:pPr>
            <a:r>
              <a:rPr lang="en-US" dirty="0"/>
              <a:t>Acceptance / Change Letter</a:t>
            </a:r>
          </a:p>
          <a:p>
            <a:pPr>
              <a:buFont typeface="Wingdings" panose="05000000000000000000" pitchFamily="2" charset="2"/>
              <a:buChar char="Ø"/>
            </a:pPr>
            <a:r>
              <a:rPr lang="en-US" dirty="0"/>
              <a:t>Disenfranchisement Letter</a:t>
            </a:r>
          </a:p>
          <a:p>
            <a:pPr>
              <a:buFont typeface="Wingdings" panose="05000000000000000000" pitchFamily="2" charset="2"/>
              <a:buChar char="Ø"/>
            </a:pPr>
            <a:r>
              <a:rPr lang="en-US" dirty="0"/>
              <a:t>DMV Letter</a:t>
            </a:r>
          </a:p>
          <a:p>
            <a:pPr>
              <a:buFont typeface="Wingdings" panose="05000000000000000000" pitchFamily="2" charset="2"/>
              <a:buChar char="Ø"/>
            </a:pPr>
            <a:r>
              <a:rPr lang="en-US" dirty="0"/>
              <a:t>ED 683 / CVR Letters</a:t>
            </a:r>
          </a:p>
          <a:p>
            <a:pPr>
              <a:buFont typeface="Wingdings" panose="05000000000000000000" pitchFamily="2" charset="2"/>
              <a:buChar char="Ø"/>
            </a:pPr>
            <a:r>
              <a:rPr lang="en-US" dirty="0"/>
              <a:t>Rejection Letter</a:t>
            </a:r>
          </a:p>
          <a:p>
            <a:pPr marL="0" indent="0">
              <a:buNone/>
            </a:pPr>
            <a:endParaRPr lang="en-US" dirty="0"/>
          </a:p>
        </p:txBody>
      </p:sp>
    </p:spTree>
    <p:extLst>
      <p:ext uri="{BB962C8B-B14F-4D97-AF65-F5344CB8AC3E}">
        <p14:creationId xmlns:p14="http://schemas.microsoft.com/office/powerpoint/2010/main" val="124871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CVRS System / Reports</a:t>
            </a:r>
          </a:p>
        </p:txBody>
      </p:sp>
      <p:sp>
        <p:nvSpPr>
          <p:cNvPr id="3" name="Content Placeholder 2"/>
          <p:cNvSpPr>
            <a:spLocks noGrp="1"/>
          </p:cNvSpPr>
          <p:nvPr>
            <p:ph idx="1"/>
          </p:nvPr>
        </p:nvSpPr>
        <p:spPr>
          <a:xfrm>
            <a:off x="663979" y="1371600"/>
            <a:ext cx="8596668" cy="5029200"/>
          </a:xfrm>
        </p:spPr>
        <p:txBody>
          <a:bodyPr>
            <a:normAutofit/>
          </a:bodyPr>
          <a:lstStyle/>
          <a:p>
            <a:pPr>
              <a:buFont typeface="Wingdings" panose="05000000000000000000" pitchFamily="2" charset="2"/>
              <a:buChar char="Ø"/>
            </a:pPr>
            <a:r>
              <a:rPr lang="en-US" dirty="0"/>
              <a:t>The Centralized Voter Registration System, CVRS is the system that you will use to process and make changes to a voter’s profile. </a:t>
            </a:r>
          </a:p>
          <a:p>
            <a:pPr>
              <a:buFont typeface="Wingdings" panose="05000000000000000000" pitchFamily="2" charset="2"/>
              <a:buChar char="Ø"/>
            </a:pPr>
            <a:r>
              <a:rPr lang="en-US" dirty="0"/>
              <a:t>CVRS is where you will find your daily online voter registrations as well as changes through the DMV / Tumble Weed systems.</a:t>
            </a:r>
          </a:p>
          <a:p>
            <a:pPr>
              <a:buFont typeface="Wingdings" panose="05000000000000000000" pitchFamily="2" charset="2"/>
              <a:buChar char="Ø"/>
            </a:pPr>
            <a:r>
              <a:rPr lang="en-US" dirty="0"/>
              <a:t>Make sure when you process a new voter to write down the voter ID# on the card. While not mandatory, this will help you locate the voter should they be taken in error.</a:t>
            </a:r>
          </a:p>
          <a:p>
            <a:r>
              <a:rPr lang="en-US" dirty="0"/>
              <a:t>The CVRS System also generates several reports that you will need. These reports are also allowed to be given to the public upon request. </a:t>
            </a:r>
          </a:p>
          <a:p>
            <a:r>
              <a:rPr lang="en-US" dirty="0"/>
              <a:t>Change in Detail Report</a:t>
            </a:r>
          </a:p>
          <a:p>
            <a:r>
              <a:rPr lang="en-US" dirty="0"/>
              <a:t>Disk file (entire voter file in text format)</a:t>
            </a:r>
          </a:p>
          <a:p>
            <a:r>
              <a:rPr lang="en-US" dirty="0"/>
              <a:t>Alpha List</a:t>
            </a:r>
          </a:p>
          <a:p>
            <a:r>
              <a:rPr lang="en-US" dirty="0"/>
              <a:t>Street Guide</a:t>
            </a:r>
          </a:p>
          <a:p>
            <a:endParaRPr lang="en-US" dirty="0"/>
          </a:p>
        </p:txBody>
      </p:sp>
    </p:spTree>
    <p:extLst>
      <p:ext uri="{BB962C8B-B14F-4D97-AF65-F5344CB8AC3E}">
        <p14:creationId xmlns:p14="http://schemas.microsoft.com/office/powerpoint/2010/main" val="318500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1173704-6686-440E-B6D2-F2886A3904CD}"/>
              </a:ext>
            </a:extLst>
          </p:cNvPr>
          <p:cNvPicPr>
            <a:picLocks noChangeAspect="1"/>
          </p:cNvPicPr>
          <p:nvPr/>
        </p:nvPicPr>
        <p:blipFill>
          <a:blip r:embed="rId2"/>
          <a:stretch>
            <a:fillRect/>
          </a:stretch>
        </p:blipFill>
        <p:spPr>
          <a:xfrm>
            <a:off x="-5615" y="457200"/>
            <a:ext cx="12192000" cy="5073970"/>
          </a:xfrm>
          <a:prstGeom prst="rect">
            <a:avLst/>
          </a:prstGeom>
        </p:spPr>
      </p:pic>
    </p:spTree>
    <p:extLst>
      <p:ext uri="{BB962C8B-B14F-4D97-AF65-F5344CB8AC3E}">
        <p14:creationId xmlns:p14="http://schemas.microsoft.com/office/powerpoint/2010/main" val="52301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AA56003-88E0-4909-B5FA-7AAA19CA47EA}"/>
              </a:ext>
            </a:extLst>
          </p:cNvPr>
          <p:cNvPicPr>
            <a:picLocks noChangeAspect="1"/>
          </p:cNvPicPr>
          <p:nvPr/>
        </p:nvPicPr>
        <p:blipFill>
          <a:blip r:embed="rId2"/>
          <a:stretch>
            <a:fillRect/>
          </a:stretch>
        </p:blipFill>
        <p:spPr>
          <a:xfrm>
            <a:off x="-32886" y="685800"/>
            <a:ext cx="12192000" cy="4315752"/>
          </a:xfrm>
          <a:prstGeom prst="rect">
            <a:avLst/>
          </a:prstGeom>
        </p:spPr>
      </p:pic>
    </p:spTree>
    <p:extLst>
      <p:ext uri="{BB962C8B-B14F-4D97-AF65-F5344CB8AC3E}">
        <p14:creationId xmlns:p14="http://schemas.microsoft.com/office/powerpoint/2010/main" val="22809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DMV / Tumbleweed</a:t>
            </a:r>
          </a:p>
        </p:txBody>
      </p:sp>
      <p:sp>
        <p:nvSpPr>
          <p:cNvPr id="3" name="Content Placeholder 2"/>
          <p:cNvSpPr>
            <a:spLocks noGrp="1"/>
          </p:cNvSpPr>
          <p:nvPr>
            <p:ph idx="1"/>
          </p:nvPr>
        </p:nvSpPr>
        <p:spPr>
          <a:xfrm>
            <a:off x="304800" y="762000"/>
            <a:ext cx="10515600" cy="5279363"/>
          </a:xfrm>
        </p:spPr>
        <p:txBody>
          <a:bodyPr/>
          <a:lstStyle/>
          <a:p>
            <a:endParaRPr lang="en-US" sz="2000" dirty="0"/>
          </a:p>
          <a:p>
            <a:r>
              <a:rPr lang="en-US" sz="2000" dirty="0"/>
              <a:t>TUMBLEWEED – is the DMV ‘s secure server which registrars of voters and tax collectors have access to records showing address changes made by residents of your town by the residents. (§9-19i). </a:t>
            </a:r>
          </a:p>
          <a:p>
            <a:endParaRPr lang="en-US" dirty="0"/>
          </a:p>
        </p:txBody>
      </p:sp>
      <p:pic>
        <p:nvPicPr>
          <p:cNvPr id="4" name="Picture 3">
            <a:extLst>
              <a:ext uri="{FF2B5EF4-FFF2-40B4-BE49-F238E27FC236}">
                <a16:creationId xmlns:a16="http://schemas.microsoft.com/office/drawing/2014/main" xmlns="" id="{8AA49C45-E98D-499C-96CA-F68402F51142}"/>
              </a:ext>
            </a:extLst>
          </p:cNvPr>
          <p:cNvPicPr>
            <a:picLocks noChangeAspect="1"/>
          </p:cNvPicPr>
          <p:nvPr/>
        </p:nvPicPr>
        <p:blipFill>
          <a:blip r:embed="rId3"/>
          <a:stretch>
            <a:fillRect/>
          </a:stretch>
        </p:blipFill>
        <p:spPr>
          <a:xfrm>
            <a:off x="3124200" y="1903127"/>
            <a:ext cx="8001266" cy="4927601"/>
          </a:xfrm>
          <a:prstGeom prst="rect">
            <a:avLst/>
          </a:prstGeom>
        </p:spPr>
      </p:pic>
    </p:spTree>
    <p:extLst>
      <p:ext uri="{BB962C8B-B14F-4D97-AF65-F5344CB8AC3E}">
        <p14:creationId xmlns:p14="http://schemas.microsoft.com/office/powerpoint/2010/main" val="3904677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931C9870-53CF-45EC-BB48-16B66CF69FFF}"/>
              </a:ext>
            </a:extLst>
          </p:cNvPr>
          <p:cNvPicPr>
            <a:picLocks noGrp="1" noChangeAspect="1"/>
          </p:cNvPicPr>
          <p:nvPr>
            <p:ph idx="1"/>
          </p:nvPr>
        </p:nvPicPr>
        <p:blipFill>
          <a:blip r:embed="rId2"/>
          <a:stretch>
            <a:fillRect/>
          </a:stretch>
        </p:blipFill>
        <p:spPr>
          <a:xfrm>
            <a:off x="609600" y="762000"/>
            <a:ext cx="10237164" cy="5051425"/>
          </a:xfrm>
          <a:prstGeom prst="rect">
            <a:avLst/>
          </a:prstGeom>
        </p:spPr>
      </p:pic>
    </p:spTree>
    <p:extLst>
      <p:ext uri="{BB962C8B-B14F-4D97-AF65-F5344CB8AC3E}">
        <p14:creationId xmlns:p14="http://schemas.microsoft.com/office/powerpoint/2010/main" val="639675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of a Voter from the rolls</a:t>
            </a:r>
          </a:p>
        </p:txBody>
      </p:sp>
      <p:sp>
        <p:nvSpPr>
          <p:cNvPr id="3" name="Content Placeholder 2"/>
          <p:cNvSpPr>
            <a:spLocks noGrp="1"/>
          </p:cNvSpPr>
          <p:nvPr>
            <p:ph idx="1"/>
          </p:nvPr>
        </p:nvSpPr>
        <p:spPr/>
        <p:txBody>
          <a:bodyPr>
            <a:normAutofit/>
          </a:bodyPr>
          <a:lstStyle/>
          <a:p>
            <a:r>
              <a:rPr lang="en-US" dirty="0"/>
              <a:t>There are only two ways that a voter can be removed without incident. </a:t>
            </a:r>
          </a:p>
          <a:p>
            <a:endParaRPr lang="en-US" dirty="0"/>
          </a:p>
          <a:p>
            <a:r>
              <a:rPr lang="en-US" dirty="0"/>
              <a:t>A voter can be removed via a CVR Notice (ED-642) </a:t>
            </a:r>
          </a:p>
          <a:p>
            <a:endParaRPr lang="en-US" dirty="0"/>
          </a:p>
          <a:p>
            <a:r>
              <a:rPr lang="en-US" dirty="0"/>
              <a:t>A voter cancelation form signed by the voter</a:t>
            </a:r>
          </a:p>
          <a:p>
            <a:pPr marL="0" indent="0">
              <a:buNone/>
            </a:pPr>
            <a:endParaRPr lang="en-US" dirty="0"/>
          </a:p>
          <a:p>
            <a:pPr marL="0" indent="0">
              <a:buNone/>
            </a:pPr>
            <a:r>
              <a:rPr lang="en-US" dirty="0"/>
              <a:t>Per the Secretary of the States Office, at this time Registrars can currently include non-active voters in the Canvas, however, there is a current federal court case that could change this rule. When using this option always make sure to check with SOTS first!</a:t>
            </a:r>
          </a:p>
          <a:p>
            <a:endParaRPr lang="en-US" dirty="0"/>
          </a:p>
          <a:p>
            <a:endParaRPr lang="en-US" dirty="0"/>
          </a:p>
        </p:txBody>
      </p:sp>
    </p:spTree>
    <p:extLst>
      <p:ext uri="{BB962C8B-B14F-4D97-AF65-F5344CB8AC3E}">
        <p14:creationId xmlns:p14="http://schemas.microsoft.com/office/powerpoint/2010/main" val="347209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Yearly Canvas of Voter Residence</a:t>
            </a:r>
          </a:p>
        </p:txBody>
      </p:sp>
      <p:sp>
        <p:nvSpPr>
          <p:cNvPr id="3" name="Content Placeholder 2"/>
          <p:cNvSpPr>
            <a:spLocks noGrp="1"/>
          </p:cNvSpPr>
          <p:nvPr>
            <p:ph idx="1"/>
          </p:nvPr>
        </p:nvSpPr>
        <p:spPr/>
        <p:txBody>
          <a:bodyPr/>
          <a:lstStyle/>
          <a:p>
            <a:r>
              <a:rPr lang="en-US" sz="1600" dirty="0"/>
              <a:t>Section 9-32 requires the registrars of each town to conduct a canvas of electors in person by mail or National change of Address(NCOA) system of the U.S. Postal System by Telephone or a combination of any of these.</a:t>
            </a:r>
          </a:p>
          <a:p>
            <a:r>
              <a:rPr lang="en-US" sz="1600" dirty="0"/>
              <a:t>ED-683 letters are sent to those who have moved within town. </a:t>
            </a:r>
          </a:p>
          <a:p>
            <a:r>
              <a:rPr lang="en-US" sz="1600" dirty="0"/>
              <a:t>CVR letters are sent to those who are moved out of town.</a:t>
            </a:r>
          </a:p>
          <a:p>
            <a:r>
              <a:rPr lang="en-US" sz="1600" dirty="0"/>
              <a:t>A certificate of completion is filed with SOTS once the canvas in completed.</a:t>
            </a:r>
          </a:p>
          <a:p>
            <a:r>
              <a:rPr lang="en-US" sz="1600" dirty="0"/>
              <a:t>Those towns who have May elections are excused from the canvas only during the May General Election. </a:t>
            </a:r>
          </a:p>
          <a:p>
            <a:endParaRPr lang="en-US" dirty="0"/>
          </a:p>
        </p:txBody>
      </p:sp>
    </p:spTree>
    <p:extLst>
      <p:ext uri="{BB962C8B-B14F-4D97-AF65-F5344CB8AC3E}">
        <p14:creationId xmlns:p14="http://schemas.microsoft.com/office/powerpoint/2010/main" val="2717065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09B44DF-3663-41A4-A62E-7E2D473B80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0"/>
            <a:ext cx="6154882" cy="6781800"/>
          </a:xfrm>
          <a:prstGeom prst="rect">
            <a:avLst/>
          </a:prstGeom>
        </p:spPr>
      </p:pic>
    </p:spTree>
    <p:extLst>
      <p:ext uri="{BB962C8B-B14F-4D97-AF65-F5344CB8AC3E}">
        <p14:creationId xmlns:p14="http://schemas.microsoft.com/office/powerpoint/2010/main" val="197211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Petitions</a:t>
            </a:r>
          </a:p>
        </p:txBody>
      </p:sp>
      <p:sp>
        <p:nvSpPr>
          <p:cNvPr id="3" name="Content Placeholder 2"/>
          <p:cNvSpPr>
            <a:spLocks noGrp="1"/>
          </p:cNvSpPr>
          <p:nvPr>
            <p:ph idx="1"/>
          </p:nvPr>
        </p:nvSpPr>
        <p:spPr>
          <a:xfrm>
            <a:off x="677334" y="1676400"/>
            <a:ext cx="8596668" cy="3880773"/>
          </a:xfrm>
        </p:spPr>
        <p:txBody>
          <a:bodyPr>
            <a:normAutofit lnSpcReduction="10000"/>
          </a:bodyPr>
          <a:lstStyle/>
          <a:p>
            <a:r>
              <a:rPr lang="en-US" sz="1600" dirty="0"/>
              <a:t>Two types of petitions that are given out:</a:t>
            </a:r>
          </a:p>
          <a:p>
            <a:r>
              <a:rPr lang="en-US" sz="1600" dirty="0"/>
              <a:t>Nominating petitions are given out by the Town Clerk. </a:t>
            </a:r>
          </a:p>
          <a:p>
            <a:r>
              <a:rPr lang="en-US" sz="1600" dirty="0"/>
              <a:t>Primary petitions are given out by the Registrar of Voters for local or single district offices.</a:t>
            </a:r>
          </a:p>
          <a:p>
            <a:r>
              <a:rPr lang="en-US" sz="1600" dirty="0"/>
              <a:t>Primary petitions for multi-town district or statewide office are given out by the Secretary of the State.</a:t>
            </a:r>
          </a:p>
          <a:p>
            <a:r>
              <a:rPr lang="en-US" sz="1600" dirty="0"/>
              <a:t>Primary petitions are to be made available the day following a caucus or convention, or once the window to hold a caucus or convention has closed. </a:t>
            </a:r>
          </a:p>
          <a:p>
            <a:r>
              <a:rPr lang="en-US" sz="1600" dirty="0"/>
              <a:t>A candidate must obtain the signatures of 5% of the total enrolment of those enrolled in the political party.</a:t>
            </a:r>
          </a:p>
          <a:p>
            <a:r>
              <a:rPr lang="en-US" sz="1600" dirty="0"/>
              <a:t>Only members of that political party may circulate petitions on the candidates behalf.</a:t>
            </a:r>
          </a:p>
          <a:p>
            <a:r>
              <a:rPr lang="en-US" sz="1600" dirty="0"/>
              <a:t>Petitions are to be notarized and submitted back to the Registrar or SOTS within the allotted time period for circulating.</a:t>
            </a:r>
          </a:p>
          <a:p>
            <a:endParaRPr lang="en-US" sz="1600" dirty="0"/>
          </a:p>
        </p:txBody>
      </p:sp>
    </p:spTree>
    <p:extLst>
      <p:ext uri="{BB962C8B-B14F-4D97-AF65-F5344CB8AC3E}">
        <p14:creationId xmlns:p14="http://schemas.microsoft.com/office/powerpoint/2010/main" val="472635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Ballot Access</a:t>
            </a:r>
          </a:p>
        </p:txBody>
      </p:sp>
      <p:sp>
        <p:nvSpPr>
          <p:cNvPr id="3" name="Content Placeholder 2"/>
          <p:cNvSpPr>
            <a:spLocks noGrp="1"/>
          </p:cNvSpPr>
          <p:nvPr>
            <p:ph idx="1"/>
          </p:nvPr>
        </p:nvSpPr>
        <p:spPr>
          <a:xfrm>
            <a:off x="152400" y="1488613"/>
            <a:ext cx="8596668" cy="3880773"/>
          </a:xfrm>
        </p:spPr>
        <p:txBody>
          <a:bodyPr/>
          <a:lstStyle/>
          <a:p>
            <a:r>
              <a:rPr lang="en-US" dirty="0"/>
              <a:t>A candidate has several ways that they can gain access to a ballot. </a:t>
            </a:r>
          </a:p>
          <a:p>
            <a:r>
              <a:rPr lang="en-US" dirty="0"/>
              <a:t>Nomination from a major party, or minor party with ballot access.</a:t>
            </a:r>
          </a:p>
          <a:p>
            <a:r>
              <a:rPr lang="en-US" dirty="0"/>
              <a:t>Successfully petitioning onto the ballot via a Nominating Petition.</a:t>
            </a:r>
          </a:p>
          <a:p>
            <a:r>
              <a:rPr lang="en-US" dirty="0"/>
              <a:t>Obtaining at least 1% of the total vote for an office in a </a:t>
            </a:r>
          </a:p>
          <a:p>
            <a:pPr marL="0" indent="0">
              <a:buNone/>
            </a:pPr>
            <a:r>
              <a:rPr lang="en-US" dirty="0"/>
              <a:t>       General Election.</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415" y="967038"/>
            <a:ext cx="4191000" cy="5305425"/>
          </a:xfrm>
          <a:prstGeom prst="rect">
            <a:avLst/>
          </a:prstGeom>
          <a:ln>
            <a:noFill/>
          </a:ln>
          <a:effectLst>
            <a:softEdge rad="112500"/>
          </a:effectLst>
        </p:spPr>
      </p:pic>
    </p:spTree>
    <p:extLst>
      <p:ext uri="{BB962C8B-B14F-4D97-AF65-F5344CB8AC3E}">
        <p14:creationId xmlns:p14="http://schemas.microsoft.com/office/powerpoint/2010/main" val="2140293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9B9CB4-298D-4D77-A95B-165B2BB257F7}"/>
              </a:ext>
            </a:extLst>
          </p:cNvPr>
          <p:cNvSpPr>
            <a:spLocks noGrp="1"/>
          </p:cNvSpPr>
          <p:nvPr>
            <p:ph type="title"/>
          </p:nvPr>
        </p:nvSpPr>
        <p:spPr/>
        <p:txBody>
          <a:bodyPr/>
          <a:lstStyle/>
          <a:p>
            <a:r>
              <a:rPr lang="en-US" dirty="0"/>
              <a:t>Emergency Plans</a:t>
            </a:r>
          </a:p>
        </p:txBody>
      </p:sp>
      <p:sp>
        <p:nvSpPr>
          <p:cNvPr id="3" name="Content Placeholder 2">
            <a:extLst>
              <a:ext uri="{FF2B5EF4-FFF2-40B4-BE49-F238E27FC236}">
                <a16:creationId xmlns:a16="http://schemas.microsoft.com/office/drawing/2014/main" xmlns="" id="{79EA6640-7ADA-40A3-82A6-98445907841C}"/>
              </a:ext>
            </a:extLst>
          </p:cNvPr>
          <p:cNvSpPr>
            <a:spLocks noGrp="1"/>
          </p:cNvSpPr>
          <p:nvPr>
            <p:ph idx="1"/>
          </p:nvPr>
        </p:nvSpPr>
        <p:spPr/>
        <p:txBody>
          <a:bodyPr/>
          <a:lstStyle/>
          <a:p>
            <a:r>
              <a:rPr lang="en-US" dirty="0"/>
              <a:t>In June of 2011 the General Assembly passed legislation requiring that all towns put in place, an Emergency Plan for Election Day issues.</a:t>
            </a:r>
          </a:p>
          <a:p>
            <a:endParaRPr lang="en-US" dirty="0"/>
          </a:p>
          <a:p>
            <a:r>
              <a:rPr lang="en-US" dirty="0"/>
              <a:t>The plan is to be agreed upon by both Registrars and the Town Clerk and to be passed by the local governing body of the town.</a:t>
            </a:r>
          </a:p>
          <a:p>
            <a:endParaRPr lang="en-US" dirty="0"/>
          </a:p>
          <a:p>
            <a:r>
              <a:rPr lang="en-US" dirty="0"/>
              <a:t>When was the last time that you reviewed your emergency plan to see if updates are needed?</a:t>
            </a:r>
          </a:p>
          <a:p>
            <a:endParaRPr lang="en-US" dirty="0"/>
          </a:p>
          <a:p>
            <a:endParaRPr lang="en-US" dirty="0"/>
          </a:p>
        </p:txBody>
      </p:sp>
    </p:spTree>
    <p:extLst>
      <p:ext uri="{BB962C8B-B14F-4D97-AF65-F5344CB8AC3E}">
        <p14:creationId xmlns:p14="http://schemas.microsoft.com/office/powerpoint/2010/main" val="94172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2334C-F0CA-4F56-B460-CA727D08125D}"/>
              </a:ext>
            </a:extLst>
          </p:cNvPr>
          <p:cNvSpPr>
            <a:spLocks noGrp="1"/>
          </p:cNvSpPr>
          <p:nvPr>
            <p:ph type="title"/>
          </p:nvPr>
        </p:nvSpPr>
        <p:spPr>
          <a:xfrm>
            <a:off x="382555" y="821094"/>
            <a:ext cx="9911628" cy="1013072"/>
          </a:xfrm>
        </p:spPr>
        <p:txBody>
          <a:bodyPr>
            <a:normAutofit fontScale="90000"/>
          </a:bodyPr>
          <a:lstStyle/>
          <a:p>
            <a:pPr algn="ctr"/>
            <a:r>
              <a:rPr lang="en-US" b="1" dirty="0"/>
              <a:t>Sec. 9-174a. Emergency contingency plan </a:t>
            </a:r>
            <a:br>
              <a:rPr lang="en-US" b="1" dirty="0"/>
            </a:br>
            <a:r>
              <a:rPr lang="en-US" b="1" dirty="0"/>
              <a:t>for elections</a:t>
            </a:r>
            <a:endParaRPr lang="en-US" dirty="0"/>
          </a:p>
        </p:txBody>
      </p:sp>
      <p:sp>
        <p:nvSpPr>
          <p:cNvPr id="3" name="Content Placeholder 2">
            <a:extLst>
              <a:ext uri="{FF2B5EF4-FFF2-40B4-BE49-F238E27FC236}">
                <a16:creationId xmlns:a16="http://schemas.microsoft.com/office/drawing/2014/main" xmlns="" id="{9C7E1849-6AEC-4DE9-9A7B-823AA6B2CD64}"/>
              </a:ext>
            </a:extLst>
          </p:cNvPr>
          <p:cNvSpPr>
            <a:spLocks noGrp="1"/>
          </p:cNvSpPr>
          <p:nvPr>
            <p:ph idx="1"/>
          </p:nvPr>
        </p:nvSpPr>
        <p:spPr>
          <a:xfrm>
            <a:off x="382555" y="2174032"/>
            <a:ext cx="10599576" cy="4320073"/>
          </a:xfrm>
          <a:gradFill flip="none"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path path="rect">
              <a:fillToRect l="100000" t="100000"/>
            </a:path>
            <a:tileRect r="-100000" b="-100000"/>
          </a:gradFill>
        </p:spPr>
        <p:txBody>
          <a:bodyPr>
            <a:normAutofit/>
          </a:bodyPr>
          <a:lstStyle/>
          <a:p>
            <a:pPr marL="0" indent="0">
              <a:buNone/>
            </a:pPr>
            <a:r>
              <a:rPr lang="en-US" b="1" dirty="0"/>
              <a:t>Sec. 9-174a. Emergency contingency plan for elections. Model plan.</a:t>
            </a:r>
            <a:r>
              <a:rPr lang="en-US" dirty="0"/>
              <a:t> (a) For each municipality, the registrars of voters, in consultation with the municipal clerk, shall create an emergency contingency plan for elections, primaries and referenda to be held within such municipality. </a:t>
            </a:r>
          </a:p>
          <a:p>
            <a:pPr marL="0" indent="0">
              <a:buNone/>
            </a:pPr>
            <a:endParaRPr lang="en-US" dirty="0"/>
          </a:p>
          <a:p>
            <a:pPr marL="0" indent="0">
              <a:buNone/>
            </a:pPr>
            <a:r>
              <a:rPr lang="en-US" b="1" dirty="0"/>
              <a:t>Such plan shall include, but not be limited to</a:t>
            </a:r>
            <a:r>
              <a:rPr lang="en-US" dirty="0"/>
              <a:t>, </a:t>
            </a:r>
            <a:r>
              <a:rPr lang="en-US" dirty="0">
                <a:solidFill>
                  <a:schemeClr val="bg1"/>
                </a:solidFill>
                <a:highlight>
                  <a:srgbClr val="FFFF00"/>
                </a:highlight>
              </a:rPr>
              <a:t>(1) solutions for ballot shortages, and (2) strategies to implement in the event of (A) a shortage or absence of poll workers, (B) a loss of power, (C) a fire or the sounding of an alarm within a polling place, (D) voting machine malfunctions, (E) a weather or other natural disaster, (F) the need to remove a poll worker or moderator and to replace such worker or moderator, and (G) disorder in and around the polling place</a:t>
            </a:r>
          </a:p>
        </p:txBody>
      </p:sp>
    </p:spTree>
    <p:extLst>
      <p:ext uri="{BB962C8B-B14F-4D97-AF65-F5344CB8AC3E}">
        <p14:creationId xmlns:p14="http://schemas.microsoft.com/office/powerpoint/2010/main" val="736976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Worker Training</a:t>
            </a:r>
          </a:p>
        </p:txBody>
      </p:sp>
      <p:sp>
        <p:nvSpPr>
          <p:cNvPr id="3" name="Content Placeholder 2"/>
          <p:cNvSpPr>
            <a:spLocks noGrp="1"/>
          </p:cNvSpPr>
          <p:nvPr>
            <p:ph idx="1"/>
          </p:nvPr>
        </p:nvSpPr>
        <p:spPr>
          <a:xfrm>
            <a:off x="677334" y="1371601"/>
            <a:ext cx="9457266" cy="4669762"/>
          </a:xfrm>
        </p:spPr>
        <p:txBody>
          <a:bodyPr/>
          <a:lstStyle/>
          <a:p>
            <a:endParaRPr lang="en-US" dirty="0"/>
          </a:p>
          <a:p>
            <a:r>
              <a:rPr lang="en-US" dirty="0"/>
              <a:t>It is your responsibility to make sure that all poll workers receive adequate training before each election. </a:t>
            </a:r>
          </a:p>
          <a:p>
            <a:endParaRPr lang="en-US" dirty="0"/>
          </a:p>
          <a:p>
            <a:r>
              <a:rPr lang="en-US" dirty="0"/>
              <a:t>Moderators certification must be up to date. If their certification has lapsed make sure they attend a certification class prior to Election Day.</a:t>
            </a:r>
          </a:p>
          <a:p>
            <a:endParaRPr lang="en-US" dirty="0"/>
          </a:p>
          <a:p>
            <a:r>
              <a:rPr lang="en-US" dirty="0"/>
              <a:t>Make sure that your poll workers are aware of your Emergency Plan should an issue arise at the polls, i.e. ballot shortage, poll workers who fail to arrive, loss of power, fire, etc. </a:t>
            </a:r>
          </a:p>
          <a:p>
            <a:endParaRPr lang="en-US" dirty="0"/>
          </a:p>
        </p:txBody>
      </p:sp>
    </p:spTree>
    <p:extLst>
      <p:ext uri="{BB962C8B-B14F-4D97-AF65-F5344CB8AC3E}">
        <p14:creationId xmlns:p14="http://schemas.microsoft.com/office/powerpoint/2010/main" val="1723752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Equipment</a:t>
            </a:r>
          </a:p>
        </p:txBody>
      </p:sp>
      <p:sp>
        <p:nvSpPr>
          <p:cNvPr id="3" name="Content Placeholder 2"/>
          <p:cNvSpPr>
            <a:spLocks noGrp="1"/>
          </p:cNvSpPr>
          <p:nvPr>
            <p:ph idx="1"/>
          </p:nvPr>
        </p:nvSpPr>
        <p:spPr>
          <a:xfrm>
            <a:off x="677334" y="1676400"/>
            <a:ext cx="8596668" cy="3880773"/>
          </a:xfrm>
        </p:spPr>
        <p:txBody>
          <a:bodyPr>
            <a:normAutofit fontScale="85000" lnSpcReduction="20000"/>
          </a:bodyPr>
          <a:lstStyle/>
          <a:p>
            <a:endParaRPr lang="en-US" dirty="0"/>
          </a:p>
          <a:p>
            <a:endParaRPr lang="en-US" dirty="0"/>
          </a:p>
          <a:p>
            <a:r>
              <a:rPr lang="en-US" sz="2000" dirty="0"/>
              <a:t>ALL POLLING LOCATIONS HAVE TWO TABULATORS (One is a back-up)</a:t>
            </a:r>
          </a:p>
          <a:p>
            <a:endParaRPr lang="en-US" sz="2000" dirty="0"/>
          </a:p>
          <a:p>
            <a:r>
              <a:rPr lang="en-US" sz="2000" dirty="0"/>
              <a:t>IT IS UP TO THE REGISTRARS TO TEST VOTE THIS EQUIPMENT AND SEND THE CORRECT MEMORY CARD TO EACH POLLING LOCATIONS ALONG WITH THE APPROPIATE BALLOTS FOR THAT ELECTION.</a:t>
            </a:r>
          </a:p>
          <a:p>
            <a:endParaRPr lang="en-US" sz="2000" dirty="0"/>
          </a:p>
          <a:p>
            <a:r>
              <a:rPr lang="en-US" sz="2000" dirty="0"/>
              <a:t>THE IVS/AVS BALLOT MARKING EQUIPMENT MUST BE AVAILABLE AT ALL POLLING LOCATIONS FOR ANYONE WHO WISHES TO USE THEM REGARDLESS OF DISABILITIES.</a:t>
            </a:r>
          </a:p>
          <a:p>
            <a:endParaRPr lang="en-US" sz="2000" dirty="0"/>
          </a:p>
          <a:p>
            <a:pPr marL="0" indent="0">
              <a:buNone/>
            </a:pPr>
            <a:endParaRPr lang="en-US" sz="2000" dirty="0"/>
          </a:p>
          <a:p>
            <a:pPr marL="0" indent="0">
              <a:buNone/>
            </a:pPr>
            <a:r>
              <a:rPr lang="en-US" sz="2000" dirty="0"/>
              <a:t>  </a:t>
            </a:r>
          </a:p>
        </p:txBody>
      </p:sp>
    </p:spTree>
    <p:extLst>
      <p:ext uri="{BB962C8B-B14F-4D97-AF65-F5344CB8AC3E}">
        <p14:creationId xmlns:p14="http://schemas.microsoft.com/office/powerpoint/2010/main" val="3984195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009466" cy="914400"/>
          </a:xfrm>
        </p:spPr>
        <p:txBody>
          <a:bodyPr>
            <a:normAutofit/>
          </a:bodyPr>
          <a:lstStyle/>
          <a:p>
            <a:r>
              <a:rPr lang="en-US" dirty="0"/>
              <a:t>Maintenance of Election Equipment</a:t>
            </a:r>
          </a:p>
        </p:txBody>
      </p:sp>
      <p:sp>
        <p:nvSpPr>
          <p:cNvPr id="3" name="Content Placeholder 2"/>
          <p:cNvSpPr>
            <a:spLocks noGrp="1"/>
          </p:cNvSpPr>
          <p:nvPr>
            <p:ph idx="1"/>
          </p:nvPr>
        </p:nvSpPr>
        <p:spPr/>
        <p:txBody>
          <a:bodyPr>
            <a:normAutofit/>
          </a:bodyPr>
          <a:lstStyle/>
          <a:p>
            <a:r>
              <a:rPr lang="en-US" sz="1600" dirty="0"/>
              <a:t>LHS is contracted to maintain the voting tabulators and ballot boxes.</a:t>
            </a:r>
          </a:p>
          <a:p>
            <a:r>
              <a:rPr lang="en-US" sz="1600" dirty="0"/>
              <a:t>There are three different service contract tiers available make sure to know which tier your town has purchased.</a:t>
            </a:r>
          </a:p>
          <a:p>
            <a:r>
              <a:rPr lang="en-US" sz="1600" dirty="0"/>
              <a:t>It is your responsibility to make appointments to have equipment serviced by LHS yearly.</a:t>
            </a:r>
          </a:p>
          <a:p>
            <a:r>
              <a:rPr lang="en-US" sz="1600" dirty="0"/>
              <a:t>Make sure that all ballot boxes are checked to make sure write-in baffle is in working order.</a:t>
            </a:r>
          </a:p>
          <a:p>
            <a:r>
              <a:rPr lang="en-US" sz="1600" dirty="0"/>
              <a:t>IVS is contracted to maintain the AVS equipment. </a:t>
            </a:r>
          </a:p>
          <a:p>
            <a:r>
              <a:rPr lang="en-US" sz="1600" dirty="0"/>
              <a:t>IVS/AVS system will be a download from IVS</a:t>
            </a:r>
          </a:p>
          <a:p>
            <a:r>
              <a:rPr lang="en-US" sz="1600" dirty="0"/>
              <a:t>Your town is responsible for the cost for programing the AVS equipment for elections and referenda.</a:t>
            </a:r>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314286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A3B6C8-E793-4491-ABE7-5C5FA839B77A}"/>
              </a:ext>
            </a:extLst>
          </p:cNvPr>
          <p:cNvSpPr>
            <a:spLocks noGrp="1"/>
          </p:cNvSpPr>
          <p:nvPr>
            <p:ph type="title"/>
          </p:nvPr>
        </p:nvSpPr>
        <p:spPr/>
        <p:txBody>
          <a:bodyPr>
            <a:normAutofit/>
          </a:bodyPr>
          <a:lstStyle/>
          <a:p>
            <a:r>
              <a:rPr lang="en-US" dirty="0"/>
              <a:t>Polling Place Pre-Election Check</a:t>
            </a:r>
          </a:p>
        </p:txBody>
      </p:sp>
      <p:sp>
        <p:nvSpPr>
          <p:cNvPr id="3" name="Content Placeholder 2">
            <a:extLst>
              <a:ext uri="{FF2B5EF4-FFF2-40B4-BE49-F238E27FC236}">
                <a16:creationId xmlns:a16="http://schemas.microsoft.com/office/drawing/2014/main" xmlns="" id="{E304C9A8-6AE3-427B-8AAD-F63644CDA69A}"/>
              </a:ext>
            </a:extLst>
          </p:cNvPr>
          <p:cNvSpPr>
            <a:spLocks noGrp="1"/>
          </p:cNvSpPr>
          <p:nvPr>
            <p:ph idx="1"/>
          </p:nvPr>
        </p:nvSpPr>
        <p:spPr>
          <a:xfrm>
            <a:off x="592016" y="1737361"/>
            <a:ext cx="10842178" cy="4862222"/>
          </a:xfrm>
        </p:spPr>
        <p:txBody>
          <a:bodyPr>
            <a:normAutofit/>
          </a:bodyPr>
          <a:lstStyle/>
          <a:p>
            <a:r>
              <a:rPr lang="en-US" u="sng" dirty="0"/>
              <a:t>Early Permission and Site Check </a:t>
            </a:r>
            <a:endParaRPr lang="en-US" dirty="0"/>
          </a:p>
          <a:p>
            <a:pPr marL="0" indent="0">
              <a:buNone/>
            </a:pPr>
            <a:r>
              <a:rPr lang="en-US" dirty="0"/>
              <a:t>Check with those in charge of your polling place well in advance of the election to make sure that the location will be operational on the day of the election. Make sure to conduct a site visit prior to the election to make sure everything will be operational for the Primary. </a:t>
            </a:r>
          </a:p>
          <a:p>
            <a:endParaRPr lang="en-US" dirty="0"/>
          </a:p>
          <a:p>
            <a:r>
              <a:rPr lang="en-US" u="sng" dirty="0"/>
              <a:t>Pre-Election Organization Meeting</a:t>
            </a:r>
          </a:p>
          <a:p>
            <a:pPr marL="0" indent="0">
              <a:buNone/>
            </a:pPr>
            <a:r>
              <a:rPr lang="en-US" dirty="0"/>
              <a:t>Prior to every election you should consider calling a meeting in which everyone who would have some kind of roll be present. For example, are your polling places owned by the municipality or are they rentals? Who will be delivering your election equipment and who will be accepting delivery? Are the local authorities prepared to assist you should you lose power or have an emergency at the polls? Is everyone aware of what your Emergency Plan entails and are they ready to assist your office should a problem develop?</a:t>
            </a:r>
          </a:p>
          <a:p>
            <a:endParaRPr lang="en-US" dirty="0"/>
          </a:p>
        </p:txBody>
      </p:sp>
      <p:sp>
        <p:nvSpPr>
          <p:cNvPr id="4" name="Slide Number Placeholder 3">
            <a:extLst>
              <a:ext uri="{FF2B5EF4-FFF2-40B4-BE49-F238E27FC236}">
                <a16:creationId xmlns:a16="http://schemas.microsoft.com/office/drawing/2014/main" xmlns="" id="{9DA3EDAC-A31F-48F7-8AF0-76351C36F22E}"/>
              </a:ext>
            </a:extLst>
          </p:cNvPr>
          <p:cNvSpPr>
            <a:spLocks noGrp="1"/>
          </p:cNvSpPr>
          <p:nvPr>
            <p:ph type="sldNum" sz="quarter" idx="12"/>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2329761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ccessible Entrance"/>
          <p:cNvPicPr>
            <a:picLocks noChangeAspect="1" noChangeArrowheads="1"/>
          </p:cNvPicPr>
          <p:nvPr/>
        </p:nvPicPr>
        <p:blipFill rotWithShape="1">
          <a:blip r:embed="rId2" cstate="print"/>
          <a:srcRect l="9047" t="5131" r="9745" b="5739"/>
          <a:stretch/>
        </p:blipFill>
        <p:spPr bwMode="auto">
          <a:xfrm>
            <a:off x="9144000" y="2743200"/>
            <a:ext cx="1905000" cy="3124200"/>
          </a:xfrm>
          <a:prstGeom prst="rect">
            <a:avLst/>
          </a:prstGeom>
          <a:noFill/>
          <a:ln w="9525">
            <a:noFill/>
            <a:miter lim="800000"/>
            <a:headEnd/>
            <a:tailEnd/>
          </a:ln>
        </p:spPr>
      </p:pic>
      <p:sp>
        <p:nvSpPr>
          <p:cNvPr id="429058" name="Rectangle 3074"/>
          <p:cNvSpPr>
            <a:spLocks noGrp="1"/>
          </p:cNvSpPr>
          <p:nvPr>
            <p:ph type="title"/>
          </p:nvPr>
        </p:nvSpPr>
        <p:spPr bwMode="auto">
          <a:xfrm>
            <a:off x="1219200" y="573640"/>
            <a:ext cx="8229600" cy="1026560"/>
          </a:xfrm>
        </p:spPr>
        <p:txBody>
          <a:bodyPr vert="horz" wrap="square" lIns="91440" tIns="45720" rIns="91440" bIns="45720" numCol="1" rtlCol="0" anchor="t" anchorCtr="0" compatLnSpc="1">
            <a:prstTxWarp prst="textNoShape">
              <a:avLst/>
            </a:prstTxWarp>
            <a:noAutofit/>
          </a:bodyPr>
          <a:lstStyle/>
          <a:p>
            <a:pPr>
              <a:defRPr/>
            </a:pPr>
            <a:r>
              <a:rPr lang="en-US" sz="4400" dirty="0">
                <a:solidFill>
                  <a:schemeClr val="accent2">
                    <a:lumMod val="60000"/>
                    <a:lumOff val="40000"/>
                  </a:schemeClr>
                </a:solidFill>
                <a:latin typeface="Bodoni MT" panose="02070603080606020203" pitchFamily="18" charset="0"/>
              </a:rPr>
              <a:t>Polling Place Must </a:t>
            </a:r>
            <a:r>
              <a:rPr lang="en-US" sz="4400" dirty="0" err="1">
                <a:solidFill>
                  <a:schemeClr val="accent2">
                    <a:lumMod val="60000"/>
                    <a:lumOff val="40000"/>
                  </a:schemeClr>
                </a:solidFill>
                <a:latin typeface="Bodoni MT" panose="02070603080606020203" pitchFamily="18" charset="0"/>
              </a:rPr>
              <a:t>Be“Accessible</a:t>
            </a:r>
            <a:r>
              <a:rPr lang="en-US" sz="4400" dirty="0">
                <a:solidFill>
                  <a:schemeClr val="accent2">
                    <a:lumMod val="60000"/>
                    <a:lumOff val="40000"/>
                  </a:schemeClr>
                </a:solidFill>
                <a:latin typeface="Bodoni MT" panose="02070603080606020203" pitchFamily="18" charset="0"/>
              </a:rPr>
              <a:t>”</a:t>
            </a:r>
          </a:p>
        </p:txBody>
      </p:sp>
      <p:sp>
        <p:nvSpPr>
          <p:cNvPr id="8195" name="Rectangle 3075"/>
          <p:cNvSpPr>
            <a:spLocks noGrp="1"/>
          </p:cNvSpPr>
          <p:nvPr>
            <p:ph type="body" sz="half" idx="2"/>
          </p:nvPr>
        </p:nvSpPr>
        <p:spPr>
          <a:xfrm>
            <a:off x="1468244" y="1676400"/>
            <a:ext cx="7772400" cy="4267200"/>
          </a:xfrm>
        </p:spPr>
        <p:txBody>
          <a:bodyPr>
            <a:normAutofit fontScale="92500" lnSpcReduction="10000"/>
          </a:bodyPr>
          <a:lstStyle/>
          <a:p>
            <a:r>
              <a:rPr lang="en-US" altLang="en-US" sz="2800" dirty="0"/>
              <a:t>Moderator (or designee) should :</a:t>
            </a:r>
          </a:p>
          <a:p>
            <a:pPr lvl="1">
              <a:buFont typeface="Wingdings" panose="05000000000000000000" pitchFamily="2" charset="2"/>
              <a:buChar char="q"/>
            </a:pPr>
            <a:r>
              <a:rPr lang="en-US" altLang="en-US" sz="2800" dirty="0"/>
              <a:t>Check parking lot signs.</a:t>
            </a:r>
          </a:p>
          <a:p>
            <a:pPr lvl="1">
              <a:buFont typeface="Wingdings" panose="05000000000000000000" pitchFamily="2" charset="2"/>
              <a:buChar char="q"/>
            </a:pPr>
            <a:r>
              <a:rPr lang="en-US" altLang="en-US" sz="2800" dirty="0"/>
              <a:t>Post signs to accessible entry, if applicable.</a:t>
            </a:r>
          </a:p>
          <a:p>
            <a:pPr lvl="1">
              <a:buFont typeface="Wingdings" panose="05000000000000000000" pitchFamily="2" charset="2"/>
              <a:buChar char="q"/>
            </a:pPr>
            <a:r>
              <a:rPr lang="en-US" altLang="en-US" sz="2800" dirty="0"/>
              <a:t>Clear all accessible pathways in polls </a:t>
            </a:r>
          </a:p>
          <a:p>
            <a:pPr lvl="1">
              <a:buFont typeface="Wingdings" panose="05000000000000000000" pitchFamily="2" charset="2"/>
              <a:buChar char="q"/>
            </a:pPr>
            <a:r>
              <a:rPr lang="en-US" altLang="en-US" sz="2800" dirty="0"/>
              <a:t>Set up wheelchair-accessible privacy booth.</a:t>
            </a:r>
          </a:p>
          <a:p>
            <a:pPr lvl="1">
              <a:buFont typeface="Wingdings" panose="05000000000000000000" pitchFamily="2" charset="2"/>
              <a:buChar char="q"/>
            </a:pPr>
            <a:r>
              <a:rPr lang="en-US" altLang="en-US" sz="2800" dirty="0"/>
              <a:t>Set up seating for tired voters.</a:t>
            </a:r>
          </a:p>
          <a:p>
            <a:pPr lvl="1">
              <a:buFont typeface="Wingdings" panose="05000000000000000000" pitchFamily="2" charset="2"/>
              <a:buChar char="q"/>
            </a:pPr>
            <a:r>
              <a:rPr lang="en-US" altLang="en-US" sz="2800" dirty="0"/>
              <a:t>Review curbside voting process.</a:t>
            </a:r>
          </a:p>
          <a:p>
            <a:r>
              <a:rPr lang="en-US" altLang="en-US" sz="2800" dirty="0"/>
              <a:t>Confirm presence/set-up of IVS accessible voting equipment –ready to go at 6 am!</a:t>
            </a:r>
          </a:p>
          <a:p>
            <a:pPr lvl="1">
              <a:buNone/>
            </a:pPr>
            <a:endParaRPr lang="en-US" altLang="en-US" dirty="0"/>
          </a:p>
        </p:txBody>
      </p:sp>
      <p:sp>
        <p:nvSpPr>
          <p:cNvPr id="4" name="Slide Number Placeholder 3"/>
          <p:cNvSpPr>
            <a:spLocks noGrp="1"/>
          </p:cNvSpPr>
          <p:nvPr>
            <p:ph type="sldNum" sz="quarter" idx="12"/>
          </p:nvPr>
        </p:nvSpPr>
        <p:spPr/>
        <p:txBody>
          <a:bodyPr/>
          <a:lstStyle/>
          <a:p>
            <a:pPr>
              <a:defRPr/>
            </a:pPr>
            <a:fld id="{2A1A0FC6-1749-4353-959F-FA9A9EDFB0E6}" type="slidenum">
              <a:rPr lang="en-US" smtClean="0"/>
              <a:pPr>
                <a:defRPr/>
              </a:pPr>
              <a:t>28</a:t>
            </a:fld>
            <a:endParaRPr lang="en-US" dirty="0"/>
          </a:p>
        </p:txBody>
      </p:sp>
    </p:spTree>
    <p:extLst>
      <p:ext uri="{BB962C8B-B14F-4D97-AF65-F5344CB8AC3E}">
        <p14:creationId xmlns:p14="http://schemas.microsoft.com/office/powerpoint/2010/main" val="6272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anim calcmode="lin" valueType="num">
                                      <p:cBhvr additive="base">
                                        <p:cTn id="29"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anim calcmode="lin" valueType="num">
                                      <p:cBhvr additive="base">
                                        <p:cTn id="3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8195">
                                            <p:txEl>
                                              <p:pRg st="7" end="7"/>
                                            </p:txEl>
                                          </p:spTgt>
                                        </p:tgtEl>
                                        <p:attrNameLst>
                                          <p:attrName>style.visibility</p:attrName>
                                        </p:attrNameLst>
                                      </p:cBhvr>
                                      <p:to>
                                        <p:strVal val="visible"/>
                                      </p:to>
                                    </p:set>
                                    <p:anim calcmode="lin" valueType="num">
                                      <p:cBhvr additive="base">
                                        <p:cTn id="38"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149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available to Registrars</a:t>
            </a:r>
          </a:p>
        </p:txBody>
      </p:sp>
      <p:sp>
        <p:nvSpPr>
          <p:cNvPr id="3" name="Content Placeholder 2"/>
          <p:cNvSpPr>
            <a:spLocks noGrp="1"/>
          </p:cNvSpPr>
          <p:nvPr>
            <p:ph idx="1"/>
          </p:nvPr>
        </p:nvSpPr>
        <p:spPr>
          <a:xfrm>
            <a:off x="152400" y="1752600"/>
            <a:ext cx="10896600" cy="4572000"/>
          </a:xfrm>
        </p:spPr>
        <p:txBody>
          <a:bodyPr>
            <a:normAutofit/>
          </a:bodyPr>
          <a:lstStyle/>
          <a:p>
            <a:pPr marL="0" indent="0" algn="ctr">
              <a:buNone/>
            </a:pPr>
            <a:r>
              <a:rPr lang="en-US" b="1" u="sng" dirty="0"/>
              <a:t>ROVAC</a:t>
            </a:r>
          </a:p>
          <a:p>
            <a:pPr marL="0" indent="0">
              <a:buNone/>
            </a:pPr>
            <a:r>
              <a:rPr lang="en-US" dirty="0"/>
              <a:t>	ROVAC is the statewide association of Registrars of Voters in Connecticut. We work as a group to</a:t>
            </a:r>
          </a:p>
          <a:p>
            <a:pPr marL="0" indent="0">
              <a:buNone/>
            </a:pPr>
            <a:r>
              <a:rPr lang="en-US" dirty="0"/>
              <a:t>help educate fellow Registrars in executing clean, organized and impartial democratic elections. </a:t>
            </a:r>
          </a:p>
          <a:p>
            <a:pPr marL="0" indent="0">
              <a:buNone/>
            </a:pPr>
            <a:r>
              <a:rPr lang="en-US" dirty="0"/>
              <a:t>This is done through semi-annual educational conferences as well as on the county level.</a:t>
            </a:r>
          </a:p>
          <a:p>
            <a:pPr marL="0" indent="0" algn="ctr">
              <a:buNone/>
            </a:pPr>
            <a:endParaRPr lang="en-US" dirty="0"/>
          </a:p>
          <a:p>
            <a:pPr marL="0" indent="0" algn="ctr">
              <a:buNone/>
            </a:pPr>
            <a:r>
              <a:rPr lang="en-US" b="1" u="sng" dirty="0"/>
              <a:t>Secretary of the State  </a:t>
            </a:r>
          </a:p>
          <a:p>
            <a:pPr marL="0" indent="0" algn="ctr">
              <a:buNone/>
            </a:pPr>
            <a:r>
              <a:rPr lang="en-US" dirty="0"/>
              <a:t>The Secretary of the States office oversees the CVRS System, online registration system, </a:t>
            </a:r>
          </a:p>
          <a:p>
            <a:pPr marL="0" indent="0" algn="ctr">
              <a:buNone/>
            </a:pPr>
            <a:r>
              <a:rPr lang="en-US" dirty="0"/>
              <a:t>supplies Registrars with election supplies (voter registration cards, posters, envelopes, etc.) </a:t>
            </a:r>
          </a:p>
          <a:p>
            <a:pPr marL="0" indent="0" algn="ctr">
              <a:buNone/>
            </a:pPr>
            <a:r>
              <a:rPr lang="en-US" dirty="0"/>
              <a:t>and provides training to Registrars.</a:t>
            </a:r>
          </a:p>
          <a:p>
            <a:pPr marL="0" indent="0">
              <a:buNone/>
            </a:pPr>
            <a:endParaRPr lang="en-US" dirty="0"/>
          </a:p>
        </p:txBody>
      </p:sp>
    </p:spTree>
    <p:extLst>
      <p:ext uri="{BB962C8B-B14F-4D97-AF65-F5344CB8AC3E}">
        <p14:creationId xmlns:p14="http://schemas.microsoft.com/office/powerpoint/2010/main" val="556961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86703"/>
            <a:ext cx="7886700" cy="629488"/>
          </a:xfrm>
        </p:spPr>
        <p:txBody>
          <a:bodyPr>
            <a:noAutofit/>
          </a:bodyPr>
          <a:lstStyle/>
          <a:p>
            <a:r>
              <a:rPr lang="en-US" sz="3200" dirty="0"/>
              <a:t>BALLOT  MARKING SYSTEM - SET-UP </a:t>
            </a:r>
          </a:p>
        </p:txBody>
      </p:sp>
      <p:sp>
        <p:nvSpPr>
          <p:cNvPr id="9" name="Content Placeholder 8"/>
          <p:cNvSpPr>
            <a:spLocks noGrp="1"/>
          </p:cNvSpPr>
          <p:nvPr>
            <p:ph idx="1"/>
          </p:nvPr>
        </p:nvSpPr>
        <p:spPr>
          <a:xfrm>
            <a:off x="2152650" y="1616190"/>
            <a:ext cx="7886700" cy="4153628"/>
          </a:xfrm>
        </p:spPr>
        <p:txBody>
          <a:bodyPr>
            <a:normAutofit fontScale="92500" lnSpcReduction="20000"/>
          </a:bodyPr>
          <a:lstStyle/>
          <a:p>
            <a:pPr marL="0" indent="0">
              <a:buNone/>
            </a:pPr>
            <a:r>
              <a:rPr lang="en-US" b="1" u="sng" dirty="0"/>
              <a:t>BEFORE POLLS OPEN ELECTION MORNING</a:t>
            </a:r>
            <a:endParaRPr lang="en-US" sz="1200" dirty="0"/>
          </a:p>
          <a:p>
            <a:pPr marL="0" indent="0">
              <a:buNone/>
            </a:pPr>
            <a:r>
              <a:rPr lang="en-US" dirty="0"/>
              <a:t>Follow Instructions on pages 5-6 of the Election Day Manual</a:t>
            </a:r>
          </a:p>
          <a:p>
            <a:pPr lvl="0"/>
            <a:r>
              <a:rPr lang="en-US" dirty="0"/>
              <a:t>Printer &amp; computer plugged into power outlet.</a:t>
            </a:r>
          </a:p>
          <a:p>
            <a:pPr lvl="0"/>
            <a:r>
              <a:rPr lang="en-US" dirty="0"/>
              <a:t>USB cable plugged in from computer to printer.</a:t>
            </a:r>
          </a:p>
          <a:p>
            <a:pPr lvl="0"/>
            <a:r>
              <a:rPr lang="en-US" dirty="0"/>
              <a:t>Key pad and headphone plugged into computer.</a:t>
            </a:r>
          </a:p>
          <a:p>
            <a:pPr lvl="0"/>
            <a:r>
              <a:rPr lang="en-US" dirty="0"/>
              <a:t>Ensure paper tray is open, extended &amp; tray sleeve installed.</a:t>
            </a:r>
          </a:p>
          <a:p>
            <a:pPr lvl="0"/>
            <a:r>
              <a:rPr lang="en-US" dirty="0"/>
              <a:t>Load 1 plain piece of paper onto paper tray</a:t>
            </a:r>
          </a:p>
          <a:p>
            <a:pPr lvl="0"/>
            <a:r>
              <a:rPr lang="en-US" dirty="0"/>
              <a:t>Turn “On” Printer and Computer</a:t>
            </a:r>
          </a:p>
          <a:p>
            <a:pPr lvl="0"/>
            <a:r>
              <a:rPr lang="en-US" dirty="0"/>
              <a:t>Press “Print” on computer screen. </a:t>
            </a:r>
          </a:p>
          <a:p>
            <a:pPr lvl="1"/>
            <a:r>
              <a:rPr lang="en-US" sz="1800" dirty="0"/>
              <a:t>A startup report will print.</a:t>
            </a:r>
          </a:p>
          <a:p>
            <a:pPr lvl="0"/>
            <a:r>
              <a:rPr lang="en-US" dirty="0"/>
              <a:t>Press “No” on computer screen</a:t>
            </a:r>
          </a:p>
          <a:p>
            <a:pPr lvl="0"/>
            <a:r>
              <a:rPr lang="en-US" dirty="0"/>
              <a:t>Access Code 9630</a:t>
            </a:r>
          </a:p>
          <a:p>
            <a:pPr marL="0" indent="0">
              <a:buNone/>
            </a:pPr>
            <a:endParaRPr lang="en-US" dirty="0"/>
          </a:p>
        </p:txBody>
      </p:sp>
      <p:sp>
        <p:nvSpPr>
          <p:cNvPr id="3" name="Date Placeholder 2"/>
          <p:cNvSpPr>
            <a:spLocks noGrp="1"/>
          </p:cNvSpPr>
          <p:nvPr>
            <p:ph type="dt" sz="half" idx="10"/>
          </p:nvPr>
        </p:nvSpPr>
        <p:spPr/>
        <p:txBody>
          <a:bodyPr/>
          <a:lstStyle/>
          <a:p>
            <a:pPr>
              <a:defRPr/>
            </a:pPr>
            <a:fld id="{D66DE467-2B04-4F02-B00E-666385958AFC}" type="datetime1">
              <a:rPr lang="en-US" smtClean="0">
                <a:solidFill>
                  <a:prstClr val="white">
                    <a:shade val="50000"/>
                  </a:prstClr>
                </a:solidFill>
              </a:rPr>
              <a:t>6/9/2022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D6A0A9E4-DA74-4819-BEC1-548E96CF34C0}" type="slidenum">
              <a:rPr lang="en-US" smtClean="0">
                <a:solidFill>
                  <a:prstClr val="white">
                    <a:shade val="50000"/>
                  </a:prstClr>
                </a:solidFill>
              </a:rPr>
              <a:pPr>
                <a:defRPr/>
              </a:pPr>
              <a:t>30</a:t>
            </a:fld>
            <a:endParaRPr lang="en-US">
              <a:solidFill>
                <a:prstClr val="white">
                  <a:shade val="50000"/>
                </a:prstClr>
              </a:solidFill>
            </a:endParaRPr>
          </a:p>
        </p:txBody>
      </p:sp>
      <p:pic>
        <p:nvPicPr>
          <p:cNvPr id="5" name="Picture 4"/>
          <p:cNvPicPr>
            <a:picLocks noChangeAspect="1"/>
          </p:cNvPicPr>
          <p:nvPr/>
        </p:nvPicPr>
        <p:blipFill>
          <a:blip r:embed="rId2" cstate="print"/>
          <a:stretch>
            <a:fillRect/>
          </a:stretch>
        </p:blipFill>
        <p:spPr>
          <a:xfrm>
            <a:off x="8861203" y="3810000"/>
            <a:ext cx="2514599" cy="2744146"/>
          </a:xfrm>
          <a:prstGeom prst="rect">
            <a:avLst/>
          </a:prstGeom>
        </p:spPr>
      </p:pic>
      <p:pic>
        <p:nvPicPr>
          <p:cNvPr id="10" name="Picture 9"/>
          <p:cNvPicPr>
            <a:picLocks noChangeAspect="1"/>
          </p:cNvPicPr>
          <p:nvPr/>
        </p:nvPicPr>
        <p:blipFill>
          <a:blip r:embed="rId3" cstate="print"/>
          <a:stretch>
            <a:fillRect/>
          </a:stretch>
        </p:blipFill>
        <p:spPr>
          <a:xfrm>
            <a:off x="6120063" y="4210048"/>
            <a:ext cx="2407444" cy="2063524"/>
          </a:xfrm>
          <a:prstGeom prst="rect">
            <a:avLst/>
          </a:prstGeom>
        </p:spPr>
      </p:pic>
      <p:pic>
        <p:nvPicPr>
          <p:cNvPr id="11" name="Picture 10"/>
          <p:cNvPicPr>
            <a:picLocks noChangeAspect="1"/>
          </p:cNvPicPr>
          <p:nvPr/>
        </p:nvPicPr>
        <p:blipFill>
          <a:blip r:embed="rId4" cstate="print"/>
          <a:stretch>
            <a:fillRect/>
          </a:stretch>
        </p:blipFill>
        <p:spPr>
          <a:xfrm>
            <a:off x="8686800" y="1344646"/>
            <a:ext cx="1581150" cy="2238324"/>
          </a:xfrm>
          <a:prstGeom prst="rect">
            <a:avLst/>
          </a:prstGeom>
        </p:spPr>
      </p:pic>
    </p:spTree>
    <p:extLst>
      <p:ext uri="{BB962C8B-B14F-4D97-AF65-F5344CB8AC3E}">
        <p14:creationId xmlns:p14="http://schemas.microsoft.com/office/powerpoint/2010/main" val="308047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200" y="274638"/>
            <a:ext cx="8229600" cy="715962"/>
          </a:xfrm>
        </p:spPr>
        <p:txBody>
          <a:bodyPr>
            <a:noAutofit/>
          </a:bodyPr>
          <a:lstStyle/>
          <a:p>
            <a:pPr>
              <a:defRPr/>
            </a:pPr>
            <a:r>
              <a:rPr lang="en-US" sz="5400" dirty="0">
                <a:latin typeface="Bodoni MT" panose="02070603080606020203" pitchFamily="18" charset="0"/>
              </a:rPr>
              <a:t>Polling Place Signage</a:t>
            </a:r>
          </a:p>
        </p:txBody>
      </p:sp>
      <p:pic>
        <p:nvPicPr>
          <p:cNvPr id="12" name="Content Placeholder 11"/>
          <p:cNvPicPr>
            <a:picLocks noGrp="1" noChangeAspect="1"/>
          </p:cNvPicPr>
          <p:nvPr>
            <p:ph sz="half" idx="1"/>
          </p:nvPr>
        </p:nvPicPr>
        <p:blipFill>
          <a:blip r:embed="rId2"/>
          <a:stretch>
            <a:fillRect/>
          </a:stretch>
        </p:blipFill>
        <p:spPr>
          <a:xfrm>
            <a:off x="1268470" y="2160588"/>
            <a:ext cx="3001847" cy="3881437"/>
          </a:xfrm>
          <a:prstGeom prst="rect">
            <a:avLst/>
          </a:prstGeom>
        </p:spPr>
      </p:pic>
      <p:sp>
        <p:nvSpPr>
          <p:cNvPr id="7" name="Content Placeholder 6"/>
          <p:cNvSpPr>
            <a:spLocks noGrp="1"/>
          </p:cNvSpPr>
          <p:nvPr>
            <p:ph sz="half" idx="2"/>
          </p:nvPr>
        </p:nvSpPr>
        <p:spPr>
          <a:xfrm>
            <a:off x="5810054" y="2538341"/>
            <a:ext cx="3962400" cy="3274755"/>
          </a:xfrm>
          <a:solidFill>
            <a:srgbClr val="CCECFF">
              <a:alpha val="47000"/>
            </a:srgbClr>
          </a:solidFill>
          <a:ln>
            <a:solidFill>
              <a:srgbClr val="0000CC"/>
            </a:solidFill>
          </a:ln>
        </p:spPr>
        <p:txBody>
          <a:bodyPr>
            <a:normAutofit/>
          </a:bodyPr>
          <a:lstStyle/>
          <a:p>
            <a:r>
              <a:rPr lang="en-US" dirty="0">
                <a:solidFill>
                  <a:srgbClr val="0000CC"/>
                </a:solidFill>
              </a:rPr>
              <a:t>3 Easy Steps to Voting</a:t>
            </a:r>
          </a:p>
          <a:p>
            <a:r>
              <a:rPr lang="en-US" dirty="0">
                <a:solidFill>
                  <a:srgbClr val="0000CC"/>
                </a:solidFill>
              </a:rPr>
              <a:t>ID Requirements for Voters with Asterisks “*” (per HAVA)</a:t>
            </a:r>
          </a:p>
          <a:p>
            <a:r>
              <a:rPr lang="en-US" dirty="0">
                <a:solidFill>
                  <a:srgbClr val="0000CC"/>
                </a:solidFill>
              </a:rPr>
              <a:t>Sample Ballots</a:t>
            </a:r>
          </a:p>
          <a:p>
            <a:r>
              <a:rPr lang="en-US" dirty="0">
                <a:solidFill>
                  <a:srgbClr val="0000CC"/>
                </a:solidFill>
              </a:rPr>
              <a:t>Voters Bill of Rights</a:t>
            </a:r>
          </a:p>
          <a:p>
            <a:r>
              <a:rPr lang="en-US" dirty="0">
                <a:solidFill>
                  <a:srgbClr val="0000CC"/>
                </a:solidFill>
              </a:rPr>
              <a:t>Instructions for Provisional Ballots (</a:t>
            </a:r>
            <a:r>
              <a:rPr lang="en-US" dirty="0">
                <a:solidFill>
                  <a:srgbClr val="FF0000"/>
                </a:solidFill>
              </a:rPr>
              <a:t>Federal Only</a:t>
            </a:r>
            <a:r>
              <a:rPr lang="en-US" dirty="0">
                <a:solidFill>
                  <a:srgbClr val="0000CC"/>
                </a:solidFill>
              </a:rPr>
              <a:t>)</a:t>
            </a:r>
          </a:p>
          <a:p>
            <a:endParaRPr lang="en-US" sz="1400" dirty="0">
              <a:solidFill>
                <a:srgbClr val="0000CC"/>
              </a:solidFill>
            </a:endParaRPr>
          </a:p>
          <a:p>
            <a:endParaRPr lang="en-US" sz="1400" dirty="0">
              <a:solidFill>
                <a:srgbClr val="0000CC"/>
              </a:solidFill>
            </a:endParaRPr>
          </a:p>
          <a:p>
            <a:pPr>
              <a:buNone/>
            </a:pPr>
            <a:endParaRPr lang="en-US" dirty="0"/>
          </a:p>
        </p:txBody>
      </p:sp>
      <p:sp>
        <p:nvSpPr>
          <p:cNvPr id="4" name="Slide Number Placeholder 3"/>
          <p:cNvSpPr>
            <a:spLocks noGrp="1"/>
          </p:cNvSpPr>
          <p:nvPr>
            <p:ph type="sldNum" sz="quarter" idx="12"/>
          </p:nvPr>
        </p:nvSpPr>
        <p:spPr/>
        <p:txBody>
          <a:bodyPr/>
          <a:lstStyle/>
          <a:p>
            <a:pPr>
              <a:defRPr/>
            </a:pPr>
            <a:fld id="{612D368A-8CF7-43EF-9028-13CDB3B1F375}" type="slidenum">
              <a:rPr lang="en-US" smtClean="0"/>
              <a:pPr>
                <a:defRPr/>
              </a:pPr>
              <a:t>31</a:t>
            </a:fld>
            <a:endParaRPr lang="en-US" dirty="0"/>
          </a:p>
        </p:txBody>
      </p:sp>
      <p:sp>
        <p:nvSpPr>
          <p:cNvPr id="6" name="TextBox 5"/>
          <p:cNvSpPr txBox="1"/>
          <p:nvPr/>
        </p:nvSpPr>
        <p:spPr>
          <a:xfrm>
            <a:off x="5791200" y="1725300"/>
            <a:ext cx="3951027" cy="584775"/>
          </a:xfrm>
          <a:prstGeom prst="rect">
            <a:avLst/>
          </a:prstGeom>
          <a:solidFill>
            <a:srgbClr val="CCECFF">
              <a:alpha val="50000"/>
            </a:srgbClr>
          </a:solidFill>
          <a:ln>
            <a:solidFill>
              <a:srgbClr val="0000CC"/>
            </a:solidFill>
          </a:ln>
        </p:spPr>
        <p:txBody>
          <a:bodyPr wrap="square" rtlCol="0">
            <a:spAutoFit/>
          </a:bodyPr>
          <a:lstStyle/>
          <a:p>
            <a:r>
              <a:rPr lang="en-US" sz="3200" dirty="0">
                <a:solidFill>
                  <a:srgbClr val="0000CC"/>
                </a:solidFill>
                <a:latin typeface="Calibri" pitchFamily="34" charset="0"/>
              </a:rPr>
              <a:t>At Federal Elections</a:t>
            </a:r>
          </a:p>
        </p:txBody>
      </p:sp>
    </p:spTree>
    <p:extLst>
      <p:ext uri="{BB962C8B-B14F-4D97-AF65-F5344CB8AC3E}">
        <p14:creationId xmlns:p14="http://schemas.microsoft.com/office/powerpoint/2010/main" val="208597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PROVISIONAL BALLOTS </a:t>
            </a:r>
          </a:p>
        </p:txBody>
      </p:sp>
      <p:sp>
        <p:nvSpPr>
          <p:cNvPr id="3" name="Content Placeholder 2"/>
          <p:cNvSpPr>
            <a:spLocks noGrp="1"/>
          </p:cNvSpPr>
          <p:nvPr>
            <p:ph idx="1"/>
          </p:nvPr>
        </p:nvSpPr>
        <p:spPr>
          <a:xfrm>
            <a:off x="677334" y="1219201"/>
            <a:ext cx="9533466" cy="4822162"/>
          </a:xfrm>
        </p:spPr>
        <p:txBody>
          <a:bodyPr>
            <a:normAutofit fontScale="92500" lnSpcReduction="10000"/>
          </a:bodyPr>
          <a:lstStyle/>
          <a:p>
            <a:endParaRPr lang="en-US" sz="2000" dirty="0"/>
          </a:p>
          <a:p>
            <a:r>
              <a:rPr lang="en-US" sz="2000" dirty="0"/>
              <a:t>Provisional Ballots are for Federal Offices only and are given to voters who cannot be found as registered.</a:t>
            </a:r>
          </a:p>
          <a:p>
            <a:r>
              <a:rPr lang="en-US" sz="2000" dirty="0"/>
              <a:t>You must send Provisional Ballots in the amount 1% of the total number of enrolled electors. 1000 Registered Voters = 10 Provisional Ballots</a:t>
            </a:r>
          </a:p>
          <a:p>
            <a:r>
              <a:rPr lang="en-US" sz="2000" dirty="0"/>
              <a:t>The moderator gives the voter a Provisional Ballot Envelope, Provisional Ballot, and records the voters information on the Provisional Ballot Inventory Form, </a:t>
            </a:r>
            <a:r>
              <a:rPr lang="en-US" sz="2000" dirty="0" smtClean="0"/>
              <a:t>(</a:t>
            </a:r>
            <a:r>
              <a:rPr lang="en-US" sz="2000" dirty="0"/>
              <a:t>Form 9).</a:t>
            </a:r>
          </a:p>
          <a:p>
            <a:r>
              <a:rPr lang="en-US" sz="2000" dirty="0"/>
              <a:t>The voter completes application on the Provisional Ballot Envelope, seals and returns the envelope to the Moderator. </a:t>
            </a:r>
          </a:p>
          <a:p>
            <a:r>
              <a:rPr lang="en-US" sz="2000" dirty="0"/>
              <a:t>Registrars have ????? Days to determine whether or not to count.</a:t>
            </a:r>
          </a:p>
          <a:p>
            <a:r>
              <a:rPr lang="en-US" sz="2000" dirty="0" smtClean="0"/>
              <a:t>In a General Election a </a:t>
            </a:r>
            <a:r>
              <a:rPr lang="en-US" sz="2000" dirty="0"/>
              <a:t>v</a:t>
            </a:r>
            <a:r>
              <a:rPr lang="en-US" sz="2000" dirty="0" smtClean="0"/>
              <a:t>oter </a:t>
            </a:r>
            <a:r>
              <a:rPr lang="en-US" sz="2000" dirty="0"/>
              <a:t>should be going to </a:t>
            </a:r>
            <a:r>
              <a:rPr lang="en-US" sz="2000" dirty="0" smtClean="0"/>
              <a:t>EDR</a:t>
            </a:r>
          </a:p>
          <a:p>
            <a:r>
              <a:rPr lang="en-US" sz="2000" dirty="0" smtClean="0"/>
              <a:t>For the August 2022 Primary, Republicans will be the only party that can use Provisional Ballots due to the fact that there is a federal primary for U.S. Senate.  </a:t>
            </a:r>
            <a:endParaRPr lang="en-US" sz="2000" dirty="0"/>
          </a:p>
          <a:p>
            <a:endParaRPr lang="en-US" sz="2000" dirty="0"/>
          </a:p>
          <a:p>
            <a:endParaRPr lang="en-US" sz="2000" dirty="0"/>
          </a:p>
          <a:p>
            <a:endParaRPr lang="en-US" sz="2000" dirty="0"/>
          </a:p>
          <a:p>
            <a:endParaRPr lang="en-US" dirty="0"/>
          </a:p>
        </p:txBody>
      </p:sp>
      <p:sp>
        <p:nvSpPr>
          <p:cNvPr id="6" name="Slide Number Placeholder 5"/>
          <p:cNvSpPr>
            <a:spLocks noGrp="1"/>
          </p:cNvSpPr>
          <p:nvPr>
            <p:ph type="sldNum" sz="quarter" idx="12"/>
          </p:nvPr>
        </p:nvSpPr>
        <p:spPr/>
        <p:txBody>
          <a:bodyPr/>
          <a:lstStyle/>
          <a:p>
            <a:pPr>
              <a:defRPr/>
            </a:pPr>
            <a:fld id="{D6A0A9E4-DA74-4819-BEC1-548E96CF34C0}" type="slidenum">
              <a:rPr lang="en-US" smtClean="0">
                <a:solidFill>
                  <a:prstClr val="white">
                    <a:shade val="50000"/>
                  </a:prstClr>
                </a:solidFill>
              </a:rPr>
              <a:pPr>
                <a:defRPr/>
              </a:pPr>
              <a:t>32</a:t>
            </a:fld>
            <a:endParaRPr lang="en-US">
              <a:solidFill>
                <a:prstClr val="white">
                  <a:shade val="50000"/>
                </a:prstClr>
              </a:solidFill>
            </a:endParaRPr>
          </a:p>
        </p:txBody>
      </p:sp>
    </p:spTree>
    <p:extLst>
      <p:ext uri="{BB962C8B-B14F-4D97-AF65-F5344CB8AC3E}">
        <p14:creationId xmlns:p14="http://schemas.microsoft.com/office/powerpoint/2010/main" val="265222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p:cNvSpPr>
          <p:nvPr>
            <p:ph type="title"/>
          </p:nvPr>
        </p:nvSpPr>
        <p:spPr bwMode="auto"/>
        <p:txBody>
          <a:bodyPr vert="horz" wrap="square" lIns="91440" tIns="45720" rIns="91440" bIns="45720" numCol="1" rtlCol="0" anchor="t" anchorCtr="0" compatLnSpc="1">
            <a:prstTxWarp prst="textNoShape">
              <a:avLst/>
            </a:prstTxWarp>
            <a:normAutofit/>
          </a:bodyPr>
          <a:lstStyle/>
          <a:p>
            <a:pPr>
              <a:defRPr/>
            </a:pPr>
            <a:r>
              <a:rPr lang="en-US" sz="4400" dirty="0"/>
              <a:t>HAND COUNTING</a:t>
            </a:r>
          </a:p>
        </p:txBody>
      </p:sp>
      <p:sp>
        <p:nvSpPr>
          <p:cNvPr id="126979" name="Rectangle 3"/>
          <p:cNvSpPr>
            <a:spLocks noGrp="1"/>
          </p:cNvSpPr>
          <p:nvPr>
            <p:ph idx="1"/>
          </p:nvPr>
        </p:nvSpPr>
        <p:spPr>
          <a:xfrm>
            <a:off x="1523986" y="1520858"/>
            <a:ext cx="8229600" cy="5334000"/>
          </a:xfrm>
        </p:spPr>
        <p:txBody>
          <a:bodyPr/>
          <a:lstStyle/>
          <a:p>
            <a:endParaRPr lang="en-US" altLang="en-US" dirty="0"/>
          </a:p>
          <a:p>
            <a:endParaRPr lang="en-US" altLang="en-US" dirty="0"/>
          </a:p>
          <a:p>
            <a:endParaRPr lang="en-US" altLang="en-US" dirty="0"/>
          </a:p>
          <a:p>
            <a:r>
              <a:rPr lang="en-US" altLang="en-US" dirty="0"/>
              <a:t>Voter intent determines result.</a:t>
            </a:r>
          </a:p>
          <a:p>
            <a:r>
              <a:rPr lang="en-US" altLang="en-US" dirty="0"/>
              <a:t>Two election officials from different parties or factions count votes. If disagreement, moderator decides.</a:t>
            </a:r>
          </a:p>
          <a:p>
            <a:r>
              <a:rPr lang="en-US" altLang="en-US" dirty="0"/>
              <a:t>Ballots with write-in votes—count only votes for registered write-in candidates or for a candidate on the ballot in correct box on ballot.</a:t>
            </a:r>
          </a:p>
          <a:p>
            <a:r>
              <a:rPr lang="en-US" altLang="en-US" dirty="0"/>
              <a:t>Multiple votes for </a:t>
            </a:r>
            <a:r>
              <a:rPr lang="en-US" altLang="en-US" u="sng" dirty="0"/>
              <a:t>same</a:t>
            </a:r>
            <a:r>
              <a:rPr lang="en-US" altLang="en-US" dirty="0"/>
              <a:t> candidate in </a:t>
            </a:r>
            <a:r>
              <a:rPr lang="en-US" altLang="en-US" u="sng" dirty="0"/>
              <a:t>same</a:t>
            </a:r>
            <a:r>
              <a:rPr lang="en-US" altLang="en-US" dirty="0"/>
              <a:t> race count as just </a:t>
            </a:r>
            <a:r>
              <a:rPr lang="en-US" altLang="en-US" b="1" u="sng" dirty="0"/>
              <a:t>one</a:t>
            </a:r>
            <a:r>
              <a:rPr lang="en-US" altLang="en-US" dirty="0"/>
              <a:t> vote.</a:t>
            </a:r>
          </a:p>
          <a:p>
            <a:r>
              <a:rPr lang="en-US" altLang="en-US" dirty="0"/>
              <a:t>Record on tally sheets.</a:t>
            </a:r>
          </a:p>
          <a:p>
            <a:r>
              <a:rPr lang="en-US" altLang="en-US" b="1" dirty="0"/>
              <a:t>DO NOT Put the ballot back through the tabulator!</a:t>
            </a:r>
          </a:p>
          <a:p>
            <a:endParaRPr lang="en-US" altLang="en-US" dirty="0"/>
          </a:p>
          <a:p>
            <a:endParaRPr lang="en-US" altLang="en-US" dirty="0"/>
          </a:p>
        </p:txBody>
      </p:sp>
      <p:sp>
        <p:nvSpPr>
          <p:cNvPr id="4" name="Slide Number Placeholder 3"/>
          <p:cNvSpPr>
            <a:spLocks noGrp="1"/>
          </p:cNvSpPr>
          <p:nvPr>
            <p:ph type="sldNum" sz="quarter" idx="12"/>
          </p:nvPr>
        </p:nvSpPr>
        <p:spPr/>
        <p:txBody>
          <a:bodyPr/>
          <a:lstStyle/>
          <a:p>
            <a:pPr>
              <a:defRPr/>
            </a:pPr>
            <a:fld id="{D6A0A9E4-DA74-4819-BEC1-548E96CF34C0}" type="slidenum">
              <a:rPr lang="en-US" smtClean="0"/>
              <a:pPr>
                <a:defRPr/>
              </a:pPr>
              <a:t>33</a:t>
            </a:fld>
            <a:endParaRPr lang="en-US"/>
          </a:p>
        </p:txBody>
      </p:sp>
      <p:sp>
        <p:nvSpPr>
          <p:cNvPr id="5" name="TextBox 4"/>
          <p:cNvSpPr txBox="1"/>
          <p:nvPr/>
        </p:nvSpPr>
        <p:spPr>
          <a:xfrm rot="1807690">
            <a:off x="7452956" y="824561"/>
            <a:ext cx="2830612" cy="369332"/>
          </a:xfrm>
          <a:prstGeom prst="rect">
            <a:avLst/>
          </a:prstGeom>
          <a:noFill/>
        </p:spPr>
        <p:txBody>
          <a:bodyPr wrap="square" rtlCol="0">
            <a:spAutoFit/>
          </a:bodyPr>
          <a:lstStyle/>
          <a:p>
            <a:pPr algn="ctr"/>
            <a:r>
              <a:rPr lang="en-US" dirty="0">
                <a:solidFill>
                  <a:srgbClr val="FF0000"/>
                </a:solidFill>
              </a:rPr>
              <a:t>From Auxiliary Bin only</a:t>
            </a:r>
          </a:p>
        </p:txBody>
      </p:sp>
      <p:pic>
        <p:nvPicPr>
          <p:cNvPr id="8" name="Picture 7"/>
          <p:cNvPicPr>
            <a:picLocks noChangeAspect="1"/>
          </p:cNvPicPr>
          <p:nvPr/>
        </p:nvPicPr>
        <p:blipFill>
          <a:blip r:embed="rId2"/>
          <a:stretch>
            <a:fillRect/>
          </a:stretch>
        </p:blipFill>
        <p:spPr>
          <a:xfrm>
            <a:off x="5183480" y="712461"/>
            <a:ext cx="912520" cy="1242292"/>
          </a:xfrm>
          <a:prstGeom prst="rect">
            <a:avLst/>
          </a:prstGeom>
        </p:spPr>
      </p:pic>
    </p:spTree>
    <p:extLst>
      <p:ext uri="{BB962C8B-B14F-4D97-AF65-F5344CB8AC3E}">
        <p14:creationId xmlns:p14="http://schemas.microsoft.com/office/powerpoint/2010/main" val="152398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Elections Management System (EMS)</a:t>
            </a:r>
          </a:p>
        </p:txBody>
      </p:sp>
      <p:sp>
        <p:nvSpPr>
          <p:cNvPr id="3" name="Content Placeholder 2"/>
          <p:cNvSpPr>
            <a:spLocks noGrp="1"/>
          </p:cNvSpPr>
          <p:nvPr>
            <p:ph idx="1"/>
          </p:nvPr>
        </p:nvSpPr>
        <p:spPr/>
        <p:txBody>
          <a:bodyPr>
            <a:normAutofit/>
          </a:bodyPr>
          <a:lstStyle/>
          <a:p>
            <a:r>
              <a:rPr lang="en-US" dirty="0"/>
              <a:t>This system is used to report end of night election results to SOTS.</a:t>
            </a:r>
          </a:p>
          <a:p>
            <a:endParaRPr lang="en-US" dirty="0"/>
          </a:p>
          <a:p>
            <a:r>
              <a:rPr lang="en-US" dirty="0"/>
              <a:t>Town Clerks, Registrars and Head Moderators all have a roll in this system.</a:t>
            </a:r>
          </a:p>
          <a:p>
            <a:endParaRPr lang="en-US" dirty="0"/>
          </a:p>
          <a:p>
            <a:r>
              <a:rPr lang="en-US" dirty="0"/>
              <a:t>Training on this system comes from the Secretary’s office.</a:t>
            </a:r>
          </a:p>
          <a:p>
            <a:endParaRPr lang="en-US" dirty="0"/>
          </a:p>
          <a:p>
            <a:r>
              <a:rPr lang="en-US" dirty="0"/>
              <a:t>This is an online system to report all election results. </a:t>
            </a:r>
          </a:p>
          <a:p>
            <a:endParaRPr lang="en-US" dirty="0"/>
          </a:p>
        </p:txBody>
      </p:sp>
    </p:spTree>
    <p:extLst>
      <p:ext uri="{BB962C8B-B14F-4D97-AF65-F5344CB8AC3E}">
        <p14:creationId xmlns:p14="http://schemas.microsoft.com/office/powerpoint/2010/main" val="1637209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92783"/>
            <a:ext cx="5943600" cy="854074"/>
          </a:xfrm>
        </p:spPr>
        <p:txBody>
          <a:bodyPr/>
          <a:lstStyle/>
          <a:p>
            <a:pPr algn="ctr"/>
            <a:r>
              <a:rPr lang="en-US" dirty="0"/>
              <a:t>EMS Setup </a:t>
            </a:r>
          </a:p>
        </p:txBody>
      </p:sp>
      <p:sp>
        <p:nvSpPr>
          <p:cNvPr id="4" name="Content Placeholder 3"/>
          <p:cNvSpPr>
            <a:spLocks noGrp="1"/>
          </p:cNvSpPr>
          <p:nvPr>
            <p:ph sz="half" idx="1"/>
          </p:nvPr>
        </p:nvSpPr>
        <p:spPr>
          <a:xfrm>
            <a:off x="838200" y="1140903"/>
            <a:ext cx="5181600" cy="5036060"/>
          </a:xfrm>
        </p:spPr>
        <p:txBody>
          <a:bodyPr>
            <a:normAutofit/>
          </a:bodyPr>
          <a:lstStyle/>
          <a:p>
            <a:pPr marL="0" indent="0" algn="ctr">
              <a:buNone/>
            </a:pPr>
            <a:endParaRPr lang="en-US" dirty="0"/>
          </a:p>
          <a:p>
            <a:pPr marL="0" indent="0" algn="ctr">
              <a:buNone/>
            </a:pPr>
            <a:r>
              <a:rPr lang="en-US" dirty="0"/>
              <a:t>Town Clerks &amp; SOTS</a:t>
            </a:r>
          </a:p>
          <a:p>
            <a:pPr marL="0" indent="0" algn="ctr">
              <a:buNone/>
            </a:pPr>
            <a:endParaRPr lang="en-US" dirty="0"/>
          </a:p>
          <a:p>
            <a:r>
              <a:rPr lang="en-US" dirty="0"/>
              <a:t>Primary Created in EMS by </a:t>
            </a:r>
            <a:r>
              <a:rPr lang="en-US" dirty="0">
                <a:solidFill>
                  <a:srgbClr val="FF0000"/>
                </a:solidFill>
              </a:rPr>
              <a:t>SOTS</a:t>
            </a:r>
          </a:p>
          <a:p>
            <a:r>
              <a:rPr lang="en-US" dirty="0"/>
              <a:t>Offices assigned to Primary by </a:t>
            </a:r>
            <a:r>
              <a:rPr lang="en-US" dirty="0">
                <a:solidFill>
                  <a:srgbClr val="7030A0"/>
                </a:solidFill>
              </a:rPr>
              <a:t>SOTS</a:t>
            </a:r>
          </a:p>
          <a:p>
            <a:r>
              <a:rPr lang="en-US" dirty="0"/>
              <a:t>Candidates added to Primary by </a:t>
            </a:r>
            <a:r>
              <a:rPr lang="en-US" dirty="0">
                <a:solidFill>
                  <a:srgbClr val="7030A0"/>
                </a:solidFill>
              </a:rPr>
              <a:t>SOTS</a:t>
            </a:r>
          </a:p>
          <a:p>
            <a:r>
              <a:rPr lang="en-US" dirty="0"/>
              <a:t>Certification of Ballot Ordered this can to be done by both Town Clerk or ROV’S for primaries. Email to: jessica.gelin@ct.gov</a:t>
            </a:r>
          </a:p>
          <a:p>
            <a:endParaRPr lang="en-US" dirty="0"/>
          </a:p>
        </p:txBody>
      </p:sp>
      <p:sp>
        <p:nvSpPr>
          <p:cNvPr id="5" name="Content Placeholder 4"/>
          <p:cNvSpPr>
            <a:spLocks noGrp="1"/>
          </p:cNvSpPr>
          <p:nvPr>
            <p:ph sz="half" idx="2"/>
          </p:nvPr>
        </p:nvSpPr>
        <p:spPr>
          <a:xfrm>
            <a:off x="6019800" y="1352811"/>
            <a:ext cx="5334000" cy="4824152"/>
          </a:xfrm>
        </p:spPr>
        <p:txBody>
          <a:bodyPr>
            <a:normAutofit/>
          </a:bodyPr>
          <a:lstStyle/>
          <a:p>
            <a:pPr marL="0" indent="0" algn="ctr">
              <a:buNone/>
            </a:pPr>
            <a:endParaRPr lang="en-US" dirty="0"/>
          </a:p>
          <a:p>
            <a:pPr marL="0" indent="0" algn="ctr">
              <a:buNone/>
            </a:pPr>
            <a:r>
              <a:rPr lang="en-US" dirty="0"/>
              <a:t>ROVS</a:t>
            </a:r>
          </a:p>
          <a:p>
            <a:r>
              <a:rPr lang="en-US" dirty="0"/>
              <a:t>Assigned Polling Places to Primary </a:t>
            </a:r>
          </a:p>
          <a:p>
            <a:pPr lvl="1"/>
            <a:r>
              <a:rPr lang="en-US" dirty="0"/>
              <a:t>Add or change polling locations if necessary.  Make sure to notify SOTS.</a:t>
            </a:r>
          </a:p>
          <a:p>
            <a:r>
              <a:rPr lang="en-US" dirty="0"/>
              <a:t>Assign a Head Moderator to the Primary</a:t>
            </a:r>
          </a:p>
          <a:p>
            <a:pPr lvl="1"/>
            <a:r>
              <a:rPr lang="en-US" dirty="0"/>
              <a:t>You may assign moderators, data entry, etc., and provide password</a:t>
            </a:r>
          </a:p>
          <a:p>
            <a:r>
              <a:rPr lang="en-US" dirty="0"/>
              <a:t>Email your List of Moderators &amp; List of Polling Places to Jessica.gelin@ct.gov</a:t>
            </a:r>
          </a:p>
          <a:p>
            <a:endParaRPr lang="en-US" dirty="0"/>
          </a:p>
        </p:txBody>
      </p:sp>
      <p:sp>
        <p:nvSpPr>
          <p:cNvPr id="3" name="Slide Number Placeholder 2">
            <a:extLst>
              <a:ext uri="{FF2B5EF4-FFF2-40B4-BE49-F238E27FC236}">
                <a16:creationId xmlns:a16="http://schemas.microsoft.com/office/drawing/2014/main" xmlns="" id="{3E33D661-4B3B-4E7E-A40C-28B62FE7E068}"/>
              </a:ext>
            </a:extLst>
          </p:cNvPr>
          <p:cNvSpPr>
            <a:spLocks noGrp="1"/>
          </p:cNvSpPr>
          <p:nvPr>
            <p:ph type="sldNum" sz="quarter" idx="12"/>
          </p:nvPr>
        </p:nvSpPr>
        <p:spPr/>
        <p:txBody>
          <a:bodyPr/>
          <a:lstStyle/>
          <a:p>
            <a:fld id="{8A7A6979-0714-4377-B894-6BE4C2D6E202}" type="slidenum">
              <a:rPr lang="en-US" smtClean="0"/>
              <a:t>35</a:t>
            </a:fld>
            <a:endParaRPr lang="en-US" dirty="0"/>
          </a:p>
        </p:txBody>
      </p:sp>
    </p:spTree>
    <p:extLst>
      <p:ext uri="{BB962C8B-B14F-4D97-AF65-F5344CB8AC3E}">
        <p14:creationId xmlns:p14="http://schemas.microsoft.com/office/powerpoint/2010/main" val="1714568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Head Moderator &amp; Head Moderator’s Return</a:t>
            </a:r>
          </a:p>
        </p:txBody>
      </p:sp>
      <p:sp>
        <p:nvSpPr>
          <p:cNvPr id="3" name="Content Placeholder 2"/>
          <p:cNvSpPr>
            <a:spLocks noGrp="1"/>
          </p:cNvSpPr>
          <p:nvPr>
            <p:ph idx="1"/>
          </p:nvPr>
        </p:nvSpPr>
        <p:spPr>
          <a:xfrm>
            <a:off x="553674" y="1786854"/>
            <a:ext cx="11747383" cy="4446165"/>
          </a:xfrm>
        </p:spPr>
        <p:txBody>
          <a:bodyPr>
            <a:normAutofit lnSpcReduction="10000"/>
          </a:bodyPr>
          <a:lstStyle/>
          <a:p>
            <a:pPr lvl="1"/>
            <a:r>
              <a:rPr lang="en-US" dirty="0"/>
              <a:t>Head Moderator must “Submit All Districts to the State” the results to SOTS</a:t>
            </a:r>
          </a:p>
          <a:p>
            <a:pPr lvl="2"/>
            <a:r>
              <a:rPr lang="en-US" dirty="0"/>
              <a:t>A certification screen with a box to check for electronic signature will appear</a:t>
            </a:r>
          </a:p>
          <a:p>
            <a:pPr lvl="1"/>
            <a:r>
              <a:rPr lang="en-US" dirty="0"/>
              <a:t>Tabulator results are to be submitted by midnight</a:t>
            </a:r>
          </a:p>
          <a:p>
            <a:pPr lvl="1"/>
            <a:r>
              <a:rPr lang="en-US" dirty="0"/>
              <a:t>Next day Wednesday the return must be completed !!!</a:t>
            </a:r>
          </a:p>
          <a:p>
            <a:pPr lvl="2"/>
            <a:r>
              <a:rPr lang="en-US" dirty="0"/>
              <a:t>Head Moderator to confirm results and enter any hand counts</a:t>
            </a:r>
          </a:p>
          <a:p>
            <a:pPr lvl="2"/>
            <a:r>
              <a:rPr lang="en-US" dirty="0"/>
              <a:t>Head Moderator to enter statistics (number on the list, number checked as having voted, etc.)</a:t>
            </a:r>
          </a:p>
          <a:p>
            <a:pPr lvl="3"/>
            <a:r>
              <a:rPr lang="en-US" dirty="0"/>
              <a:t>Submit to SOTS and a certification screen will appear with a box to check for electronic signature.</a:t>
            </a:r>
          </a:p>
          <a:p>
            <a:pPr lvl="1"/>
            <a:r>
              <a:rPr lang="en-US" dirty="0"/>
              <a:t>Print the 2 copies of the return, one for Town Clerk, one for SOTS. </a:t>
            </a:r>
          </a:p>
          <a:p>
            <a:pPr lvl="2"/>
            <a:r>
              <a:rPr lang="en-US" dirty="0"/>
              <a:t> Sign both copies and forward one to SOTS – should be received by close of business Friday</a:t>
            </a:r>
          </a:p>
          <a:p>
            <a:pPr lvl="1"/>
            <a:r>
              <a:rPr lang="en-US" dirty="0"/>
              <a:t>Amendments – any changes that you enter into EMS, require that you generate an amended return.  </a:t>
            </a:r>
          </a:p>
          <a:p>
            <a:pPr lvl="1"/>
            <a:r>
              <a:rPr lang="en-US" dirty="0"/>
              <a:t>Print 2 copies for Town Clerk &amp; SOTS</a:t>
            </a:r>
          </a:p>
          <a:p>
            <a:pPr lvl="1"/>
            <a:r>
              <a:rPr lang="en-US" dirty="0"/>
              <a:t>Recounts – if you have a recount, the Head Moderator should amend the return and at the Certification Screen check both boxes (signature &amp; recount)</a:t>
            </a:r>
          </a:p>
          <a:p>
            <a:endParaRPr lang="en-US" dirty="0"/>
          </a:p>
        </p:txBody>
      </p:sp>
      <p:sp>
        <p:nvSpPr>
          <p:cNvPr id="4" name="Slide Number Placeholder 3">
            <a:extLst>
              <a:ext uri="{FF2B5EF4-FFF2-40B4-BE49-F238E27FC236}">
                <a16:creationId xmlns:a16="http://schemas.microsoft.com/office/drawing/2014/main" xmlns="" id="{9F628D4A-7F76-4FD6-BEAE-5AE41AFC3BE3}"/>
              </a:ext>
            </a:extLst>
          </p:cNvPr>
          <p:cNvSpPr>
            <a:spLocks noGrp="1"/>
          </p:cNvSpPr>
          <p:nvPr>
            <p:ph type="sldNum" sz="quarter" idx="12"/>
          </p:nvPr>
        </p:nvSpPr>
        <p:spPr/>
        <p:txBody>
          <a:bodyPr/>
          <a:lstStyle/>
          <a:p>
            <a:fld id="{8A7A6979-0714-4377-B894-6BE4C2D6E202}" type="slidenum">
              <a:rPr lang="en-US" smtClean="0"/>
              <a:pPr/>
              <a:t>36</a:t>
            </a:fld>
            <a:endParaRPr lang="en-US" dirty="0"/>
          </a:p>
        </p:txBody>
      </p:sp>
    </p:spTree>
    <p:extLst>
      <p:ext uri="{BB962C8B-B14F-4D97-AF65-F5344CB8AC3E}">
        <p14:creationId xmlns:p14="http://schemas.microsoft.com/office/powerpoint/2010/main" val="2859900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To Do List </a:t>
            </a:r>
            <a:br>
              <a:rPr lang="en-US" dirty="0"/>
            </a:br>
            <a:r>
              <a:rPr lang="en-US" dirty="0"/>
              <a:t>At Least a Week before a Primary</a:t>
            </a:r>
          </a:p>
        </p:txBody>
      </p:sp>
      <p:sp>
        <p:nvSpPr>
          <p:cNvPr id="5" name="Subtitle 4"/>
          <p:cNvSpPr>
            <a:spLocks noGrp="1"/>
          </p:cNvSpPr>
          <p:nvPr>
            <p:ph idx="1"/>
          </p:nvPr>
        </p:nvSpPr>
        <p:spPr/>
        <p:txBody>
          <a:bodyPr>
            <a:normAutofit/>
          </a:bodyPr>
          <a:lstStyle/>
          <a:p>
            <a:pPr algn="l"/>
            <a:endParaRPr lang="en-US" dirty="0"/>
          </a:p>
          <a:p>
            <a:pPr algn="l"/>
            <a:r>
              <a:rPr lang="en-US" dirty="0"/>
              <a:t>Review &amp; Print your Tally Sheet Template under reports.</a:t>
            </a:r>
          </a:p>
          <a:p>
            <a:pPr lvl="1"/>
            <a:r>
              <a:rPr lang="en-US" dirty="0"/>
              <a:t>Check that polling places are correct</a:t>
            </a:r>
          </a:p>
          <a:p>
            <a:pPr lvl="1"/>
            <a:r>
              <a:rPr lang="en-US" dirty="0"/>
              <a:t>Offices are correctly assigned </a:t>
            </a:r>
          </a:p>
          <a:p>
            <a:pPr lvl="1"/>
            <a:r>
              <a:rPr lang="en-US" dirty="0"/>
              <a:t>Candidates are correct order &amp; have * for endorsed (this for local primaries only)</a:t>
            </a:r>
          </a:p>
          <a:p>
            <a:pPr marL="457200" lvl="1" indent="0">
              <a:buNone/>
            </a:pPr>
            <a:endParaRPr lang="en-US" dirty="0"/>
          </a:p>
          <a:p>
            <a:r>
              <a:rPr lang="en-US" dirty="0"/>
              <a:t>Review &amp; Print a blank Head Moderator’s Return under reports</a:t>
            </a:r>
          </a:p>
          <a:p>
            <a:pPr lvl="1"/>
            <a:r>
              <a:rPr lang="en-US" dirty="0"/>
              <a:t>This is a just in case, if something goes wrong on primary night</a:t>
            </a:r>
          </a:p>
          <a:p>
            <a:pPr marL="457200" lvl="1" indent="0">
              <a:buNone/>
            </a:pPr>
            <a:r>
              <a:rPr lang="en-US" dirty="0"/>
              <a:t>		</a:t>
            </a:r>
          </a:p>
        </p:txBody>
      </p:sp>
      <p:sp>
        <p:nvSpPr>
          <p:cNvPr id="3" name="Slide Number Placeholder 2">
            <a:extLst>
              <a:ext uri="{FF2B5EF4-FFF2-40B4-BE49-F238E27FC236}">
                <a16:creationId xmlns:a16="http://schemas.microsoft.com/office/drawing/2014/main" xmlns="" id="{8AB46A33-D573-4F51-82FB-4C7D52B6695D}"/>
              </a:ext>
            </a:extLst>
          </p:cNvPr>
          <p:cNvSpPr>
            <a:spLocks noGrp="1"/>
          </p:cNvSpPr>
          <p:nvPr>
            <p:ph type="sldNum" sz="quarter" idx="12"/>
          </p:nvPr>
        </p:nvSpPr>
        <p:spPr/>
        <p:txBody>
          <a:bodyPr/>
          <a:lstStyle/>
          <a:p>
            <a:fld id="{8A7A6979-0714-4377-B894-6BE4C2D6E202}" type="slidenum">
              <a:rPr lang="en-US" smtClean="0"/>
              <a:pPr/>
              <a:t>37</a:t>
            </a:fld>
            <a:endParaRPr lang="en-US" dirty="0"/>
          </a:p>
        </p:txBody>
      </p:sp>
    </p:spTree>
    <p:extLst>
      <p:ext uri="{BB962C8B-B14F-4D97-AF65-F5344CB8AC3E}">
        <p14:creationId xmlns:p14="http://schemas.microsoft.com/office/powerpoint/2010/main" val="1963759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Recanvas Procedures</a:t>
            </a:r>
          </a:p>
        </p:txBody>
      </p:sp>
      <p:sp>
        <p:nvSpPr>
          <p:cNvPr id="3" name="Content Placeholder 2"/>
          <p:cNvSpPr>
            <a:spLocks noGrp="1"/>
          </p:cNvSpPr>
          <p:nvPr>
            <p:ph idx="1"/>
          </p:nvPr>
        </p:nvSpPr>
        <p:spPr/>
        <p:txBody>
          <a:bodyPr>
            <a:normAutofit/>
          </a:bodyPr>
          <a:lstStyle/>
          <a:p>
            <a:r>
              <a:rPr lang="en-US" sz="1600" dirty="0"/>
              <a:t>A recanvas of an election can take place if either The moderator (or head moderator in towns divided into voting districts) may call for a recanvas of the machine counted ballots, and/or the hand counted ballots, and/or absentee ballots and/or write-in ballots if he determines there is a </a:t>
            </a:r>
            <a:r>
              <a:rPr lang="en-US" sz="1600" u="sng" dirty="0"/>
              <a:t>discrepancy</a:t>
            </a:r>
            <a:r>
              <a:rPr lang="en-US" sz="1600" dirty="0"/>
              <a:t> in the returns of any voting district in an election or primary. (§ 9-311) </a:t>
            </a:r>
          </a:p>
          <a:p>
            <a:endParaRPr lang="en-US" dirty="0"/>
          </a:p>
          <a:p>
            <a:r>
              <a:rPr lang="en-US" dirty="0"/>
              <a:t>Or</a:t>
            </a:r>
          </a:p>
          <a:p>
            <a:pPr marL="0" indent="0">
              <a:buNone/>
            </a:pPr>
            <a:endParaRPr lang="en-US" dirty="0"/>
          </a:p>
          <a:p>
            <a:r>
              <a:rPr lang="en-US" sz="1600" dirty="0"/>
              <a:t>After any election or primary, when the plurality of the winning candidate for an office is one half of 1 percent or less than twenty votes are separating both the winning and defeated candidate for office. </a:t>
            </a:r>
          </a:p>
          <a:p>
            <a:pPr marL="0" indent="0">
              <a:buNone/>
            </a:pPr>
            <a:endParaRPr lang="en-US" dirty="0"/>
          </a:p>
        </p:txBody>
      </p:sp>
    </p:spTree>
    <p:extLst>
      <p:ext uri="{BB962C8B-B14F-4D97-AF65-F5344CB8AC3E}">
        <p14:creationId xmlns:p14="http://schemas.microsoft.com/office/powerpoint/2010/main" val="2258923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Recanvas Cont.</a:t>
            </a:r>
          </a:p>
        </p:txBody>
      </p:sp>
      <p:sp>
        <p:nvSpPr>
          <p:cNvPr id="3" name="Content Placeholder 2"/>
          <p:cNvSpPr>
            <a:spLocks noGrp="1"/>
          </p:cNvSpPr>
          <p:nvPr>
            <p:ph idx="1"/>
          </p:nvPr>
        </p:nvSpPr>
        <p:spPr/>
        <p:txBody>
          <a:bodyPr>
            <a:normAutofit fontScale="92500" lnSpcReduction="20000"/>
          </a:bodyPr>
          <a:lstStyle/>
          <a:p>
            <a:r>
              <a:rPr lang="en-US" sz="1600" dirty="0"/>
              <a:t>In a District / Statewide recanvas, the Secretary of the State will notify the Town Clerk who will in turn notify the Head Moderator.</a:t>
            </a:r>
          </a:p>
          <a:p>
            <a:r>
              <a:rPr lang="en-US" sz="1600" dirty="0"/>
              <a:t>In a municipal or Single District race the Town Clerk will inform the Head Moderator.</a:t>
            </a:r>
          </a:p>
          <a:p>
            <a:r>
              <a:rPr lang="en-US" sz="1600" dirty="0"/>
              <a:t>It is the Head Moderator who will notify the candidates, town chairmen and recanvas officials that are needed that a recanvas will be conducted. This is to be done in writing. </a:t>
            </a:r>
          </a:p>
          <a:p>
            <a:endParaRPr lang="en-US" sz="1600" dirty="0"/>
          </a:p>
          <a:p>
            <a:endParaRPr lang="en-US" sz="1600" dirty="0"/>
          </a:p>
          <a:p>
            <a:r>
              <a:rPr lang="en-US" sz="1600" b="1" cap="all" dirty="0"/>
              <a:t>RECANVAS OFFICIALS</a:t>
            </a:r>
          </a:p>
          <a:p>
            <a:r>
              <a:rPr lang="en-US" sz="1600" dirty="0"/>
              <a:t>Recanvas officials are:  the moderator, the registrars of voters (or the registrar of voters, in a primary); at least two official checkers of opposing political parties (or opposing sides, in a primary); at least two absentee ballot counters of opposing political parties who served at such election (or opposing sides in a primary); and at least two ballot clerks of opposing political parties.  Although not a recanvas official, the town clerk may be involved to ensure the appropriate materials (that have been in the possession of the town clerk) have been delivered for use during the recanvas.  </a:t>
            </a:r>
            <a:r>
              <a:rPr lang="en-US" sz="1600" cap="all" dirty="0"/>
              <a:t>	</a:t>
            </a:r>
            <a:endParaRPr lang="en-US" sz="1600" dirty="0"/>
          </a:p>
          <a:p>
            <a:endParaRPr lang="en-US" sz="1600" dirty="0"/>
          </a:p>
        </p:txBody>
      </p:sp>
    </p:spTree>
    <p:extLst>
      <p:ext uri="{BB962C8B-B14F-4D97-AF65-F5344CB8AC3E}">
        <p14:creationId xmlns:p14="http://schemas.microsoft.com/office/powerpoint/2010/main" val="241152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7" y="452436"/>
            <a:ext cx="10668000" cy="5943601"/>
          </a:xfrm>
        </p:spPr>
        <p:txBody>
          <a:bodyPr>
            <a:normAutofit/>
          </a:bodyPr>
          <a:lstStyle/>
          <a:p>
            <a:pPr marL="0" indent="0" algn="ctr">
              <a:buNone/>
            </a:pPr>
            <a:r>
              <a:rPr lang="en-US" b="1" u="sng" dirty="0"/>
              <a:t>ROVAC Board of Directors</a:t>
            </a:r>
          </a:p>
          <a:p>
            <a:pPr>
              <a:buFont typeface="Wingdings" panose="05000000000000000000" pitchFamily="2" charset="2"/>
              <a:buChar char="Ø"/>
            </a:pPr>
            <a:r>
              <a:rPr lang="en-US" b="1" u="sng" dirty="0"/>
              <a:t>Executive Board:</a:t>
            </a:r>
            <a:endParaRPr lang="en-US" b="1" dirty="0"/>
          </a:p>
          <a:p>
            <a:pPr>
              <a:buFont typeface="Wingdings" panose="05000000000000000000" pitchFamily="2" charset="2"/>
              <a:buChar char="Ø"/>
            </a:pPr>
            <a:r>
              <a:rPr lang="en-US" sz="1500" dirty="0"/>
              <a:t>Chris Prue (Vernon) – President</a:t>
            </a:r>
          </a:p>
          <a:p>
            <a:pPr>
              <a:buFont typeface="Wingdings" panose="05000000000000000000" pitchFamily="2" charset="2"/>
              <a:buChar char="Ø"/>
            </a:pPr>
            <a:r>
              <a:rPr lang="en-US" sz="1500" dirty="0"/>
              <a:t>Annalisa </a:t>
            </a:r>
            <a:r>
              <a:rPr lang="en-US" sz="1500" dirty="0" err="1"/>
              <a:t>Stravato</a:t>
            </a:r>
            <a:r>
              <a:rPr lang="en-US" sz="1500" dirty="0"/>
              <a:t> (Wilton) – Executive Vice-President</a:t>
            </a:r>
          </a:p>
          <a:p>
            <a:pPr>
              <a:buFont typeface="Wingdings" panose="05000000000000000000" pitchFamily="2" charset="2"/>
              <a:buChar char="Ø"/>
            </a:pPr>
            <a:r>
              <a:rPr lang="en-US" sz="1500" dirty="0"/>
              <a:t>Karen Buck (Wilton) – Vice-President</a:t>
            </a:r>
          </a:p>
          <a:p>
            <a:pPr>
              <a:buFont typeface="Wingdings" panose="05000000000000000000" pitchFamily="2" charset="2"/>
              <a:buChar char="Ø"/>
            </a:pPr>
            <a:r>
              <a:rPr lang="en-US" sz="1500" dirty="0" smtClean="0"/>
              <a:t>Lauren Olson </a:t>
            </a:r>
            <a:r>
              <a:rPr lang="en-US" sz="1500" dirty="0"/>
              <a:t>(Ashford) – Secretary</a:t>
            </a:r>
          </a:p>
          <a:p>
            <a:pPr>
              <a:buFont typeface="Wingdings" panose="05000000000000000000" pitchFamily="2" charset="2"/>
              <a:buChar char="Ø"/>
            </a:pPr>
            <a:r>
              <a:rPr lang="en-US" sz="1500" dirty="0"/>
              <a:t>Peter </a:t>
            </a:r>
            <a:r>
              <a:rPr lang="en-US" sz="1500" dirty="0" err="1"/>
              <a:t>Goston</a:t>
            </a:r>
            <a:r>
              <a:rPr lang="en-US" sz="1500" dirty="0"/>
              <a:t> (New </a:t>
            </a:r>
            <a:r>
              <a:rPr lang="en-US" sz="1500" dirty="0" err="1"/>
              <a:t>Britian</a:t>
            </a:r>
            <a:r>
              <a:rPr lang="en-US" sz="1500" dirty="0"/>
              <a:t>) – Treasurer</a:t>
            </a:r>
          </a:p>
          <a:p>
            <a:r>
              <a:rPr lang="en-US" b="1" u="sng" dirty="0"/>
              <a:t>Full Board (includes Executive Board plus):</a:t>
            </a:r>
            <a:r>
              <a:rPr lang="en-US" b="1" dirty="0"/>
              <a:t>				</a:t>
            </a:r>
          </a:p>
          <a:p>
            <a:r>
              <a:rPr lang="en-US" sz="1400" b="1" dirty="0" smtClean="0"/>
              <a:t>Melissa Russell (Bethlehem</a:t>
            </a:r>
            <a:r>
              <a:rPr lang="en-US" sz="1400" b="1" dirty="0"/>
              <a:t>) – Litchfield County Chair</a:t>
            </a:r>
          </a:p>
          <a:p>
            <a:r>
              <a:rPr lang="en-US" sz="1400" b="1" dirty="0"/>
              <a:t>Fred DeCaro (Greenwich) – Fairfield County Chair</a:t>
            </a:r>
          </a:p>
          <a:p>
            <a:r>
              <a:rPr lang="en-US" sz="1400" b="1" dirty="0"/>
              <a:t>Darlene Burrell (Suffield) – Hartford County Chair</a:t>
            </a:r>
          </a:p>
          <a:p>
            <a:r>
              <a:rPr lang="en-US" sz="1400" b="1" dirty="0"/>
              <a:t>Bonnie Andersen (Cromwell) – Middlesex County Chair</a:t>
            </a:r>
          </a:p>
          <a:p>
            <a:r>
              <a:rPr lang="en-US" sz="1400" b="1" dirty="0"/>
              <a:t>Timothy De Carlo (Waterbury) – New Haven County Chair </a:t>
            </a:r>
          </a:p>
          <a:p>
            <a:r>
              <a:rPr lang="en-US" sz="1400" b="1" dirty="0"/>
              <a:t>Jeff Rogers (Montville) – New London County Chair</a:t>
            </a:r>
          </a:p>
          <a:p>
            <a:r>
              <a:rPr lang="en-US" sz="1400" b="1" dirty="0"/>
              <a:t>Christine </a:t>
            </a:r>
            <a:r>
              <a:rPr lang="en-US" sz="1400" b="1" dirty="0" err="1"/>
              <a:t>Psathas</a:t>
            </a:r>
            <a:r>
              <a:rPr lang="en-US" sz="1400" b="1" dirty="0"/>
              <a:t> (Willington) – Tolland County Chair</a:t>
            </a:r>
          </a:p>
          <a:p>
            <a:r>
              <a:rPr lang="en-US" sz="1400" b="1" dirty="0"/>
              <a:t>Loreen </a:t>
            </a:r>
            <a:r>
              <a:rPr lang="en-US" sz="1400" b="1" dirty="0" err="1"/>
              <a:t>Hegan</a:t>
            </a:r>
            <a:r>
              <a:rPr lang="en-US" sz="1400" b="1" dirty="0"/>
              <a:t> (Canterbury) – Windham County Chair</a:t>
            </a:r>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3"/>
          <a:stretch>
            <a:fillRect/>
          </a:stretch>
        </p:blipFill>
        <p:spPr>
          <a:xfrm>
            <a:off x="6705600" y="1371600"/>
            <a:ext cx="2638334" cy="2535542"/>
          </a:xfrm>
          <a:prstGeom prst="rect">
            <a:avLst/>
          </a:prstGeom>
        </p:spPr>
      </p:pic>
    </p:spTree>
    <p:extLst>
      <p:ext uri="{BB962C8B-B14F-4D97-AF65-F5344CB8AC3E}">
        <p14:creationId xmlns:p14="http://schemas.microsoft.com/office/powerpoint/2010/main" val="754961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Recanvas Cont.</a:t>
            </a:r>
          </a:p>
        </p:txBody>
      </p:sp>
      <p:sp>
        <p:nvSpPr>
          <p:cNvPr id="3" name="Content Placeholder 2"/>
          <p:cNvSpPr>
            <a:spLocks noGrp="1"/>
          </p:cNvSpPr>
          <p:nvPr>
            <p:ph idx="1"/>
          </p:nvPr>
        </p:nvSpPr>
        <p:spPr>
          <a:xfrm>
            <a:off x="1828800" y="1219200"/>
            <a:ext cx="8382000" cy="5410200"/>
          </a:xfrm>
        </p:spPr>
        <p:txBody>
          <a:bodyPr>
            <a:normAutofit fontScale="77500" lnSpcReduction="20000"/>
          </a:bodyPr>
          <a:lstStyle/>
          <a:p>
            <a:r>
              <a:rPr lang="en-US" sz="1600" cap="all" dirty="0"/>
              <a:t>Require Town clerk and / or registrar of voters to </a:t>
            </a:r>
            <a:r>
              <a:rPr lang="en-US" sz="1600" u="sng" cap="all" dirty="0"/>
              <a:t>bring (dependent on who has the material):</a:t>
            </a:r>
            <a:r>
              <a:rPr lang="en-US" sz="1600" cap="all" dirty="0"/>
              <a:t> </a:t>
            </a:r>
          </a:p>
          <a:p>
            <a:r>
              <a:rPr lang="en-US" sz="1600" dirty="0" err="1"/>
              <a:t>i</a:t>
            </a:r>
            <a:r>
              <a:rPr lang="en-US" sz="1600" dirty="0"/>
              <a:t>.		the tabulators with a memory card still sealed in them. </a:t>
            </a:r>
          </a:p>
          <a:p>
            <a:r>
              <a:rPr lang="en-US" sz="1600" dirty="0"/>
              <a:t>ii.	the sealed ballot transfer cases for each voting district, which contain:</a:t>
            </a:r>
          </a:p>
          <a:p>
            <a:pPr lvl="0"/>
            <a:r>
              <a:rPr lang="en-US" sz="1600" dirty="0"/>
              <a:t>all machine counted ballots,</a:t>
            </a:r>
          </a:p>
          <a:p>
            <a:pPr lvl="0"/>
            <a:r>
              <a:rPr lang="en-US" sz="1600" dirty="0"/>
              <a:t>the sealed depository envelopes containing the hand-counted absentee ballots; notes, worksheets and other written materials used in the absentee ballot counting procedures; and the Moderator’s Record of Absentee Ballot Count for Candidates;</a:t>
            </a:r>
          </a:p>
          <a:p>
            <a:pPr lvl="0"/>
            <a:r>
              <a:rPr lang="en-US" sz="1600" dirty="0"/>
              <a:t>the sealed depository envelopes containing the counted ballots from the auxiliary bin; notes, worksheets and other written materials used in counting the ballots from the auxiliary bin (if any);</a:t>
            </a:r>
          </a:p>
          <a:p>
            <a:pPr lvl="0"/>
            <a:r>
              <a:rPr lang="en-US" sz="1600" dirty="0"/>
              <a:t>the sealed depository envelopes containing the counted ballots from the write-in bin; notes, worksheets and other written materials used in counting the ballots from the write-in bin;</a:t>
            </a:r>
          </a:p>
          <a:p>
            <a:r>
              <a:rPr lang="en-US" sz="1600" dirty="0"/>
              <a:t>	iii.	the sealed depository envelopes containing rejected absentee ballots and discarded inner and outer envelopes;</a:t>
            </a:r>
          </a:p>
          <a:p>
            <a:r>
              <a:rPr lang="en-US" sz="1600" dirty="0"/>
              <a:t>	iv.	the absentee ballot applications;</a:t>
            </a:r>
          </a:p>
          <a:p>
            <a:r>
              <a:rPr lang="en-US" sz="1600" dirty="0"/>
              <a:t>	v.	the list of absentee ballot applicants as provided in §9-140;</a:t>
            </a:r>
          </a:p>
          <a:p>
            <a:r>
              <a:rPr lang="en-US" sz="1600" dirty="0"/>
              <a:t>	vi.	the check list;</a:t>
            </a:r>
          </a:p>
          <a:p>
            <a:r>
              <a:rPr lang="en-US" sz="1600" dirty="0"/>
              <a:t>	vii.	the moderator's returns, including the central absentee ballot counting moderator's return, if applicable;</a:t>
            </a:r>
          </a:p>
          <a:p>
            <a:r>
              <a:rPr lang="en-US" sz="1600" dirty="0"/>
              <a:t>	viii.	replacement seals;</a:t>
            </a:r>
          </a:p>
          <a:p>
            <a:r>
              <a:rPr lang="en-US" sz="1600" dirty="0"/>
              <a:t>	ix.	challenge ballots, provisional ballots, presidential ballots and all other materials.</a:t>
            </a:r>
          </a:p>
          <a:p>
            <a:endParaRPr lang="en-US" sz="1600" dirty="0"/>
          </a:p>
        </p:txBody>
      </p:sp>
    </p:spTree>
    <p:extLst>
      <p:ext uri="{BB962C8B-B14F-4D97-AF65-F5344CB8AC3E}">
        <p14:creationId xmlns:p14="http://schemas.microsoft.com/office/powerpoint/2010/main" val="2340016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Election Audit</a:t>
            </a:r>
          </a:p>
        </p:txBody>
      </p:sp>
      <p:sp>
        <p:nvSpPr>
          <p:cNvPr id="3" name="Content Placeholder 2"/>
          <p:cNvSpPr>
            <a:spLocks noGrp="1"/>
          </p:cNvSpPr>
          <p:nvPr>
            <p:ph idx="1"/>
          </p:nvPr>
        </p:nvSpPr>
        <p:spPr/>
        <p:txBody>
          <a:bodyPr/>
          <a:lstStyle/>
          <a:p>
            <a:r>
              <a:rPr lang="en-US" dirty="0"/>
              <a:t>The Secretary of the States Office will conduct a lottery after the election. Those polling places selected will need to have a post election audit conducted. </a:t>
            </a:r>
          </a:p>
          <a:p>
            <a:r>
              <a:rPr lang="en-US" dirty="0"/>
              <a:t>The audit may be conducted either by manual or automated form. All automated audits take place in the Office of the Secretary of the State.</a:t>
            </a:r>
          </a:p>
          <a:p>
            <a:r>
              <a:rPr lang="en-US" dirty="0"/>
              <a:t>Regardless of the type of audit you perform it must still be noticed locally.</a:t>
            </a:r>
          </a:p>
          <a:p>
            <a:r>
              <a:rPr lang="en-US" dirty="0"/>
              <a:t>To conduct the audit manually make sure to reference the audit manual which is located on the SOTS website.</a:t>
            </a:r>
          </a:p>
          <a:p>
            <a:endParaRPr lang="en-US" dirty="0"/>
          </a:p>
        </p:txBody>
      </p:sp>
    </p:spTree>
    <p:extLst>
      <p:ext uri="{BB962C8B-B14F-4D97-AF65-F5344CB8AC3E}">
        <p14:creationId xmlns:p14="http://schemas.microsoft.com/office/powerpoint/2010/main" val="945059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to Manuals &amp; websites	</a:t>
            </a:r>
          </a:p>
        </p:txBody>
      </p:sp>
      <p:sp>
        <p:nvSpPr>
          <p:cNvPr id="3" name="Content Placeholder 2"/>
          <p:cNvSpPr>
            <a:spLocks noGrp="1"/>
          </p:cNvSpPr>
          <p:nvPr>
            <p:ph idx="1"/>
          </p:nvPr>
        </p:nvSpPr>
        <p:spPr>
          <a:xfrm>
            <a:off x="677334" y="1524001"/>
            <a:ext cx="10828866" cy="4517362"/>
          </a:xfrm>
        </p:spPr>
        <p:txBody>
          <a:bodyPr>
            <a:normAutofit/>
          </a:bodyPr>
          <a:lstStyle/>
          <a:p>
            <a:endParaRPr lang="en-US" dirty="0"/>
          </a:p>
          <a:p>
            <a:r>
              <a:rPr lang="en-US" dirty="0"/>
              <a:t>Absentee Counting</a:t>
            </a:r>
          </a:p>
          <a:p>
            <a:r>
              <a:rPr lang="en-US" dirty="0"/>
              <a:t>Audit  </a:t>
            </a:r>
          </a:p>
          <a:p>
            <a:r>
              <a:rPr lang="en-US" dirty="0"/>
              <a:t>Recanvas</a:t>
            </a:r>
          </a:p>
          <a:p>
            <a:r>
              <a:rPr lang="en-US" dirty="0"/>
              <a:t>Moderator</a:t>
            </a:r>
          </a:p>
          <a:p>
            <a:r>
              <a:rPr lang="en-US" dirty="0">
                <a:hlinkClick r:id="rId3"/>
              </a:rPr>
              <a:t>http://portal.ct.gov/SOTS/Election-Services/Handbooks/Handbooks-Moderators-Absentee-Ballot-Counters-Recanvass-and-Audit</a:t>
            </a:r>
            <a:endParaRPr lang="en-US" dirty="0"/>
          </a:p>
          <a:p>
            <a:endParaRPr lang="en-US" dirty="0"/>
          </a:p>
          <a:p>
            <a:r>
              <a:rPr lang="en-US" dirty="0"/>
              <a:t>ROVAC handbook</a:t>
            </a:r>
          </a:p>
          <a:p>
            <a:r>
              <a:rPr lang="en-US" dirty="0">
                <a:hlinkClick r:id="rId4"/>
              </a:rPr>
              <a:t>http://rovac.org/index.php?page=Handbook</a:t>
            </a:r>
            <a:endParaRPr lang="en-US" dirty="0"/>
          </a:p>
          <a:p>
            <a:endParaRPr lang="en-US" dirty="0"/>
          </a:p>
        </p:txBody>
      </p:sp>
    </p:spTree>
    <p:extLst>
      <p:ext uri="{BB962C8B-B14F-4D97-AF65-F5344CB8AC3E}">
        <p14:creationId xmlns:p14="http://schemas.microsoft.com/office/powerpoint/2010/main" val="3275539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10744200" cy="6248399"/>
          </a:xfrm>
        </p:spPr>
        <p:txBody>
          <a:bodyPr/>
          <a:lstStyle/>
          <a:p>
            <a:r>
              <a:rPr lang="en-US" sz="1600" dirty="0"/>
              <a:t>ROVAC website: </a:t>
            </a:r>
            <a:r>
              <a:rPr lang="en-US" sz="1600" dirty="0">
                <a:hlinkClick r:id="rId3"/>
              </a:rPr>
              <a:t>http://rovac.org/</a:t>
            </a:r>
            <a:endParaRPr lang="en-US" sz="1600" dirty="0"/>
          </a:p>
          <a:p>
            <a:endParaRPr lang="en-US" sz="1600" dirty="0"/>
          </a:p>
          <a:p>
            <a:r>
              <a:rPr lang="en-US" sz="1600" dirty="0"/>
              <a:t>SOTS:  </a:t>
            </a:r>
            <a:r>
              <a:rPr lang="en-US" sz="1600" dirty="0">
                <a:hlinkClick r:id="rId4"/>
              </a:rPr>
              <a:t>http://portal.ct.gov/SOTS/Common-Elements/V5-Template---Redesign/Elections--Voting--Home-Page</a:t>
            </a:r>
            <a:endParaRPr lang="en-US" sz="1600" dirty="0"/>
          </a:p>
          <a:p>
            <a:endParaRPr lang="en-US" sz="1600" dirty="0"/>
          </a:p>
          <a:p>
            <a:r>
              <a:rPr lang="en-US" sz="1600" dirty="0"/>
              <a:t>SOTS LEAD Communications: </a:t>
            </a:r>
            <a:r>
              <a:rPr lang="en-US" sz="1600" dirty="0">
                <a:hlinkClick r:id="rId5"/>
              </a:rPr>
              <a:t>http://portal.ct.gov/SOTS/Election-Services/LEAD-Communications/LEAD-Communication</a:t>
            </a:r>
            <a:endParaRPr lang="en-US" sz="1600" dirty="0"/>
          </a:p>
          <a:p>
            <a:endParaRPr lang="en-US" sz="1600" dirty="0"/>
          </a:p>
          <a:p>
            <a:r>
              <a:rPr lang="en-US" sz="1600" dirty="0"/>
              <a:t>SOTS Election Calendar: </a:t>
            </a:r>
            <a:r>
              <a:rPr lang="en-US" sz="1600" dirty="0">
                <a:hlinkClick r:id="rId6"/>
              </a:rPr>
              <a:t>http://portal.ct.gov/SOTS/Election-Services/Calendars/Election-Calendars</a:t>
            </a:r>
            <a:endParaRPr lang="en-US" sz="1600" dirty="0"/>
          </a:p>
          <a:p>
            <a:endParaRPr lang="en-US" sz="1600" dirty="0"/>
          </a:p>
          <a:p>
            <a:r>
              <a:rPr lang="en-US" sz="1600" dirty="0"/>
              <a:t>LHS Associates: </a:t>
            </a:r>
            <a:r>
              <a:rPr lang="en-US" sz="1600" dirty="0">
                <a:hlinkClick r:id="rId7"/>
              </a:rPr>
              <a:t>http://www.lhsassociates.com/</a:t>
            </a:r>
            <a:r>
              <a:rPr lang="en-US" sz="1600" dirty="0"/>
              <a:t>	1(888) 547-8683</a:t>
            </a:r>
          </a:p>
          <a:p>
            <a:endParaRPr lang="en-US" sz="1600" dirty="0"/>
          </a:p>
          <a:p>
            <a:r>
              <a:rPr lang="en-US" sz="1600" dirty="0"/>
              <a:t>IVS:  </a:t>
            </a:r>
            <a:r>
              <a:rPr lang="en-US" sz="1600" dirty="0">
                <a:hlinkClick r:id="rId8"/>
              </a:rPr>
              <a:t>https://ivsllc.com/indexWelcome.html</a:t>
            </a:r>
            <a:r>
              <a:rPr lang="en-US" sz="1600" dirty="0"/>
              <a:t>  1(855) 730-6161</a:t>
            </a:r>
          </a:p>
          <a:p>
            <a:endParaRPr lang="en-US" sz="1600" dirty="0"/>
          </a:p>
          <a:p>
            <a:r>
              <a:rPr lang="en-US" sz="1600" dirty="0"/>
              <a:t>Adkins Printing </a:t>
            </a:r>
            <a:r>
              <a:rPr lang="en-US" sz="1600" dirty="0">
                <a:hlinkClick r:id="rId9"/>
              </a:rPr>
              <a:t>http://www.adkinsinc.net/</a:t>
            </a:r>
            <a:r>
              <a:rPr lang="en-US" sz="1600" dirty="0"/>
              <a:t> 1(800) 228-9745 x 125</a:t>
            </a:r>
          </a:p>
          <a:p>
            <a:endParaRPr lang="en-US" sz="1600" dirty="0"/>
          </a:p>
          <a:p>
            <a:r>
              <a:rPr lang="en-US" sz="1600" dirty="0"/>
              <a:t>UConn CITI </a:t>
            </a:r>
            <a:r>
              <a:rPr lang="en-US" sz="1600" dirty="0">
                <a:hlinkClick r:id="rId10"/>
              </a:rPr>
              <a:t>https://citi.uconn.edu/registrarofvoters</a:t>
            </a:r>
            <a:endParaRPr lang="en-US" sz="1600" dirty="0"/>
          </a:p>
          <a:p>
            <a:endParaRPr lang="en-US" dirty="0"/>
          </a:p>
          <a:p>
            <a:endParaRPr lang="en-US" dirty="0"/>
          </a:p>
          <a:p>
            <a:endParaRPr lang="en-US" dirty="0"/>
          </a:p>
        </p:txBody>
      </p:sp>
    </p:spTree>
    <p:extLst>
      <p:ext uri="{BB962C8B-B14F-4D97-AF65-F5344CB8AC3E}">
        <p14:creationId xmlns:p14="http://schemas.microsoft.com/office/powerpoint/2010/main" val="2796621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F3EC3E3A-A3A8-46DC-A582-44E0431AF0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457200"/>
            <a:ext cx="10295466" cy="5791200"/>
          </a:xfrm>
          <a:prstGeom prst="rect">
            <a:avLst/>
          </a:prstGeom>
        </p:spPr>
      </p:pic>
    </p:spTree>
    <p:extLst>
      <p:ext uri="{BB962C8B-B14F-4D97-AF65-F5344CB8AC3E}">
        <p14:creationId xmlns:p14="http://schemas.microsoft.com/office/powerpoint/2010/main" val="33835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637" y="452437"/>
            <a:ext cx="10591800" cy="6248399"/>
          </a:xfrm>
        </p:spPr>
        <p:txBody>
          <a:bodyPr>
            <a:normAutofit/>
          </a:bodyPr>
          <a:lstStyle/>
          <a:p>
            <a:pPr marL="0" indent="0" algn="ctr">
              <a:buNone/>
            </a:pPr>
            <a:endParaRPr lang="en-US" dirty="0"/>
          </a:p>
          <a:p>
            <a:pPr marL="0" indent="0">
              <a:buNone/>
            </a:pPr>
            <a:r>
              <a:rPr lang="en-US" dirty="0"/>
              <a:t>					</a:t>
            </a:r>
            <a:r>
              <a:rPr lang="en-US" b="1" u="sng" dirty="0"/>
              <a:t>ROVAC Committees and Chairmen</a:t>
            </a:r>
          </a:p>
          <a:p>
            <a:pPr marL="0" indent="0">
              <a:buNone/>
            </a:pPr>
            <a:endParaRPr lang="en-US" dirty="0"/>
          </a:p>
          <a:p>
            <a:pPr marL="0" indent="0">
              <a:buNone/>
            </a:pPr>
            <a:endParaRPr lang="en-US" dirty="0"/>
          </a:p>
          <a:p>
            <a:pPr marL="0" indent="0">
              <a:buNone/>
            </a:pPr>
            <a:r>
              <a:rPr lang="en-US" dirty="0"/>
              <a:t>	Conference </a:t>
            </a:r>
            <a:r>
              <a:rPr lang="en-US"/>
              <a:t>– </a:t>
            </a:r>
            <a:r>
              <a:rPr lang="en-US" smtClean="0"/>
              <a:t>Lauren Olsen </a:t>
            </a:r>
            <a:r>
              <a:rPr lang="en-US" dirty="0"/>
              <a:t>				Legislation – Tim De Carlo</a:t>
            </a:r>
          </a:p>
          <a:p>
            <a:pPr marL="0" indent="0">
              <a:buNone/>
            </a:pPr>
            <a:r>
              <a:rPr lang="en-US" dirty="0"/>
              <a:t>	</a:t>
            </a:r>
          </a:p>
          <a:p>
            <a:pPr marL="0" indent="0">
              <a:buNone/>
            </a:pPr>
            <a:r>
              <a:rPr lang="en-US" dirty="0"/>
              <a:t>	Education – Melissa Russell				Ways &amp; Means – Sue Burnham</a:t>
            </a:r>
          </a:p>
          <a:p>
            <a:pPr marL="0" indent="0">
              <a:buNone/>
            </a:pPr>
            <a:r>
              <a:rPr lang="en-US" dirty="0"/>
              <a:t>	</a:t>
            </a:r>
          </a:p>
          <a:p>
            <a:pPr marL="0" indent="0">
              <a:buNone/>
            </a:pPr>
            <a:r>
              <a:rPr lang="en-US" dirty="0"/>
              <a:t>	Technology – Lisbeth Becker				Handbook – Darlene Burrell </a:t>
            </a:r>
          </a:p>
          <a:p>
            <a:pPr marL="0" indent="0">
              <a:buNone/>
            </a:pPr>
            <a:r>
              <a:rPr lang="en-US" dirty="0"/>
              <a:t>	</a:t>
            </a:r>
          </a:p>
          <a:p>
            <a:pPr marL="0" indent="0">
              <a:buNone/>
            </a:pPr>
            <a:r>
              <a:rPr lang="en-US" dirty="0"/>
              <a:t>	Audit – Ann Kilby						Budget – Annalisa Stravato </a:t>
            </a:r>
            <a:endParaRPr lang="en-US" dirty="0" smtClean="0"/>
          </a:p>
          <a:p>
            <a:pPr marL="0" indent="0">
              <a:buNone/>
            </a:pPr>
            <a:r>
              <a:rPr lang="en-US" dirty="0"/>
              <a:t>				</a:t>
            </a:r>
          </a:p>
          <a:p>
            <a:pPr marL="0" indent="0">
              <a:buNone/>
            </a:pPr>
            <a:r>
              <a:rPr lang="en-US" dirty="0"/>
              <a:t>				Certification – Ann Marie Mastroianni</a:t>
            </a:r>
          </a:p>
          <a:p>
            <a:pPr marL="0" indent="0">
              <a:buNone/>
            </a:pPr>
            <a:endParaRPr lang="en-US" dirty="0"/>
          </a:p>
        </p:txBody>
      </p:sp>
      <p:pic>
        <p:nvPicPr>
          <p:cNvPr id="3074" name="Picture 2" descr="ROV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457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34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0"/>
            <a:ext cx="9677400" cy="5638800"/>
          </a:xfrm>
        </p:spPr>
        <p:txBody>
          <a:bodyPr/>
          <a:lstStyle/>
          <a:p>
            <a:r>
              <a:rPr lang="en-US" b="1" dirty="0"/>
              <a:t>Connecticut Secretary of the State</a:t>
            </a:r>
          </a:p>
          <a:p>
            <a:r>
              <a:rPr lang="en-US" dirty="0"/>
              <a:t>State of Connecticut</a:t>
            </a:r>
            <a:br>
              <a:rPr lang="en-US" dirty="0"/>
            </a:br>
            <a:r>
              <a:rPr lang="en-US" dirty="0"/>
              <a:t>165 Capital Ave</a:t>
            </a:r>
            <a:br>
              <a:rPr lang="en-US" dirty="0"/>
            </a:br>
            <a:r>
              <a:rPr lang="en-US" dirty="0"/>
              <a:t>Hartford CT, 06106 </a:t>
            </a:r>
            <a:br>
              <a:rPr lang="en-US" dirty="0"/>
            </a:br>
            <a:r>
              <a:rPr lang="en-US" dirty="0"/>
              <a:t>Phone Number: (860) 509-6200 </a:t>
            </a:r>
          </a:p>
          <a:p>
            <a:endParaRPr lang="en-US" dirty="0"/>
          </a:p>
          <a:p>
            <a:r>
              <a:rPr lang="en-US" b="1" dirty="0"/>
              <a:t>State Election Enforcement Commission, (SEEC)</a:t>
            </a:r>
          </a:p>
          <a:p>
            <a:r>
              <a:rPr lang="en-US" dirty="0"/>
              <a:t>55 Farmington Ave</a:t>
            </a:r>
            <a:br>
              <a:rPr lang="en-US" dirty="0"/>
            </a:br>
            <a:r>
              <a:rPr lang="en-US" dirty="0"/>
              <a:t>Hartford, CT 06105</a:t>
            </a:r>
            <a:br>
              <a:rPr lang="en-US" dirty="0"/>
            </a:br>
            <a:r>
              <a:rPr lang="en-US" dirty="0"/>
              <a:t>(860) 256-2940</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28600"/>
            <a:ext cx="2286000" cy="2286000"/>
          </a:xfrm>
          <a:prstGeom prst="rect">
            <a:avLst/>
          </a:prstGeom>
        </p:spPr>
      </p:pic>
      <p:pic>
        <p:nvPicPr>
          <p:cNvPr id="5" name="Picture 4">
            <a:extLst>
              <a:ext uri="{FF2B5EF4-FFF2-40B4-BE49-F238E27FC236}">
                <a16:creationId xmlns:a16="http://schemas.microsoft.com/office/drawing/2014/main" xmlns="" id="{4671A064-DCFB-4BAD-8DF3-5A0DD3C18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079440"/>
            <a:ext cx="1969808" cy="2527921"/>
          </a:xfrm>
          <a:prstGeom prst="rect">
            <a:avLst/>
          </a:prstGeom>
        </p:spPr>
      </p:pic>
    </p:spTree>
    <p:extLst>
      <p:ext uri="{BB962C8B-B14F-4D97-AF65-F5344CB8AC3E}">
        <p14:creationId xmlns:p14="http://schemas.microsoft.com/office/powerpoint/2010/main" val="65128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UConn</a:t>
            </a:r>
          </a:p>
        </p:txBody>
      </p:sp>
      <p:sp>
        <p:nvSpPr>
          <p:cNvPr id="4" name="Content Placeholder 3">
            <a:extLst>
              <a:ext uri="{FF2B5EF4-FFF2-40B4-BE49-F238E27FC236}">
                <a16:creationId xmlns:a16="http://schemas.microsoft.com/office/drawing/2014/main" xmlns="" id="{9E5F37C8-CC46-4FA6-B8E6-43B3F77FF80D}"/>
              </a:ext>
            </a:extLst>
          </p:cNvPr>
          <p:cNvSpPr>
            <a:spLocks noGrp="1"/>
          </p:cNvSpPr>
          <p:nvPr>
            <p:ph idx="1"/>
          </p:nvPr>
        </p:nvSpPr>
        <p:spPr>
          <a:xfrm>
            <a:off x="228600" y="1524000"/>
            <a:ext cx="11133666" cy="4974563"/>
          </a:xfrm>
        </p:spPr>
        <p:txBody>
          <a:bodyPr>
            <a:normAutofit fontScale="92500" lnSpcReduction="20000"/>
          </a:bodyPr>
          <a:lstStyle/>
          <a:p>
            <a:pPr marL="0" indent="0" fontAlgn="base">
              <a:buNone/>
            </a:pPr>
            <a:r>
              <a:rPr lang="en-US" b="1" dirty="0"/>
              <a:t> </a:t>
            </a:r>
            <a:endParaRPr lang="en-US" dirty="0"/>
          </a:p>
          <a:p>
            <a:pPr fontAlgn="base"/>
            <a:r>
              <a:rPr lang="en-US" b="1" dirty="0"/>
              <a:t>Complete a required certification program no later than two years from their first day in office. Once certified, each registrar is required to complete at least 8 hours of training per year. </a:t>
            </a:r>
          </a:p>
          <a:p>
            <a:pPr fontAlgn="base"/>
            <a:endParaRPr lang="en-US" b="1" dirty="0"/>
          </a:p>
          <a:p>
            <a:pPr fontAlgn="base"/>
            <a:r>
              <a:rPr lang="en-US" b="1" dirty="0"/>
              <a:t>Effective 7/1/2020: The ROV Certification Program is now available online. We now have Sections 1, 3 &amp; 8 available. To register, please click on a Section listed below. We expect the other sections to be available online over the next 8 weeks. CITI anticipates the release of the ROV Cybersecurity Training Course later this summer. </a:t>
            </a:r>
            <a:br>
              <a:rPr lang="en-US" b="1" dirty="0"/>
            </a:br>
            <a:r>
              <a:rPr lang="en-US" b="1" dirty="0"/>
              <a:t>NOTE: The ROV Certification Exam is also available online. Please click the link below to sign up.</a:t>
            </a:r>
          </a:p>
          <a:p>
            <a:pPr fontAlgn="base"/>
            <a:r>
              <a:rPr lang="en-US" dirty="0">
                <a:hlinkClick r:id="rId3"/>
              </a:rPr>
              <a:t>https://citi.uconn.edu/registrarofvoters</a:t>
            </a:r>
            <a:endParaRPr lang="en-US" b="1" dirty="0"/>
          </a:p>
          <a:p>
            <a:pPr marL="0" indent="0" fontAlgn="base">
              <a:buNone/>
            </a:pPr>
            <a:endParaRPr lang="en-US" b="1" dirty="0"/>
          </a:p>
          <a:p>
            <a:pPr fontAlgn="base"/>
            <a:r>
              <a:rPr lang="en-US" b="1" dirty="0"/>
              <a:t>Section 1: Election Administration, Laws, and Regulations </a:t>
            </a:r>
            <a:br>
              <a:rPr lang="en-US" b="1" dirty="0"/>
            </a:br>
            <a:r>
              <a:rPr lang="en-US" b="1" dirty="0"/>
              <a:t>Section 2: Voter Registration, Maintaining Voter List &amp; Service to Voters</a:t>
            </a:r>
            <a:br>
              <a:rPr lang="en-US" b="1" dirty="0"/>
            </a:br>
            <a:r>
              <a:rPr lang="en-US" b="1" dirty="0"/>
              <a:t>Section 3: Registrar’s Office Management </a:t>
            </a:r>
            <a:br>
              <a:rPr lang="en-US" b="1" dirty="0"/>
            </a:br>
            <a:r>
              <a:rPr lang="en-US" b="1" dirty="0"/>
              <a:t>Section 4: Preparing for Elections, Primaries, Referenda and EDR </a:t>
            </a:r>
            <a:br>
              <a:rPr lang="en-US" b="1" dirty="0"/>
            </a:br>
            <a:r>
              <a:rPr lang="en-US" b="1" dirty="0"/>
              <a:t>Section 5: Conducting Elections, Primaries, Referenda, and EDR </a:t>
            </a:r>
            <a:br>
              <a:rPr lang="en-US" b="1" dirty="0"/>
            </a:br>
            <a:r>
              <a:rPr lang="en-US" b="1" dirty="0"/>
              <a:t>Section 6: Absentee Voting &amp; Supervised Absentee Voting </a:t>
            </a:r>
            <a:br>
              <a:rPr lang="en-US" b="1" dirty="0"/>
            </a:br>
            <a:r>
              <a:rPr lang="en-US" b="1" dirty="0"/>
              <a:t>Section 7: Post-Election Audits &amp; Recanvasses </a:t>
            </a:r>
            <a:br>
              <a:rPr lang="en-US" b="1" dirty="0"/>
            </a:br>
            <a:r>
              <a:rPr lang="en-US" b="1" dirty="0"/>
              <a:t>Section 8: Petitions</a:t>
            </a:r>
            <a:endParaRPr lang="en-US" dirty="0"/>
          </a:p>
          <a:p>
            <a:endParaRPr lang="en-US" dirty="0"/>
          </a:p>
        </p:txBody>
      </p:sp>
    </p:spTree>
    <p:extLst>
      <p:ext uri="{BB962C8B-B14F-4D97-AF65-F5344CB8AC3E}">
        <p14:creationId xmlns:p14="http://schemas.microsoft.com/office/powerpoint/2010/main" val="238627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Deadlines</a:t>
            </a:r>
          </a:p>
        </p:txBody>
      </p:sp>
      <p:sp>
        <p:nvSpPr>
          <p:cNvPr id="3" name="Content Placeholder 2"/>
          <p:cNvSpPr>
            <a:spLocks noGrp="1"/>
          </p:cNvSpPr>
          <p:nvPr>
            <p:ph idx="1"/>
          </p:nvPr>
        </p:nvSpPr>
        <p:spPr>
          <a:xfrm>
            <a:off x="609600" y="1288854"/>
            <a:ext cx="9448800" cy="5416746"/>
          </a:xfrm>
        </p:spPr>
        <p:txBody>
          <a:bodyPr>
            <a:normAutofit/>
          </a:bodyPr>
          <a:lstStyle/>
          <a:p>
            <a:endParaRPr lang="en-US" dirty="0"/>
          </a:p>
          <a:p>
            <a:r>
              <a:rPr lang="en-US" dirty="0" smtClean="0"/>
              <a:t>June 14</a:t>
            </a:r>
            <a:r>
              <a:rPr lang="en-US" dirty="0"/>
              <a:t>			</a:t>
            </a:r>
            <a:r>
              <a:rPr lang="en-US" dirty="0" smtClean="0"/>
              <a:t>Deadline for Primary Petitions to be filed with SOTS for State and 						District Office.</a:t>
            </a:r>
          </a:p>
          <a:p>
            <a:endParaRPr lang="en-US" dirty="0"/>
          </a:p>
          <a:p>
            <a:r>
              <a:rPr lang="en-US" dirty="0" smtClean="0"/>
              <a:t>July 8			Last day to determine the location of polling places. Certification 						of polling places to SOTS.</a:t>
            </a:r>
          </a:p>
          <a:p>
            <a:endParaRPr lang="en-US" dirty="0" smtClean="0"/>
          </a:p>
          <a:p>
            <a:r>
              <a:rPr lang="en-US" dirty="0"/>
              <a:t>July 8			Registrars must have certified the location of polling places with 					</a:t>
            </a:r>
            <a:r>
              <a:rPr lang="en-US" dirty="0" smtClean="0"/>
              <a:t>	SOTS.</a:t>
            </a:r>
          </a:p>
          <a:p>
            <a:endParaRPr lang="en-US" dirty="0" smtClean="0"/>
          </a:p>
          <a:p>
            <a:r>
              <a:rPr lang="en-US" dirty="0" smtClean="0"/>
              <a:t>July 18			Last day for candidates to submit a list of desired party moderators 					and primary day officials.</a:t>
            </a:r>
          </a:p>
          <a:p>
            <a:endParaRPr lang="en-US" dirty="0" smtClean="0"/>
          </a:p>
          <a:p>
            <a:r>
              <a:rPr lang="en-US" dirty="0" smtClean="0"/>
              <a:t>July 18			Last day for ROVs to designate in writing to the Town Clerk the 						central location for counting Abs.</a:t>
            </a:r>
          </a:p>
          <a:p>
            <a:endParaRPr lang="en-US" dirty="0"/>
          </a:p>
          <a:p>
            <a:endParaRPr lang="en-US" dirty="0"/>
          </a:p>
        </p:txBody>
      </p:sp>
    </p:spTree>
    <p:extLst>
      <p:ext uri="{BB962C8B-B14F-4D97-AF65-F5344CB8AC3E}">
        <p14:creationId xmlns:p14="http://schemas.microsoft.com/office/powerpoint/2010/main" val="162162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Deadlines</a:t>
            </a:r>
          </a:p>
        </p:txBody>
      </p:sp>
      <p:sp>
        <p:nvSpPr>
          <p:cNvPr id="3" name="Content Placeholder 2"/>
          <p:cNvSpPr>
            <a:spLocks noGrp="1"/>
          </p:cNvSpPr>
          <p:nvPr>
            <p:ph idx="1"/>
          </p:nvPr>
        </p:nvSpPr>
        <p:spPr>
          <a:xfrm>
            <a:off x="609600" y="1288854"/>
            <a:ext cx="9448800" cy="5416746"/>
          </a:xfrm>
        </p:spPr>
        <p:txBody>
          <a:bodyPr>
            <a:normAutofit/>
          </a:bodyPr>
          <a:lstStyle/>
          <a:p>
            <a:endParaRPr lang="en-US" dirty="0" smtClean="0"/>
          </a:p>
          <a:p>
            <a:r>
              <a:rPr lang="en-US" dirty="0" smtClean="0"/>
              <a:t>July </a:t>
            </a:r>
            <a:r>
              <a:rPr lang="en-US" dirty="0"/>
              <a:t>19			Registrars and Town Clerk must certify with SOTS the ballot order.</a:t>
            </a:r>
          </a:p>
          <a:p>
            <a:endParaRPr lang="en-US" dirty="0"/>
          </a:p>
          <a:p>
            <a:r>
              <a:rPr lang="en-US" dirty="0"/>
              <a:t>July 11-20		Notice of the July 26</a:t>
            </a:r>
            <a:r>
              <a:rPr lang="en-US" baseline="30000" dirty="0"/>
              <a:t>th</a:t>
            </a:r>
            <a:r>
              <a:rPr lang="en-US" dirty="0"/>
              <a:t> Registration Session must be noticed in the 						newspaper at least once during this time</a:t>
            </a:r>
            <a:r>
              <a:rPr lang="en-US" dirty="0" smtClean="0"/>
              <a:t>.</a:t>
            </a:r>
          </a:p>
          <a:p>
            <a:endParaRPr lang="en-US" dirty="0"/>
          </a:p>
          <a:p>
            <a:r>
              <a:rPr lang="en-US" dirty="0" smtClean="0"/>
              <a:t>July 26			Mandatory enrollment </a:t>
            </a:r>
            <a:r>
              <a:rPr lang="en-US" dirty="0"/>
              <a:t>session must be held on this date (14th day </a:t>
            </a:r>
            <a:r>
              <a:rPr lang="en-US" dirty="0" smtClean="0"/>
              <a:t>						before </a:t>
            </a:r>
            <a:r>
              <a:rPr lang="en-US" dirty="0"/>
              <a:t>primary day) for the purpose of registration and/or </a:t>
            </a:r>
            <a:r>
              <a:rPr lang="en-US" dirty="0" smtClean="0"/>
              <a:t>							enrollment </a:t>
            </a:r>
            <a:r>
              <a:rPr lang="en-US" dirty="0"/>
              <a:t>of electors entitled to vote in state, district or </a:t>
            </a:r>
            <a:r>
              <a:rPr lang="en-US" dirty="0" smtClean="0"/>
              <a:t>							municipal </a:t>
            </a:r>
            <a:r>
              <a:rPr lang="en-US" dirty="0"/>
              <a:t>office primary. At least two consecutive hours required, </a:t>
            </a:r>
            <a:r>
              <a:rPr lang="en-US" dirty="0" smtClean="0"/>
              <a:t>					between </a:t>
            </a:r>
            <a:r>
              <a:rPr lang="en-US" dirty="0"/>
              <a:t>the hours of 12:00 noon and 9:00 p.m. </a:t>
            </a:r>
            <a:endParaRPr lang="en-US" dirty="0" smtClean="0"/>
          </a:p>
          <a:p>
            <a:endParaRPr lang="en-US" dirty="0" smtClean="0"/>
          </a:p>
          <a:p>
            <a:r>
              <a:rPr lang="en-US" dirty="0"/>
              <a:t> </a:t>
            </a:r>
            <a:r>
              <a:rPr lang="en-US" dirty="0" smtClean="0"/>
              <a:t>July 26			If </a:t>
            </a:r>
            <a:r>
              <a:rPr lang="en-US" dirty="0"/>
              <a:t>state, district or municipal primary will be held in your town and </a:t>
            </a:r>
            <a:r>
              <a:rPr lang="en-US" dirty="0" smtClean="0"/>
              <a:t>					if </a:t>
            </a:r>
            <a:r>
              <a:rPr lang="en-US" dirty="0"/>
              <a:t>your town's population is over 25,000, mandatory registration </a:t>
            </a:r>
            <a:r>
              <a:rPr lang="en-US" dirty="0" smtClean="0"/>
              <a:t>						session </a:t>
            </a:r>
            <a:r>
              <a:rPr lang="en-US" dirty="0"/>
              <a:t>must be held on this date. Hours: any two hours between </a:t>
            </a:r>
            <a:r>
              <a:rPr lang="en-US" dirty="0" smtClean="0"/>
              <a:t>						5:00 </a:t>
            </a:r>
            <a:r>
              <a:rPr lang="en-US" dirty="0"/>
              <a:t>p.m. and 9:00 </a:t>
            </a:r>
            <a:r>
              <a:rPr lang="en-US" dirty="0" smtClean="0"/>
              <a:t>p.m.</a:t>
            </a:r>
          </a:p>
          <a:p>
            <a:endParaRPr lang="en-US" dirty="0"/>
          </a:p>
        </p:txBody>
      </p:sp>
    </p:spTree>
    <p:extLst>
      <p:ext uri="{BB962C8B-B14F-4D97-AF65-F5344CB8AC3E}">
        <p14:creationId xmlns:p14="http://schemas.microsoft.com/office/powerpoint/2010/main" val="35637411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11951</TotalTime>
  <Words>2687</Words>
  <Application>Microsoft Office PowerPoint</Application>
  <PresentationFormat>Widescreen</PresentationFormat>
  <Paragraphs>382</Paragraphs>
  <Slides>44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Bodoni MT</vt:lpstr>
      <vt:lpstr>Calibri</vt:lpstr>
      <vt:lpstr>Trebuchet MS</vt:lpstr>
      <vt:lpstr>Wingdings</vt:lpstr>
      <vt:lpstr>Wingdings 3</vt:lpstr>
      <vt:lpstr>Facet</vt:lpstr>
      <vt:lpstr>Registrar of Voters  New Registrar Class  Spring 2022</vt:lpstr>
      <vt:lpstr>PowerPoint Presentation</vt:lpstr>
      <vt:lpstr>Resources available to Registrars</vt:lpstr>
      <vt:lpstr>PowerPoint Presentation</vt:lpstr>
      <vt:lpstr>PowerPoint Presentation</vt:lpstr>
      <vt:lpstr>PowerPoint Presentation</vt:lpstr>
      <vt:lpstr>Certification UConn</vt:lpstr>
      <vt:lpstr>Deadlines</vt:lpstr>
      <vt:lpstr>Deadlines</vt:lpstr>
      <vt:lpstr>Deadlines</vt:lpstr>
      <vt:lpstr>Deadlines</vt:lpstr>
      <vt:lpstr>Methods of Registering Voters &amp; Letters Sent to Voters</vt:lpstr>
      <vt:lpstr>CVRS System / Reports</vt:lpstr>
      <vt:lpstr>PowerPoint Presentation</vt:lpstr>
      <vt:lpstr>PowerPoint Presentation</vt:lpstr>
      <vt:lpstr>DMV / Tumbleweed</vt:lpstr>
      <vt:lpstr>PowerPoint Presentation</vt:lpstr>
      <vt:lpstr>Removal of a Voter from the rolls</vt:lpstr>
      <vt:lpstr>Yearly Canvas of Voter Residence</vt:lpstr>
      <vt:lpstr>Primary Petitions</vt:lpstr>
      <vt:lpstr>Ballot Access</vt:lpstr>
      <vt:lpstr>Emergency Plans</vt:lpstr>
      <vt:lpstr>Sec. 9-174a. Emergency contingency plan  for elections</vt:lpstr>
      <vt:lpstr>Poll Worker Training</vt:lpstr>
      <vt:lpstr>Election Equipment</vt:lpstr>
      <vt:lpstr>Maintenance of Election Equipment</vt:lpstr>
      <vt:lpstr>Polling Place Pre-Election Check</vt:lpstr>
      <vt:lpstr>Polling Place Must Be“Accessible”</vt:lpstr>
      <vt:lpstr>PowerPoint Presentation</vt:lpstr>
      <vt:lpstr>BALLOT  MARKING SYSTEM - SET-UP </vt:lpstr>
      <vt:lpstr>Polling Place Signage</vt:lpstr>
      <vt:lpstr>PROVISIONAL BALLOTS </vt:lpstr>
      <vt:lpstr>HAND COUNTING</vt:lpstr>
      <vt:lpstr>Elections Management System (EMS)</vt:lpstr>
      <vt:lpstr>EMS Setup </vt:lpstr>
      <vt:lpstr>Head Moderator &amp; Head Moderator’s Return</vt:lpstr>
      <vt:lpstr>To Do List  At Least a Week before a Primary</vt:lpstr>
      <vt:lpstr>Recanvas Procedures</vt:lpstr>
      <vt:lpstr>Recanvas Cont.</vt:lpstr>
      <vt:lpstr>Recanvas Cont.</vt:lpstr>
      <vt:lpstr>Post Election Audit</vt:lpstr>
      <vt:lpstr>Links to Manuals &amp; websites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Registrar of Voters Newbie Class 2018</dc:title>
  <dc:creator>AnneMarie</dc:creator>
  <cp:lastModifiedBy>Timothy De Carlo</cp:lastModifiedBy>
  <cp:revision>103</cp:revision>
  <cp:lastPrinted>2022-03-22T18:09:51Z</cp:lastPrinted>
  <dcterms:created xsi:type="dcterms:W3CDTF">2018-03-07T13:49:45Z</dcterms:created>
  <dcterms:modified xsi:type="dcterms:W3CDTF">2022-06-09T14:04:00Z</dcterms:modified>
</cp:coreProperties>
</file>