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28" r:id="rId3"/>
    <p:sldId id="335" r:id="rId4"/>
    <p:sldId id="329" r:id="rId5"/>
    <p:sldId id="330" r:id="rId6"/>
    <p:sldId id="331" r:id="rId7"/>
    <p:sldId id="332" r:id="rId8"/>
    <p:sldId id="333" r:id="rId9"/>
    <p:sldId id="336" r:id="rId10"/>
    <p:sldId id="337" r:id="rId11"/>
    <p:sldId id="338" r:id="rId12"/>
    <p:sldId id="305" r:id="rId13"/>
    <p:sldId id="339" r:id="rId14"/>
    <p:sldId id="356" r:id="rId15"/>
    <p:sldId id="340" r:id="rId16"/>
    <p:sldId id="341" r:id="rId17"/>
    <p:sldId id="342" r:id="rId18"/>
    <p:sldId id="357" r:id="rId19"/>
    <p:sldId id="350" r:id="rId20"/>
    <p:sldId id="354" r:id="rId21"/>
    <p:sldId id="352" r:id="rId22"/>
    <p:sldId id="353" r:id="rId23"/>
    <p:sldId id="344" r:id="rId24"/>
    <p:sldId id="345" r:id="rId25"/>
    <p:sldId id="346" r:id="rId26"/>
    <p:sldId id="347" r:id="rId27"/>
    <p:sldId id="348" r:id="rId28"/>
    <p:sldId id="349" r:id="rId29"/>
    <p:sldId id="351" r:id="rId30"/>
    <p:sldId id="358" r:id="rId31"/>
    <p:sldId id="359" r:id="rId32"/>
    <p:sldId id="360" r:id="rId33"/>
    <p:sldId id="361" r:id="rId34"/>
    <p:sldId id="362" r:id="rId35"/>
    <p:sldId id="363" r:id="rId36"/>
    <p:sldId id="271" r:id="rId37"/>
    <p:sldId id="306" r:id="rId38"/>
    <p:sldId id="309" r:id="rId39"/>
    <p:sldId id="313" r:id="rId40"/>
    <p:sldId id="315" r:id="rId41"/>
    <p:sldId id="307" r:id="rId42"/>
    <p:sldId id="311" r:id="rId43"/>
    <p:sldId id="310" r:id="rId44"/>
    <p:sldId id="314" r:id="rId45"/>
    <p:sldId id="364" r:id="rId46"/>
    <p:sldId id="316" r:id="rId47"/>
    <p:sldId id="320" r:id="rId48"/>
    <p:sldId id="321" r:id="rId49"/>
    <p:sldId id="325" r:id="rId50"/>
    <p:sldId id="324" r:id="rId51"/>
    <p:sldId id="323" r:id="rId52"/>
    <p:sldId id="322" r:id="rId53"/>
    <p:sldId id="327" r:id="rId54"/>
    <p:sldId id="312" r:id="rId55"/>
    <p:sldId id="318" r:id="rId56"/>
    <p:sldId id="317" r:id="rId5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33" autoAdjust="0"/>
  </p:normalViewPr>
  <p:slideViewPr>
    <p:cSldViewPr>
      <p:cViewPr varScale="1">
        <p:scale>
          <a:sx n="70" d="100"/>
          <a:sy n="70" d="100"/>
        </p:scale>
        <p:origin x="-1800" y="-8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smtClean="0">
                <a:latin typeface="+mn-lt"/>
                <a:cs typeface="+mn-cs"/>
              </a:defRPr>
            </a:lvl1pPr>
          </a:lstStyle>
          <a:p>
            <a:pPr>
              <a:defRPr/>
            </a:pPr>
            <a:fld id="{58B2771C-A1CF-48F6-85B4-2EA3819AF1F1}" type="datetimeFigureOut">
              <a:rPr lang="en-US"/>
              <a:pPr>
                <a:defRPr/>
              </a:pPr>
              <a:t>9/22/2017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smtClean="0">
                <a:latin typeface="+mn-lt"/>
                <a:cs typeface="+mn-cs"/>
              </a:defRPr>
            </a:lvl1pPr>
          </a:lstStyle>
          <a:p>
            <a:pPr>
              <a:defRPr/>
            </a:pPr>
            <a:fld id="{208AB738-E292-4CEB-A8E0-05E107AE86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655B93-B985-4C97-9F69-47857B6D8589}"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4400" smtClean="0">
              <a:latin typeface="Calibri Light" pitchFamily="34" charset="0"/>
              <a:cs typeface="Calibri Light" pitchFamily="34" charset="0"/>
            </a:endParaRP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5030A1-8F1F-4ACA-9423-0A14537BEDD5}"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12E792-CC18-4A7B-B14C-E9E3B5623AE0}"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C4A240C-B847-4F94-86BE-9FF58749E316}"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44C9DF-FBB6-4C4E-A74A-0F8BB75235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4BE7EB-0B87-4DD2-8E17-3C6CD834B522}"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8F9F76-9ED1-442B-8320-04C49AB917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67173A-2F4F-423E-9718-6BA41F1C1DBC}"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87A40-CA8D-4C0A-B78E-DAF17D7DE5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74BC58-16F3-4416-BE70-AAB280E662A2}"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8A274F-95AD-492B-A06A-3D245E4037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5B486C-61A7-4EE0-A2B2-CD8FCCB1C18E}"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A15CE7-87C5-4A8F-BB2F-FE66B785D4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DEAA0C9-4423-4DC0-BC61-043A8B795FF7}" type="datetime1">
              <a:rPr lang="en-US"/>
              <a:pPr>
                <a:defRPr/>
              </a:pPr>
              <a:t>9/22/2017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2D7BEB-3508-492F-98EF-8D90DFECD3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781DB47-9231-4A9A-AD9D-2F41FD552B33}" type="datetime1">
              <a:rPr lang="en-US"/>
              <a:pPr>
                <a:defRPr/>
              </a:pPr>
              <a:t>9/22/2017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BEB56A5-4154-4642-9EA9-F7EC24BDC4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32DCA7A-F1E4-475E-B40A-EF139F26E689}" type="datetime1">
              <a:rPr lang="en-US"/>
              <a:pPr>
                <a:defRPr/>
              </a:pPr>
              <a:t>9/22/2017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979EEE-C1B8-4DAE-9096-AAA594097E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280D1A-63FB-4F8D-AD3F-692192DC40D0}" type="datetime1">
              <a:rPr lang="en-US"/>
              <a:pPr>
                <a:defRPr/>
              </a:pPr>
              <a:t>9/22/2017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7907C9-421A-42AA-AB0E-3187DB6158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58E743-C090-423B-B893-0B0AF7F727C0}" type="datetime1">
              <a:rPr lang="en-US"/>
              <a:pPr>
                <a:defRPr/>
              </a:pPr>
              <a:t>9/22/2017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CF183A-BC6C-4754-99AD-019C07A99C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083B4F-C1B1-4BCA-80D2-4BDBAE2DD536}" type="datetime1">
              <a:rPr lang="en-US"/>
              <a:pPr>
                <a:defRPr/>
              </a:pPr>
              <a:t>9/22/2017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3783CA-49B8-4F2B-9A06-D83906C51C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74F467A-B181-41FE-B494-56A79A785879}" type="datetime1">
              <a:rPr lang="en-US"/>
              <a:pPr>
                <a:defRPr/>
              </a:pPr>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ECAC876-D1B8-430B-AAB6-4A94C1B81A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cga.ct.gov/current/pub/chap_148.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ga.ct.gov/current/pub/chap_153.htm" TargetMode="External"/><Relationship Id="rId2" Type="http://schemas.openxmlformats.org/officeDocument/2006/relationships/hyperlink" Target="http://www.cga.ct.gov/current/pub/chap_148.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cga.ct.gov/current/pub/chap_152.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lhsassociates.com/resources/Accuvote-Flyer.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219200"/>
            <a:ext cx="7772400" cy="2381250"/>
          </a:xfrm>
        </p:spPr>
        <p:txBody>
          <a:bodyPr/>
          <a:lstStyle/>
          <a:p>
            <a:r>
              <a:rPr lang="en-US" sz="5400" smtClean="0"/>
              <a:t>Recanvass </a:t>
            </a:r>
            <a:br>
              <a:rPr lang="en-US" sz="5400" smtClean="0"/>
            </a:br>
            <a:r>
              <a:rPr lang="en-US" sz="5400" smtClean="0"/>
              <a:t>Procedures &amp; Tips</a:t>
            </a:r>
          </a:p>
        </p:txBody>
      </p:sp>
      <p:sp>
        <p:nvSpPr>
          <p:cNvPr id="3" name="Subtitle 2"/>
          <p:cNvSpPr>
            <a:spLocks noGrp="1"/>
          </p:cNvSpPr>
          <p:nvPr>
            <p:ph type="subTitle" idx="1"/>
          </p:nvPr>
        </p:nvSpPr>
        <p:spPr>
          <a:xfrm>
            <a:off x="1371600" y="5029200"/>
            <a:ext cx="6400800" cy="609600"/>
          </a:xfrm>
        </p:spPr>
        <p:txBody>
          <a:bodyPr rtlCol="0">
            <a:normAutofit fontScale="70000" lnSpcReduction="20000"/>
          </a:bodyPr>
          <a:lstStyle/>
          <a:p>
            <a:pPr fontAlgn="auto">
              <a:spcAft>
                <a:spcPts val="0"/>
              </a:spcAft>
              <a:buFont typeface="Arial" panose="020B0604020202020204" pitchFamily="34" charset="0"/>
              <a:buNone/>
              <a:defRPr/>
            </a:pPr>
            <a:r>
              <a:rPr lang="en-US" sz="2400" dirty="0">
                <a:solidFill>
                  <a:schemeClr val="tx1"/>
                </a:solidFill>
              </a:rPr>
              <a:t>By Cindy Bruno &amp; </a:t>
            </a:r>
            <a:r>
              <a:rPr lang="en-US" sz="2400">
                <a:solidFill>
                  <a:schemeClr val="tx1"/>
                </a:solidFill>
              </a:rPr>
              <a:t>Darlene Burrell</a:t>
            </a:r>
          </a:p>
          <a:p>
            <a:pPr fontAlgn="auto">
              <a:spcAft>
                <a:spcPts val="0"/>
              </a:spcAft>
              <a:buFont typeface="Arial" panose="020B0604020202020204" pitchFamily="34" charset="0"/>
              <a:buNone/>
              <a:defRPr/>
            </a:pPr>
            <a:r>
              <a:rPr lang="en-US" sz="2400"/>
              <a:t>9/28/2017</a:t>
            </a:r>
            <a:endParaRPr lang="en-US" sz="2400" dirty="0"/>
          </a:p>
        </p:txBody>
      </p:sp>
      <p:sp>
        <p:nvSpPr>
          <p:cNvPr id="4" name="Slide Number Placeholder 3"/>
          <p:cNvSpPr>
            <a:spLocks noGrp="1"/>
          </p:cNvSpPr>
          <p:nvPr>
            <p:ph type="sldNum" sz="quarter" idx="12"/>
          </p:nvPr>
        </p:nvSpPr>
        <p:spPr/>
        <p:txBody>
          <a:bodyPr/>
          <a:lstStyle/>
          <a:p>
            <a:pPr>
              <a:defRPr/>
            </a:pPr>
            <a:fld id="{BD3C89B2-E0B4-4A63-8B2F-9C9A690F8644}" type="slidenum">
              <a:rPr lang="en-US"/>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1F98C4-06CE-47FB-9716-3AC9A1BDFDB4}" type="slidenum">
              <a:rPr lang="en-US"/>
              <a:pPr>
                <a:defRPr/>
              </a:pPr>
              <a:t>10</a:t>
            </a:fld>
            <a:endParaRPr lang="en-US"/>
          </a:p>
        </p:txBody>
      </p:sp>
      <p:sp>
        <p:nvSpPr>
          <p:cNvPr id="23554" name="Rectangle 2"/>
          <p:cNvSpPr>
            <a:spLocks noChangeArrowheads="1"/>
          </p:cNvSpPr>
          <p:nvPr/>
        </p:nvSpPr>
        <p:spPr bwMode="auto">
          <a:xfrm>
            <a:off x="609600" y="152400"/>
            <a:ext cx="8534400" cy="6494463"/>
          </a:xfrm>
          <a:prstGeom prst="rect">
            <a:avLst/>
          </a:prstGeom>
          <a:noFill/>
          <a:ln w="9525">
            <a:noFill/>
            <a:miter lim="800000"/>
            <a:headEnd/>
            <a:tailEnd/>
          </a:ln>
        </p:spPr>
        <p:txBody>
          <a:bodyPr>
            <a:spAutoFit/>
          </a:bodyPr>
          <a:lstStyle/>
          <a:p>
            <a:pPr algn="ctr"/>
            <a:r>
              <a:rPr lang="en-US" sz="4400">
                <a:latin typeface="Calibri Light" pitchFamily="34" charset="0"/>
                <a:ea typeface="Times New Roman" pitchFamily="18" charset="0"/>
                <a:cs typeface="Calibri Light" pitchFamily="34" charset="0"/>
              </a:rPr>
              <a:t>Throughout the process of a Recanvass you will look for Voter intent on a ballot. *</a:t>
            </a:r>
            <a:endParaRPr lang="en-US" sz="3200">
              <a:latin typeface="Calibri Light" pitchFamily="34" charset="0"/>
              <a:ea typeface="Times New Roman" pitchFamily="18" charset="0"/>
              <a:cs typeface="Calibri Light" pitchFamily="34" charset="0"/>
            </a:endParaRPr>
          </a:p>
          <a:p>
            <a:pPr algn="ctr"/>
            <a:r>
              <a:rPr lang="en-US" sz="3200">
                <a:latin typeface="Calibri Light" pitchFamily="34" charset="0"/>
                <a:ea typeface="Times New Roman" pitchFamily="18" charset="0"/>
                <a:cs typeface="Calibri Light" pitchFamily="34" charset="0"/>
              </a:rPr>
              <a:t>*(the vast majority of the ballots will be marked correctly and go through the tabulator)</a:t>
            </a:r>
            <a:endParaRPr lang="en-US" sz="4400">
              <a:latin typeface="Calibri Light" pitchFamily="34" charset="0"/>
              <a:ea typeface="Times New Roman" pitchFamily="18" charset="0"/>
              <a:cs typeface="Calibri Light" pitchFamily="34" charset="0"/>
            </a:endParaRPr>
          </a:p>
          <a:p>
            <a:pPr algn="ctr"/>
            <a:endParaRPr lang="en-US" sz="800">
              <a:latin typeface="Calibri Light" pitchFamily="34" charset="0"/>
              <a:ea typeface="Times New Roman" pitchFamily="18" charset="0"/>
              <a:cs typeface="Calibri Light" pitchFamily="34" charset="0"/>
            </a:endParaRPr>
          </a:p>
          <a:p>
            <a:pPr algn="ctr"/>
            <a:endParaRPr lang="en-US" sz="800">
              <a:latin typeface="Calibri Light" pitchFamily="34" charset="0"/>
              <a:ea typeface="Times New Roman" pitchFamily="18" charset="0"/>
              <a:cs typeface="Calibri Light" pitchFamily="34" charset="0"/>
            </a:endParaRPr>
          </a:p>
          <a:p>
            <a:pPr algn="ctr"/>
            <a:r>
              <a:rPr lang="en-US" sz="4400">
                <a:latin typeface="Calibri Light" pitchFamily="34" charset="0"/>
                <a:ea typeface="Times New Roman" pitchFamily="18" charset="0"/>
                <a:cs typeface="Calibri Light" pitchFamily="34" charset="0"/>
              </a:rPr>
              <a:t>In an Audit you look for how the tabulator would read the ballot. *</a:t>
            </a:r>
          </a:p>
          <a:p>
            <a:pPr algn="ctr"/>
            <a:endParaRPr lang="en-US" sz="2800">
              <a:latin typeface="Calibri Light" pitchFamily="34" charset="0"/>
              <a:ea typeface="Times New Roman" pitchFamily="18" charset="0"/>
              <a:cs typeface="Calibri Light" pitchFamily="34" charset="0"/>
            </a:endParaRPr>
          </a:p>
          <a:p>
            <a:pPr algn="ctr"/>
            <a:r>
              <a:rPr lang="en-US" sz="4400">
                <a:latin typeface="Calibri Light" pitchFamily="34" charset="0"/>
                <a:ea typeface="Times New Roman" pitchFamily="18" charset="0"/>
                <a:cs typeface="Calibri Light" pitchFamily="34" charset="0"/>
              </a:rPr>
              <a:t>Examples will be given later in this presentation.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C35173-0E51-4A97-985A-74123C3093F2}" type="slidenum">
              <a:rPr lang="en-US"/>
              <a:pPr>
                <a:defRPr/>
              </a:pPr>
              <a:t>11</a:t>
            </a:fld>
            <a:endParaRPr lang="en-US"/>
          </a:p>
        </p:txBody>
      </p:sp>
      <p:sp>
        <p:nvSpPr>
          <p:cNvPr id="24578" name="Rectangle 2"/>
          <p:cNvSpPr>
            <a:spLocks noChangeArrowheads="1"/>
          </p:cNvSpPr>
          <p:nvPr/>
        </p:nvSpPr>
        <p:spPr bwMode="auto">
          <a:xfrm>
            <a:off x="228600" y="457200"/>
            <a:ext cx="8458200" cy="4754563"/>
          </a:xfrm>
          <a:prstGeom prst="rect">
            <a:avLst/>
          </a:prstGeom>
          <a:noFill/>
          <a:ln w="9525">
            <a:noFill/>
            <a:miter lim="800000"/>
            <a:headEnd/>
            <a:tailEnd/>
          </a:ln>
        </p:spPr>
        <p:txBody>
          <a:bodyPr>
            <a:spAutoFit/>
          </a:bodyPr>
          <a:lstStyle/>
          <a:p>
            <a:pPr algn="ctr"/>
            <a:r>
              <a:rPr lang="en-US" sz="4400" b="1" u="sng">
                <a:latin typeface="Calibri Light" pitchFamily="34" charset="0"/>
                <a:ea typeface="Times New Roman" pitchFamily="18" charset="0"/>
                <a:cs typeface="Calibri Light" pitchFamily="34" charset="0"/>
              </a:rPr>
              <a:t>Prior to Election Day:</a:t>
            </a:r>
            <a:r>
              <a:rPr lang="en-US" sz="4400" u="sng">
                <a:latin typeface="Calibri Light" pitchFamily="34" charset="0"/>
                <a:ea typeface="Times New Roman" pitchFamily="18" charset="0"/>
                <a:cs typeface="Calibri Light" pitchFamily="34" charset="0"/>
              </a:rPr>
              <a:t>                              </a:t>
            </a:r>
            <a:endParaRPr lang="en-US" sz="4400">
              <a:latin typeface="Calibri Light" pitchFamily="34" charset="0"/>
              <a:ea typeface="Times New Roman" pitchFamily="18" charset="0"/>
              <a:cs typeface="Calibri Light" pitchFamily="34" charset="0"/>
            </a:endParaRPr>
          </a:p>
          <a:p>
            <a:endParaRPr lang="en-US" sz="1400">
              <a:latin typeface="Calibri Light" pitchFamily="34" charset="0"/>
              <a:ea typeface="Times New Roman" pitchFamily="18" charset="0"/>
              <a:cs typeface="Calibri Light" pitchFamily="34" charset="0"/>
            </a:endParaRPr>
          </a:p>
          <a:p>
            <a:pPr algn="ctr"/>
            <a:endParaRPr lang="en-US" sz="800">
              <a:latin typeface="Calibri Light" pitchFamily="34" charset="0"/>
              <a:ea typeface="Times New Roman" pitchFamily="18" charset="0"/>
              <a:cs typeface="Calibri Light" pitchFamily="34" charset="0"/>
            </a:endParaRPr>
          </a:p>
          <a:p>
            <a:pPr algn="ctr"/>
            <a:r>
              <a:rPr lang="en-US" sz="4000">
                <a:latin typeface="Calibri Light" pitchFamily="34" charset="0"/>
                <a:ea typeface="Times New Roman" pitchFamily="18" charset="0"/>
                <a:cs typeface="Calibri Light" pitchFamily="34" charset="0"/>
              </a:rPr>
              <a:t>Determine a date to conduct Recanvass,</a:t>
            </a:r>
          </a:p>
          <a:p>
            <a:pPr algn="ctr"/>
            <a:r>
              <a:rPr lang="en-US" sz="4000">
                <a:latin typeface="Calibri Light" pitchFamily="34" charset="0"/>
                <a:ea typeface="Times New Roman" pitchFamily="18" charset="0"/>
                <a:cs typeface="Calibri Light" pitchFamily="34" charset="0"/>
              </a:rPr>
              <a:t>	if one is necessary, </a:t>
            </a:r>
          </a:p>
          <a:p>
            <a:pPr algn="ctr"/>
            <a:r>
              <a:rPr lang="en-US" sz="4000">
                <a:latin typeface="Calibri Light" pitchFamily="34" charset="0"/>
                <a:ea typeface="Times New Roman" pitchFamily="18" charset="0"/>
                <a:cs typeface="Calibri Light" pitchFamily="34" charset="0"/>
              </a:rPr>
              <a:t>with Co Registrar and Head Mod. </a:t>
            </a:r>
          </a:p>
          <a:p>
            <a:pPr algn="ctr"/>
            <a:endParaRPr lang="en-US" sz="2000">
              <a:latin typeface="Calibri Light" pitchFamily="34" charset="0"/>
              <a:ea typeface="Times New Roman" pitchFamily="18" charset="0"/>
              <a:cs typeface="Calibri Light" pitchFamily="34" charset="0"/>
            </a:endParaRPr>
          </a:p>
          <a:p>
            <a:pPr algn="ctr"/>
            <a:r>
              <a:rPr lang="en-US" sz="4000">
                <a:latin typeface="Calibri Light" pitchFamily="34" charset="0"/>
                <a:ea typeface="Times New Roman" pitchFamily="18" charset="0"/>
                <a:cs typeface="Calibri Light" pitchFamily="34" charset="0"/>
              </a:rPr>
              <a:t>It must be within 5 days of the election.</a:t>
            </a:r>
          </a:p>
          <a:p>
            <a:pPr algn="ctr"/>
            <a:endParaRPr lang="en-US" sz="2000">
              <a:latin typeface="Calibri Light" pitchFamily="34" charset="0"/>
              <a:ea typeface="Times New Roman" pitchFamily="18" charset="0"/>
              <a:cs typeface="Calibri Light" pitchFamily="34" charset="0"/>
            </a:endParaRPr>
          </a:p>
          <a:p>
            <a:pPr algn="ctr"/>
            <a:r>
              <a:rPr lang="en-US" sz="4000">
                <a:latin typeface="Calibri Light" pitchFamily="34" charset="0"/>
                <a:ea typeface="Times New Roman" pitchFamily="18" charset="0"/>
                <a:cs typeface="Calibri Light" pitchFamily="34" charset="0"/>
              </a:rPr>
              <a:t>Reserve a Room to conduct Recavass 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b="1" u="sng" smtClean="0">
                <a:latin typeface="Calibri Light" pitchFamily="34" charset="0"/>
                <a:cs typeface="Calibri Light" pitchFamily="34" charset="0"/>
              </a:rPr>
              <a:t>Recanvass Procedure Manual </a:t>
            </a:r>
            <a:r>
              <a:rPr lang="en-US" smtClean="0">
                <a:latin typeface="Calibri Light" pitchFamily="34" charset="0"/>
                <a:cs typeface="Calibri Light" pitchFamily="34" charset="0"/>
              </a:rPr>
              <a:t/>
            </a:r>
            <a:br>
              <a:rPr lang="en-US" smtClean="0">
                <a:latin typeface="Calibri Light" pitchFamily="34" charset="0"/>
                <a:cs typeface="Calibri Light" pitchFamily="34" charset="0"/>
              </a:rPr>
            </a:br>
            <a:r>
              <a:rPr lang="en-US" sz="2200" smtClean="0">
                <a:latin typeface="Calibri Light" pitchFamily="34" charset="0"/>
                <a:cs typeface="Calibri Light" pitchFamily="34" charset="0"/>
              </a:rPr>
              <a:t>Print copies from  Secretary of the State of CT website</a:t>
            </a:r>
          </a:p>
        </p:txBody>
      </p:sp>
      <p:sp>
        <p:nvSpPr>
          <p:cNvPr id="3" name="Content Placeholder 2">
            <a:extLst>
              <a:ext uri="{FF2B5EF4-FFF2-40B4-BE49-F238E27FC236}"/>
            </a:extLst>
          </p:cNvPr>
          <p:cNvSpPr>
            <a:spLocks noGrp="1"/>
          </p:cNvSpPr>
          <p:nvPr>
            <p:ph idx="1"/>
          </p:nvPr>
        </p:nvSpPr>
        <p:spPr>
          <a:xfrm>
            <a:off x="685800" y="1676400"/>
            <a:ext cx="8001000" cy="4679950"/>
          </a:xfrm>
        </p:spPr>
        <p:txBody>
          <a:bodyPr rtlCol="0">
            <a:normAutofit/>
          </a:bodyPr>
          <a:lstStyle/>
          <a:p>
            <a:pPr fontAlgn="auto">
              <a:spcAft>
                <a:spcPts val="0"/>
              </a:spcAft>
              <a:buFont typeface="Arial" panose="020B0604020202020204" pitchFamily="34" charset="0"/>
              <a:buChar char="•"/>
              <a:defRPr/>
            </a:pPr>
            <a:r>
              <a:rPr lang="en-US" dirty="0">
                <a:latin typeface="Calibri Light" panose="020F0302020204030204" pitchFamily="34" charset="0"/>
                <a:cs typeface="Calibri Light" panose="020F0302020204030204" pitchFamily="34" charset="0"/>
              </a:rPr>
              <a:t>Refer to the manual for:</a:t>
            </a:r>
          </a:p>
          <a:p>
            <a:pPr lvl="1" fontAlgn="auto">
              <a:spcAft>
                <a:spcPts val="0"/>
              </a:spcAft>
              <a:buFont typeface="Arial" panose="020B0604020202020204" pitchFamily="34" charset="0"/>
              <a:buChar char="–"/>
              <a:defRPr/>
            </a:pPr>
            <a:r>
              <a:rPr lang="en-US" dirty="0">
                <a:latin typeface="Calibri Light" panose="020F0302020204030204" pitchFamily="34" charset="0"/>
                <a:cs typeface="Calibri Light" panose="020F0302020204030204" pitchFamily="34" charset="0"/>
              </a:rPr>
              <a:t>more details</a:t>
            </a:r>
          </a:p>
          <a:p>
            <a:pPr lvl="1" fontAlgn="auto">
              <a:spcAft>
                <a:spcPts val="0"/>
              </a:spcAft>
              <a:buFont typeface="Arial" panose="020B0604020202020204" pitchFamily="34" charset="0"/>
              <a:buChar char="–"/>
              <a:defRPr/>
            </a:pPr>
            <a:r>
              <a:rPr lang="en-US" dirty="0">
                <a:latin typeface="Calibri Light" panose="020F0302020204030204" pitchFamily="34" charset="0"/>
                <a:cs typeface="Calibri Light" panose="020F0302020204030204" pitchFamily="34" charset="0"/>
              </a:rPr>
              <a:t>Forms</a:t>
            </a:r>
          </a:p>
          <a:p>
            <a:pPr lvl="2" fontAlgn="auto">
              <a:spcAft>
                <a:spcPts val="0"/>
              </a:spcAft>
              <a:buFont typeface="Arial" panose="020B0604020202020204" pitchFamily="34" charset="0"/>
              <a:buChar char="•"/>
              <a:defRPr/>
            </a:pPr>
            <a:r>
              <a:rPr lang="en-US" dirty="0">
                <a:latin typeface="Calibri Light" panose="020F0302020204030204" pitchFamily="34" charset="0"/>
                <a:cs typeface="Calibri Light" panose="020F0302020204030204" pitchFamily="34" charset="0"/>
              </a:rPr>
              <a:t>Summons</a:t>
            </a:r>
          </a:p>
          <a:p>
            <a:pPr lvl="5">
              <a:defRPr/>
            </a:pPr>
            <a:r>
              <a:rPr lang="en-US" dirty="0">
                <a:latin typeface="Calibri Light" panose="020F0302020204030204" pitchFamily="34" charset="0"/>
                <a:cs typeface="Calibri Light" panose="020F0302020204030204" pitchFamily="34" charset="0"/>
              </a:rPr>
              <a:t>Notice of </a:t>
            </a:r>
            <a:r>
              <a:rPr lang="en-US" dirty="0" err="1">
                <a:latin typeface="Calibri Light" panose="020F0302020204030204" pitchFamily="34" charset="0"/>
                <a:cs typeface="Calibri Light" panose="020F0302020204030204" pitchFamily="34" charset="0"/>
              </a:rPr>
              <a:t>Recanvass</a:t>
            </a:r>
            <a:r>
              <a:rPr lang="en-US" dirty="0">
                <a:latin typeface="Calibri Light" panose="020F0302020204030204" pitchFamily="34" charset="0"/>
                <a:cs typeface="Calibri Light" panose="020F0302020204030204" pitchFamily="34" charset="0"/>
              </a:rPr>
              <a:t> in Case of Discrepancy</a:t>
            </a:r>
          </a:p>
          <a:p>
            <a:pPr lvl="2" fontAlgn="auto">
              <a:spcAft>
                <a:spcPts val="0"/>
              </a:spcAft>
              <a:buFont typeface="Arial" panose="020B0604020202020204" pitchFamily="34" charset="0"/>
              <a:buChar char="•"/>
              <a:defRPr/>
            </a:pPr>
            <a:r>
              <a:rPr lang="en-US" dirty="0">
                <a:latin typeface="Calibri Light" panose="020F0302020204030204" pitchFamily="34" charset="0"/>
                <a:cs typeface="Calibri Light" panose="020F0302020204030204" pitchFamily="34" charset="0"/>
              </a:rPr>
              <a:t>Notice of </a:t>
            </a:r>
            <a:r>
              <a:rPr lang="en-US" dirty="0" err="1">
                <a:latin typeface="Calibri Light" panose="020F0302020204030204" pitchFamily="34" charset="0"/>
                <a:cs typeface="Calibri Light" panose="020F0302020204030204" pitchFamily="34" charset="0"/>
              </a:rPr>
              <a:t>Recanvass</a:t>
            </a:r>
            <a:r>
              <a:rPr lang="en-US" dirty="0">
                <a:latin typeface="Calibri Light" panose="020F0302020204030204" pitchFamily="34" charset="0"/>
                <a:cs typeface="Calibri Light" panose="020F0302020204030204" pitchFamily="34" charset="0"/>
              </a:rPr>
              <a:t> on Close Vote</a:t>
            </a:r>
          </a:p>
          <a:p>
            <a:pPr lvl="2" fontAlgn="auto">
              <a:spcAft>
                <a:spcPts val="0"/>
              </a:spcAft>
              <a:buFont typeface="Arial" panose="020B0604020202020204" pitchFamily="34" charset="0"/>
              <a:buChar char="•"/>
              <a:defRPr/>
            </a:pPr>
            <a:r>
              <a:rPr lang="en-US" dirty="0">
                <a:latin typeface="Calibri Light" panose="020F0302020204030204" pitchFamily="34" charset="0"/>
                <a:cs typeface="Calibri Light" panose="020F0302020204030204" pitchFamily="34" charset="0"/>
              </a:rPr>
              <a:t>Return of Delivery of Notice</a:t>
            </a:r>
          </a:p>
          <a:p>
            <a:pPr lvl="2" fontAlgn="auto">
              <a:spcAft>
                <a:spcPts val="0"/>
              </a:spcAft>
              <a:buFont typeface="Arial" panose="020B0604020202020204" pitchFamily="34" charset="0"/>
              <a:buChar char="•"/>
              <a:defRPr/>
            </a:pPr>
            <a:r>
              <a:rPr lang="en-US" dirty="0">
                <a:latin typeface="Calibri Light" panose="020F0302020204030204" pitchFamily="34" charset="0"/>
                <a:cs typeface="Calibri Light" panose="020F0302020204030204" pitchFamily="34" charset="0"/>
              </a:rPr>
              <a:t>Primary </a:t>
            </a:r>
            <a:r>
              <a:rPr lang="en-US" dirty="0" err="1">
                <a:latin typeface="Calibri Light" panose="020F0302020204030204" pitchFamily="34" charset="0"/>
                <a:cs typeface="Calibri Light" panose="020F0302020204030204" pitchFamily="34" charset="0"/>
              </a:rPr>
              <a:t>Recanvass</a:t>
            </a:r>
            <a:r>
              <a:rPr lang="en-US" dirty="0">
                <a:latin typeface="Calibri Light" panose="020F0302020204030204" pitchFamily="34" charset="0"/>
                <a:cs typeface="Calibri Light" panose="020F0302020204030204" pitchFamily="34" charset="0"/>
              </a:rPr>
              <a:t>/Provisional Ballot Return Form</a:t>
            </a:r>
          </a:p>
          <a:p>
            <a:pPr lvl="2" fontAlgn="auto">
              <a:spcAft>
                <a:spcPts val="0"/>
              </a:spcAft>
              <a:buFont typeface="Arial" panose="020B0604020202020204" pitchFamily="34" charset="0"/>
              <a:buChar char="•"/>
              <a:defRPr/>
            </a:pPr>
            <a:r>
              <a:rPr lang="en-US" dirty="0">
                <a:latin typeface="Calibri Light" panose="020F0302020204030204" pitchFamily="34" charset="0"/>
                <a:cs typeface="Calibri Light" panose="020F0302020204030204" pitchFamily="34" charset="0"/>
              </a:rPr>
              <a:t>Return of Service Form</a:t>
            </a:r>
          </a:p>
          <a:p>
            <a:pPr marL="512763" lvl="1" indent="-457200" fontAlgn="auto">
              <a:spcAft>
                <a:spcPts val="0"/>
              </a:spcAft>
              <a:buFont typeface="Arial" panose="020B0604020202020204" pitchFamily="34" charset="0"/>
              <a:buChar char="•"/>
              <a:defRPr/>
            </a:pPr>
            <a:r>
              <a:rPr lang="en-US" dirty="0">
                <a:latin typeface="Calibri Light" panose="020F0302020204030204" pitchFamily="34" charset="0"/>
                <a:cs typeface="Calibri Light" panose="020F0302020204030204" pitchFamily="34" charset="0"/>
              </a:rPr>
              <a:t>Also, refer to §§9-311, 9-370a, 9-445 &amp; 9-446</a:t>
            </a:r>
          </a:p>
        </p:txBody>
      </p:sp>
      <p:sp>
        <p:nvSpPr>
          <p:cNvPr id="4" name="Slide Number Placeholder 3">
            <a:extLst>
              <a:ext uri="{FF2B5EF4-FFF2-40B4-BE49-F238E27FC236}"/>
            </a:extLst>
          </p:cNvPr>
          <p:cNvSpPr>
            <a:spLocks noGrp="1"/>
          </p:cNvSpPr>
          <p:nvPr>
            <p:ph type="sldNum" sz="quarter" idx="12"/>
          </p:nvPr>
        </p:nvSpPr>
        <p:spPr/>
        <p:txBody>
          <a:bodyPr/>
          <a:lstStyle/>
          <a:p>
            <a:pPr>
              <a:defRPr/>
            </a:pPr>
            <a:fld id="{5B154B61-824B-4FD7-B6DE-A9F701A635B2}"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8CF89A-9245-4CD5-928F-F8CC791D6502}" type="slidenum">
              <a:rPr lang="en-US"/>
              <a:pPr>
                <a:defRPr/>
              </a:pPr>
              <a:t>13</a:t>
            </a:fld>
            <a:endParaRPr lang="en-US"/>
          </a:p>
        </p:txBody>
      </p:sp>
      <p:sp>
        <p:nvSpPr>
          <p:cNvPr id="26626" name="Rectangle 2"/>
          <p:cNvSpPr>
            <a:spLocks noChangeArrowheads="1"/>
          </p:cNvSpPr>
          <p:nvPr/>
        </p:nvSpPr>
        <p:spPr bwMode="auto">
          <a:xfrm>
            <a:off x="228600" y="304800"/>
            <a:ext cx="8686800" cy="4832350"/>
          </a:xfrm>
          <a:prstGeom prst="rect">
            <a:avLst/>
          </a:prstGeom>
          <a:noFill/>
          <a:ln w="9525">
            <a:noFill/>
            <a:miter lim="800000"/>
            <a:headEnd/>
            <a:tailEnd/>
          </a:ln>
        </p:spPr>
        <p:txBody>
          <a:bodyPr>
            <a:spAutoFit/>
          </a:bodyPr>
          <a:lstStyle/>
          <a:p>
            <a:r>
              <a:rPr lang="en-US" sz="4400" b="1" u="sng">
                <a:latin typeface="Calibri Light" pitchFamily="34" charset="0"/>
                <a:ea typeface="Times New Roman" pitchFamily="18" charset="0"/>
                <a:cs typeface="Calibri Light" pitchFamily="34" charset="0"/>
              </a:rPr>
              <a:t>Determine if a Recanvass is necessary: </a:t>
            </a:r>
            <a:endParaRPr lang="en-US" sz="4400">
              <a:latin typeface="Calibri Light" pitchFamily="34" charset="0"/>
              <a:ea typeface="Times New Roman" pitchFamily="18" charset="0"/>
              <a:cs typeface="Calibri Light" pitchFamily="34" charset="0"/>
            </a:endParaRPr>
          </a:p>
          <a:p>
            <a:r>
              <a:rPr lang="en-US" sz="4400" b="1">
                <a:latin typeface="Calibri Light" pitchFamily="34" charset="0"/>
                <a:ea typeface="Times New Roman" pitchFamily="18" charset="0"/>
                <a:cs typeface="Calibri Light" pitchFamily="34" charset="0"/>
              </a:rPr>
              <a:t> </a:t>
            </a:r>
            <a:endParaRPr lang="en-US" sz="4400">
              <a:latin typeface="Calibri Light" pitchFamily="34" charset="0"/>
              <a:ea typeface="Times New Roman" pitchFamily="18" charset="0"/>
              <a:cs typeface="Calibri Light" pitchFamily="34" charset="0"/>
            </a:endParaRPr>
          </a:p>
          <a:p>
            <a:pPr algn="ctr"/>
            <a:r>
              <a:rPr lang="en-US" sz="4400">
                <a:latin typeface="Calibri Light" pitchFamily="34" charset="0"/>
                <a:ea typeface="Times New Roman" pitchFamily="18" charset="0"/>
                <a:cs typeface="Calibri Light" pitchFamily="34" charset="0"/>
              </a:rPr>
              <a:t>This determination must be made </a:t>
            </a:r>
            <a:r>
              <a:rPr lang="en-US" sz="4400" b="1" u="sng">
                <a:latin typeface="Calibri Light" pitchFamily="34" charset="0"/>
                <a:ea typeface="Times New Roman" pitchFamily="18" charset="0"/>
                <a:cs typeface="Calibri Light" pitchFamily="34" charset="0"/>
              </a:rPr>
              <a:t>within 3 days</a:t>
            </a:r>
            <a:r>
              <a:rPr lang="en-US" sz="4400" u="sng">
                <a:latin typeface="Calibri Light" pitchFamily="34" charset="0"/>
                <a:ea typeface="Times New Roman" pitchFamily="18" charset="0"/>
                <a:cs typeface="Calibri Light" pitchFamily="34" charset="0"/>
              </a:rPr>
              <a:t> </a:t>
            </a:r>
            <a:r>
              <a:rPr lang="en-US" sz="4400">
                <a:latin typeface="Calibri Light" pitchFamily="34" charset="0"/>
                <a:ea typeface="Times New Roman" pitchFamily="18" charset="0"/>
                <a:cs typeface="Calibri Light" pitchFamily="34" charset="0"/>
              </a:rPr>
              <a:t>of the Election or Primary.</a:t>
            </a:r>
          </a:p>
          <a:p>
            <a:r>
              <a:rPr lang="en-US" sz="4400" b="1">
                <a:latin typeface="Calibri Light" pitchFamily="34" charset="0"/>
                <a:ea typeface="Times New Roman" pitchFamily="18" charset="0"/>
                <a:cs typeface="Calibri Light" pitchFamily="34" charset="0"/>
              </a:rPr>
              <a:t> </a:t>
            </a:r>
            <a:endParaRPr lang="en-US" sz="4400">
              <a:latin typeface="Calibri Light" pitchFamily="34" charset="0"/>
              <a:ea typeface="Times New Roman" pitchFamily="18" charset="0"/>
              <a:cs typeface="Calibri Light" pitchFamily="34" charset="0"/>
            </a:endParaRPr>
          </a:p>
          <a:p>
            <a:pPr algn="ctr"/>
            <a:endParaRPr lang="en-US" sz="4400" b="1">
              <a:solidFill>
                <a:srgbClr val="FF0000"/>
              </a:solidFill>
              <a:latin typeface="Calibri Light" pitchFamily="34" charset="0"/>
              <a:ea typeface="Times New Roman" pitchFamily="18" charset="0"/>
              <a:cs typeface="Calibri Light" pitchFamily="34" charset="0"/>
            </a:endParaRPr>
          </a:p>
        </p:txBody>
      </p:sp>
      <p:pic>
        <p:nvPicPr>
          <p:cNvPr id="26627" name="Picture 3"/>
          <p:cNvPicPr>
            <a:picLocks noChangeAspect="1"/>
          </p:cNvPicPr>
          <p:nvPr/>
        </p:nvPicPr>
        <p:blipFill>
          <a:blip r:embed="rId2"/>
          <a:srcRect/>
          <a:stretch>
            <a:fillRect/>
          </a:stretch>
        </p:blipFill>
        <p:spPr bwMode="auto">
          <a:xfrm>
            <a:off x="1828800" y="3676650"/>
            <a:ext cx="5638800" cy="2921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DBA64B-ED5B-4FBA-BEC8-32B92DB2FA70}" type="slidenum">
              <a:rPr lang="en-US"/>
              <a:pPr>
                <a:defRPr/>
              </a:pPr>
              <a:t>14</a:t>
            </a:fld>
            <a:endParaRPr lang="en-US"/>
          </a:p>
        </p:txBody>
      </p:sp>
      <p:sp>
        <p:nvSpPr>
          <p:cNvPr id="27650" name="Rectangle 2"/>
          <p:cNvSpPr>
            <a:spLocks noChangeArrowheads="1"/>
          </p:cNvSpPr>
          <p:nvPr/>
        </p:nvSpPr>
        <p:spPr bwMode="auto">
          <a:xfrm>
            <a:off x="838200" y="1295400"/>
            <a:ext cx="7315200" cy="2554288"/>
          </a:xfrm>
          <a:prstGeom prst="rect">
            <a:avLst/>
          </a:prstGeom>
          <a:noFill/>
          <a:ln w="9525">
            <a:noFill/>
            <a:miter lim="800000"/>
            <a:headEnd/>
            <a:tailEnd/>
          </a:ln>
        </p:spPr>
        <p:txBody>
          <a:bodyPr>
            <a:spAutoFit/>
          </a:bodyPr>
          <a:lstStyle/>
          <a:p>
            <a:pPr algn="ctr"/>
            <a:endParaRPr lang="en-US" sz="4400" b="1">
              <a:latin typeface="Calibri Light" pitchFamily="34" charset="0"/>
              <a:ea typeface="Times New Roman" pitchFamily="18" charset="0"/>
              <a:cs typeface="Calibri Light" pitchFamily="34" charset="0"/>
            </a:endParaRPr>
          </a:p>
          <a:p>
            <a:pPr algn="ctr"/>
            <a:r>
              <a:rPr lang="en-US" sz="4400" b="1">
                <a:latin typeface="Calibri Light" pitchFamily="34" charset="0"/>
                <a:ea typeface="Times New Roman" pitchFamily="18" charset="0"/>
                <a:cs typeface="Calibri Light" pitchFamily="34" charset="0"/>
              </a:rPr>
              <a:t>3 ways a Recanvass May Occur:</a:t>
            </a:r>
          </a:p>
          <a:p>
            <a:pPr algn="ctr"/>
            <a:r>
              <a:rPr lang="en-US" sz="4400" b="1">
                <a:latin typeface="Calibri Light" pitchFamily="34" charset="0"/>
                <a:ea typeface="Times New Roman" pitchFamily="18" charset="0"/>
                <a:cs typeface="Calibri Light" pitchFamily="34" charset="0"/>
              </a:rPr>
              <a:t>(Election or Primary)</a:t>
            </a:r>
          </a:p>
          <a:p>
            <a:pPr algn="ctr"/>
            <a:r>
              <a:rPr lang="en-US" sz="2800" b="1">
                <a:solidFill>
                  <a:srgbClr val="FF0000"/>
                </a:solidFill>
                <a:latin typeface="Calibri Light" pitchFamily="34" charset="0"/>
                <a:ea typeface="Times New Roman" pitchFamily="18" charset="0"/>
                <a:cs typeface="Calibri Light" pitchFamily="34" charset="0"/>
              </a:rPr>
              <a:t>(Reg 9-242a-28</a:t>
            </a:r>
            <a:endParaRPr lang="en-US" sz="2800">
              <a:latin typeface="Calibri" pitchFamily="34" charset="0"/>
              <a:ea typeface="Times New Roman" pitchFamily="18" charset="0"/>
              <a:cs typeface="Calibri Light"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E427AE9-49BF-49AC-A123-FE40CFF057B9}" type="slidenum">
              <a:rPr lang="en-US"/>
              <a:pPr>
                <a:defRPr/>
              </a:pPr>
              <a:t>15</a:t>
            </a:fld>
            <a:endParaRPr lang="en-US"/>
          </a:p>
        </p:txBody>
      </p:sp>
      <p:sp>
        <p:nvSpPr>
          <p:cNvPr id="3" name="Rectangle 2"/>
          <p:cNvSpPr/>
          <p:nvPr/>
        </p:nvSpPr>
        <p:spPr>
          <a:xfrm>
            <a:off x="0" y="288925"/>
            <a:ext cx="9134475" cy="6432550"/>
          </a:xfrm>
          <a:prstGeom prst="rect">
            <a:avLst/>
          </a:prstGeom>
        </p:spPr>
        <p:txBody>
          <a:bodyPr>
            <a:spAutoFit/>
          </a:bodyPr>
          <a:lstStyle/>
          <a:p>
            <a:pPr>
              <a:tabLst>
                <a:tab pos="457200" algn="l"/>
              </a:tabLst>
            </a:pPr>
            <a:r>
              <a:rPr lang="en-US" sz="4400">
                <a:latin typeface="Calibri Light" pitchFamily="34" charset="0"/>
                <a:ea typeface="Times New Roman" pitchFamily="18" charset="0"/>
                <a:cs typeface="Calibri Light" pitchFamily="34" charset="0"/>
              </a:rPr>
              <a:t>#1 -</a:t>
            </a:r>
          </a:p>
          <a:p>
            <a:pPr algn="ctr">
              <a:tabLst>
                <a:tab pos="457200" algn="l"/>
              </a:tabLst>
            </a:pPr>
            <a:r>
              <a:rPr lang="en-US" sz="4400" b="1" i="1" u="sng">
                <a:latin typeface="Calibri Light" pitchFamily="34" charset="0"/>
                <a:ea typeface="Times New Roman" pitchFamily="18" charset="0"/>
                <a:cs typeface="Calibri Light" pitchFamily="34" charset="0"/>
              </a:rPr>
              <a:t>Discrepancy</a:t>
            </a:r>
            <a:r>
              <a:rPr lang="en-US" sz="4400">
                <a:latin typeface="Calibri Light" pitchFamily="34" charset="0"/>
                <a:ea typeface="Times New Roman" pitchFamily="18" charset="0"/>
                <a:cs typeface="Calibri Light" pitchFamily="34" charset="0"/>
              </a:rPr>
              <a:t> </a:t>
            </a:r>
            <a:r>
              <a:rPr lang="en-US" sz="2400">
                <a:solidFill>
                  <a:srgbClr val="FF0000"/>
                </a:solidFill>
                <a:latin typeface="Calibri" pitchFamily="34" charset="0"/>
                <a:ea typeface="Times New Roman" pitchFamily="18" charset="0"/>
                <a:cs typeface="Calibri Light" pitchFamily="34" charset="0"/>
              </a:rPr>
              <a:t>(§</a:t>
            </a:r>
            <a:r>
              <a:rPr lang="en-US" sz="2400" u="sng">
                <a:solidFill>
                  <a:srgbClr val="FF0000"/>
                </a:solidFill>
                <a:latin typeface="Calibri" pitchFamily="34" charset="0"/>
                <a:ea typeface="Times New Roman" pitchFamily="18" charset="0"/>
                <a:cs typeface="Calibri Light" pitchFamily="34" charset="0"/>
                <a:hlinkClick r:id="rId3"/>
              </a:rPr>
              <a:t>9-311</a:t>
            </a:r>
            <a:r>
              <a:rPr lang="en-US" sz="2400">
                <a:solidFill>
                  <a:srgbClr val="FF0000"/>
                </a:solidFill>
                <a:latin typeface="Calibri" pitchFamily="34" charset="0"/>
                <a:ea typeface="Times New Roman" pitchFamily="18" charset="0"/>
                <a:cs typeface="Calibri Light" pitchFamily="34" charset="0"/>
              </a:rPr>
              <a:t>) </a:t>
            </a:r>
            <a:endParaRPr lang="en-US" sz="4400">
              <a:latin typeface="Calibri Light" pitchFamily="34" charset="0"/>
              <a:ea typeface="Times New Roman" pitchFamily="18" charset="0"/>
              <a:cs typeface="Calibri Light" pitchFamily="34" charset="0"/>
            </a:endParaRPr>
          </a:p>
          <a:p>
            <a:pPr algn="ctr">
              <a:tabLst>
                <a:tab pos="457200" algn="l"/>
              </a:tabLst>
            </a:pPr>
            <a:r>
              <a:rPr lang="en-US" sz="4400">
                <a:latin typeface="Calibri Light" pitchFamily="34" charset="0"/>
                <a:ea typeface="Times New Roman" pitchFamily="18" charset="0"/>
                <a:cs typeface="Calibri Light" pitchFamily="34" charset="0"/>
              </a:rPr>
              <a:t>Moderator determines there is a discrepancy in the return of any district.</a:t>
            </a:r>
            <a:r>
              <a:rPr lang="en-US" sz="4400">
                <a:latin typeface="Calibri Light" pitchFamily="34" charset="0"/>
                <a:cs typeface="Calibri Light" pitchFamily="34" charset="0"/>
              </a:rPr>
              <a:t> Moderator summons recanvass officials &amp; notifies town chairmen. </a:t>
            </a:r>
          </a:p>
          <a:p>
            <a:pPr algn="ctr">
              <a:tabLst>
                <a:tab pos="457200" algn="l"/>
              </a:tabLst>
            </a:pPr>
            <a:r>
              <a:rPr lang="en-US" sz="4400">
                <a:latin typeface="Calibri Light" pitchFamily="34" charset="0"/>
                <a:cs typeface="Calibri Light" pitchFamily="34" charset="0"/>
              </a:rPr>
              <a:t>May be limited by moderator to area of discrepancy</a:t>
            </a:r>
          </a:p>
          <a:p>
            <a:pPr algn="ctr">
              <a:tabLst>
                <a:tab pos="457200" algn="l"/>
              </a:tabLst>
            </a:pPr>
            <a:endParaRPr lang="en-US" sz="160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9732558-CBC1-49C0-B5A7-250777FF2152}" type="slidenum">
              <a:rPr lang="en-US"/>
              <a:pPr>
                <a:defRPr/>
              </a:pPr>
              <a:t>16</a:t>
            </a:fld>
            <a:endParaRPr lang="en-US"/>
          </a:p>
        </p:txBody>
      </p:sp>
      <p:sp>
        <p:nvSpPr>
          <p:cNvPr id="30722" name="Rectangle 2"/>
          <p:cNvSpPr>
            <a:spLocks noChangeArrowheads="1"/>
          </p:cNvSpPr>
          <p:nvPr/>
        </p:nvSpPr>
        <p:spPr bwMode="auto">
          <a:xfrm>
            <a:off x="228600" y="609600"/>
            <a:ext cx="8686800" cy="5816600"/>
          </a:xfrm>
          <a:prstGeom prst="rect">
            <a:avLst/>
          </a:prstGeom>
          <a:noFill/>
          <a:ln w="9525">
            <a:noFill/>
            <a:miter lim="800000"/>
            <a:headEnd/>
            <a:tailEnd/>
          </a:ln>
        </p:spPr>
        <p:txBody>
          <a:bodyPr>
            <a:spAutoFit/>
          </a:bodyPr>
          <a:lstStyle/>
          <a:p>
            <a:pPr>
              <a:tabLst>
                <a:tab pos="457200" algn="l"/>
              </a:tabLst>
            </a:pPr>
            <a:r>
              <a:rPr lang="en-US" sz="4400">
                <a:latin typeface="Calibri Light" pitchFamily="34" charset="0"/>
                <a:ea typeface="Times New Roman" pitchFamily="18" charset="0"/>
                <a:cs typeface="Calibri Light" pitchFamily="34" charset="0"/>
              </a:rPr>
              <a:t>#2 - </a:t>
            </a:r>
          </a:p>
          <a:p>
            <a:pPr algn="ctr">
              <a:tabLst>
                <a:tab pos="457200" algn="l"/>
              </a:tabLst>
            </a:pPr>
            <a:r>
              <a:rPr lang="en-US" sz="4400" b="1" i="1">
                <a:latin typeface="Calibri Light" pitchFamily="34" charset="0"/>
                <a:ea typeface="Times New Roman" pitchFamily="18" charset="0"/>
                <a:cs typeface="Calibri Light" pitchFamily="34" charset="0"/>
              </a:rPr>
              <a:t>          </a:t>
            </a:r>
            <a:r>
              <a:rPr lang="en-US" sz="4400" b="1" i="1" u="sng">
                <a:latin typeface="Calibri Light" pitchFamily="34" charset="0"/>
                <a:ea typeface="Times New Roman" pitchFamily="18" charset="0"/>
                <a:cs typeface="Calibri Light" pitchFamily="34" charset="0"/>
              </a:rPr>
              <a:t>Close Vote</a:t>
            </a:r>
            <a:r>
              <a:rPr lang="en-US" sz="2400">
                <a:solidFill>
                  <a:srgbClr val="FF0000"/>
                </a:solidFill>
                <a:latin typeface="Calibri" pitchFamily="34" charset="0"/>
                <a:ea typeface="Times New Roman" pitchFamily="18" charset="0"/>
                <a:cs typeface="Calibri Light" pitchFamily="34" charset="0"/>
              </a:rPr>
              <a:t>(§</a:t>
            </a:r>
            <a:r>
              <a:rPr lang="en-US" sz="2400" u="sng">
                <a:solidFill>
                  <a:srgbClr val="FF0000"/>
                </a:solidFill>
                <a:latin typeface="Calibri" pitchFamily="34" charset="0"/>
                <a:ea typeface="Times New Roman" pitchFamily="18" charset="0"/>
                <a:cs typeface="Calibri Light" pitchFamily="34" charset="0"/>
                <a:hlinkClick r:id="rId2"/>
              </a:rPr>
              <a:t>9-311</a:t>
            </a:r>
            <a:r>
              <a:rPr lang="en-US" sz="2400" i="1" u="sng">
                <a:solidFill>
                  <a:srgbClr val="FF0000"/>
                </a:solidFill>
                <a:latin typeface="Calibri" pitchFamily="34" charset="0"/>
                <a:ea typeface="Times New Roman" pitchFamily="18" charset="0"/>
                <a:cs typeface="Calibri Light" pitchFamily="34" charset="0"/>
                <a:hlinkClick r:id="rId2"/>
              </a:rPr>
              <a:t>a</a:t>
            </a:r>
            <a:r>
              <a:rPr lang="en-US" sz="2400" i="1">
                <a:solidFill>
                  <a:srgbClr val="FF0000"/>
                </a:solidFill>
                <a:latin typeface="Calibri" pitchFamily="34" charset="0"/>
                <a:ea typeface="Times New Roman" pitchFamily="18" charset="0"/>
                <a:cs typeface="Calibri Light" pitchFamily="34" charset="0"/>
              </a:rPr>
              <a:t>, </a:t>
            </a:r>
            <a:r>
              <a:rPr lang="en-US" sz="2400" i="1" u="sng">
                <a:solidFill>
                  <a:srgbClr val="FF0000"/>
                </a:solidFill>
                <a:latin typeface="Calibri" pitchFamily="34" charset="0"/>
                <a:ea typeface="Times New Roman" pitchFamily="18" charset="0"/>
                <a:cs typeface="Calibri Light" pitchFamily="34" charset="0"/>
                <a:hlinkClick r:id="rId3"/>
              </a:rPr>
              <a:t>9-445</a:t>
            </a:r>
            <a:r>
              <a:rPr lang="en-US" sz="2400">
                <a:solidFill>
                  <a:srgbClr val="FF0000"/>
                </a:solidFill>
                <a:latin typeface="Calibri" pitchFamily="34" charset="0"/>
                <a:ea typeface="Times New Roman" pitchFamily="18" charset="0"/>
                <a:cs typeface="Calibri Light" pitchFamily="34" charset="0"/>
              </a:rPr>
              <a:t>)</a:t>
            </a:r>
          </a:p>
          <a:p>
            <a:pPr algn="ctr">
              <a:tabLst>
                <a:tab pos="457200" algn="l"/>
              </a:tabLst>
            </a:pPr>
            <a:endParaRPr lang="en-US" sz="2000" b="1" i="1" u="sng">
              <a:latin typeface="Calibri Light" pitchFamily="34" charset="0"/>
              <a:ea typeface="Times New Roman" pitchFamily="18" charset="0"/>
              <a:cs typeface="Calibri Light" pitchFamily="34" charset="0"/>
            </a:endParaRPr>
          </a:p>
          <a:p>
            <a:pPr algn="ctr">
              <a:tabLst>
                <a:tab pos="457200" algn="l"/>
              </a:tabLst>
            </a:pPr>
            <a:r>
              <a:rPr lang="en-US" sz="4400">
                <a:latin typeface="Calibri Light" pitchFamily="34" charset="0"/>
                <a:ea typeface="Times New Roman" pitchFamily="18" charset="0"/>
                <a:cs typeface="Calibri Light" pitchFamily="34" charset="0"/>
              </a:rPr>
              <a:t>(3 possibilities)</a:t>
            </a:r>
          </a:p>
          <a:p>
            <a:pPr algn="ctr">
              <a:tabLst>
                <a:tab pos="457200" algn="l"/>
              </a:tabLst>
            </a:pPr>
            <a:r>
              <a:rPr lang="en-US" sz="4000">
                <a:latin typeface="Calibri Light" pitchFamily="34" charset="0"/>
                <a:ea typeface="Times New Roman" pitchFamily="18" charset="0"/>
                <a:cs typeface="Calibri Light" pitchFamily="34" charset="0"/>
              </a:rPr>
              <a:t>When the difference between the winning candidate and the defeated candidate is less than ½ of 1% of the total votes cast for a single opening office </a:t>
            </a:r>
          </a:p>
          <a:p>
            <a:pPr algn="ctr">
              <a:tabLst>
                <a:tab pos="457200" algn="l"/>
              </a:tabLst>
            </a:pPr>
            <a:endParaRPr lang="en-US" sz="2000">
              <a:latin typeface="Calibri Light" pitchFamily="34" charset="0"/>
              <a:ea typeface="Times New Roman" pitchFamily="18" charset="0"/>
              <a:cs typeface="Calibri Light" pitchFamily="34" charset="0"/>
            </a:endParaRPr>
          </a:p>
          <a:p>
            <a:pPr algn="ctr">
              <a:tabLst>
                <a:tab pos="457200" algn="l"/>
              </a:tabLst>
            </a:pPr>
            <a:r>
              <a:rPr lang="en-US" sz="4000">
                <a:latin typeface="Calibri Light" pitchFamily="34" charset="0"/>
                <a:ea typeface="Times New Roman" pitchFamily="18" charset="0"/>
                <a:cs typeface="Calibri Light" pitchFamily="34" charset="0"/>
              </a:rPr>
              <a:t>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DDC38A-96DF-43D3-9CBD-5048E93F0212}" type="slidenum">
              <a:rPr lang="en-US"/>
              <a:pPr>
                <a:defRPr/>
              </a:pPr>
              <a:t>17</a:t>
            </a:fld>
            <a:endParaRPr lang="en-US"/>
          </a:p>
        </p:txBody>
      </p:sp>
      <p:sp>
        <p:nvSpPr>
          <p:cNvPr id="3" name="Rectangle 2"/>
          <p:cNvSpPr/>
          <p:nvPr/>
        </p:nvSpPr>
        <p:spPr>
          <a:xfrm>
            <a:off x="428625" y="490538"/>
            <a:ext cx="8229600" cy="5451475"/>
          </a:xfrm>
          <a:prstGeom prst="rect">
            <a:avLst/>
          </a:prstGeom>
        </p:spPr>
        <p:txBody>
          <a:bodyPr>
            <a:spAutoFit/>
          </a:bodyPr>
          <a:lstStyle/>
          <a:p>
            <a:pPr marL="228600" algn="ctr"/>
            <a:r>
              <a:rPr lang="en-US" sz="4400">
                <a:latin typeface="Calibri Light" pitchFamily="34" charset="0"/>
                <a:ea typeface="Times New Roman" pitchFamily="18" charset="0"/>
                <a:cs typeface="Calibri Light" pitchFamily="34" charset="0"/>
              </a:rPr>
              <a:t>      ½ of 1% of the number of electors as having voted in a </a:t>
            </a:r>
          </a:p>
          <a:p>
            <a:pPr marL="228600" algn="ctr"/>
            <a:r>
              <a:rPr lang="en-US" sz="4400">
                <a:latin typeface="Calibri Light" pitchFamily="34" charset="0"/>
                <a:ea typeface="Times New Roman" pitchFamily="18" charset="0"/>
                <a:cs typeface="Calibri Light" pitchFamily="34" charset="0"/>
              </a:rPr>
              <a:t>multi opening office.                                                                   </a:t>
            </a:r>
            <a:r>
              <a:rPr lang="en-US" sz="4400" b="1">
                <a:latin typeface="Calibri Light" pitchFamily="34" charset="0"/>
                <a:ea typeface="Times New Roman" pitchFamily="18" charset="0"/>
                <a:cs typeface="Calibri Light" pitchFamily="34" charset="0"/>
              </a:rPr>
              <a:t>OR</a:t>
            </a:r>
            <a:r>
              <a:rPr lang="en-US" sz="4400">
                <a:latin typeface="Calibri Light" pitchFamily="34" charset="0"/>
                <a:ea typeface="Times New Roman" pitchFamily="18" charset="0"/>
                <a:cs typeface="Calibri Light" pitchFamily="34" charset="0"/>
              </a:rPr>
              <a:t> </a:t>
            </a:r>
          </a:p>
          <a:p>
            <a:pPr marL="228600" algn="ctr"/>
            <a:r>
              <a:rPr lang="en-US" sz="4400">
                <a:latin typeface="Calibri Light" pitchFamily="34" charset="0"/>
                <a:ea typeface="Times New Roman" pitchFamily="18" charset="0"/>
                <a:cs typeface="Calibri Light" pitchFamily="34" charset="0"/>
              </a:rPr>
              <a:t>          less than 20 votes separate the winner from the defeated candidate, there is </a:t>
            </a:r>
          </a:p>
          <a:p>
            <a:pPr marL="228600" algn="ctr"/>
            <a:r>
              <a:rPr lang="en-US" sz="4400">
                <a:latin typeface="Calibri Light" pitchFamily="34" charset="0"/>
                <a:ea typeface="Times New Roman" pitchFamily="18" charset="0"/>
                <a:cs typeface="Calibri Light" pitchFamily="34" charset="0"/>
              </a:rPr>
              <a:t>  automatically a Recanvass.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A287AAD-95E1-49CD-97BD-9F703A74BA9C}" type="slidenum">
              <a:rPr lang="en-US"/>
              <a:pPr>
                <a:defRPr/>
              </a:pPr>
              <a:t>18</a:t>
            </a:fld>
            <a:endParaRPr lang="en-US"/>
          </a:p>
        </p:txBody>
      </p:sp>
      <p:sp>
        <p:nvSpPr>
          <p:cNvPr id="32770" name="Rectangle 2"/>
          <p:cNvSpPr>
            <a:spLocks noChangeArrowheads="1"/>
          </p:cNvSpPr>
          <p:nvPr/>
        </p:nvSpPr>
        <p:spPr bwMode="auto">
          <a:xfrm>
            <a:off x="381000" y="381000"/>
            <a:ext cx="8458200" cy="4154488"/>
          </a:xfrm>
          <a:prstGeom prst="rect">
            <a:avLst/>
          </a:prstGeom>
          <a:noFill/>
          <a:ln w="9525">
            <a:noFill/>
            <a:miter lim="800000"/>
            <a:headEnd/>
            <a:tailEnd/>
          </a:ln>
        </p:spPr>
        <p:txBody>
          <a:bodyPr>
            <a:spAutoFit/>
          </a:bodyPr>
          <a:lstStyle/>
          <a:p>
            <a:r>
              <a:rPr lang="en-US" sz="4400">
                <a:latin typeface="Calibri Light" pitchFamily="34" charset="0"/>
                <a:ea typeface="Times New Roman" pitchFamily="18" charset="0"/>
                <a:cs typeface="Calibri Light" pitchFamily="34" charset="0"/>
              </a:rPr>
              <a:t> #3 - </a:t>
            </a:r>
          </a:p>
          <a:p>
            <a:pPr algn="ctr"/>
            <a:r>
              <a:rPr lang="en-US">
                <a:latin typeface="Times New Roman" pitchFamily="18" charset="0"/>
                <a:ea typeface="Times New Roman" pitchFamily="18" charset="0"/>
                <a:cs typeface="Calibri Light" pitchFamily="34" charset="0"/>
              </a:rPr>
              <a:t>    </a:t>
            </a:r>
            <a:r>
              <a:rPr lang="en-US" sz="4400">
                <a:latin typeface="Calibri Light" pitchFamily="34" charset="0"/>
                <a:ea typeface="Times New Roman" pitchFamily="18" charset="0"/>
                <a:cs typeface="Calibri Light" pitchFamily="34" charset="0"/>
              </a:rPr>
              <a:t> </a:t>
            </a:r>
          </a:p>
          <a:p>
            <a:pPr algn="ctr"/>
            <a:r>
              <a:rPr lang="en-US" sz="4400" b="1" i="1" u="sng">
                <a:latin typeface="Calibri Light" pitchFamily="34" charset="0"/>
                <a:ea typeface="Times New Roman" pitchFamily="18" charset="0"/>
                <a:cs typeface="Calibri Light" pitchFamily="34" charset="0"/>
              </a:rPr>
              <a:t>Tie vote for any office</a:t>
            </a:r>
          </a:p>
          <a:p>
            <a:pPr algn="ctr"/>
            <a:r>
              <a:rPr lang="en-US" sz="4400">
                <a:latin typeface="Calibri Light" pitchFamily="34" charset="0"/>
                <a:ea typeface="Times New Roman" pitchFamily="18" charset="0"/>
                <a:cs typeface="Calibri Light" pitchFamily="34" charset="0"/>
              </a:rPr>
              <a:t>When there is a tie vote in any office</a:t>
            </a:r>
          </a:p>
          <a:p>
            <a:pPr algn="ctr"/>
            <a:endParaRPr lang="en-US" sz="4400">
              <a:latin typeface="Calibri Light" pitchFamily="34" charset="0"/>
              <a:ea typeface="Times New Roman" pitchFamily="18" charset="0"/>
              <a:cs typeface="Calibri Light" pitchFamily="34" charset="0"/>
            </a:endParaRPr>
          </a:p>
          <a:p>
            <a:pPr algn="ctr"/>
            <a:endParaRPr lang="en-US" sz="4400">
              <a:latin typeface="Calibri Light" pitchFamily="34" charset="0"/>
              <a:ea typeface="Times New Roman" pitchFamily="18" charset="0"/>
              <a:cs typeface="Calibri Light" pitchFamily="34" charset="0"/>
            </a:endParaRPr>
          </a:p>
        </p:txBody>
      </p:sp>
      <p:pic>
        <p:nvPicPr>
          <p:cNvPr id="32771" name="Picture 3"/>
          <p:cNvPicPr>
            <a:picLocks noChangeAspect="1"/>
          </p:cNvPicPr>
          <p:nvPr/>
        </p:nvPicPr>
        <p:blipFill>
          <a:blip r:embed="rId2"/>
          <a:srcRect/>
          <a:stretch>
            <a:fillRect/>
          </a:stretch>
        </p:blipFill>
        <p:spPr bwMode="auto">
          <a:xfrm>
            <a:off x="2190750" y="3276600"/>
            <a:ext cx="4762500" cy="30797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52081CF-7A09-416D-B716-A179804EDF0F}" type="slidenum">
              <a:rPr lang="en-US"/>
              <a:pPr>
                <a:defRPr/>
              </a:pPr>
              <a:t>19</a:t>
            </a:fld>
            <a:endParaRPr lang="en-US"/>
          </a:p>
        </p:txBody>
      </p:sp>
      <p:sp>
        <p:nvSpPr>
          <p:cNvPr id="33794" name="Rectangle 2"/>
          <p:cNvSpPr>
            <a:spLocks noChangeArrowheads="1"/>
          </p:cNvSpPr>
          <p:nvPr/>
        </p:nvSpPr>
        <p:spPr bwMode="auto">
          <a:xfrm>
            <a:off x="228600" y="381000"/>
            <a:ext cx="8763000" cy="4154488"/>
          </a:xfrm>
          <a:prstGeom prst="rect">
            <a:avLst/>
          </a:prstGeom>
          <a:noFill/>
          <a:ln w="9525">
            <a:noFill/>
            <a:miter lim="800000"/>
            <a:headEnd/>
            <a:tailEnd/>
          </a:ln>
        </p:spPr>
        <p:txBody>
          <a:bodyPr>
            <a:spAutoFit/>
          </a:bodyPr>
          <a:lstStyle/>
          <a:p>
            <a:pPr marL="515938" indent="-174625" algn="ctr"/>
            <a:r>
              <a:rPr lang="en-US" sz="4400" b="1" i="1" u="sng">
                <a:latin typeface="Calibri Light" pitchFamily="34" charset="0"/>
                <a:cs typeface="Calibri Light" pitchFamily="34" charset="0"/>
              </a:rPr>
              <a:t>Question</a:t>
            </a:r>
            <a:r>
              <a:rPr lang="en-US" sz="4400">
                <a:latin typeface="Calibri Light" pitchFamily="34" charset="0"/>
                <a:cs typeface="Calibri Light" pitchFamily="34" charset="0"/>
              </a:rPr>
              <a:t> </a:t>
            </a:r>
          </a:p>
          <a:p>
            <a:pPr marL="515938" indent="-174625"/>
            <a:r>
              <a:rPr lang="en-US" sz="4400">
                <a:latin typeface="Calibri Light" pitchFamily="34" charset="0"/>
                <a:cs typeface="Calibri Light" pitchFamily="34" charset="0"/>
              </a:rPr>
              <a:t>Difference between the “Yes” and “No” vote is less than ½% of total votes cast for the question but not more than 2,000 votes. </a:t>
            </a:r>
          </a:p>
          <a:p>
            <a:pPr marL="515938" indent="-174625"/>
            <a:r>
              <a:rPr lang="en-US" sz="4400">
                <a:latin typeface="Calibri Light" pitchFamily="34" charset="0"/>
                <a:cs typeface="Calibri Light" pitchFamily="34" charset="0"/>
              </a:rPr>
              <a:t>(§</a:t>
            </a:r>
            <a:r>
              <a:rPr lang="en-US" sz="4400" i="1" u="sng">
                <a:latin typeface="Calibri Light" pitchFamily="34" charset="0"/>
                <a:cs typeface="Calibri Light" pitchFamily="34" charset="0"/>
                <a:hlinkClick r:id="rId2"/>
              </a:rPr>
              <a:t>9-370a</a:t>
            </a:r>
            <a:r>
              <a:rPr lang="en-US" sz="4400">
                <a:latin typeface="Calibri Light" pitchFamily="34" charset="0"/>
                <a:cs typeface="Calibri Light"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332AF01-4B02-4FC9-AC69-660164BEAC75}" type="slidenum">
              <a:rPr lang="en-US"/>
              <a:pPr>
                <a:defRPr/>
              </a:pPr>
              <a:t>2</a:t>
            </a:fld>
            <a:endParaRPr lang="en-US"/>
          </a:p>
        </p:txBody>
      </p:sp>
      <p:sp>
        <p:nvSpPr>
          <p:cNvPr id="15362" name="Rectangle 2"/>
          <p:cNvSpPr>
            <a:spLocks noChangeArrowheads="1"/>
          </p:cNvSpPr>
          <p:nvPr/>
        </p:nvSpPr>
        <p:spPr bwMode="auto">
          <a:xfrm>
            <a:off x="457200" y="381000"/>
            <a:ext cx="8229600" cy="4678363"/>
          </a:xfrm>
          <a:prstGeom prst="rect">
            <a:avLst/>
          </a:prstGeom>
          <a:noFill/>
          <a:ln w="9525">
            <a:noFill/>
            <a:miter lim="800000"/>
            <a:headEnd/>
            <a:tailEnd/>
          </a:ln>
        </p:spPr>
        <p:txBody>
          <a:bodyPr>
            <a:spAutoFit/>
          </a:bodyPr>
          <a:lstStyle/>
          <a:p>
            <a:pPr algn="ctr"/>
            <a:r>
              <a:rPr lang="en-US" sz="4000">
                <a:latin typeface="Calibri Light" pitchFamily="34" charset="0"/>
                <a:ea typeface="Times New Roman" pitchFamily="18" charset="0"/>
                <a:cs typeface="Calibri Light" pitchFamily="34" charset="0"/>
              </a:rPr>
              <a:t>This presentation on </a:t>
            </a:r>
          </a:p>
          <a:p>
            <a:pPr algn="ctr"/>
            <a:r>
              <a:rPr lang="en-US" sz="4000" b="1" u="sng">
                <a:latin typeface="Calibri Light" pitchFamily="34" charset="0"/>
                <a:ea typeface="Times New Roman" pitchFamily="18" charset="0"/>
                <a:cs typeface="Calibri Light" pitchFamily="34" charset="0"/>
              </a:rPr>
              <a:t>Recanvass</a:t>
            </a:r>
            <a:r>
              <a:rPr lang="en-US" sz="4000">
                <a:latin typeface="Calibri Light" pitchFamily="34" charset="0"/>
                <a:ea typeface="Times New Roman" pitchFamily="18" charset="0"/>
                <a:cs typeface="Calibri Light" pitchFamily="34" charset="0"/>
              </a:rPr>
              <a:t> </a:t>
            </a:r>
          </a:p>
          <a:p>
            <a:pPr algn="ctr"/>
            <a:r>
              <a:rPr lang="en-US" sz="4000">
                <a:latin typeface="Calibri Light" pitchFamily="34" charset="0"/>
                <a:ea typeface="Times New Roman" pitchFamily="18" charset="0"/>
                <a:cs typeface="Calibri Light" pitchFamily="34" charset="0"/>
              </a:rPr>
              <a:t>is meant to </a:t>
            </a:r>
          </a:p>
          <a:p>
            <a:pPr algn="ctr"/>
            <a:endParaRPr lang="en-US">
              <a:latin typeface="Calibri Light" pitchFamily="34" charset="0"/>
              <a:ea typeface="Times New Roman" pitchFamily="18" charset="0"/>
              <a:cs typeface="Calibri Light" pitchFamily="34" charset="0"/>
            </a:endParaRPr>
          </a:p>
          <a:p>
            <a:pPr algn="ctr"/>
            <a:r>
              <a:rPr lang="en-US" sz="4000" b="1">
                <a:latin typeface="Calibri Light" pitchFamily="34" charset="0"/>
                <a:ea typeface="Times New Roman" pitchFamily="18" charset="0"/>
                <a:cs typeface="Calibri Light" pitchFamily="34" charset="0"/>
              </a:rPr>
              <a:t>PREPARE</a:t>
            </a:r>
            <a:r>
              <a:rPr lang="en-US" sz="4000">
                <a:latin typeface="Calibri Light" pitchFamily="34" charset="0"/>
                <a:ea typeface="Times New Roman" pitchFamily="18" charset="0"/>
                <a:cs typeface="Calibri Light" pitchFamily="34" charset="0"/>
              </a:rPr>
              <a:t> not </a:t>
            </a:r>
            <a:r>
              <a:rPr lang="en-US" sz="4000" i="1">
                <a:latin typeface="Calibri Light" pitchFamily="34" charset="0"/>
                <a:ea typeface="Times New Roman" pitchFamily="18" charset="0"/>
                <a:cs typeface="Calibri Light" pitchFamily="34" charset="0"/>
              </a:rPr>
              <a:t>SCARE</a:t>
            </a:r>
            <a:r>
              <a:rPr lang="en-US" sz="4000">
                <a:latin typeface="Calibri Light" pitchFamily="34" charset="0"/>
                <a:ea typeface="Times New Roman" pitchFamily="18" charset="0"/>
                <a:cs typeface="Calibri Light" pitchFamily="34" charset="0"/>
              </a:rPr>
              <a:t> you. </a:t>
            </a:r>
          </a:p>
          <a:p>
            <a:pPr algn="ctr"/>
            <a:endParaRPr lang="en-US" sz="4000">
              <a:latin typeface="Calibri Light" pitchFamily="34" charset="0"/>
              <a:ea typeface="Times New Roman" pitchFamily="18" charset="0"/>
              <a:cs typeface="Calibri Light" pitchFamily="34" charset="0"/>
            </a:endParaRPr>
          </a:p>
          <a:p>
            <a:pPr algn="ctr"/>
            <a:endParaRPr lang="en-US" sz="4000">
              <a:latin typeface="Calibri Light" pitchFamily="34" charset="0"/>
              <a:ea typeface="Times New Roman" pitchFamily="18" charset="0"/>
              <a:cs typeface="Calibri Light" pitchFamily="34" charset="0"/>
            </a:endParaRPr>
          </a:p>
          <a:p>
            <a:pPr algn="ctr"/>
            <a:endParaRPr lang="en-US" sz="4000">
              <a:latin typeface="Calibri Light" pitchFamily="34" charset="0"/>
              <a:ea typeface="Times New Roman" pitchFamily="18" charset="0"/>
              <a:cs typeface="Calibri Light" pitchFamily="34" charset="0"/>
            </a:endParaRPr>
          </a:p>
        </p:txBody>
      </p:sp>
      <p:pic>
        <p:nvPicPr>
          <p:cNvPr id="15363" name="Picture 3"/>
          <p:cNvPicPr>
            <a:picLocks noChangeAspect="1"/>
          </p:cNvPicPr>
          <p:nvPr/>
        </p:nvPicPr>
        <p:blipFill>
          <a:blip r:embed="rId2"/>
          <a:srcRect/>
          <a:stretch>
            <a:fillRect/>
          </a:stretch>
        </p:blipFill>
        <p:spPr bwMode="auto">
          <a:xfrm>
            <a:off x="2514600" y="3200400"/>
            <a:ext cx="3911600" cy="2895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C000B5-AC92-4F6F-AA62-21994427C83C}" type="slidenum">
              <a:rPr lang="en-US"/>
              <a:pPr>
                <a:defRPr/>
              </a:pPr>
              <a:t>20</a:t>
            </a:fld>
            <a:endParaRPr lang="en-US"/>
          </a:p>
        </p:txBody>
      </p:sp>
      <p:sp>
        <p:nvSpPr>
          <p:cNvPr id="3" name="Rectangle 2"/>
          <p:cNvSpPr/>
          <p:nvPr/>
        </p:nvSpPr>
        <p:spPr>
          <a:xfrm>
            <a:off x="381000" y="457200"/>
            <a:ext cx="8153400" cy="6494463"/>
          </a:xfrm>
          <a:prstGeom prst="rect">
            <a:avLst/>
          </a:prstGeom>
        </p:spPr>
        <p:txBody>
          <a:bodyPr>
            <a:spAutoFit/>
          </a:bodyPr>
          <a:lstStyle/>
          <a:p>
            <a:pPr marL="282575" indent="-280988" algn="ctr" fontAlgn="auto">
              <a:spcBef>
                <a:spcPts val="0"/>
              </a:spcBef>
              <a:spcAft>
                <a:spcPts val="0"/>
              </a:spcAft>
              <a:tabLst>
                <a:tab pos="282575" algn="l"/>
                <a:tab pos="631825" algn="l"/>
              </a:tabLst>
              <a:defRPr/>
            </a:pPr>
            <a:r>
              <a:rPr lang="en-US" sz="4400" dirty="0">
                <a:latin typeface="Calibri Light" panose="020F0302020204030204" pitchFamily="34" charset="0"/>
                <a:ea typeface="Times New Roman" panose="02020603050405020304" pitchFamily="18" charset="0"/>
                <a:cs typeface="Calibri Light" panose="020F0302020204030204" pitchFamily="34" charset="0"/>
              </a:rPr>
              <a:t>Who notifies who in a </a:t>
            </a:r>
            <a:r>
              <a:rPr lang="en-US" sz="4400" dirty="0" err="1">
                <a:latin typeface="Calibri Light" panose="020F0302020204030204" pitchFamily="34" charset="0"/>
                <a:ea typeface="Times New Roman" panose="02020603050405020304" pitchFamily="18" charset="0"/>
                <a:cs typeface="Calibri Light" panose="020F0302020204030204" pitchFamily="34" charset="0"/>
              </a:rPr>
              <a:t>Recanvass</a:t>
            </a:r>
            <a:r>
              <a:rPr lang="en-US" sz="4400" dirty="0">
                <a:latin typeface="Calibri Light" panose="020F0302020204030204" pitchFamily="34" charset="0"/>
                <a:ea typeface="Times New Roman" panose="02020603050405020304" pitchFamily="18" charset="0"/>
                <a:cs typeface="Calibri Light" panose="020F0302020204030204" pitchFamily="34" charset="0"/>
              </a:rPr>
              <a:t>:</a:t>
            </a:r>
          </a:p>
          <a:p>
            <a:pPr marL="282575" indent="-280988" algn="ctr" fontAlgn="auto">
              <a:spcBef>
                <a:spcPts val="0"/>
              </a:spcBef>
              <a:spcAft>
                <a:spcPts val="0"/>
              </a:spcAft>
              <a:tabLst>
                <a:tab pos="282575" algn="l"/>
                <a:tab pos="631825" algn="l"/>
              </a:tabLst>
              <a:defRPr/>
            </a:pPr>
            <a:endParaRPr lang="en-US" sz="3200" b="1" u="sng" dirty="0">
              <a:latin typeface="Calibri Light" panose="020F0302020204030204" pitchFamily="34" charset="0"/>
              <a:cs typeface="Calibri Light" panose="020F0302020204030204" pitchFamily="34" charset="0"/>
            </a:endParaRPr>
          </a:p>
          <a:p>
            <a:pPr marL="282575" indent="-280988" algn="ctr" fontAlgn="auto">
              <a:spcBef>
                <a:spcPts val="0"/>
              </a:spcBef>
              <a:spcAft>
                <a:spcPts val="0"/>
              </a:spcAft>
              <a:tabLst>
                <a:tab pos="282575" algn="l"/>
                <a:tab pos="631825" algn="l"/>
              </a:tabLst>
              <a:defRPr/>
            </a:pPr>
            <a:r>
              <a:rPr lang="en-US" sz="4400" b="1" u="sng" dirty="0">
                <a:latin typeface="Calibri Light" panose="020F0302020204030204" pitchFamily="34" charset="0"/>
                <a:cs typeface="Calibri Light" panose="020F0302020204030204" pitchFamily="34" charset="0"/>
              </a:rPr>
              <a:t>State &amp;/or District  offices</a:t>
            </a:r>
          </a:p>
          <a:p>
            <a:pPr marL="282575" indent="-280988" fontAlgn="auto">
              <a:spcBef>
                <a:spcPts val="0"/>
              </a:spcBef>
              <a:spcAft>
                <a:spcPts val="0"/>
              </a:spcAft>
              <a:tabLst>
                <a:tab pos="282575" algn="l"/>
                <a:tab pos="631825" algn="l"/>
              </a:tabLst>
              <a:defRPr/>
            </a:pPr>
            <a:endParaRPr lang="en-US" sz="2000" dirty="0">
              <a:latin typeface="Calibri Light" panose="020F0302020204030204" pitchFamily="34" charset="0"/>
              <a:cs typeface="Calibri Light" panose="020F0302020204030204" pitchFamily="34" charset="0"/>
            </a:endParaRPr>
          </a:p>
          <a:p>
            <a:pPr marL="282575" indent="-280988" algn="ctr" fontAlgn="auto">
              <a:spcBef>
                <a:spcPts val="0"/>
              </a:spcBef>
              <a:spcAft>
                <a:spcPts val="0"/>
              </a:spcAft>
              <a:tabLst>
                <a:tab pos="282575" algn="l"/>
                <a:tab pos="631825" algn="l"/>
              </a:tabLst>
              <a:defRPr/>
            </a:pPr>
            <a:r>
              <a:rPr lang="en-US" sz="4400" dirty="0">
                <a:latin typeface="Calibri Light" panose="020F0302020204030204" pitchFamily="34" charset="0"/>
                <a:cs typeface="Calibri Light" panose="020F0302020204030204" pitchFamily="34" charset="0"/>
              </a:rPr>
              <a:t>Close vote or tie vote </a:t>
            </a:r>
            <a:r>
              <a:rPr lang="en-US" sz="4400" b="1" dirty="0" err="1">
                <a:latin typeface="Calibri Light" panose="020F0302020204030204" pitchFamily="34" charset="0"/>
                <a:cs typeface="Calibri Light" panose="020F0302020204030204" pitchFamily="34" charset="0"/>
              </a:rPr>
              <a:t>Recanvass</a:t>
            </a:r>
            <a:endParaRPr lang="en-US" sz="4400" b="1" dirty="0">
              <a:latin typeface="Calibri Light" panose="020F0302020204030204" pitchFamily="34" charset="0"/>
              <a:cs typeface="Calibri Light" panose="020F0302020204030204" pitchFamily="34" charset="0"/>
            </a:endParaRPr>
          </a:p>
          <a:p>
            <a:pPr marL="1588" algn="ctr" fontAlgn="auto">
              <a:spcBef>
                <a:spcPts val="0"/>
              </a:spcBef>
              <a:spcAft>
                <a:spcPts val="0"/>
              </a:spcAft>
              <a:tabLst>
                <a:tab pos="341313" algn="l"/>
                <a:tab pos="4286250" algn="l"/>
              </a:tabLst>
              <a:defRPr/>
            </a:pPr>
            <a:r>
              <a:rPr lang="en-US" sz="4400" b="1" dirty="0">
                <a:latin typeface="Calibri Light" panose="020F0302020204030204" pitchFamily="34" charset="0"/>
                <a:cs typeface="Calibri Light" panose="020F0302020204030204" pitchFamily="34" charset="0"/>
              </a:rPr>
              <a:t>called by SOTS </a:t>
            </a:r>
            <a:r>
              <a:rPr lang="en-US" sz="4400" dirty="0">
                <a:latin typeface="Calibri Light" panose="020F0302020204030204" pitchFamily="34" charset="0"/>
                <a:cs typeface="Calibri Light" panose="020F0302020204030204" pitchFamily="34" charset="0"/>
              </a:rPr>
              <a:t>who notifies Clerk, Clerk notifies Moderator, Moderator summons </a:t>
            </a:r>
            <a:r>
              <a:rPr lang="en-US" sz="4400" dirty="0" err="1">
                <a:latin typeface="Calibri Light" panose="020F0302020204030204" pitchFamily="34" charset="0"/>
                <a:cs typeface="Calibri Light" panose="020F0302020204030204" pitchFamily="34" charset="0"/>
              </a:rPr>
              <a:t>recanvass</a:t>
            </a:r>
            <a:r>
              <a:rPr lang="en-US" sz="4400" dirty="0">
                <a:latin typeface="Calibri Light" panose="020F0302020204030204" pitchFamily="34" charset="0"/>
                <a:cs typeface="Calibri Light" panose="020F0302020204030204" pitchFamily="34" charset="0"/>
              </a:rPr>
              <a:t> officials &amp; notifies </a:t>
            </a:r>
          </a:p>
          <a:p>
            <a:pPr marL="1588" algn="ctr" fontAlgn="auto">
              <a:spcBef>
                <a:spcPts val="0"/>
              </a:spcBef>
              <a:spcAft>
                <a:spcPts val="0"/>
              </a:spcAft>
              <a:tabLst>
                <a:tab pos="341313" algn="l"/>
                <a:tab pos="4286250" algn="l"/>
              </a:tabLst>
              <a:defRPr/>
            </a:pPr>
            <a:r>
              <a:rPr lang="en-US" sz="4400" dirty="0">
                <a:latin typeface="Calibri Light" panose="020F0302020204030204" pitchFamily="34" charset="0"/>
                <a:cs typeface="Calibri Light" panose="020F0302020204030204" pitchFamily="34" charset="0"/>
              </a:rPr>
              <a:t>town chairmen &amp; candidates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33C5B5-6AA5-4A26-9B82-FF9D69EA8D63}" type="slidenum">
              <a:rPr lang="en-US"/>
              <a:pPr>
                <a:defRPr/>
              </a:pPr>
              <a:t>21</a:t>
            </a:fld>
            <a:endParaRPr lang="en-US"/>
          </a:p>
        </p:txBody>
      </p:sp>
      <p:sp>
        <p:nvSpPr>
          <p:cNvPr id="3" name="Rectangle 2"/>
          <p:cNvSpPr/>
          <p:nvPr/>
        </p:nvSpPr>
        <p:spPr>
          <a:xfrm>
            <a:off x="0" y="228600"/>
            <a:ext cx="8839200" cy="6186488"/>
          </a:xfrm>
          <a:prstGeom prst="rect">
            <a:avLst/>
          </a:prstGeom>
        </p:spPr>
        <p:txBody>
          <a:bodyPr>
            <a:spAutoFit/>
          </a:bodyPr>
          <a:lstStyle/>
          <a:p>
            <a:pPr marL="1588" fontAlgn="auto">
              <a:spcBef>
                <a:spcPts val="0"/>
              </a:spcBef>
              <a:spcAft>
                <a:spcPts val="0"/>
              </a:spcAft>
              <a:tabLst>
                <a:tab pos="341313" algn="l"/>
                <a:tab pos="631825" algn="l"/>
              </a:tabLst>
              <a:defRPr/>
            </a:pPr>
            <a:endParaRPr lang="en-US" sz="4400" dirty="0">
              <a:latin typeface="Calibri Light" panose="020F0302020204030204" pitchFamily="34" charset="0"/>
              <a:cs typeface="Calibri Light" panose="020F0302020204030204" pitchFamily="34" charset="0"/>
            </a:endParaRPr>
          </a:p>
          <a:p>
            <a:pPr marL="1588" algn="ctr" fontAlgn="auto">
              <a:spcBef>
                <a:spcPts val="0"/>
              </a:spcBef>
              <a:spcAft>
                <a:spcPts val="0"/>
              </a:spcAft>
              <a:tabLst>
                <a:tab pos="341313" algn="l"/>
                <a:tab pos="631825" algn="l"/>
              </a:tabLst>
              <a:defRPr/>
            </a:pPr>
            <a:r>
              <a:rPr lang="en-US" sz="4400" dirty="0">
                <a:latin typeface="Calibri Light" panose="020F0302020204030204" pitchFamily="34" charset="0"/>
                <a:cs typeface="Calibri Light" panose="020F0302020204030204" pitchFamily="34" charset="0"/>
              </a:rPr>
              <a:t>	</a:t>
            </a:r>
            <a:r>
              <a:rPr lang="en-US" sz="4000" b="1" dirty="0">
                <a:latin typeface="Calibri Light" panose="020F0302020204030204" pitchFamily="34" charset="0"/>
                <a:cs typeface="Calibri Light" panose="020F0302020204030204" pitchFamily="34" charset="0"/>
              </a:rPr>
              <a:t> </a:t>
            </a:r>
            <a:r>
              <a:rPr lang="en-US" sz="4000" b="1" u="sng" dirty="0">
                <a:latin typeface="Calibri Light" panose="020F0302020204030204" pitchFamily="34" charset="0"/>
                <a:cs typeface="Calibri Light" panose="020F0302020204030204" pitchFamily="34" charset="0"/>
              </a:rPr>
              <a:t>Municipal offices or Town Committee</a:t>
            </a:r>
          </a:p>
          <a:p>
            <a:pPr marL="973138" indent="-971550" algn="ctr" fontAlgn="auto">
              <a:spcBef>
                <a:spcPts val="0"/>
              </a:spcBef>
              <a:spcAft>
                <a:spcPts val="0"/>
              </a:spcAft>
              <a:tabLst>
                <a:tab pos="341313" algn="l"/>
                <a:tab pos="631825" algn="l"/>
              </a:tabLst>
              <a:defRPr/>
            </a:pPr>
            <a:r>
              <a:rPr lang="en-US" sz="4400" dirty="0">
                <a:latin typeface="Calibri Light" panose="020F0302020204030204" pitchFamily="34" charset="0"/>
                <a:cs typeface="Calibri Light" panose="020F0302020204030204" pitchFamily="34" charset="0"/>
              </a:rPr>
              <a:t>			</a:t>
            </a:r>
            <a:r>
              <a:rPr lang="en-US" sz="4400" dirty="0" err="1">
                <a:latin typeface="Calibri Light" panose="020F0302020204030204" pitchFamily="34" charset="0"/>
                <a:cs typeface="Calibri Light" panose="020F0302020204030204" pitchFamily="34" charset="0"/>
              </a:rPr>
              <a:t>Recanvass</a:t>
            </a:r>
            <a:r>
              <a:rPr lang="en-US" sz="4400" dirty="0">
                <a:latin typeface="Calibri Light" panose="020F0302020204030204" pitchFamily="34" charset="0"/>
                <a:cs typeface="Calibri Light" panose="020F0302020204030204" pitchFamily="34" charset="0"/>
              </a:rPr>
              <a:t> called by Clerk who notifies Moderator, Moderator summons </a:t>
            </a:r>
            <a:r>
              <a:rPr lang="en-US" sz="4400" dirty="0" err="1">
                <a:latin typeface="Calibri Light" panose="020F0302020204030204" pitchFamily="34" charset="0"/>
                <a:cs typeface="Calibri Light" panose="020F0302020204030204" pitchFamily="34" charset="0"/>
              </a:rPr>
              <a:t>recanvass</a:t>
            </a:r>
            <a:r>
              <a:rPr lang="en-US" sz="4400" dirty="0">
                <a:latin typeface="Calibri Light" panose="020F0302020204030204" pitchFamily="34" charset="0"/>
                <a:cs typeface="Calibri Light" panose="020F0302020204030204" pitchFamily="34" charset="0"/>
              </a:rPr>
              <a:t> officials &amp; notifies </a:t>
            </a:r>
          </a:p>
          <a:p>
            <a:pPr marL="973138" indent="-971550" algn="ctr" fontAlgn="auto">
              <a:spcBef>
                <a:spcPts val="0"/>
              </a:spcBef>
              <a:spcAft>
                <a:spcPts val="0"/>
              </a:spcAft>
              <a:tabLst>
                <a:tab pos="341313" algn="l"/>
                <a:tab pos="631825" algn="l"/>
              </a:tabLst>
              <a:defRPr/>
            </a:pPr>
            <a:r>
              <a:rPr lang="en-US" sz="4400" dirty="0">
                <a:latin typeface="Calibri Light" panose="020F0302020204030204" pitchFamily="34" charset="0"/>
                <a:cs typeface="Calibri Light" panose="020F0302020204030204" pitchFamily="34" charset="0"/>
              </a:rPr>
              <a:t>   town chairmen &amp; candidates</a:t>
            </a:r>
          </a:p>
          <a:p>
            <a:pPr marL="631825" indent="-630238" algn="ctr" fontAlgn="auto">
              <a:spcBef>
                <a:spcPts val="0"/>
              </a:spcBef>
              <a:spcAft>
                <a:spcPts val="0"/>
              </a:spcAft>
              <a:tabLst>
                <a:tab pos="341313" algn="l"/>
                <a:tab pos="631825" algn="l"/>
              </a:tabLst>
              <a:defRPr/>
            </a:pPr>
            <a:r>
              <a:rPr lang="en-US" sz="4400" dirty="0">
                <a:latin typeface="Calibri Light" panose="020F0302020204030204" pitchFamily="34" charset="0"/>
                <a:cs typeface="Calibri Light" panose="020F0302020204030204" pitchFamily="34" charset="0"/>
              </a:rPr>
              <a:t>		</a:t>
            </a:r>
          </a:p>
          <a:p>
            <a:pPr marL="631825" indent="-630238" fontAlgn="auto">
              <a:spcBef>
                <a:spcPts val="0"/>
              </a:spcBef>
              <a:spcAft>
                <a:spcPts val="0"/>
              </a:spcAft>
              <a:tabLst>
                <a:tab pos="341313" algn="l"/>
                <a:tab pos="631825" algn="l"/>
              </a:tabLst>
              <a:defRPr/>
            </a:pPr>
            <a:r>
              <a:rPr lang="en-US" sz="4400" dirty="0">
                <a:latin typeface="Calibri Light" panose="020F0302020204030204" pitchFamily="34" charset="0"/>
                <a:cs typeface="Calibri Light" panose="020F030202020403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F9255C-8638-4A6B-A595-BC3B98820713}" type="slidenum">
              <a:rPr lang="en-US"/>
              <a:pPr>
                <a:defRPr/>
              </a:pPr>
              <a:t>22</a:t>
            </a:fld>
            <a:endParaRPr lang="en-US"/>
          </a:p>
        </p:txBody>
      </p:sp>
      <p:sp>
        <p:nvSpPr>
          <p:cNvPr id="37890" name="Rectangle 2"/>
          <p:cNvSpPr>
            <a:spLocks noChangeArrowheads="1"/>
          </p:cNvSpPr>
          <p:nvPr/>
        </p:nvSpPr>
        <p:spPr bwMode="auto">
          <a:xfrm>
            <a:off x="609600" y="0"/>
            <a:ext cx="7620000" cy="5662613"/>
          </a:xfrm>
          <a:prstGeom prst="rect">
            <a:avLst/>
          </a:prstGeom>
          <a:noFill/>
          <a:ln w="9525">
            <a:noFill/>
            <a:miter lim="800000"/>
            <a:headEnd/>
            <a:tailEnd/>
          </a:ln>
        </p:spPr>
        <p:txBody>
          <a:bodyPr>
            <a:spAutoFit/>
          </a:bodyPr>
          <a:lstStyle/>
          <a:p>
            <a:pPr marL="631825" indent="-630238" algn="ctr">
              <a:tabLst>
                <a:tab pos="341313" algn="l"/>
                <a:tab pos="631825" algn="l"/>
              </a:tabLst>
            </a:pPr>
            <a:endParaRPr lang="en-US" sz="4400" b="1" u="sng">
              <a:latin typeface="Calibri Light" pitchFamily="34" charset="0"/>
              <a:cs typeface="Calibri Light" pitchFamily="34" charset="0"/>
            </a:endParaRPr>
          </a:p>
          <a:p>
            <a:pPr marL="631825" indent="-630238" algn="ctr">
              <a:tabLst>
                <a:tab pos="341313" algn="l"/>
                <a:tab pos="631825" algn="l"/>
              </a:tabLst>
            </a:pPr>
            <a:r>
              <a:rPr lang="en-US" sz="4400" b="1" u="sng">
                <a:latin typeface="Calibri Light" pitchFamily="34" charset="0"/>
                <a:cs typeface="Calibri Light" pitchFamily="34" charset="0"/>
              </a:rPr>
              <a:t>Multiple-Opening Offices </a:t>
            </a:r>
          </a:p>
          <a:p>
            <a:pPr marL="631825" indent="-630238" algn="ctr">
              <a:tabLst>
                <a:tab pos="341313" algn="l"/>
                <a:tab pos="631825" algn="l"/>
              </a:tabLst>
            </a:pPr>
            <a:endParaRPr lang="en-US" sz="1000">
              <a:latin typeface="Calibri Light" pitchFamily="34" charset="0"/>
              <a:cs typeface="Calibri Light" pitchFamily="34" charset="0"/>
            </a:endParaRPr>
          </a:p>
          <a:p>
            <a:pPr marL="631825" indent="-630238" algn="ctr">
              <a:tabLst>
                <a:tab pos="341313" algn="l"/>
                <a:tab pos="631825" algn="l"/>
              </a:tabLst>
            </a:pPr>
            <a:r>
              <a:rPr lang="en-US" sz="4400">
                <a:latin typeface="Calibri Light" pitchFamily="34" charset="0"/>
                <a:cs typeface="Calibri Light" pitchFamily="34" charset="0"/>
              </a:rPr>
              <a:t>The returns for all candidates in contest will be recanvassed</a:t>
            </a:r>
          </a:p>
          <a:p>
            <a:pPr marL="631825" indent="-630238" algn="ctr">
              <a:tabLst>
                <a:tab pos="341313" algn="l"/>
                <a:tab pos="631825" algn="l"/>
              </a:tabLst>
            </a:pPr>
            <a:endParaRPr lang="en-US" sz="4400">
              <a:latin typeface="Calibri Light" pitchFamily="34" charset="0"/>
              <a:cs typeface="Calibri Light" pitchFamily="34" charset="0"/>
            </a:endParaRPr>
          </a:p>
          <a:p>
            <a:pPr marL="631825" indent="-630238" algn="ctr">
              <a:tabLst>
                <a:tab pos="341313" algn="l"/>
                <a:tab pos="631825" algn="l"/>
              </a:tabLst>
            </a:pPr>
            <a:r>
              <a:rPr lang="en-US" sz="4400" b="1">
                <a:latin typeface="Calibri Light" pitchFamily="34" charset="0"/>
                <a:cs typeface="Calibri Light" pitchFamily="34" charset="0"/>
              </a:rPr>
              <a:t>RECANVASS must be done</a:t>
            </a:r>
          </a:p>
          <a:p>
            <a:pPr marL="631825" indent="-630238" algn="ctr">
              <a:tabLst>
                <a:tab pos="341313" algn="l"/>
                <a:tab pos="631825" algn="l"/>
              </a:tabLst>
            </a:pPr>
            <a:r>
              <a:rPr lang="en-US" sz="4400" b="1">
                <a:latin typeface="Calibri Light" pitchFamily="34" charset="0"/>
                <a:cs typeface="Calibri Light" pitchFamily="34" charset="0"/>
              </a:rPr>
              <a:t>Within </a:t>
            </a:r>
            <a:r>
              <a:rPr lang="en-US" sz="4400" b="1" i="1" u="sng">
                <a:latin typeface="Calibri Light" pitchFamily="34" charset="0"/>
                <a:cs typeface="Calibri Light" pitchFamily="34" charset="0"/>
              </a:rPr>
              <a:t>5 business days </a:t>
            </a:r>
            <a:r>
              <a:rPr lang="en-US" sz="4400" b="1" u="sng">
                <a:latin typeface="Calibri Light" pitchFamily="34" charset="0"/>
                <a:cs typeface="Calibri Light" pitchFamily="34" charset="0"/>
              </a:rPr>
              <a:t>of</a:t>
            </a:r>
          </a:p>
          <a:p>
            <a:pPr marL="631825" indent="-630238" algn="ctr">
              <a:tabLst>
                <a:tab pos="341313" algn="l"/>
                <a:tab pos="631825" algn="l"/>
              </a:tabLst>
            </a:pPr>
            <a:r>
              <a:rPr lang="en-US" sz="4400" b="1">
                <a:latin typeface="Calibri Light" pitchFamily="34" charset="0"/>
                <a:cs typeface="Calibri Light" pitchFamily="34" charset="0"/>
              </a:rPr>
              <a:t>Election or Primary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D10B62D-0A12-4993-B9CE-85FDEAC1E9D7}" type="slidenum">
              <a:rPr lang="en-US"/>
              <a:pPr>
                <a:defRPr/>
              </a:pPr>
              <a:t>23</a:t>
            </a:fld>
            <a:endParaRPr lang="en-US"/>
          </a:p>
        </p:txBody>
      </p:sp>
      <p:sp>
        <p:nvSpPr>
          <p:cNvPr id="38914" name="Rectangle 2"/>
          <p:cNvSpPr>
            <a:spLocks noChangeArrowheads="1"/>
          </p:cNvSpPr>
          <p:nvPr/>
        </p:nvSpPr>
        <p:spPr bwMode="auto">
          <a:xfrm>
            <a:off x="381000" y="457200"/>
            <a:ext cx="8153400" cy="4154488"/>
          </a:xfrm>
          <a:prstGeom prst="rect">
            <a:avLst/>
          </a:prstGeom>
          <a:noFill/>
          <a:ln w="9525">
            <a:noFill/>
            <a:miter lim="800000"/>
            <a:headEnd/>
            <a:tailEnd/>
          </a:ln>
        </p:spPr>
        <p:txBody>
          <a:bodyPr>
            <a:spAutoFit/>
          </a:bodyPr>
          <a:lstStyle/>
          <a:p>
            <a:pPr algn="ctr"/>
            <a:r>
              <a:rPr lang="en-US" sz="4400" b="1">
                <a:latin typeface="Calibri Light" pitchFamily="34" charset="0"/>
                <a:ea typeface="Times New Roman" pitchFamily="18" charset="0"/>
                <a:cs typeface="Calibri Light" pitchFamily="34" charset="0"/>
              </a:rPr>
              <a:t>Once it is determined that there will be a Recanvass of votes:</a:t>
            </a:r>
          </a:p>
          <a:p>
            <a:endParaRPr lang="en-US" sz="4400">
              <a:latin typeface="Calibri Light" pitchFamily="34" charset="0"/>
              <a:ea typeface="Times New Roman" pitchFamily="18" charset="0"/>
              <a:cs typeface="Calibri Light" pitchFamily="34" charset="0"/>
            </a:endParaRPr>
          </a:p>
          <a:p>
            <a:r>
              <a:rPr lang="en-US" sz="4400">
                <a:latin typeface="Calibri Light" pitchFamily="34" charset="0"/>
                <a:ea typeface="Times New Roman" pitchFamily="18" charset="0"/>
                <a:cs typeface="Calibri Light" pitchFamily="34" charset="0"/>
              </a:rPr>
              <a:t>Town Clerk impounds the official check lists, the moderator’s returns and the executed Absentee ballots.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D66F1C-8271-41CA-A8AA-114D11507F35}" type="slidenum">
              <a:rPr lang="en-US"/>
              <a:pPr>
                <a:defRPr/>
              </a:pPr>
              <a:t>24</a:t>
            </a:fld>
            <a:endParaRPr lang="en-US"/>
          </a:p>
        </p:txBody>
      </p:sp>
      <p:sp>
        <p:nvSpPr>
          <p:cNvPr id="39938" name="Rectangle 2"/>
          <p:cNvSpPr>
            <a:spLocks noChangeArrowheads="1"/>
          </p:cNvSpPr>
          <p:nvPr/>
        </p:nvSpPr>
        <p:spPr bwMode="auto">
          <a:xfrm>
            <a:off x="333375" y="914400"/>
            <a:ext cx="8382000" cy="4832350"/>
          </a:xfrm>
          <a:prstGeom prst="rect">
            <a:avLst/>
          </a:prstGeom>
          <a:noFill/>
          <a:ln w="9525">
            <a:noFill/>
            <a:miter lim="800000"/>
            <a:headEnd/>
            <a:tailEnd/>
          </a:ln>
        </p:spPr>
        <p:txBody>
          <a:bodyPr>
            <a:spAutoFit/>
          </a:bodyPr>
          <a:lstStyle/>
          <a:p>
            <a:pPr algn="ctr"/>
            <a:r>
              <a:rPr lang="en-US" sz="4400">
                <a:latin typeface="Calibri Light" pitchFamily="34" charset="0"/>
                <a:ea typeface="Times New Roman" pitchFamily="18" charset="0"/>
                <a:cs typeface="Calibri Light" pitchFamily="34" charset="0"/>
              </a:rPr>
              <a:t>ROV impounds sealed ballot transfer cases with all executed ballots from the polling places, tabulators with memory cards sealed in place and any other election material used on Election Day including notes and work sheets.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33E883-B0D0-4B23-9296-ED6240711A6C}" type="slidenum">
              <a:rPr lang="en-US"/>
              <a:pPr>
                <a:defRPr/>
              </a:pPr>
              <a:t>25</a:t>
            </a:fld>
            <a:endParaRPr lang="en-US"/>
          </a:p>
        </p:txBody>
      </p:sp>
      <p:sp>
        <p:nvSpPr>
          <p:cNvPr id="40962" name="Rectangle 2"/>
          <p:cNvSpPr>
            <a:spLocks noChangeArrowheads="1"/>
          </p:cNvSpPr>
          <p:nvPr/>
        </p:nvSpPr>
        <p:spPr bwMode="auto">
          <a:xfrm>
            <a:off x="228600" y="0"/>
            <a:ext cx="8915400" cy="6402388"/>
          </a:xfrm>
          <a:prstGeom prst="rect">
            <a:avLst/>
          </a:prstGeom>
          <a:noFill/>
          <a:ln w="9525">
            <a:noFill/>
            <a:miter lim="800000"/>
            <a:headEnd/>
            <a:tailEnd/>
          </a:ln>
        </p:spPr>
        <p:txBody>
          <a:bodyPr>
            <a:spAutoFit/>
          </a:bodyPr>
          <a:lstStyle/>
          <a:p>
            <a:pPr algn="ctr"/>
            <a:r>
              <a:rPr lang="en-US" sz="4400">
                <a:latin typeface="Calibri Light" pitchFamily="34" charset="0"/>
                <a:ea typeface="Times New Roman" pitchFamily="18" charset="0"/>
                <a:cs typeface="Calibri Light" pitchFamily="34" charset="0"/>
              </a:rPr>
              <a:t>Basically you will need to recreate Election Day with all the material you used that day.</a:t>
            </a:r>
          </a:p>
          <a:p>
            <a:pPr algn="ctr"/>
            <a:endParaRPr lang="en-US" sz="1400">
              <a:latin typeface="Calibri Light" pitchFamily="34" charset="0"/>
              <a:ea typeface="Times New Roman" pitchFamily="18" charset="0"/>
              <a:cs typeface="Calibri Light" pitchFamily="34" charset="0"/>
            </a:endParaRPr>
          </a:p>
          <a:p>
            <a:pPr algn="ctr"/>
            <a:r>
              <a:rPr lang="en-US" sz="4400">
                <a:latin typeface="Calibri Light" pitchFamily="34" charset="0"/>
                <a:ea typeface="Times New Roman" pitchFamily="18" charset="0"/>
                <a:cs typeface="Calibri Light" pitchFamily="34" charset="0"/>
              </a:rPr>
              <a:t>This is why it is important to train your Election Day poll workers well and with detail. The more organized everyone is on Election Day and during the original canvass of votes the </a:t>
            </a:r>
            <a:r>
              <a:rPr lang="en-US" sz="4400" b="1">
                <a:latin typeface="Calibri Light" pitchFamily="34" charset="0"/>
                <a:ea typeface="Times New Roman" pitchFamily="18" charset="0"/>
                <a:cs typeface="Calibri Light" pitchFamily="34" charset="0"/>
              </a:rPr>
              <a:t>smoother</a:t>
            </a:r>
            <a:r>
              <a:rPr lang="en-US" sz="4400">
                <a:latin typeface="Calibri Light" pitchFamily="34" charset="0"/>
                <a:ea typeface="Times New Roman" pitchFamily="18" charset="0"/>
                <a:cs typeface="Calibri Light" pitchFamily="34" charset="0"/>
              </a:rPr>
              <a:t> your Recanvass will go.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869A6-A0C0-4CAB-B9CA-D59502E8E7B7}" type="slidenum">
              <a:rPr lang="en-US"/>
              <a:pPr>
                <a:defRPr/>
              </a:pPr>
              <a:t>26</a:t>
            </a:fld>
            <a:endParaRPr lang="en-US"/>
          </a:p>
        </p:txBody>
      </p:sp>
      <p:sp>
        <p:nvSpPr>
          <p:cNvPr id="41986" name="Rectangle 2"/>
          <p:cNvSpPr>
            <a:spLocks noChangeArrowheads="1"/>
          </p:cNvSpPr>
          <p:nvPr/>
        </p:nvSpPr>
        <p:spPr bwMode="auto">
          <a:xfrm>
            <a:off x="228600" y="228600"/>
            <a:ext cx="8915400" cy="6186488"/>
          </a:xfrm>
          <a:prstGeom prst="rect">
            <a:avLst/>
          </a:prstGeom>
          <a:noFill/>
          <a:ln w="9525">
            <a:noFill/>
            <a:miter lim="800000"/>
            <a:headEnd/>
            <a:tailEnd/>
          </a:ln>
        </p:spPr>
        <p:txBody>
          <a:bodyPr>
            <a:spAutoFit/>
          </a:bodyPr>
          <a:lstStyle/>
          <a:p>
            <a:pPr algn="ctr"/>
            <a:r>
              <a:rPr lang="en-US" sz="4400">
                <a:latin typeface="Calibri Light" pitchFamily="34" charset="0"/>
                <a:ea typeface="Times New Roman" pitchFamily="18" charset="0"/>
                <a:cs typeface="Calibri Light" pitchFamily="34" charset="0"/>
              </a:rPr>
              <a:t>Do not alter your official list by making changes in CVRS until after the Recanvass. </a:t>
            </a:r>
          </a:p>
          <a:p>
            <a:pPr algn="ctr"/>
            <a:endParaRPr lang="en-US" sz="4400">
              <a:latin typeface="Calibri Light" pitchFamily="34" charset="0"/>
              <a:ea typeface="Times New Roman" pitchFamily="18" charset="0"/>
              <a:cs typeface="Calibri Light" pitchFamily="34" charset="0"/>
            </a:endParaRPr>
          </a:p>
          <a:p>
            <a:pPr algn="ctr"/>
            <a:r>
              <a:rPr lang="en-US" sz="4400">
                <a:latin typeface="Calibri Light" pitchFamily="34" charset="0"/>
                <a:ea typeface="Times New Roman" pitchFamily="18" charset="0"/>
                <a:cs typeface="Calibri Light" pitchFamily="34" charset="0"/>
              </a:rPr>
              <a:t>Should your Recanvass end in a tie and you will be conducting an Adjourned Election where only the electors on the “Election Day” official voters list will be  allowed to vote.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7AE610-604F-4763-B77B-48970DF103A7}" type="slidenum">
              <a:rPr lang="en-US"/>
              <a:pPr>
                <a:defRPr/>
              </a:pPr>
              <a:t>27</a:t>
            </a:fld>
            <a:endParaRPr lang="en-US"/>
          </a:p>
        </p:txBody>
      </p:sp>
      <p:sp>
        <p:nvSpPr>
          <p:cNvPr id="43010" name="Rectangle 2"/>
          <p:cNvSpPr>
            <a:spLocks noChangeArrowheads="1"/>
          </p:cNvSpPr>
          <p:nvPr/>
        </p:nvSpPr>
        <p:spPr bwMode="auto">
          <a:xfrm>
            <a:off x="1143000" y="457200"/>
            <a:ext cx="7543800" cy="4832350"/>
          </a:xfrm>
          <a:prstGeom prst="rect">
            <a:avLst/>
          </a:prstGeom>
          <a:noFill/>
          <a:ln w="9525">
            <a:noFill/>
            <a:miter lim="800000"/>
            <a:headEnd/>
            <a:tailEnd/>
          </a:ln>
        </p:spPr>
        <p:txBody>
          <a:bodyPr>
            <a:spAutoFit/>
          </a:bodyPr>
          <a:lstStyle/>
          <a:p>
            <a:r>
              <a:rPr lang="en-US" sz="4400">
                <a:latin typeface="Calibri Light" pitchFamily="34" charset="0"/>
                <a:ea typeface="Times New Roman" pitchFamily="18" charset="0"/>
                <a:cs typeface="Calibri Light" pitchFamily="34" charset="0"/>
              </a:rPr>
              <a:t>Of course you can back date your list before you print it however any changes will be able to be viewed on the SOTS website in the voter look up. </a:t>
            </a:r>
          </a:p>
          <a:p>
            <a:endParaRPr lang="en-US" sz="4400">
              <a:latin typeface="Calibri Light" pitchFamily="34" charset="0"/>
              <a:ea typeface="Times New Roman" pitchFamily="18" charset="0"/>
              <a:cs typeface="Calibri Light" pitchFamily="34" charset="0"/>
            </a:endParaRPr>
          </a:p>
          <a:p>
            <a:r>
              <a:rPr lang="en-US" sz="4400">
                <a:latin typeface="Calibri Light" pitchFamily="34" charset="0"/>
                <a:ea typeface="Times New Roman" pitchFamily="18" charset="0"/>
                <a:cs typeface="Calibri Light" pitchFamily="34" charset="0"/>
              </a:rPr>
              <a:t>Easier to wait to make changes</a:t>
            </a:r>
            <a:r>
              <a:rPr lang="en-US">
                <a:latin typeface="Calibri Light" pitchFamily="34" charset="0"/>
                <a:ea typeface="Times New Roman" pitchFamily="18" charset="0"/>
                <a:cs typeface="Calibri Light"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141618-F62B-4F7C-B48E-51D809213061}" type="slidenum">
              <a:rPr lang="en-US"/>
              <a:pPr>
                <a:defRPr/>
              </a:pPr>
              <a:t>28</a:t>
            </a:fld>
            <a:endParaRPr lang="en-US"/>
          </a:p>
        </p:txBody>
      </p:sp>
      <p:sp>
        <p:nvSpPr>
          <p:cNvPr id="44034" name="Rectangle 2"/>
          <p:cNvSpPr>
            <a:spLocks noChangeArrowheads="1"/>
          </p:cNvSpPr>
          <p:nvPr/>
        </p:nvSpPr>
        <p:spPr bwMode="auto">
          <a:xfrm>
            <a:off x="457200" y="381000"/>
            <a:ext cx="8229600" cy="4832350"/>
          </a:xfrm>
          <a:prstGeom prst="rect">
            <a:avLst/>
          </a:prstGeom>
          <a:noFill/>
          <a:ln w="9525">
            <a:noFill/>
            <a:miter lim="800000"/>
            <a:headEnd/>
            <a:tailEnd/>
          </a:ln>
        </p:spPr>
        <p:txBody>
          <a:bodyPr>
            <a:spAutoFit/>
          </a:bodyPr>
          <a:lstStyle/>
          <a:p>
            <a:pPr algn="ctr"/>
            <a:endParaRPr lang="en-US" sz="4400">
              <a:latin typeface="Calibri Light" pitchFamily="34" charset="0"/>
              <a:ea typeface="Times New Roman" pitchFamily="18" charset="0"/>
              <a:cs typeface="Calibri Light" pitchFamily="34" charset="0"/>
            </a:endParaRPr>
          </a:p>
          <a:p>
            <a:pPr algn="ctr"/>
            <a:r>
              <a:rPr lang="en-US" sz="4400">
                <a:latin typeface="Calibri Light" pitchFamily="34" charset="0"/>
                <a:ea typeface="Times New Roman" pitchFamily="18" charset="0"/>
                <a:cs typeface="Calibri Light" pitchFamily="34" charset="0"/>
              </a:rPr>
              <a:t>If you have unused and </a:t>
            </a:r>
          </a:p>
          <a:p>
            <a:pPr algn="ctr"/>
            <a:r>
              <a:rPr lang="en-US" sz="4400">
                <a:latin typeface="Calibri Light" pitchFamily="34" charset="0"/>
                <a:ea typeface="Times New Roman" pitchFamily="18" charset="0"/>
                <a:cs typeface="Calibri Light" pitchFamily="34" charset="0"/>
              </a:rPr>
              <a:t>set up/back up tabulators,</a:t>
            </a:r>
          </a:p>
          <a:p>
            <a:pPr algn="ctr"/>
            <a:r>
              <a:rPr lang="en-US" sz="4400">
                <a:latin typeface="Calibri Light" pitchFamily="34" charset="0"/>
                <a:ea typeface="Times New Roman" pitchFamily="18" charset="0"/>
                <a:cs typeface="Calibri Light" pitchFamily="34" charset="0"/>
              </a:rPr>
              <a:t> impound them as well for use at the Recanvass.</a:t>
            </a:r>
          </a:p>
          <a:p>
            <a:pPr algn="ctr"/>
            <a:endParaRPr lang="en-US" sz="4400">
              <a:latin typeface="Calibri Light" pitchFamily="34" charset="0"/>
              <a:ea typeface="Times New Roman" pitchFamily="18" charset="0"/>
              <a:cs typeface="Calibri Light" pitchFamily="34" charset="0"/>
            </a:endParaRPr>
          </a:p>
          <a:p>
            <a:pPr algn="ctr"/>
            <a:endParaRPr lang="en-US" sz="4400">
              <a:latin typeface="Calibri Light" pitchFamily="34" charset="0"/>
              <a:ea typeface="Times New Roman" pitchFamily="18" charset="0"/>
              <a:cs typeface="Calibri Light"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82D7FFF-A3CE-4903-A13B-F9521867DB5D}" type="slidenum">
              <a:rPr lang="en-US"/>
              <a:pPr>
                <a:defRPr/>
              </a:pPr>
              <a:t>29</a:t>
            </a:fld>
            <a:endParaRPr lang="en-US"/>
          </a:p>
        </p:txBody>
      </p:sp>
      <p:sp>
        <p:nvSpPr>
          <p:cNvPr id="45058" name="Rectangle 3"/>
          <p:cNvSpPr>
            <a:spLocks noChangeArrowheads="1"/>
          </p:cNvSpPr>
          <p:nvPr/>
        </p:nvSpPr>
        <p:spPr bwMode="auto">
          <a:xfrm>
            <a:off x="457200" y="323850"/>
            <a:ext cx="8229600" cy="7140575"/>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 </a:t>
            </a:r>
            <a:endParaRPr lang="en-US" sz="1600">
              <a:latin typeface="Times New Roman" pitchFamily="18" charset="0"/>
              <a:cs typeface="Times New Roman" pitchFamily="18" charset="0"/>
            </a:endParaRPr>
          </a:p>
          <a:p>
            <a:r>
              <a:rPr lang="en-US" sz="4400" b="1" u="sng">
                <a:latin typeface="Calibri Light" pitchFamily="34" charset="0"/>
                <a:ea typeface="Times New Roman" pitchFamily="18" charset="0"/>
                <a:cs typeface="Calibri Light" pitchFamily="34" charset="0"/>
              </a:rPr>
              <a:t>Notice of Recanvass to Town Chair</a:t>
            </a:r>
          </a:p>
          <a:p>
            <a:endParaRPr lang="en-US" sz="3600">
              <a:latin typeface="Calibri Light" pitchFamily="34" charset="0"/>
              <a:ea typeface="Times New Roman" pitchFamily="18" charset="0"/>
              <a:cs typeface="Calibri Light" pitchFamily="34" charset="0"/>
            </a:endParaRPr>
          </a:p>
          <a:p>
            <a:r>
              <a:rPr lang="en-US" sz="3600">
                <a:latin typeface="Calibri Light" pitchFamily="34" charset="0"/>
                <a:ea typeface="Times New Roman" pitchFamily="18" charset="0"/>
                <a:cs typeface="Calibri Light" pitchFamily="34" charset="0"/>
              </a:rPr>
              <a:t>The Town chairs of every party involved in the Recanvass also receives written notice,</a:t>
            </a:r>
          </a:p>
          <a:p>
            <a:r>
              <a:rPr lang="en-US" sz="3600">
                <a:latin typeface="Calibri Light" pitchFamily="34" charset="0"/>
                <a:ea typeface="Times New Roman" pitchFamily="18" charset="0"/>
                <a:cs typeface="Calibri Light" pitchFamily="34" charset="0"/>
              </a:rPr>
              <a:t>stating the date, time and place where the Recanvass will take place.</a:t>
            </a:r>
          </a:p>
          <a:p>
            <a:endParaRPr lang="en-US" sz="3600">
              <a:latin typeface="Calibri Light" pitchFamily="34" charset="0"/>
              <a:ea typeface="Times New Roman" pitchFamily="18" charset="0"/>
              <a:cs typeface="Calibri Light" pitchFamily="34" charset="0"/>
            </a:endParaRPr>
          </a:p>
          <a:p>
            <a:r>
              <a:rPr lang="en-US" sz="3600">
                <a:latin typeface="Calibri Light" pitchFamily="34" charset="0"/>
                <a:ea typeface="Times New Roman" pitchFamily="18" charset="0"/>
                <a:cs typeface="Calibri Light" pitchFamily="34" charset="0"/>
              </a:rPr>
              <a:t>Each chair may send representatives to be present to observe but not participate in the Recanvass.</a:t>
            </a:r>
          </a:p>
          <a:p>
            <a:r>
              <a:rPr lang="en-US" sz="3600" b="1">
                <a:latin typeface="Calibri Light" pitchFamily="34" charset="0"/>
                <a:ea typeface="Times New Roman" pitchFamily="18" charset="0"/>
                <a:cs typeface="Calibri Light" pitchFamily="34" charset="0"/>
              </a:rPr>
              <a:t> </a:t>
            </a:r>
            <a:endParaRPr lang="en-US" sz="3600">
              <a:latin typeface="Calibri Light" pitchFamily="34" charset="0"/>
              <a:ea typeface="Times New Roman" pitchFamily="18" charset="0"/>
              <a:cs typeface="Calibri Light" pitchFamily="34" charset="0"/>
            </a:endParaRPr>
          </a:p>
          <a:p>
            <a:r>
              <a:rPr lang="en-US" sz="3600">
                <a:latin typeface="Calibri Light" pitchFamily="34" charset="0"/>
                <a:ea typeface="Times New Roman" pitchFamily="18" charset="0"/>
                <a:cs typeface="Calibri Light"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C97DA84-7D56-4D86-9CE9-5E0B4C47F7D2}" type="slidenum">
              <a:rPr lang="en-US"/>
              <a:pPr>
                <a:defRPr/>
              </a:pPr>
              <a:t>3</a:t>
            </a:fld>
            <a:endParaRPr lang="en-US"/>
          </a:p>
        </p:txBody>
      </p:sp>
      <p:sp>
        <p:nvSpPr>
          <p:cNvPr id="16386" name="Rectangle 2"/>
          <p:cNvSpPr>
            <a:spLocks noChangeArrowheads="1"/>
          </p:cNvSpPr>
          <p:nvPr/>
        </p:nvSpPr>
        <p:spPr bwMode="auto">
          <a:xfrm>
            <a:off x="1219200" y="304800"/>
            <a:ext cx="6248400" cy="6248400"/>
          </a:xfrm>
          <a:prstGeom prst="rect">
            <a:avLst/>
          </a:prstGeom>
          <a:noFill/>
          <a:ln w="9525">
            <a:noFill/>
            <a:miter lim="800000"/>
            <a:headEnd/>
            <a:tailEnd/>
          </a:ln>
        </p:spPr>
        <p:txBody>
          <a:bodyPr>
            <a:spAutoFit/>
          </a:bodyPr>
          <a:lstStyle/>
          <a:p>
            <a:pPr algn="ctr"/>
            <a:r>
              <a:rPr lang="en-US" sz="4000">
                <a:latin typeface="Calibri Light" pitchFamily="34" charset="0"/>
                <a:ea typeface="Times New Roman" pitchFamily="18" charset="0"/>
                <a:cs typeface="Calibri Light" pitchFamily="34" charset="0"/>
              </a:rPr>
              <a:t>However if you have not been involved in a Recanvass we would be remiss if we didn’t tell you that a Recanvass can be </a:t>
            </a:r>
            <a:r>
              <a:rPr lang="en-US" sz="4000" b="1" i="1" u="sng">
                <a:latin typeface="Calibri Light" pitchFamily="34" charset="0"/>
                <a:ea typeface="Times New Roman" pitchFamily="18" charset="0"/>
                <a:cs typeface="Calibri Light" pitchFamily="34" charset="0"/>
              </a:rPr>
              <a:t>intense</a:t>
            </a:r>
            <a:r>
              <a:rPr lang="en-US" sz="4000" u="sng">
                <a:latin typeface="Calibri Light" pitchFamily="34" charset="0"/>
                <a:ea typeface="Times New Roman" pitchFamily="18" charset="0"/>
                <a:cs typeface="Calibri Light" pitchFamily="34" charset="0"/>
              </a:rPr>
              <a:t>.</a:t>
            </a:r>
            <a:r>
              <a:rPr lang="en-US" sz="4000">
                <a:latin typeface="Calibri Light" pitchFamily="34" charset="0"/>
                <a:ea typeface="Times New Roman" pitchFamily="18" charset="0"/>
                <a:cs typeface="Calibri Light" pitchFamily="34" charset="0"/>
              </a:rPr>
              <a:t> </a:t>
            </a:r>
          </a:p>
          <a:p>
            <a:pPr algn="ctr"/>
            <a:endParaRPr lang="en-US" sz="3600">
              <a:latin typeface="Calibri Light" pitchFamily="34" charset="0"/>
              <a:ea typeface="Times New Roman" pitchFamily="18" charset="0"/>
              <a:cs typeface="Calibri Light" pitchFamily="34" charset="0"/>
            </a:endParaRPr>
          </a:p>
          <a:p>
            <a:pPr algn="ctr"/>
            <a:r>
              <a:rPr lang="en-US" sz="4000">
                <a:latin typeface="Calibri Light" pitchFamily="34" charset="0"/>
                <a:ea typeface="Times New Roman" pitchFamily="18" charset="0"/>
                <a:cs typeface="Calibri Light" pitchFamily="34" charset="0"/>
              </a:rPr>
              <a:t>The outcome of the candidate’s race is at stake. </a:t>
            </a:r>
          </a:p>
          <a:p>
            <a:pPr algn="ctr"/>
            <a:endParaRPr lang="en-US" sz="4000">
              <a:latin typeface="Calibri Light" pitchFamily="34" charset="0"/>
              <a:ea typeface="Times New Roman" pitchFamily="18" charset="0"/>
              <a:cs typeface="Calibri Light" pitchFamily="34" charset="0"/>
            </a:endParaRPr>
          </a:p>
          <a:p>
            <a:pPr algn="ctr"/>
            <a:endParaRPr lang="en-US" sz="4000">
              <a:latin typeface="Calibri Light" pitchFamily="34" charset="0"/>
              <a:ea typeface="Times New Roman" pitchFamily="18" charset="0"/>
              <a:cs typeface="Calibri Light" pitchFamily="34" charset="0"/>
            </a:endParaRPr>
          </a:p>
        </p:txBody>
      </p:sp>
      <p:pic>
        <p:nvPicPr>
          <p:cNvPr id="16387" name="Picture 3"/>
          <p:cNvPicPr>
            <a:picLocks noChangeAspect="1"/>
          </p:cNvPicPr>
          <p:nvPr/>
        </p:nvPicPr>
        <p:blipFill>
          <a:blip r:embed="rId2"/>
          <a:srcRect/>
          <a:stretch>
            <a:fillRect/>
          </a:stretch>
        </p:blipFill>
        <p:spPr bwMode="auto">
          <a:xfrm>
            <a:off x="3200400" y="5105400"/>
            <a:ext cx="3048000" cy="14478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CFBC07-2F0D-4E2A-9676-3B96EE36B3B1}" type="slidenum">
              <a:rPr lang="en-US"/>
              <a:pPr>
                <a:defRPr/>
              </a:pPr>
              <a:t>30</a:t>
            </a:fld>
            <a:endParaRPr lang="en-US"/>
          </a:p>
        </p:txBody>
      </p:sp>
      <p:sp>
        <p:nvSpPr>
          <p:cNvPr id="46082" name="Rectangle 2"/>
          <p:cNvSpPr>
            <a:spLocks noChangeArrowheads="1"/>
          </p:cNvSpPr>
          <p:nvPr/>
        </p:nvSpPr>
        <p:spPr bwMode="auto">
          <a:xfrm>
            <a:off x="304800" y="487363"/>
            <a:ext cx="8382000" cy="6432550"/>
          </a:xfrm>
          <a:prstGeom prst="rect">
            <a:avLst/>
          </a:prstGeom>
          <a:noFill/>
          <a:ln w="9525">
            <a:noFill/>
            <a:miter lim="800000"/>
            <a:headEnd/>
            <a:tailEnd/>
          </a:ln>
        </p:spPr>
        <p:txBody>
          <a:bodyPr>
            <a:spAutoFit/>
          </a:bodyPr>
          <a:lstStyle/>
          <a:p>
            <a:pPr algn="ctr"/>
            <a:r>
              <a:rPr lang="en-US" sz="4400" u="sng">
                <a:latin typeface="Calibri Light" pitchFamily="34" charset="0"/>
                <a:ea typeface="Times New Roman" pitchFamily="18" charset="0"/>
                <a:cs typeface="Calibri Light" pitchFamily="34" charset="0"/>
              </a:rPr>
              <a:t>Notice to Candidates</a:t>
            </a:r>
          </a:p>
          <a:p>
            <a:r>
              <a:rPr lang="en-US" sz="4400">
                <a:latin typeface="Calibri Light" pitchFamily="34" charset="0"/>
                <a:ea typeface="Times New Roman" pitchFamily="18" charset="0"/>
                <a:cs typeface="Calibri Light" pitchFamily="34" charset="0"/>
              </a:rPr>
              <a:t> </a:t>
            </a:r>
            <a:endParaRPr lang="en-US" sz="2800">
              <a:latin typeface="Calibri Light" pitchFamily="34" charset="0"/>
              <a:ea typeface="Times New Roman" pitchFamily="18" charset="0"/>
              <a:cs typeface="Calibri Light" pitchFamily="34" charset="0"/>
            </a:endParaRPr>
          </a:p>
          <a:p>
            <a:r>
              <a:rPr lang="en-US" sz="3600">
                <a:latin typeface="Calibri Light" pitchFamily="34" charset="0"/>
                <a:ea typeface="Times New Roman" pitchFamily="18" charset="0"/>
                <a:cs typeface="Calibri Light" pitchFamily="34" charset="0"/>
              </a:rPr>
              <a:t>In a close or tie vote Recanvass in an election or primary for municipal office or election of members of a Town Committee each candidate is also given written notice of the day, time and place of the Recanvass. </a:t>
            </a:r>
          </a:p>
          <a:p>
            <a:endParaRPr lang="en-US" sz="2400">
              <a:latin typeface="Calibri Light" pitchFamily="34" charset="0"/>
              <a:ea typeface="Times New Roman" pitchFamily="18" charset="0"/>
              <a:cs typeface="Calibri Light" pitchFamily="34" charset="0"/>
            </a:endParaRPr>
          </a:p>
          <a:p>
            <a:r>
              <a:rPr lang="en-US" sz="3600">
                <a:latin typeface="Calibri Light" pitchFamily="34" charset="0"/>
                <a:ea typeface="Times New Roman" pitchFamily="18" charset="0"/>
                <a:cs typeface="Calibri Light" pitchFamily="34" charset="0"/>
              </a:rPr>
              <a:t>Each candidate subject to the Recanvass is permitted to have two representatives present.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CC94AD-476D-4DA6-BCF5-01E8ADDE2BA0}" type="slidenum">
              <a:rPr lang="en-US"/>
              <a:pPr>
                <a:defRPr/>
              </a:pPr>
              <a:t>31</a:t>
            </a:fld>
            <a:endParaRPr lang="en-US"/>
          </a:p>
        </p:txBody>
      </p:sp>
      <p:sp>
        <p:nvSpPr>
          <p:cNvPr id="47106" name="Rectangle 2"/>
          <p:cNvSpPr>
            <a:spLocks noChangeArrowheads="1"/>
          </p:cNvSpPr>
          <p:nvPr/>
        </p:nvSpPr>
        <p:spPr bwMode="auto">
          <a:xfrm>
            <a:off x="457200" y="0"/>
            <a:ext cx="8534400" cy="6432550"/>
          </a:xfrm>
          <a:prstGeom prst="rect">
            <a:avLst/>
          </a:prstGeom>
          <a:noFill/>
          <a:ln w="9525">
            <a:noFill/>
            <a:miter lim="800000"/>
            <a:headEnd/>
            <a:tailEnd/>
          </a:ln>
        </p:spPr>
        <p:txBody>
          <a:bodyPr>
            <a:spAutoFit/>
          </a:bodyPr>
          <a:lstStyle/>
          <a:p>
            <a:pPr algn="ctr"/>
            <a:r>
              <a:rPr lang="en-US" sz="4400" u="sng">
                <a:latin typeface="Calibri Light" pitchFamily="34" charset="0"/>
                <a:ea typeface="Times New Roman" pitchFamily="18" charset="0"/>
                <a:cs typeface="Calibri Light" pitchFamily="34" charset="0"/>
              </a:rPr>
              <a:t>Notice to the public</a:t>
            </a:r>
          </a:p>
          <a:p>
            <a:r>
              <a:rPr lang="en-US" sz="4400">
                <a:latin typeface="Calibri Light" pitchFamily="34" charset="0"/>
                <a:ea typeface="Times New Roman" pitchFamily="18" charset="0"/>
                <a:cs typeface="Calibri Light" pitchFamily="34" charset="0"/>
              </a:rPr>
              <a:t> </a:t>
            </a:r>
          </a:p>
          <a:p>
            <a:r>
              <a:rPr lang="en-US" sz="3600">
                <a:latin typeface="Calibri Light" pitchFamily="34" charset="0"/>
                <a:ea typeface="Times New Roman" pitchFamily="18" charset="0"/>
                <a:cs typeface="Calibri Light" pitchFamily="34" charset="0"/>
              </a:rPr>
              <a:t>The ROV should ensure that the location of the recanvass is identified by sufficient signage to enable any member of the public to easily locate the building and room where </a:t>
            </a:r>
          </a:p>
          <a:p>
            <a:r>
              <a:rPr lang="en-US" sz="3600">
                <a:latin typeface="Calibri Light" pitchFamily="34" charset="0"/>
                <a:ea typeface="Times New Roman" pitchFamily="18" charset="0"/>
                <a:cs typeface="Calibri Light" pitchFamily="34" charset="0"/>
              </a:rPr>
              <a:t>the recanvass is taking place. </a:t>
            </a:r>
          </a:p>
          <a:p>
            <a:r>
              <a:rPr lang="en-US" sz="3600">
                <a:latin typeface="Calibri Light" pitchFamily="34" charset="0"/>
                <a:ea typeface="Times New Roman" pitchFamily="18" charset="0"/>
                <a:cs typeface="Calibri Light" pitchFamily="34" charset="0"/>
              </a:rPr>
              <a:t> </a:t>
            </a:r>
          </a:p>
          <a:p>
            <a:r>
              <a:rPr lang="en-US" sz="3600">
                <a:latin typeface="Calibri Light" pitchFamily="34" charset="0"/>
                <a:ea typeface="Times New Roman" pitchFamily="18" charset="0"/>
                <a:cs typeface="Calibri Light" pitchFamily="34" charset="0"/>
              </a:rPr>
              <a:t>It would be wise to notify the Press, post details on the Town’s web site and the ROV’s website.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91A0C8-DAA8-433D-9EFA-885EF8E52729}" type="slidenum">
              <a:rPr lang="en-US"/>
              <a:pPr>
                <a:defRPr/>
              </a:pPr>
              <a:t>32</a:t>
            </a:fld>
            <a:endParaRPr lang="en-US"/>
          </a:p>
        </p:txBody>
      </p:sp>
      <p:sp>
        <p:nvSpPr>
          <p:cNvPr id="48130" name="Rectangle 2"/>
          <p:cNvSpPr>
            <a:spLocks noChangeArrowheads="1"/>
          </p:cNvSpPr>
          <p:nvPr/>
        </p:nvSpPr>
        <p:spPr bwMode="auto">
          <a:xfrm>
            <a:off x="152400" y="533400"/>
            <a:ext cx="8763000" cy="5156200"/>
          </a:xfrm>
          <a:prstGeom prst="rect">
            <a:avLst/>
          </a:prstGeom>
          <a:noFill/>
          <a:ln w="9525">
            <a:noFill/>
            <a:miter lim="800000"/>
            <a:headEnd/>
            <a:tailEnd/>
          </a:ln>
        </p:spPr>
        <p:txBody>
          <a:bodyPr>
            <a:spAutoFit/>
          </a:bodyPr>
          <a:lstStyle/>
          <a:p>
            <a:pPr algn="ctr"/>
            <a:r>
              <a:rPr lang="en-US" sz="4400" b="1" u="sng">
                <a:latin typeface="Calibri Light" pitchFamily="34" charset="0"/>
                <a:ea typeface="Times New Roman" pitchFamily="18" charset="0"/>
                <a:cs typeface="Calibri Light" pitchFamily="34" charset="0"/>
              </a:rPr>
              <a:t>Recanvass Day</a:t>
            </a:r>
            <a:endParaRPr lang="en-US" sz="4400">
              <a:latin typeface="Calibri Light" pitchFamily="34" charset="0"/>
              <a:ea typeface="Times New Roman" pitchFamily="18" charset="0"/>
              <a:cs typeface="Calibri Light" pitchFamily="34" charset="0"/>
            </a:endParaRPr>
          </a:p>
          <a:p>
            <a:pPr algn="ctr"/>
            <a:endParaRPr lang="en-US" sz="3600">
              <a:latin typeface="Calibri Light" pitchFamily="34" charset="0"/>
              <a:ea typeface="Times New Roman" pitchFamily="18" charset="0"/>
              <a:cs typeface="Calibri Light" pitchFamily="34" charset="0"/>
            </a:endParaRPr>
          </a:p>
          <a:p>
            <a:pPr algn="ctr"/>
            <a:r>
              <a:rPr lang="en-US" sz="3600">
                <a:latin typeface="Calibri Light" pitchFamily="34" charset="0"/>
                <a:ea typeface="Times New Roman" pitchFamily="18" charset="0"/>
                <a:cs typeface="Calibri Light" pitchFamily="34" charset="0"/>
              </a:rPr>
              <a:t>Arrive early and rested it’s a long day.</a:t>
            </a:r>
          </a:p>
          <a:p>
            <a:pPr algn="ctr"/>
            <a:r>
              <a:rPr lang="en-US" sz="3600">
                <a:latin typeface="Calibri Light" pitchFamily="34" charset="0"/>
                <a:ea typeface="Times New Roman" pitchFamily="18" charset="0"/>
                <a:cs typeface="Calibri Light" pitchFamily="34" charset="0"/>
              </a:rPr>
              <a:t>Have beverages and snacks for your workers. Providing lunch helps keep the day running smoothly.</a:t>
            </a:r>
          </a:p>
          <a:p>
            <a:pPr algn="ctr"/>
            <a:r>
              <a:rPr lang="en-US" sz="3600">
                <a:latin typeface="Calibri Light" pitchFamily="34" charset="0"/>
                <a:ea typeface="Times New Roman" pitchFamily="18" charset="0"/>
                <a:cs typeface="Calibri Light" pitchFamily="34" charset="0"/>
              </a:rPr>
              <a:t> </a:t>
            </a:r>
            <a:r>
              <a:rPr lang="en-US" sz="3600" b="1">
                <a:latin typeface="Calibri Light" pitchFamily="34" charset="0"/>
                <a:ea typeface="Times New Roman" pitchFamily="18" charset="0"/>
                <a:cs typeface="Calibri Light" pitchFamily="34" charset="0"/>
              </a:rPr>
              <a:t> </a:t>
            </a:r>
            <a:endParaRPr lang="en-US" sz="3600">
              <a:latin typeface="Calibri Light" pitchFamily="34" charset="0"/>
              <a:ea typeface="Times New Roman" pitchFamily="18" charset="0"/>
              <a:cs typeface="Calibri Light" pitchFamily="34" charset="0"/>
            </a:endParaRPr>
          </a:p>
          <a:p>
            <a:pPr algn="ctr"/>
            <a:r>
              <a:rPr lang="en-US" sz="3600">
                <a:latin typeface="Calibri Light" pitchFamily="34" charset="0"/>
                <a:ea typeface="Times New Roman" pitchFamily="18" charset="0"/>
                <a:cs typeface="Calibri Light" pitchFamily="34" charset="0"/>
              </a:rPr>
              <a:t>Recanvass officials should arrive before the official start of the recanvass for instruction.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B8DC72-D98D-4A04-A729-A9D4EC39EEB2}" type="slidenum">
              <a:rPr lang="en-US"/>
              <a:pPr>
                <a:defRPr/>
              </a:pPr>
              <a:t>33</a:t>
            </a:fld>
            <a:endParaRPr lang="en-US"/>
          </a:p>
        </p:txBody>
      </p:sp>
      <p:sp>
        <p:nvSpPr>
          <p:cNvPr id="49154" name="Rectangle 2"/>
          <p:cNvSpPr>
            <a:spLocks noChangeArrowheads="1"/>
          </p:cNvSpPr>
          <p:nvPr/>
        </p:nvSpPr>
        <p:spPr bwMode="auto">
          <a:xfrm>
            <a:off x="0" y="0"/>
            <a:ext cx="9144000" cy="5632450"/>
          </a:xfrm>
          <a:prstGeom prst="rect">
            <a:avLst/>
          </a:prstGeom>
          <a:noFill/>
          <a:ln w="9525">
            <a:noFill/>
            <a:miter lim="800000"/>
            <a:headEnd/>
            <a:tailEnd/>
          </a:ln>
        </p:spPr>
        <p:txBody>
          <a:bodyPr>
            <a:spAutoFit/>
          </a:bodyPr>
          <a:lstStyle/>
          <a:p>
            <a:endParaRPr lang="en-US" sz="4000">
              <a:latin typeface="Calibri Light" pitchFamily="34" charset="0"/>
              <a:ea typeface="Times New Roman" pitchFamily="18" charset="0"/>
              <a:cs typeface="Calibri Light" pitchFamily="34" charset="0"/>
            </a:endParaRPr>
          </a:p>
          <a:p>
            <a:pPr algn="ctr"/>
            <a:r>
              <a:rPr lang="en-US" sz="4000">
                <a:latin typeface="Calibri Light" pitchFamily="34" charset="0"/>
                <a:ea typeface="Times New Roman" pitchFamily="18" charset="0"/>
                <a:cs typeface="Calibri Light" pitchFamily="34" charset="0"/>
              </a:rPr>
              <a:t>Setting up the Recanvass officials in teams prior to their arrival will make the start smoother. You will know their party affiliation and can set up the teams to represent different parties in an election or different candidates in a primary.</a:t>
            </a:r>
          </a:p>
          <a:p>
            <a:pPr algn="ctr"/>
            <a:r>
              <a:rPr lang="en-US" sz="4000">
                <a:latin typeface="Calibri Light" pitchFamily="34" charset="0"/>
                <a:ea typeface="Times New Roman" pitchFamily="18" charset="0"/>
                <a:cs typeface="Calibri Light" pitchFamily="34" charset="0"/>
              </a:rPr>
              <a:t> </a:t>
            </a:r>
          </a:p>
          <a:p>
            <a:pPr algn="ctr"/>
            <a:r>
              <a:rPr lang="en-US" sz="4000">
                <a:latin typeface="Calibri Light" pitchFamily="34" charset="0"/>
                <a:ea typeface="Times New Roman" pitchFamily="18" charset="0"/>
                <a:cs typeface="Calibri Light" pitchFamily="34" charset="0"/>
              </a:rPr>
              <a:t>Swear in the Recanvass Officials.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35EBC41-8E87-45AF-9C74-71EB9A3276DD}" type="slidenum">
              <a:rPr lang="en-US"/>
              <a:pPr>
                <a:defRPr/>
              </a:pPr>
              <a:t>34</a:t>
            </a:fld>
            <a:endParaRPr lang="en-US"/>
          </a:p>
        </p:txBody>
      </p:sp>
      <p:sp>
        <p:nvSpPr>
          <p:cNvPr id="50178" name="Rectangle 2"/>
          <p:cNvSpPr>
            <a:spLocks noChangeArrowheads="1"/>
          </p:cNvSpPr>
          <p:nvPr/>
        </p:nvSpPr>
        <p:spPr bwMode="auto">
          <a:xfrm>
            <a:off x="533400" y="609600"/>
            <a:ext cx="8153400" cy="8094663"/>
          </a:xfrm>
          <a:prstGeom prst="rect">
            <a:avLst/>
          </a:prstGeom>
          <a:noFill/>
          <a:ln w="9525">
            <a:noFill/>
            <a:miter lim="800000"/>
            <a:headEnd/>
            <a:tailEnd/>
          </a:ln>
        </p:spPr>
        <p:txBody>
          <a:bodyPr>
            <a:spAutoFit/>
          </a:bodyPr>
          <a:lstStyle/>
          <a:p>
            <a:pPr algn="ctr"/>
            <a:r>
              <a:rPr lang="en-US" sz="4000">
                <a:latin typeface="Calibri Light" pitchFamily="34" charset="0"/>
                <a:ea typeface="Times New Roman" pitchFamily="18" charset="0"/>
                <a:cs typeface="Calibri Light" pitchFamily="34" charset="0"/>
              </a:rPr>
              <a:t>At the start of the Recanvass instruct the Public Observers as to what they are allowed and not allowed to do.</a:t>
            </a:r>
          </a:p>
          <a:p>
            <a:pPr algn="ctr"/>
            <a:endParaRPr lang="en-US" sz="4000">
              <a:latin typeface="Calibri Light" pitchFamily="34" charset="0"/>
              <a:ea typeface="Times New Roman" pitchFamily="18" charset="0"/>
              <a:cs typeface="Calibri Light" pitchFamily="34" charset="0"/>
            </a:endParaRPr>
          </a:p>
          <a:p>
            <a:pPr algn="ctr"/>
            <a:endParaRPr lang="en-US" sz="4000">
              <a:latin typeface="Calibri Light" pitchFamily="34" charset="0"/>
              <a:ea typeface="Times New Roman" pitchFamily="18" charset="0"/>
              <a:cs typeface="Calibri Light" pitchFamily="34" charset="0"/>
            </a:endParaRPr>
          </a:p>
          <a:p>
            <a:pPr algn="ctr"/>
            <a:endParaRPr lang="en-US" sz="4000">
              <a:latin typeface="Calibri Light" pitchFamily="34" charset="0"/>
              <a:ea typeface="Times New Roman" pitchFamily="18" charset="0"/>
              <a:cs typeface="Calibri Light" pitchFamily="34" charset="0"/>
            </a:endParaRPr>
          </a:p>
          <a:p>
            <a:pPr algn="ctr"/>
            <a:endParaRPr lang="en-US" sz="4000">
              <a:latin typeface="Calibri Light" pitchFamily="34" charset="0"/>
              <a:ea typeface="Times New Roman" pitchFamily="18" charset="0"/>
              <a:cs typeface="Calibri Light" pitchFamily="34" charset="0"/>
            </a:endParaRPr>
          </a:p>
          <a:p>
            <a:pPr algn="ctr"/>
            <a:endParaRPr lang="en-US" sz="4000">
              <a:latin typeface="Calibri Light" pitchFamily="34" charset="0"/>
              <a:ea typeface="Times New Roman" pitchFamily="18" charset="0"/>
              <a:cs typeface="Calibri Light" pitchFamily="34" charset="0"/>
            </a:endParaRPr>
          </a:p>
          <a:p>
            <a:pPr algn="ctr"/>
            <a:r>
              <a:rPr lang="en-US" sz="4000">
                <a:latin typeface="Calibri Light" pitchFamily="34" charset="0"/>
                <a:ea typeface="Times New Roman" pitchFamily="18" charset="0"/>
                <a:cs typeface="Calibri Light" pitchFamily="34" charset="0"/>
              </a:rPr>
              <a:t>Observers may be close enough to:</a:t>
            </a:r>
          </a:p>
          <a:p>
            <a:endParaRPr lang="en-US" sz="4000">
              <a:latin typeface="Calibri Light" pitchFamily="34" charset="0"/>
              <a:ea typeface="Times New Roman" pitchFamily="18" charset="0"/>
              <a:cs typeface="Calibri Light" pitchFamily="34" charset="0"/>
            </a:endParaRPr>
          </a:p>
          <a:p>
            <a:endParaRPr lang="en-US" sz="4000">
              <a:latin typeface="Calibri Light" pitchFamily="34" charset="0"/>
              <a:ea typeface="Times New Roman" pitchFamily="18" charset="0"/>
              <a:cs typeface="Calibri Light" pitchFamily="34" charset="0"/>
            </a:endParaRPr>
          </a:p>
          <a:p>
            <a:endParaRPr lang="en-US" sz="4000">
              <a:latin typeface="Calibri Light" pitchFamily="34" charset="0"/>
              <a:ea typeface="Times New Roman" pitchFamily="18" charset="0"/>
              <a:cs typeface="Calibri Light" pitchFamily="34" charset="0"/>
            </a:endParaRPr>
          </a:p>
          <a:p>
            <a:r>
              <a:rPr lang="en-US" sz="4000">
                <a:latin typeface="Calibri Light" pitchFamily="34" charset="0"/>
                <a:ea typeface="Times New Roman" pitchFamily="18" charset="0"/>
                <a:cs typeface="Calibri Light" pitchFamily="34" charset="0"/>
              </a:rPr>
              <a:t> </a:t>
            </a:r>
          </a:p>
        </p:txBody>
      </p:sp>
      <p:pic>
        <p:nvPicPr>
          <p:cNvPr id="50179" name="Picture 3"/>
          <p:cNvPicPr>
            <a:picLocks noChangeAspect="1"/>
          </p:cNvPicPr>
          <p:nvPr/>
        </p:nvPicPr>
        <p:blipFill>
          <a:blip r:embed="rId2"/>
          <a:srcRect/>
          <a:stretch>
            <a:fillRect/>
          </a:stretch>
        </p:blipFill>
        <p:spPr bwMode="auto">
          <a:xfrm>
            <a:off x="3409950" y="2514600"/>
            <a:ext cx="2400300" cy="25527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73FEC1-E3E0-427F-843A-7CF35DF78E01}" type="slidenum">
              <a:rPr lang="en-US"/>
              <a:pPr>
                <a:defRPr/>
              </a:pPr>
              <a:t>35</a:t>
            </a:fld>
            <a:endParaRPr lang="en-US"/>
          </a:p>
        </p:txBody>
      </p:sp>
      <p:sp>
        <p:nvSpPr>
          <p:cNvPr id="3" name="Rectangle 2"/>
          <p:cNvSpPr/>
          <p:nvPr/>
        </p:nvSpPr>
        <p:spPr>
          <a:xfrm>
            <a:off x="838200" y="785813"/>
            <a:ext cx="8001000" cy="5570537"/>
          </a:xfrm>
          <a:prstGeom prst="rect">
            <a:avLst/>
          </a:prstGeom>
        </p:spPr>
        <p:txBody>
          <a:bodyPr>
            <a:spAutoFit/>
          </a:bodyPr>
          <a:lstStyle/>
          <a:p>
            <a:pPr marL="342900" indent="-342900" fontAlgn="auto">
              <a:spcBef>
                <a:spcPts val="0"/>
              </a:spcBef>
              <a:spcAft>
                <a:spcPts val="0"/>
              </a:spcAft>
              <a:buFont typeface="Times New Roman" panose="02020603050405020304" pitchFamily="18" charset="0"/>
              <a:buChar char="-"/>
              <a:defRPr/>
            </a:pPr>
            <a:r>
              <a:rPr lang="en-US" sz="3600" dirty="0">
                <a:latin typeface="Calibri Light" panose="020F0302020204030204" pitchFamily="34" charset="0"/>
                <a:ea typeface="Times New Roman" panose="02020603050405020304" pitchFamily="18" charset="0"/>
                <a:cs typeface="Calibri Light" panose="020F0302020204030204" pitchFamily="34" charset="0"/>
              </a:rPr>
              <a:t>Observe but not interrupt the process</a:t>
            </a:r>
          </a:p>
          <a:p>
            <a:pPr marL="342900" indent="-342900" fontAlgn="auto">
              <a:spcBef>
                <a:spcPts val="0"/>
              </a:spcBef>
              <a:spcAft>
                <a:spcPts val="0"/>
              </a:spcAft>
              <a:buFont typeface="Times New Roman" panose="02020603050405020304" pitchFamily="18" charset="0"/>
              <a:buChar char="-"/>
              <a:defRPr/>
            </a:pPr>
            <a:r>
              <a:rPr lang="en-US" sz="3600" dirty="0">
                <a:latin typeface="Calibri Light" panose="020F0302020204030204" pitchFamily="34" charset="0"/>
                <a:ea typeface="Times New Roman" panose="02020603050405020304" pitchFamily="18" charset="0"/>
                <a:cs typeface="Calibri Light" panose="020F0302020204030204" pitchFamily="34" charset="0"/>
              </a:rPr>
              <a:t>See ballots as they are counted</a:t>
            </a:r>
          </a:p>
          <a:p>
            <a:pPr marL="342900" indent="-342900" fontAlgn="auto">
              <a:spcBef>
                <a:spcPts val="0"/>
              </a:spcBef>
              <a:spcAft>
                <a:spcPts val="0"/>
              </a:spcAft>
              <a:buFont typeface="Times New Roman" panose="02020603050405020304" pitchFamily="18" charset="0"/>
              <a:buChar char="-"/>
              <a:defRPr/>
            </a:pPr>
            <a:r>
              <a:rPr lang="en-US" sz="3600" dirty="0">
                <a:latin typeface="Calibri Light" panose="020F0302020204030204" pitchFamily="34" charset="0"/>
                <a:ea typeface="Times New Roman" panose="02020603050405020304" pitchFamily="18" charset="0"/>
                <a:cs typeface="Calibri Light" panose="020F0302020204030204" pitchFamily="34" charset="0"/>
              </a:rPr>
              <a:t>See tally sheets being marked and counted</a:t>
            </a:r>
          </a:p>
          <a:p>
            <a:pPr marL="342900" indent="-342900" fontAlgn="auto">
              <a:spcBef>
                <a:spcPts val="0"/>
              </a:spcBef>
              <a:spcAft>
                <a:spcPts val="0"/>
              </a:spcAft>
              <a:buFont typeface="Times New Roman" panose="02020603050405020304" pitchFamily="18" charset="0"/>
              <a:buChar char="-"/>
              <a:defRPr/>
            </a:pPr>
            <a:r>
              <a:rPr lang="en-US" sz="3600" dirty="0">
                <a:latin typeface="Calibri Light" panose="020F0302020204030204" pitchFamily="34" charset="0"/>
                <a:ea typeface="Times New Roman" panose="02020603050405020304" pitchFamily="18" charset="0"/>
                <a:cs typeface="Calibri Light" panose="020F0302020204030204" pitchFamily="34" charset="0"/>
              </a:rPr>
              <a:t>See report forms</a:t>
            </a:r>
          </a:p>
          <a:p>
            <a:pPr marL="342900" indent="-342900" fontAlgn="auto">
              <a:spcBef>
                <a:spcPts val="0"/>
              </a:spcBef>
              <a:spcAft>
                <a:spcPts val="0"/>
              </a:spcAft>
              <a:buFont typeface="Times New Roman" panose="02020603050405020304" pitchFamily="18" charset="0"/>
              <a:buChar char="-"/>
              <a:defRPr/>
            </a:pPr>
            <a:r>
              <a:rPr lang="en-US" sz="3600" dirty="0">
                <a:latin typeface="Calibri Light" panose="020F0302020204030204" pitchFamily="34" charset="0"/>
                <a:ea typeface="Times New Roman" panose="02020603050405020304" pitchFamily="18" charset="0"/>
                <a:cs typeface="Calibri Light" panose="020F0302020204030204" pitchFamily="34" charset="0"/>
              </a:rPr>
              <a:t>Verify seal numbers</a:t>
            </a:r>
          </a:p>
          <a:p>
            <a:pPr marL="342900" indent="-342900" fontAlgn="auto">
              <a:spcBef>
                <a:spcPts val="0"/>
              </a:spcBef>
              <a:spcAft>
                <a:spcPts val="0"/>
              </a:spcAft>
              <a:buFont typeface="Times New Roman" panose="02020603050405020304" pitchFamily="18" charset="0"/>
              <a:buChar char="-"/>
              <a:defRPr/>
            </a:pPr>
            <a:r>
              <a:rPr lang="en-US" sz="3600" dirty="0">
                <a:latin typeface="Calibri Light" panose="020F0302020204030204" pitchFamily="34" charset="0"/>
                <a:ea typeface="Times New Roman" panose="02020603050405020304" pitchFamily="18" charset="0"/>
                <a:cs typeface="Calibri Light" panose="020F0302020204030204" pitchFamily="34" charset="0"/>
              </a:rPr>
              <a:t>They should present any questions they have to the ROV or Moderator not the Ballot counters</a:t>
            </a:r>
          </a:p>
          <a:p>
            <a:pPr fontAlgn="auto">
              <a:spcBef>
                <a:spcPts val="0"/>
              </a:spcBef>
              <a:spcAft>
                <a:spcPts val="0"/>
              </a:spcAft>
              <a:defRPr/>
            </a:pPr>
            <a:r>
              <a:rPr lang="en-US" sz="3200" b="1" i="1" dirty="0">
                <a:latin typeface="Calibri Light" panose="020F0302020204030204" pitchFamily="34" charset="0"/>
                <a:ea typeface="Times New Roman" panose="02020603050405020304" pitchFamily="18" charset="0"/>
                <a:cs typeface="Calibri Light" panose="020F0302020204030204" pitchFamily="34"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b="1" u="sng" smtClean="0"/>
              <a:t>Recanvass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a:t>CHAIN-OF-CUSTODY</a:t>
            </a:r>
            <a:r>
              <a:rPr lang="en-US" b="1" u="sng" dirty="0"/>
              <a:t> </a:t>
            </a:r>
          </a:p>
          <a:p>
            <a:pPr marL="0" indent="0" fontAlgn="auto">
              <a:spcAft>
                <a:spcPts val="0"/>
              </a:spcAft>
              <a:buFont typeface="Arial" panose="020B0604020202020204" pitchFamily="34" charset="0"/>
              <a:buNone/>
              <a:defRPr/>
            </a:pPr>
            <a:endParaRPr lang="en-US" dirty="0"/>
          </a:p>
          <a:p>
            <a:pPr lvl="1" fontAlgn="auto">
              <a:spcAft>
                <a:spcPts val="0"/>
              </a:spcAft>
              <a:buFont typeface="Arial" panose="020B0604020202020204" pitchFamily="34" charset="0"/>
              <a:buChar char="–"/>
              <a:defRPr/>
            </a:pPr>
            <a:r>
              <a:rPr lang="en-US" dirty="0"/>
              <a:t>Removing ballots, memory cards &amp; tabulators from secure storage </a:t>
            </a:r>
          </a:p>
          <a:p>
            <a:pPr lvl="2" fontAlgn="auto">
              <a:spcAft>
                <a:spcPts val="0"/>
              </a:spcAft>
              <a:buFont typeface="Arial" panose="020B0604020202020204" pitchFamily="34" charset="0"/>
              <a:buChar char="•"/>
              <a:defRPr/>
            </a:pPr>
            <a:r>
              <a:rPr lang="en-US" dirty="0"/>
              <a:t>under supervision of two election officials of opposing parties (or candidates in a primary)</a:t>
            </a:r>
          </a:p>
          <a:p>
            <a:pPr lvl="2" fontAlgn="auto">
              <a:spcAft>
                <a:spcPts val="0"/>
              </a:spcAft>
              <a:buFont typeface="Arial" panose="020B0604020202020204" pitchFamily="34" charset="0"/>
              <a:buChar char="•"/>
              <a:defRPr/>
            </a:pPr>
            <a:r>
              <a:rPr lang="en-US" dirty="0"/>
              <a:t>until locked into secure storage</a:t>
            </a:r>
          </a:p>
          <a:p>
            <a:pPr marL="457200" lvl="2" indent="0" fontAlgn="auto">
              <a:spcAft>
                <a:spcPts val="0"/>
              </a:spcAft>
              <a:buFont typeface="Arial" panose="020B0604020202020204" pitchFamily="34" charset="0"/>
              <a:buNone/>
              <a:defRPr/>
            </a:pPr>
            <a:r>
              <a:rPr lang="en-US" dirty="0"/>
              <a:t>--Never Leave Unattended</a:t>
            </a:r>
          </a:p>
        </p:txBody>
      </p:sp>
      <p:sp>
        <p:nvSpPr>
          <p:cNvPr id="4" name="Slide Number Placeholder 3"/>
          <p:cNvSpPr>
            <a:spLocks noGrp="1"/>
          </p:cNvSpPr>
          <p:nvPr>
            <p:ph type="sldNum" sz="quarter" idx="12"/>
          </p:nvPr>
        </p:nvSpPr>
        <p:spPr/>
        <p:txBody>
          <a:bodyPr/>
          <a:lstStyle/>
          <a:p>
            <a:pPr>
              <a:defRPr/>
            </a:pPr>
            <a:fld id="{78FDBCD6-BFBF-44F6-97F6-59ABD8FB3927}" type="slidenum">
              <a:rPr lang="en-US"/>
              <a:pPr>
                <a:defRPr/>
              </a:pPr>
              <a:t>36</a:t>
            </a:fld>
            <a:endParaRPr lang="en-US"/>
          </a:p>
        </p:txBody>
      </p:sp>
      <p:pic>
        <p:nvPicPr>
          <p:cNvPr id="52228" name="Picture 5"/>
          <p:cNvPicPr>
            <a:picLocks noChangeAspect="1"/>
          </p:cNvPicPr>
          <p:nvPr/>
        </p:nvPicPr>
        <p:blipFill>
          <a:blip r:embed="rId2"/>
          <a:srcRect/>
          <a:stretch>
            <a:fillRect/>
          </a:stretch>
        </p:blipFill>
        <p:spPr bwMode="auto">
          <a:xfrm>
            <a:off x="5105400" y="1143000"/>
            <a:ext cx="3149600" cy="11811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en-US" b="1" u="sng" dirty="0"/>
              <a:t>Ballot Counting Rules</a:t>
            </a:r>
            <a:r>
              <a:rPr lang="en-US" dirty="0"/>
              <a:t/>
            </a:r>
            <a:br>
              <a:rPr lang="en-US" dirty="0"/>
            </a:br>
            <a:endParaRPr lang="en-US" dirty="0"/>
          </a:p>
        </p:txBody>
      </p:sp>
      <p:sp>
        <p:nvSpPr>
          <p:cNvPr id="3" name="Content Placeholder 2">
            <a:extLst>
              <a:ext uri="{FF2B5EF4-FFF2-40B4-BE49-F238E27FC236}"/>
            </a:extLst>
          </p:cNvPr>
          <p:cNvSpPr>
            <a:spLocks noGrp="1"/>
          </p:cNvSpPr>
          <p:nvPr>
            <p:ph idx="1"/>
          </p:nvPr>
        </p:nvSpPr>
        <p:spPr>
          <a:xfrm>
            <a:off x="457200" y="990600"/>
            <a:ext cx="8229600" cy="5135563"/>
          </a:xfrm>
        </p:spPr>
        <p:txBody>
          <a:bodyPr rtlCol="0">
            <a:normAutofit fontScale="92500" lnSpcReduction="10000"/>
          </a:bodyPr>
          <a:lstStyle/>
          <a:p>
            <a:pPr fontAlgn="auto">
              <a:spcAft>
                <a:spcPts val="0"/>
              </a:spcAft>
              <a:buFont typeface="Arial" panose="020B0604020202020204" pitchFamily="34" charset="0"/>
              <a:buChar char="•"/>
              <a:defRPr/>
            </a:pPr>
            <a:r>
              <a:rPr lang="en-US" dirty="0"/>
              <a:t>Voter Intent Governs</a:t>
            </a:r>
          </a:p>
          <a:p>
            <a:pPr fontAlgn="auto">
              <a:spcAft>
                <a:spcPts val="0"/>
              </a:spcAft>
              <a:buFont typeface="Arial" panose="020B0604020202020204" pitchFamily="34" charset="0"/>
              <a:buChar char="•"/>
              <a:defRPr/>
            </a:pPr>
            <a:r>
              <a:rPr lang="en-US" dirty="0"/>
              <a:t>Run properly marked ballots through tabulator</a:t>
            </a:r>
          </a:p>
          <a:p>
            <a:pPr fontAlgn="auto">
              <a:spcAft>
                <a:spcPts val="0"/>
              </a:spcAft>
              <a:buFont typeface="Arial" panose="020B0604020202020204" pitchFamily="34" charset="0"/>
              <a:buChar char="•"/>
              <a:defRPr/>
            </a:pPr>
            <a:r>
              <a:rPr lang="en-US" dirty="0"/>
              <a:t>Work in teams of at least 2 officials (not of same party affiliation)</a:t>
            </a:r>
          </a:p>
          <a:p>
            <a:pPr lvl="1" fontAlgn="auto">
              <a:spcAft>
                <a:spcPts val="0"/>
              </a:spcAft>
              <a:buFont typeface="Arial" panose="020B0604020202020204" pitchFamily="34" charset="0"/>
              <a:buChar char="–"/>
              <a:defRPr/>
            </a:pPr>
            <a:r>
              <a:rPr lang="en-US" dirty="0"/>
              <a:t>Double check work done by other official (at least two sets of eyes)</a:t>
            </a:r>
          </a:p>
          <a:p>
            <a:pPr fontAlgn="auto">
              <a:spcAft>
                <a:spcPts val="0"/>
              </a:spcAft>
              <a:buFont typeface="Arial" panose="020B0604020202020204" pitchFamily="34" charset="0"/>
              <a:buChar char="•"/>
              <a:defRPr/>
            </a:pPr>
            <a:r>
              <a:rPr lang="en-US" dirty="0"/>
              <a:t>Count only the votes for the contests subject to </a:t>
            </a:r>
            <a:r>
              <a:rPr lang="en-US" dirty="0" err="1"/>
              <a:t>recanvass</a:t>
            </a:r>
            <a:endParaRPr lang="en-US" dirty="0"/>
          </a:p>
          <a:p>
            <a:pPr fontAlgn="auto">
              <a:spcAft>
                <a:spcPts val="0"/>
              </a:spcAft>
              <a:buFont typeface="Arial" panose="020B0604020202020204" pitchFamily="34" charset="0"/>
              <a:buChar char="•"/>
              <a:defRPr/>
            </a:pPr>
            <a:r>
              <a:rPr lang="en-US" dirty="0"/>
              <a:t>Impartial judgement</a:t>
            </a:r>
          </a:p>
          <a:p>
            <a:pPr fontAlgn="auto">
              <a:spcAft>
                <a:spcPts val="0"/>
              </a:spcAft>
              <a:buFont typeface="Arial" panose="020B0604020202020204" pitchFamily="34" charset="0"/>
              <a:buChar char="•"/>
              <a:defRPr/>
            </a:pPr>
            <a:r>
              <a:rPr lang="en-US" b="1" u="sng" dirty="0"/>
              <a:t>Moderator</a:t>
            </a:r>
            <a:r>
              <a:rPr lang="en-US" dirty="0"/>
              <a:t> makes final decision when voter intent is not clear.</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D208A77A-F501-4157-AA63-006F83EC95EE}" type="slidenum">
              <a:rPr lang="en-US"/>
              <a:pPr>
                <a:defRPr/>
              </a:pPr>
              <a:t>37</a:t>
            </a:fld>
            <a:endParaRPr lang="en-US"/>
          </a:p>
        </p:txBody>
      </p:sp>
      <p:pic>
        <p:nvPicPr>
          <p:cNvPr id="53252" name="Picture 8"/>
          <p:cNvPicPr>
            <a:picLocks noChangeAspect="1"/>
          </p:cNvPicPr>
          <p:nvPr/>
        </p:nvPicPr>
        <p:blipFill>
          <a:blip r:embed="rId2"/>
          <a:srcRect/>
          <a:stretch>
            <a:fillRect/>
          </a:stretch>
        </p:blipFill>
        <p:spPr bwMode="auto">
          <a:xfrm>
            <a:off x="7315200" y="28575"/>
            <a:ext cx="1511300" cy="14636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b="1" u="sng" smtClean="0"/>
              <a:t>Basic Ballot Counting Rules</a:t>
            </a:r>
            <a:endParaRPr lang="en-US" sz="2000" b="1" u="sng" smtClean="0"/>
          </a:p>
        </p:txBody>
      </p:sp>
      <p:sp>
        <p:nvSpPr>
          <p:cNvPr id="3" name="Content Placeholder 2">
            <a:extLst>
              <a:ext uri="{FF2B5EF4-FFF2-40B4-BE49-F238E27FC236}"/>
            </a:extLst>
          </p:cNvPr>
          <p:cNvSpPr>
            <a:spLocks noGrp="1"/>
          </p:cNvSpPr>
          <p:nvPr>
            <p:ph idx="1"/>
          </p:nvPr>
        </p:nvSpPr>
        <p:spPr>
          <a:xfrm>
            <a:off x="457200" y="1417638"/>
            <a:ext cx="8229600" cy="4708525"/>
          </a:xfrm>
        </p:spPr>
        <p:txBody>
          <a:bodyPr rtlCol="0">
            <a:normAutofit fontScale="62500" lnSpcReduction="20000"/>
          </a:bodyPr>
          <a:lstStyle/>
          <a:p>
            <a:pPr fontAlgn="auto">
              <a:spcAft>
                <a:spcPts val="0"/>
              </a:spcAft>
              <a:buFont typeface="Arial" panose="020B0604020202020204" pitchFamily="34" charset="0"/>
              <a:buChar char="•"/>
              <a:defRPr/>
            </a:pPr>
            <a:r>
              <a:rPr lang="en-US" sz="4600" dirty="0"/>
              <a:t>Examine ballots </a:t>
            </a:r>
            <a:r>
              <a:rPr lang="en-US" dirty="0"/>
              <a:t>- determine whether markings for the office being recanvassed are clear to be read by tabulator</a:t>
            </a:r>
          </a:p>
          <a:p>
            <a:pPr marL="0" indent="0" fontAlgn="auto">
              <a:spcAft>
                <a:spcPts val="0"/>
              </a:spcAft>
              <a:buFont typeface="Arial" panose="020B0604020202020204" pitchFamily="34" charset="0"/>
              <a:buNone/>
              <a:defRPr/>
            </a:pPr>
            <a:r>
              <a:rPr lang="en-US" dirty="0"/>
              <a:t>   </a:t>
            </a:r>
          </a:p>
          <a:p>
            <a:pPr fontAlgn="auto">
              <a:spcAft>
                <a:spcPts val="0"/>
              </a:spcAft>
              <a:buFont typeface="Arial" panose="020B0604020202020204" pitchFamily="34" charset="0"/>
              <a:buChar char="•"/>
              <a:defRPr/>
            </a:pPr>
            <a:r>
              <a:rPr lang="en-US" sz="4600" dirty="0"/>
              <a:t>Stack</a:t>
            </a:r>
            <a:r>
              <a:rPr lang="en-US" dirty="0"/>
              <a:t> properly marked ballots into groups of 25/50 (recommended)</a:t>
            </a:r>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r>
              <a:rPr lang="en-US" sz="4600" dirty="0"/>
              <a:t>Process</a:t>
            </a:r>
            <a:r>
              <a:rPr lang="en-US" dirty="0"/>
              <a:t> properly marked ballots through tabulator</a:t>
            </a:r>
          </a:p>
          <a:p>
            <a:pPr marL="0" indent="0" fontAlgn="auto">
              <a:spcAft>
                <a:spcPts val="0"/>
              </a:spcAft>
              <a:buFont typeface="Arial" panose="020B0604020202020204" pitchFamily="34" charset="0"/>
              <a:buNone/>
              <a:defRPr/>
            </a:pPr>
            <a:r>
              <a:rPr lang="en-US" dirty="0"/>
              <a:t> </a:t>
            </a:r>
          </a:p>
          <a:p>
            <a:pPr fontAlgn="auto">
              <a:spcAft>
                <a:spcPts val="0"/>
              </a:spcAft>
              <a:buFont typeface="Arial" panose="020B0604020202020204" pitchFamily="34" charset="0"/>
              <a:buChar char="•"/>
              <a:defRPr/>
            </a:pPr>
            <a:r>
              <a:rPr lang="en-US" sz="5100" dirty="0"/>
              <a:t>Hand Count </a:t>
            </a:r>
            <a:r>
              <a:rPr lang="en-US" dirty="0"/>
              <a:t>mismarked or improperly marked ballots   </a:t>
            </a:r>
          </a:p>
          <a:p>
            <a:pPr marL="0" indent="0" fontAlgn="auto">
              <a:spcAft>
                <a:spcPts val="0"/>
              </a:spcAft>
              <a:buFont typeface="Arial" panose="020B0604020202020204" pitchFamily="34" charset="0"/>
              <a:buNone/>
              <a:defRPr/>
            </a:pPr>
            <a:r>
              <a:rPr lang="en-US" dirty="0"/>
              <a:t>	(including stickered ballots) </a:t>
            </a:r>
          </a:p>
          <a:p>
            <a:pPr fontAlgn="auto">
              <a:spcAft>
                <a:spcPts val="0"/>
              </a:spcAft>
              <a:buFont typeface="Arial" panose="020B0604020202020204" pitchFamily="34" charset="0"/>
              <a:buChar char="•"/>
              <a:defRPr/>
            </a:pPr>
            <a:endParaRPr lang="en-US" dirty="0"/>
          </a:p>
          <a:p>
            <a:pPr marL="347663" indent="0" fontAlgn="auto">
              <a:spcAft>
                <a:spcPts val="0"/>
              </a:spcAft>
              <a:buFont typeface="Arial" panose="020B0604020202020204" pitchFamily="34" charset="0"/>
              <a:buNone/>
              <a:defRPr/>
            </a:pPr>
            <a:r>
              <a:rPr lang="en-US" dirty="0"/>
              <a:t>o	Follow Hand Counting Ballots Procedures</a:t>
            </a:r>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r>
              <a:rPr lang="en-US" sz="5100" dirty="0"/>
              <a:t>Reseal</a:t>
            </a:r>
            <a:r>
              <a:rPr lang="en-US" dirty="0"/>
              <a:t> into transfer bags and/or depository envelopes</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E0373503-911E-4C33-8C33-68A07A394C86}" type="slidenum">
              <a:rPr lang="en-US"/>
              <a:pPr>
                <a:defRPr/>
              </a:pPr>
              <a:t>38</a:t>
            </a:fld>
            <a:endParaRPr lang="en-US"/>
          </a:p>
        </p:txBody>
      </p:sp>
      <p:pic>
        <p:nvPicPr>
          <p:cNvPr id="54276" name="Picture 29"/>
          <p:cNvPicPr>
            <a:picLocks noChangeAspect="1" noChangeArrowheads="1"/>
          </p:cNvPicPr>
          <p:nvPr/>
        </p:nvPicPr>
        <p:blipFill>
          <a:blip r:embed="rId2"/>
          <a:srcRect/>
          <a:stretch>
            <a:fillRect/>
          </a:stretch>
        </p:blipFill>
        <p:spPr bwMode="auto">
          <a:xfrm>
            <a:off x="7637463" y="1768475"/>
            <a:ext cx="762000" cy="715963"/>
          </a:xfrm>
          <a:prstGeom prst="rect">
            <a:avLst/>
          </a:prstGeom>
          <a:noFill/>
          <a:ln w="9525">
            <a:solidFill>
              <a:schemeClr val="tx1"/>
            </a:solidFill>
            <a:miter lim="800000"/>
            <a:headEnd/>
            <a:tailEnd/>
          </a:ln>
        </p:spPr>
      </p:pic>
      <p:pic>
        <p:nvPicPr>
          <p:cNvPr id="54277" name="Picture 30"/>
          <p:cNvPicPr>
            <a:picLocks noChangeAspect="1" noChangeArrowheads="1"/>
          </p:cNvPicPr>
          <p:nvPr/>
        </p:nvPicPr>
        <p:blipFill>
          <a:blip r:embed="rId3"/>
          <a:srcRect/>
          <a:stretch>
            <a:fillRect/>
          </a:stretch>
        </p:blipFill>
        <p:spPr bwMode="auto">
          <a:xfrm>
            <a:off x="6586538" y="4267200"/>
            <a:ext cx="1752600" cy="87471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74638"/>
            <a:ext cx="6781800" cy="1143000"/>
          </a:xfrm>
        </p:spPr>
        <p:txBody>
          <a:bodyPr/>
          <a:lstStyle/>
          <a:p>
            <a:r>
              <a:rPr lang="en-US" b="1" u="sng" smtClean="0"/>
              <a:t>Basic Hand Counting Ballots</a:t>
            </a:r>
            <a:r>
              <a:rPr lang="en-US" smtClean="0"/>
              <a:t/>
            </a:r>
            <a:br>
              <a:rPr lang="en-US" smtClean="0"/>
            </a:br>
            <a:r>
              <a:rPr lang="en-US" sz="2200" smtClean="0"/>
              <a:t>Improperly Marked Ballots</a:t>
            </a:r>
          </a:p>
        </p:txBody>
      </p:sp>
      <p:sp>
        <p:nvSpPr>
          <p:cNvPr id="55298" name="Content Placeholder 2"/>
          <p:cNvSpPr>
            <a:spLocks noGrp="1"/>
          </p:cNvSpPr>
          <p:nvPr>
            <p:ph idx="1"/>
          </p:nvPr>
        </p:nvSpPr>
        <p:spPr>
          <a:xfrm>
            <a:off x="228600" y="1820863"/>
            <a:ext cx="8229600" cy="4708525"/>
          </a:xfrm>
        </p:spPr>
        <p:txBody>
          <a:bodyPr bIns="0"/>
          <a:lstStyle/>
          <a:p>
            <a:r>
              <a:rPr lang="en-US" b="1" smtClean="0"/>
              <a:t>Hand count </a:t>
            </a:r>
            <a:r>
              <a:rPr lang="en-US" smtClean="0"/>
              <a:t>the votes for the office(s) or question(s) subject to recount</a:t>
            </a:r>
          </a:p>
          <a:p>
            <a:pPr lvl="1"/>
            <a:r>
              <a:rPr lang="en-US" smtClean="0"/>
              <a:t>Interpreting ballot markings for voter intent</a:t>
            </a:r>
          </a:p>
          <a:p>
            <a:r>
              <a:rPr lang="en-US" smtClean="0"/>
              <a:t>Hash marks on tally worksheet indicating votes received</a:t>
            </a:r>
          </a:p>
          <a:p>
            <a:r>
              <a:rPr lang="en-US" smtClean="0"/>
              <a:t>Reconcile hash mark sheets jointly</a:t>
            </a:r>
          </a:p>
          <a:p>
            <a:r>
              <a:rPr lang="en-US" smtClean="0"/>
              <a:t>Record # of votes onto tally sheet </a:t>
            </a:r>
          </a:p>
          <a:p>
            <a:r>
              <a:rPr lang="en-US" smtClean="0"/>
              <a:t>Reseal in labeled depository envelopes.</a:t>
            </a:r>
          </a:p>
          <a:p>
            <a:endParaRPr lang="en-US" smtClean="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EBB20246-CE97-44C3-9C38-5E20DD89F873}" type="slidenum">
              <a:rPr lang="en-US"/>
              <a:pPr>
                <a:defRPr/>
              </a:pPr>
              <a:t>39</a:t>
            </a:fld>
            <a:endParaRPr lang="en-US"/>
          </a:p>
        </p:txBody>
      </p:sp>
      <p:pic>
        <p:nvPicPr>
          <p:cNvPr id="55300" name="Picture 4"/>
          <p:cNvPicPr>
            <a:picLocks noChangeAspect="1"/>
          </p:cNvPicPr>
          <p:nvPr/>
        </p:nvPicPr>
        <p:blipFill>
          <a:blip r:embed="rId2"/>
          <a:srcRect/>
          <a:stretch>
            <a:fillRect/>
          </a:stretch>
        </p:blipFill>
        <p:spPr bwMode="auto">
          <a:xfrm>
            <a:off x="6324600" y="3992563"/>
            <a:ext cx="2819400" cy="1544637"/>
          </a:xfrm>
          <a:prstGeom prst="rect">
            <a:avLst/>
          </a:prstGeom>
          <a:noFill/>
          <a:ln w="9525">
            <a:noFill/>
            <a:miter lim="800000"/>
            <a:headEnd/>
            <a:tailEnd/>
          </a:ln>
        </p:spPr>
      </p:pic>
      <p:pic>
        <p:nvPicPr>
          <p:cNvPr id="55301" name="Picture 6"/>
          <p:cNvPicPr>
            <a:picLocks noChangeAspect="1" noChangeArrowheads="1"/>
          </p:cNvPicPr>
          <p:nvPr/>
        </p:nvPicPr>
        <p:blipFill>
          <a:blip r:embed="rId3"/>
          <a:srcRect/>
          <a:stretch>
            <a:fillRect/>
          </a:stretch>
        </p:blipFill>
        <p:spPr bwMode="auto">
          <a:xfrm>
            <a:off x="5753100" y="974725"/>
            <a:ext cx="1600200" cy="741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7474D34-09DD-4CA1-91EB-10B3D6AE0738}" type="slidenum">
              <a:rPr lang="en-US"/>
              <a:pPr>
                <a:defRPr/>
              </a:pPr>
              <a:t>4</a:t>
            </a:fld>
            <a:endParaRPr lang="en-US"/>
          </a:p>
        </p:txBody>
      </p:sp>
      <p:sp>
        <p:nvSpPr>
          <p:cNvPr id="17410" name="Rectangle 2"/>
          <p:cNvSpPr>
            <a:spLocks noChangeArrowheads="1"/>
          </p:cNvSpPr>
          <p:nvPr/>
        </p:nvSpPr>
        <p:spPr bwMode="auto">
          <a:xfrm>
            <a:off x="152400" y="228600"/>
            <a:ext cx="8991600" cy="4154488"/>
          </a:xfrm>
          <a:prstGeom prst="rect">
            <a:avLst/>
          </a:prstGeom>
          <a:noFill/>
          <a:ln w="9525">
            <a:noFill/>
            <a:miter lim="800000"/>
            <a:headEnd/>
            <a:tailEnd/>
          </a:ln>
        </p:spPr>
        <p:txBody>
          <a:bodyPr>
            <a:spAutoFit/>
          </a:bodyPr>
          <a:lstStyle/>
          <a:p>
            <a:pPr algn="ctr">
              <a:lnSpc>
                <a:spcPct val="150000"/>
              </a:lnSpc>
            </a:pPr>
            <a:r>
              <a:rPr lang="en-US" sz="4400">
                <a:latin typeface="Calibri Light" pitchFamily="34" charset="0"/>
                <a:ea typeface="Times New Roman" pitchFamily="18" charset="0"/>
                <a:cs typeface="Calibri Light" pitchFamily="34" charset="0"/>
              </a:rPr>
              <a:t>A Recanvass is like an expanded election night that lasts several hours. </a:t>
            </a:r>
          </a:p>
          <a:p>
            <a:pPr algn="ctr">
              <a:lnSpc>
                <a:spcPct val="150000"/>
              </a:lnSpc>
            </a:pPr>
            <a:r>
              <a:rPr lang="en-US" sz="4400">
                <a:latin typeface="Calibri Light" pitchFamily="34" charset="0"/>
                <a:ea typeface="Times New Roman" pitchFamily="18" charset="0"/>
                <a:cs typeface="Calibri Light" pitchFamily="34" charset="0"/>
              </a:rPr>
              <a:t>Like most of what we do as Registrar’s it is very detailed. A few highlights: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57200" y="152400"/>
            <a:ext cx="6781800" cy="1828800"/>
          </a:xfrm>
        </p:spPr>
        <p:txBody>
          <a:bodyPr rtlCol="0">
            <a:normAutofit fontScale="90000"/>
          </a:bodyPr>
          <a:lstStyle/>
          <a:p>
            <a:pPr fontAlgn="auto">
              <a:spcAft>
                <a:spcPts val="0"/>
              </a:spcAft>
              <a:defRPr/>
            </a:pPr>
            <a:r>
              <a:rPr lang="en-US" b="1" u="sng" dirty="0"/>
              <a:t>TABULATOR Counted</a:t>
            </a:r>
            <a:br>
              <a:rPr lang="en-US" b="1" u="sng" dirty="0"/>
            </a:br>
            <a:r>
              <a:rPr lang="en-US" b="1" u="sng" dirty="0"/>
              <a:t> Polling Place Ballots</a:t>
            </a:r>
            <a:r>
              <a:rPr lang="en-US" dirty="0"/>
              <a:t/>
            </a:r>
            <a:br>
              <a:rPr lang="en-US" dirty="0"/>
            </a:br>
            <a:endParaRPr lang="en-US" dirty="0"/>
          </a:p>
        </p:txBody>
      </p:sp>
      <p:sp>
        <p:nvSpPr>
          <p:cNvPr id="3" name="Content Placeholder 2">
            <a:extLst>
              <a:ext uri="{FF2B5EF4-FFF2-40B4-BE49-F238E27FC236}"/>
            </a:extLst>
          </p:cNvPr>
          <p:cNvSpPr>
            <a:spLocks noGrp="1"/>
          </p:cNvSpPr>
          <p:nvPr>
            <p:ph idx="1"/>
          </p:nvPr>
        </p:nvSpPr>
        <p:spPr>
          <a:xfrm>
            <a:off x="457200" y="1600200"/>
            <a:ext cx="8229600" cy="4876800"/>
          </a:xfrm>
        </p:spPr>
        <p:txBody>
          <a:bodyPr rtlCol="0">
            <a:normAutofit fontScale="92500" lnSpcReduction="20000"/>
          </a:bodyPr>
          <a:lstStyle/>
          <a:p>
            <a:pPr fontAlgn="auto">
              <a:spcAft>
                <a:spcPts val="0"/>
              </a:spcAft>
              <a:buFont typeface="Arial" panose="020B0604020202020204" pitchFamily="34" charset="0"/>
              <a:buChar char="•"/>
              <a:defRPr/>
            </a:pPr>
            <a:r>
              <a:rPr lang="en-US" dirty="0"/>
              <a:t>Break the seal of the ballot transfer cases carrying the tabulator counted ballots.</a:t>
            </a:r>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r>
              <a:rPr lang="en-US" dirty="0"/>
              <a:t>Working with one ballot bag at a time, remove the ballots from the ballot transfer case </a:t>
            </a:r>
          </a:p>
          <a:p>
            <a:pPr lvl="1" fontAlgn="auto">
              <a:spcAft>
                <a:spcPts val="0"/>
              </a:spcAft>
              <a:buFont typeface="Arial" panose="020B0604020202020204" pitchFamily="34" charset="0"/>
              <a:buChar char="–"/>
              <a:defRPr/>
            </a:pPr>
            <a:r>
              <a:rPr lang="en-US" dirty="0"/>
              <a:t>ABANDONED Ballots – Simply consider abandoned ballots when tying out ballots cast to number checked as voting.	</a:t>
            </a:r>
          </a:p>
          <a:p>
            <a:pPr lvl="1" fontAlgn="auto">
              <a:spcAft>
                <a:spcPts val="0"/>
              </a:spcAft>
              <a:buFont typeface="Arial" panose="020B0604020202020204" pitchFamily="34" charset="0"/>
              <a:buChar char="–"/>
              <a:defRPr/>
            </a:pPr>
            <a:r>
              <a:rPr lang="en-US" dirty="0"/>
              <a:t>SPOILED Ballots – Keep in depository envelope. Do nothing with them.	</a:t>
            </a:r>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r>
              <a:rPr lang="en-US" dirty="0"/>
              <a:t>Follow “Basic Ballot Counting” Instructions</a:t>
            </a:r>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BBC92CEB-44E8-46A4-A749-3B1F8B51CF20}" type="slidenum">
              <a:rPr lang="en-US"/>
              <a:pPr>
                <a:defRPr/>
              </a:pPr>
              <a:t>40</a:t>
            </a:fld>
            <a:endParaRPr lang="en-US"/>
          </a:p>
        </p:txBody>
      </p:sp>
      <p:pic>
        <p:nvPicPr>
          <p:cNvPr id="56324" name="Picture 4" descr="Stacks Image 225">
            <a:hlinkClick r:id="rId2"/>
          </p:cNvPr>
          <p:cNvPicPr>
            <a:picLocks noChangeAspect="1" noChangeArrowheads="1"/>
          </p:cNvPicPr>
          <p:nvPr/>
        </p:nvPicPr>
        <p:blipFill>
          <a:blip r:embed="rId3"/>
          <a:srcRect/>
          <a:stretch>
            <a:fillRect/>
          </a:stretch>
        </p:blipFill>
        <p:spPr bwMode="auto">
          <a:xfrm>
            <a:off x="6400800" y="142875"/>
            <a:ext cx="2190750" cy="14668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en-US" b="1" u="sng" dirty="0"/>
              <a:t>Absentee Ballot Handling </a:t>
            </a:r>
            <a:r>
              <a:rPr lang="en-US" sz="2200" b="1" u="sng" dirty="0"/>
              <a:t>(1 of 2)</a:t>
            </a:r>
            <a:r>
              <a:rPr lang="en-US" dirty="0"/>
              <a:t/>
            </a:r>
            <a:br>
              <a:rPr lang="en-US" dirty="0"/>
            </a:br>
            <a:endParaRPr lang="en-US" dirty="0"/>
          </a:p>
        </p:txBody>
      </p:sp>
      <p:sp>
        <p:nvSpPr>
          <p:cNvPr id="3" name="Content Placeholder 2">
            <a:extLst>
              <a:ext uri="{FF2B5EF4-FFF2-40B4-BE49-F238E27FC236}"/>
            </a:extLst>
          </p:cNvPr>
          <p:cNvSpPr>
            <a:spLocks noGrp="1"/>
          </p:cNvSpPr>
          <p:nvPr>
            <p:ph idx="1"/>
          </p:nvPr>
        </p:nvSpPr>
        <p:spPr/>
        <p:txBody>
          <a:bodyPr rtlCol="0">
            <a:normAutofit fontScale="77500" lnSpcReduction="20000"/>
          </a:bodyPr>
          <a:lstStyle/>
          <a:p>
            <a:pPr fontAlgn="auto">
              <a:spcAft>
                <a:spcPts val="0"/>
              </a:spcAft>
              <a:buFont typeface="Arial" panose="020B0604020202020204" pitchFamily="34" charset="0"/>
              <a:buChar char="•"/>
              <a:defRPr/>
            </a:pPr>
            <a:r>
              <a:rPr lang="en-US" sz="4100" dirty="0"/>
              <a:t>Open</a:t>
            </a:r>
            <a:r>
              <a:rPr lang="en-US" dirty="0"/>
              <a:t> depository envelope with discarded outer and inner envelopes &amp; rejected absentee ballots</a:t>
            </a:r>
          </a:p>
          <a:p>
            <a:pPr lvl="1" fontAlgn="auto">
              <a:spcAft>
                <a:spcPts val="0"/>
              </a:spcAft>
              <a:buFont typeface="Arial" panose="020B0604020202020204" pitchFamily="34" charset="0"/>
              <a:buChar char="–"/>
              <a:defRPr/>
            </a:pPr>
            <a:r>
              <a:rPr lang="en-US" dirty="0"/>
              <a:t>In the presence of the </a:t>
            </a:r>
            <a:r>
              <a:rPr lang="en-US" b="1" u="sng" dirty="0"/>
              <a:t>moderator</a:t>
            </a:r>
            <a:r>
              <a:rPr lang="en-US" dirty="0"/>
              <a:t> and </a:t>
            </a:r>
            <a:r>
              <a:rPr lang="en-US" b="1" u="sng" dirty="0"/>
              <a:t>town clerk</a:t>
            </a:r>
            <a:endParaRPr lang="en-US" sz="3200" dirty="0"/>
          </a:p>
          <a:p>
            <a:pPr fontAlgn="auto">
              <a:spcAft>
                <a:spcPts val="0"/>
              </a:spcAft>
              <a:buFont typeface="Arial" panose="020B0604020202020204" pitchFamily="34" charset="0"/>
              <a:buChar char="•"/>
              <a:defRPr/>
            </a:pPr>
            <a:r>
              <a:rPr lang="en-US" sz="3800" dirty="0"/>
              <a:t>Check</a:t>
            </a:r>
            <a:r>
              <a:rPr lang="en-US" dirty="0"/>
              <a:t> all outer envelopes against:</a:t>
            </a:r>
            <a:endParaRPr lang="en-US" sz="3600" dirty="0"/>
          </a:p>
          <a:p>
            <a:pPr lvl="1" fontAlgn="auto">
              <a:spcAft>
                <a:spcPts val="0"/>
              </a:spcAft>
              <a:buFont typeface="Arial" panose="020B0604020202020204" pitchFamily="34" charset="0"/>
              <a:buChar char="–"/>
              <a:defRPr/>
            </a:pPr>
            <a:r>
              <a:rPr lang="en-US" dirty="0"/>
              <a:t>inner envelopes</a:t>
            </a:r>
          </a:p>
          <a:p>
            <a:pPr lvl="2" fontAlgn="auto">
              <a:spcAft>
                <a:spcPts val="0"/>
              </a:spcAft>
              <a:buFont typeface="Arial" panose="020B0604020202020204" pitchFamily="34" charset="0"/>
              <a:buChar char="•"/>
              <a:defRPr/>
            </a:pPr>
            <a:r>
              <a:rPr lang="en-US" dirty="0"/>
              <a:t>Verify that quantity of them is the same.</a:t>
            </a:r>
            <a:endParaRPr lang="en-US" sz="2800" dirty="0"/>
          </a:p>
          <a:p>
            <a:pPr lvl="1" fontAlgn="auto">
              <a:spcAft>
                <a:spcPts val="0"/>
              </a:spcAft>
              <a:buFont typeface="Arial" panose="020B0604020202020204" pitchFamily="34" charset="0"/>
              <a:buChar char="–"/>
              <a:defRPr/>
            </a:pPr>
            <a:r>
              <a:rPr lang="en-US" dirty="0"/>
              <a:t>Clerk’s check list</a:t>
            </a:r>
          </a:p>
          <a:p>
            <a:pPr lvl="2" fontAlgn="auto">
              <a:spcAft>
                <a:spcPts val="0"/>
              </a:spcAft>
              <a:buFont typeface="Arial" panose="020B0604020202020204" pitchFamily="34" charset="0"/>
              <a:buChar char="•"/>
              <a:defRPr/>
            </a:pPr>
            <a:r>
              <a:rPr lang="en-US" dirty="0"/>
              <a:t>Verify postmarks &amp; addresses</a:t>
            </a:r>
            <a:endParaRPr lang="en-US" sz="2800" dirty="0"/>
          </a:p>
          <a:p>
            <a:pPr lvl="1" fontAlgn="auto">
              <a:spcAft>
                <a:spcPts val="0"/>
              </a:spcAft>
              <a:buFont typeface="Arial" panose="020B0604020202020204" pitchFamily="34" charset="0"/>
              <a:buChar char="–"/>
              <a:defRPr/>
            </a:pPr>
            <a:r>
              <a:rPr lang="en-US" dirty="0"/>
              <a:t>Official check list markings</a:t>
            </a:r>
          </a:p>
          <a:p>
            <a:pPr lvl="2" fontAlgn="auto">
              <a:spcAft>
                <a:spcPts val="0"/>
              </a:spcAft>
              <a:buFont typeface="Arial" panose="020B0604020202020204" pitchFamily="34" charset="0"/>
              <a:buChar char="•"/>
              <a:defRPr/>
            </a:pPr>
            <a:r>
              <a:rPr lang="en-US" dirty="0"/>
              <a:t>Verify that # of outer &amp; inner envelopes is same as # of persons checked as having voted by absentee ballot.</a:t>
            </a:r>
            <a:endParaRPr lang="en-US" sz="2800" dirty="0"/>
          </a:p>
          <a:p>
            <a:pPr lvl="1" fontAlgn="auto">
              <a:spcAft>
                <a:spcPts val="0"/>
              </a:spcAft>
              <a:buFont typeface="Arial" panose="020B0604020202020204" pitchFamily="34" charset="0"/>
              <a:buChar char="–"/>
              <a:defRPr/>
            </a:pPr>
            <a:r>
              <a:rPr lang="en-US" dirty="0"/>
              <a:t>Regarding </a:t>
            </a:r>
            <a:r>
              <a:rPr lang="en-US" b="1" dirty="0"/>
              <a:t>Rejected Ballots </a:t>
            </a:r>
            <a:r>
              <a:rPr lang="en-US" dirty="0"/>
              <a:t>– Simply ensure that they have been accounted for.</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C335C40B-D326-45B0-9EDE-54FB710146D4}" type="slidenum">
              <a:rPr lang="en-US"/>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b="1" u="sng" smtClean="0"/>
              <a:t>Absentee Ballot Handling </a:t>
            </a:r>
            <a:r>
              <a:rPr lang="en-US" sz="2000" b="1" u="sng" smtClean="0"/>
              <a:t>(2 of 2)</a:t>
            </a:r>
            <a:endParaRPr lang="en-US" sz="2000" smtClean="0"/>
          </a:p>
        </p:txBody>
      </p:sp>
      <p:sp>
        <p:nvSpPr>
          <p:cNvPr id="58370" name="Content Placeholder 2"/>
          <p:cNvSpPr>
            <a:spLocks noGrp="1"/>
          </p:cNvSpPr>
          <p:nvPr>
            <p:ph idx="1"/>
          </p:nvPr>
        </p:nvSpPr>
        <p:spPr/>
        <p:txBody>
          <a:bodyPr/>
          <a:lstStyle/>
          <a:p>
            <a:r>
              <a:rPr lang="en-US" smtClean="0"/>
              <a:t>Open depository envelope(s) containing tabulator counted absentee ballots</a:t>
            </a:r>
          </a:p>
          <a:p>
            <a:pPr lvl="1"/>
            <a:r>
              <a:rPr lang="en-US" smtClean="0"/>
              <a:t>Follow Basic Ballot Counting Rules</a:t>
            </a:r>
          </a:p>
          <a:p>
            <a:endParaRPr lang="en-US" smtClean="0"/>
          </a:p>
          <a:p>
            <a:r>
              <a:rPr lang="en-US" smtClean="0"/>
              <a:t>Open depository envelope(s) containing hand counted absentee ballots </a:t>
            </a:r>
          </a:p>
          <a:p>
            <a:pPr lvl="1"/>
            <a:r>
              <a:rPr lang="en-US" smtClean="0"/>
              <a:t>Follow Hand Counting Ballot Instructions</a:t>
            </a:r>
          </a:p>
          <a:p>
            <a:endParaRPr lang="en-US" smtClean="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6DB797C5-6D44-4F41-803A-34F262BCB24E}"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en-US" b="1" u="sng" dirty="0"/>
              <a:t>EDR Ballot Handling</a:t>
            </a:r>
            <a:r>
              <a:rPr lang="en-US" dirty="0"/>
              <a:t/>
            </a:r>
            <a:br>
              <a:rPr lang="en-US" dirty="0"/>
            </a:br>
            <a:endParaRPr lang="en-US" dirty="0"/>
          </a:p>
        </p:txBody>
      </p:sp>
      <p:sp>
        <p:nvSpPr>
          <p:cNvPr id="60418" name="Content Placeholder 2"/>
          <p:cNvSpPr>
            <a:spLocks noGrp="1"/>
          </p:cNvSpPr>
          <p:nvPr>
            <p:ph idx="1"/>
          </p:nvPr>
        </p:nvSpPr>
        <p:spPr/>
        <p:txBody>
          <a:bodyPr/>
          <a:lstStyle/>
          <a:p>
            <a:r>
              <a:rPr lang="en-US" smtClean="0"/>
              <a:t>Handle as closely as possible to Absentee Ballots</a:t>
            </a:r>
          </a:p>
        </p:txBody>
      </p:sp>
      <p:sp>
        <p:nvSpPr>
          <p:cNvPr id="4" name="Slide Number Placeholder 3">
            <a:extLst>
              <a:ext uri="{FF2B5EF4-FFF2-40B4-BE49-F238E27FC236}"/>
            </a:extLst>
          </p:cNvPr>
          <p:cNvSpPr>
            <a:spLocks noGrp="1"/>
          </p:cNvSpPr>
          <p:nvPr>
            <p:ph type="sldNum" sz="quarter" idx="12"/>
          </p:nvPr>
        </p:nvSpPr>
        <p:spPr/>
        <p:txBody>
          <a:bodyPr/>
          <a:lstStyle/>
          <a:p>
            <a:pPr>
              <a:defRPr/>
            </a:pPr>
            <a:fld id="{FE4FF62D-24A0-4FA9-94D0-D249330E9F5F}" type="slidenum">
              <a:rPr lang="en-US"/>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b="1" u="sng" smtClean="0"/>
              <a:t>Write In Bin Ballots </a:t>
            </a:r>
            <a:r>
              <a:rPr lang="en-US" sz="2200" b="1" u="sng" smtClean="0"/>
              <a:t>(1 of 2)</a:t>
            </a:r>
            <a:r>
              <a:rPr lang="en-US" sz="2200" smtClean="0"/>
              <a:t/>
            </a:r>
            <a:br>
              <a:rPr lang="en-US" sz="2200" smtClean="0"/>
            </a:br>
            <a:endParaRPr lang="en-US" sz="2200" smtClean="0"/>
          </a:p>
        </p:txBody>
      </p:sp>
      <p:sp>
        <p:nvSpPr>
          <p:cNvPr id="3" name="Content Placeholder 2">
            <a:extLst>
              <a:ext uri="{FF2B5EF4-FFF2-40B4-BE49-F238E27FC236}"/>
            </a:extLst>
          </p:cNvPr>
          <p:cNvSpPr>
            <a:spLocks noGrp="1"/>
          </p:cNvSpPr>
          <p:nvPr>
            <p:ph idx="1"/>
          </p:nvPr>
        </p:nvSpPr>
        <p:spPr/>
        <p:txBody>
          <a:bodyPr rtlCol="0">
            <a:normAutofit fontScale="47500" lnSpcReduction="20000"/>
          </a:bodyPr>
          <a:lstStyle/>
          <a:p>
            <a:pPr fontAlgn="auto">
              <a:spcAft>
                <a:spcPts val="0"/>
              </a:spcAft>
              <a:buFont typeface="Arial" panose="020B0604020202020204" pitchFamily="34" charset="0"/>
              <a:buChar char="•"/>
              <a:defRPr/>
            </a:pPr>
            <a:r>
              <a:rPr lang="en-US" sz="5100" dirty="0"/>
              <a:t>Open depository envelopes containing Election Day write-in bin  ballots.</a:t>
            </a:r>
          </a:p>
          <a:p>
            <a:pPr marL="0" indent="0" fontAlgn="auto">
              <a:spcAft>
                <a:spcPts val="0"/>
              </a:spcAft>
              <a:buFont typeface="Arial" panose="020B0604020202020204" pitchFamily="34" charset="0"/>
              <a:buNone/>
              <a:defRPr/>
            </a:pPr>
            <a:r>
              <a:rPr lang="en-US" sz="5100" dirty="0"/>
              <a:t> </a:t>
            </a:r>
          </a:p>
          <a:p>
            <a:pPr fontAlgn="auto">
              <a:spcAft>
                <a:spcPts val="0"/>
              </a:spcAft>
              <a:buFont typeface="Arial" panose="020B0604020202020204" pitchFamily="34" charset="0"/>
              <a:buChar char="•"/>
              <a:defRPr/>
            </a:pPr>
            <a:r>
              <a:rPr lang="en-US" sz="5100" dirty="0"/>
              <a:t>Look at ballots for any defects or marking errors which might cause the tabulator to incorrectly read the ballot for the offices to be recanvassed.  </a:t>
            </a:r>
          </a:p>
          <a:p>
            <a:pPr marL="0" indent="0" fontAlgn="auto">
              <a:spcAft>
                <a:spcPts val="0"/>
              </a:spcAft>
              <a:buFont typeface="Arial" panose="020B0604020202020204" pitchFamily="34" charset="0"/>
              <a:buNone/>
              <a:defRPr/>
            </a:pPr>
            <a:r>
              <a:rPr lang="en-US" sz="5100" dirty="0"/>
              <a:t> </a:t>
            </a:r>
          </a:p>
          <a:p>
            <a:pPr fontAlgn="auto">
              <a:spcAft>
                <a:spcPts val="0"/>
              </a:spcAft>
              <a:buFont typeface="Arial" panose="020B0604020202020204" pitchFamily="34" charset="0"/>
              <a:buChar char="•"/>
              <a:defRPr/>
            </a:pPr>
            <a:r>
              <a:rPr lang="en-US" sz="5100" dirty="0"/>
              <a:t>If any marking error or defect is found in the office being recanvassed the ballot should be set aside so it can be hand-counted.  </a:t>
            </a:r>
          </a:p>
          <a:p>
            <a:pPr fontAlgn="auto">
              <a:spcAft>
                <a:spcPts val="0"/>
              </a:spcAft>
              <a:buFont typeface="Arial" panose="020B0604020202020204" pitchFamily="34" charset="0"/>
              <a:buChar char="•"/>
              <a:defRPr/>
            </a:pPr>
            <a:endParaRPr lang="en-US" sz="5100" dirty="0"/>
          </a:p>
          <a:p>
            <a:pPr fontAlgn="auto">
              <a:spcAft>
                <a:spcPts val="0"/>
              </a:spcAft>
              <a:buFont typeface="Arial" panose="020B0604020202020204" pitchFamily="34" charset="0"/>
              <a:buChar char="•"/>
              <a:defRPr/>
            </a:pPr>
            <a:r>
              <a:rPr lang="en-US" sz="5100" dirty="0"/>
              <a:t>If there is a write-in for recanvassed contest set the ballot aside so it can be hand-counted. </a:t>
            </a:r>
          </a:p>
          <a:p>
            <a:pPr marL="0" indent="0" fontAlgn="auto">
              <a:spcAft>
                <a:spcPts val="0"/>
              </a:spcAft>
              <a:buFont typeface="Arial" panose="020B0604020202020204" pitchFamily="34" charset="0"/>
              <a:buNone/>
              <a:defRPr/>
            </a:pPr>
            <a:endParaRPr lang="en-US" dirty="0"/>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BBD3821A-687E-4A06-BAA2-E73BD7466CB0}" type="slidenum">
              <a:rPr lang="en-US"/>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b="1" u="sng" smtClean="0"/>
              <a:t>Write In Bin Ballots </a:t>
            </a:r>
            <a:r>
              <a:rPr lang="en-US" sz="2200" b="1" u="sng" smtClean="0"/>
              <a:t>(2 of 2)</a:t>
            </a:r>
            <a:endParaRPr lang="en-US" smtClean="0"/>
          </a:p>
        </p:txBody>
      </p:sp>
      <p:sp>
        <p:nvSpPr>
          <p:cNvPr id="3" name="Content Placeholder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a:t>Feed all other ballots from the write-in envelope into tabulator, so non-write-in votes can be tabulated. </a:t>
            </a:r>
          </a:p>
          <a:p>
            <a:pPr marL="0" indent="0" fontAlgn="auto">
              <a:spcAft>
                <a:spcPts val="0"/>
              </a:spcAft>
              <a:buFont typeface="Arial" panose="020B0604020202020204" pitchFamily="34" charset="0"/>
              <a:buNone/>
              <a:defRPr/>
            </a:pPr>
            <a:endParaRPr lang="en-US" dirty="0"/>
          </a:p>
          <a:p>
            <a:pPr fontAlgn="auto">
              <a:spcAft>
                <a:spcPts val="0"/>
              </a:spcAft>
              <a:buFont typeface="Arial" panose="020B0604020202020204" pitchFamily="34" charset="0"/>
              <a:buChar char="•"/>
              <a:defRPr/>
            </a:pPr>
            <a:r>
              <a:rPr lang="en-US" dirty="0"/>
              <a:t>Record votes on tally sheets</a:t>
            </a:r>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r>
              <a:rPr lang="en-US" dirty="0"/>
              <a:t>Reseal write-in ballots in labeled depository envelope</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BC0661A8-D734-44AE-BAE2-B7A1A92E1516}" type="slidenum">
              <a:rPr lang="en-US"/>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b="1" u="sng" smtClean="0"/>
              <a:t>AUXILIARY Bin Ballots</a:t>
            </a:r>
            <a:endParaRPr lang="en-US" smtClean="0"/>
          </a:p>
        </p:txBody>
      </p:sp>
      <p:sp>
        <p:nvSpPr>
          <p:cNvPr id="3" name="Content Placeholder 2">
            <a:extLst>
              <a:ext uri="{FF2B5EF4-FFF2-40B4-BE49-F238E27FC236}"/>
            </a:extLst>
          </p:cNvPr>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n-US" dirty="0"/>
              <a:t>Open depository envelopes containing the ballots from the auxiliary bin</a:t>
            </a:r>
          </a:p>
          <a:p>
            <a:pPr marL="0" indent="0" fontAlgn="auto">
              <a:spcAft>
                <a:spcPts val="0"/>
              </a:spcAft>
              <a:buFont typeface="Arial" panose="020B0604020202020204" pitchFamily="34" charset="0"/>
              <a:buNone/>
              <a:defRPr/>
            </a:pPr>
            <a:r>
              <a:rPr lang="en-US" dirty="0"/>
              <a:t> </a:t>
            </a:r>
          </a:p>
          <a:p>
            <a:pPr fontAlgn="auto">
              <a:spcAft>
                <a:spcPts val="0"/>
              </a:spcAft>
              <a:buFont typeface="Arial" panose="020B0604020202020204" pitchFamily="34" charset="0"/>
              <a:buChar char="•"/>
              <a:defRPr/>
            </a:pPr>
            <a:r>
              <a:rPr lang="en-US" dirty="0"/>
              <a:t>Hand count the votes for the contests subject to the </a:t>
            </a:r>
            <a:r>
              <a:rPr lang="en-US" dirty="0" err="1"/>
              <a:t>recanvass</a:t>
            </a:r>
            <a:endParaRPr lang="en-US" dirty="0"/>
          </a:p>
          <a:p>
            <a:pPr lvl="1" fontAlgn="auto">
              <a:spcAft>
                <a:spcPts val="0"/>
              </a:spcAft>
              <a:buFont typeface="Arial" panose="020B0604020202020204" pitchFamily="34" charset="0"/>
              <a:buChar char="–"/>
              <a:defRPr/>
            </a:pPr>
            <a:r>
              <a:rPr lang="en-US" dirty="0"/>
              <a:t>Follow Hand Counting Procedures</a:t>
            </a:r>
          </a:p>
          <a:p>
            <a:pPr marL="0" indent="0" fontAlgn="auto">
              <a:spcAft>
                <a:spcPts val="0"/>
              </a:spcAft>
              <a:buFont typeface="Arial" panose="020B0604020202020204" pitchFamily="34" charset="0"/>
              <a:buNone/>
              <a:defRPr/>
            </a:pPr>
            <a:endParaRPr lang="en-US" dirty="0"/>
          </a:p>
          <a:p>
            <a:pPr fontAlgn="auto">
              <a:spcAft>
                <a:spcPts val="0"/>
              </a:spcAft>
              <a:buFont typeface="Arial" panose="020B0604020202020204" pitchFamily="34" charset="0"/>
              <a:buChar char="•"/>
              <a:defRPr/>
            </a:pPr>
            <a:r>
              <a:rPr lang="en-US" dirty="0"/>
              <a:t>Record votes on tally sheets </a:t>
            </a:r>
          </a:p>
          <a:p>
            <a:pPr marL="0" indent="0" fontAlgn="auto">
              <a:spcAft>
                <a:spcPts val="0"/>
              </a:spcAft>
              <a:buFont typeface="Arial" panose="020B0604020202020204" pitchFamily="34" charset="0"/>
              <a:buNone/>
              <a:defRPr/>
            </a:pPr>
            <a:endParaRPr lang="en-US" dirty="0"/>
          </a:p>
          <a:p>
            <a:pPr fontAlgn="auto">
              <a:spcAft>
                <a:spcPts val="0"/>
              </a:spcAft>
              <a:buFont typeface="Arial" panose="020B0604020202020204" pitchFamily="34" charset="0"/>
              <a:buChar char="•"/>
              <a:defRPr/>
            </a:pPr>
            <a:r>
              <a:rPr lang="en-US" dirty="0"/>
              <a:t>Reseal in labeled depository envelope.</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1DDBB3E2-1C57-43D7-B1CB-B6EC32B0509D}"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274638"/>
            <a:ext cx="8534400" cy="1143000"/>
          </a:xfrm>
        </p:spPr>
        <p:txBody>
          <a:bodyPr/>
          <a:lstStyle/>
          <a:p>
            <a:r>
              <a:rPr lang="en-US" sz="4000" b="1" u="sng" smtClean="0"/>
              <a:t>Interpreting Ballot Markings</a:t>
            </a:r>
            <a:r>
              <a:rPr lang="en-US" sz="4000" smtClean="0"/>
              <a:t> </a:t>
            </a:r>
            <a:r>
              <a:rPr lang="en-US" sz="2200" smtClean="0"/>
              <a:t>(1 of 7)</a:t>
            </a:r>
            <a:endParaRPr lang="en-US" sz="2200" b="1" u="sng" smtClean="0"/>
          </a:p>
        </p:txBody>
      </p:sp>
      <p:sp>
        <p:nvSpPr>
          <p:cNvPr id="3" name="Content Placeholder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a:t>Slash Marks Through Ovals  -  Hand Count  -  Count Vote for Lincoln &amp; Eisenhower</a:t>
            </a:r>
          </a:p>
          <a:p>
            <a:pPr marL="0" indent="0" fontAlgn="auto">
              <a:spcAft>
                <a:spcPts val="0"/>
              </a:spcAft>
              <a:buFont typeface="Arial" panose="020B0604020202020204" pitchFamily="34" charset="0"/>
              <a:buNone/>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14033203-E804-470B-92AE-5973A00E5344}" type="slidenum">
              <a:rPr lang="en-US"/>
              <a:pPr>
                <a:defRPr/>
              </a:pPr>
              <a:t>47</a:t>
            </a:fld>
            <a:endParaRPr lang="en-US"/>
          </a:p>
        </p:txBody>
      </p:sp>
      <p:pic>
        <p:nvPicPr>
          <p:cNvPr id="64516" name="Picture 4"/>
          <p:cNvPicPr>
            <a:picLocks noChangeAspect="1" noChangeArrowheads="1"/>
          </p:cNvPicPr>
          <p:nvPr/>
        </p:nvPicPr>
        <p:blipFill>
          <a:blip r:embed="rId2"/>
          <a:srcRect/>
          <a:stretch>
            <a:fillRect/>
          </a:stretch>
        </p:blipFill>
        <p:spPr bwMode="auto">
          <a:xfrm>
            <a:off x="1752600" y="2590800"/>
            <a:ext cx="6705600" cy="3810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04800" y="274638"/>
            <a:ext cx="8686800" cy="1143000"/>
          </a:xfrm>
        </p:spPr>
        <p:txBody>
          <a:bodyPr/>
          <a:lstStyle/>
          <a:p>
            <a:r>
              <a:rPr lang="en-US" sz="4000" b="1" u="sng" smtClean="0"/>
              <a:t>Interpreting Ballot Markings</a:t>
            </a:r>
            <a:r>
              <a:rPr lang="en-US" sz="4000" smtClean="0"/>
              <a:t> </a:t>
            </a:r>
            <a:r>
              <a:rPr lang="en-US" sz="2200" smtClean="0"/>
              <a:t>(2 of 7)</a:t>
            </a:r>
            <a:endParaRPr lang="en-US" smtClean="0"/>
          </a:p>
        </p:txBody>
      </p:sp>
      <p:sp>
        <p:nvSpPr>
          <p:cNvPr id="3" name="Content Placeholder 2">
            <a:extLst>
              <a:ext uri="{FF2B5EF4-FFF2-40B4-BE49-F238E27FC236}"/>
            </a:extLst>
          </p:cNvPr>
          <p:cNvSpPr>
            <a:spLocks noGrp="1"/>
          </p:cNvSpPr>
          <p:nvPr>
            <p:ph idx="1"/>
          </p:nvPr>
        </p:nvSpPr>
        <p:spPr>
          <a:xfrm>
            <a:off x="762000" y="1524000"/>
            <a:ext cx="7924800" cy="4602163"/>
          </a:xfrm>
        </p:spPr>
        <p:txBody>
          <a:bodyPr rtlCol="0">
            <a:normAutofit/>
          </a:bodyPr>
          <a:lstStyle/>
          <a:p>
            <a:pPr fontAlgn="auto">
              <a:spcAft>
                <a:spcPts val="0"/>
              </a:spcAft>
              <a:buFont typeface="Arial" panose="020B0604020202020204" pitchFamily="34" charset="0"/>
              <a:buChar char="•"/>
              <a:defRPr/>
            </a:pPr>
            <a:r>
              <a:rPr lang="en-US" dirty="0"/>
              <a:t>Invalid Correction – Hand Count –              Count vote for Lincoln</a:t>
            </a:r>
          </a:p>
          <a:p>
            <a:pPr marL="0" indent="0" fontAlgn="auto">
              <a:spcAft>
                <a:spcPts val="0"/>
              </a:spcAft>
              <a:buFont typeface="Arial" panose="020B0604020202020204" pitchFamily="34" charset="0"/>
              <a:buNone/>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1F451B39-910A-405E-870E-A02838B0BFEF}" type="slidenum">
              <a:rPr lang="en-US"/>
              <a:pPr>
                <a:defRPr/>
              </a:pPr>
              <a:t>48</a:t>
            </a:fld>
            <a:endParaRPr lang="en-US"/>
          </a:p>
        </p:txBody>
      </p:sp>
      <p:pic>
        <p:nvPicPr>
          <p:cNvPr id="65540" name="Picture 4"/>
          <p:cNvPicPr>
            <a:picLocks noChangeAspect="1" noChangeArrowheads="1"/>
          </p:cNvPicPr>
          <p:nvPr/>
        </p:nvPicPr>
        <p:blipFill>
          <a:blip r:embed="rId2"/>
          <a:srcRect/>
          <a:stretch>
            <a:fillRect/>
          </a:stretch>
        </p:blipFill>
        <p:spPr bwMode="auto">
          <a:xfrm>
            <a:off x="1066800" y="2576513"/>
            <a:ext cx="7010400" cy="3962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28600" y="274638"/>
            <a:ext cx="8534400" cy="1143000"/>
          </a:xfrm>
        </p:spPr>
        <p:txBody>
          <a:bodyPr/>
          <a:lstStyle/>
          <a:p>
            <a:r>
              <a:rPr lang="en-US" sz="4000" b="1" u="sng" smtClean="0"/>
              <a:t>Interpreting Ballot Markings</a:t>
            </a:r>
            <a:r>
              <a:rPr lang="en-US" sz="4000" smtClean="0"/>
              <a:t> </a:t>
            </a:r>
            <a:r>
              <a:rPr lang="en-US" sz="2200" smtClean="0"/>
              <a:t>(3 of 7)</a:t>
            </a:r>
            <a:endParaRPr lang="en-US" smtClean="0"/>
          </a:p>
        </p:txBody>
      </p:sp>
      <p:sp>
        <p:nvSpPr>
          <p:cNvPr id="3" name="Content Placeholder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a:t>Invalid &amp; Written Correction – Hand Count – Count Vote for Eisenhower</a:t>
            </a:r>
          </a:p>
          <a:p>
            <a:pPr marL="0" indent="0" fontAlgn="auto">
              <a:spcAft>
                <a:spcPts val="0"/>
              </a:spcAft>
              <a:buFont typeface="Arial" panose="020B0604020202020204" pitchFamily="34" charset="0"/>
              <a:buNone/>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E99BF190-F780-41C4-A5B4-9A1FC9BED4B0}" type="slidenum">
              <a:rPr lang="en-US"/>
              <a:pPr>
                <a:defRPr/>
              </a:pPr>
              <a:t>49</a:t>
            </a:fld>
            <a:endParaRPr lang="en-US"/>
          </a:p>
        </p:txBody>
      </p:sp>
      <p:pic>
        <p:nvPicPr>
          <p:cNvPr id="66564" name="Picture 4"/>
          <p:cNvPicPr>
            <a:picLocks noChangeAspect="1" noChangeArrowheads="1"/>
          </p:cNvPicPr>
          <p:nvPr/>
        </p:nvPicPr>
        <p:blipFill>
          <a:blip r:embed="rId2"/>
          <a:srcRect/>
          <a:stretch>
            <a:fillRect/>
          </a:stretch>
        </p:blipFill>
        <p:spPr bwMode="auto">
          <a:xfrm>
            <a:off x="1143000" y="2655888"/>
            <a:ext cx="6705600" cy="3733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4D7FDB-2DFE-445A-90DD-0AE6892A8035}" type="slidenum">
              <a:rPr lang="en-US"/>
              <a:pPr>
                <a:defRPr/>
              </a:pPr>
              <a:t>5</a:t>
            </a:fld>
            <a:endParaRPr lang="en-US"/>
          </a:p>
        </p:txBody>
      </p:sp>
      <p:sp>
        <p:nvSpPr>
          <p:cNvPr id="18434" name="Rectangle 2"/>
          <p:cNvSpPr>
            <a:spLocks noChangeArrowheads="1"/>
          </p:cNvSpPr>
          <p:nvPr/>
        </p:nvSpPr>
        <p:spPr bwMode="auto">
          <a:xfrm>
            <a:off x="304800" y="-4763"/>
            <a:ext cx="8915400" cy="7202488"/>
          </a:xfrm>
          <a:prstGeom prst="rect">
            <a:avLst/>
          </a:prstGeom>
          <a:noFill/>
          <a:ln w="9525">
            <a:noFill/>
            <a:miter lim="800000"/>
            <a:headEnd/>
            <a:tailEnd/>
          </a:ln>
        </p:spPr>
        <p:txBody>
          <a:bodyPr>
            <a:spAutoFit/>
          </a:bodyPr>
          <a:lstStyle/>
          <a:p>
            <a:pPr>
              <a:lnSpc>
                <a:spcPct val="150000"/>
              </a:lnSpc>
            </a:pPr>
            <a:r>
              <a:rPr lang="en-US" sz="4400">
                <a:latin typeface="Calibri Light" pitchFamily="34" charset="0"/>
                <a:ea typeface="Times New Roman" pitchFamily="18" charset="0"/>
                <a:cs typeface="Calibri Light" pitchFamily="34" charset="0"/>
              </a:rPr>
              <a:t>1) Prepare all documents in advance.</a:t>
            </a:r>
          </a:p>
          <a:p>
            <a:pPr>
              <a:lnSpc>
                <a:spcPct val="150000"/>
              </a:lnSpc>
            </a:pPr>
            <a:r>
              <a:rPr lang="en-US" sz="4400">
                <a:latin typeface="Calibri Light" pitchFamily="34" charset="0"/>
                <a:ea typeface="Times New Roman" pitchFamily="18" charset="0"/>
                <a:cs typeface="Calibri Light" pitchFamily="34" charset="0"/>
              </a:rPr>
              <a:t>2) Hire sufficient help.</a:t>
            </a:r>
          </a:p>
          <a:p>
            <a:pPr>
              <a:lnSpc>
                <a:spcPct val="150000"/>
              </a:lnSpc>
            </a:pPr>
            <a:r>
              <a:rPr lang="en-US" sz="4400">
                <a:latin typeface="Calibri Light" pitchFamily="34" charset="0"/>
                <a:ea typeface="Times New Roman" pitchFamily="18" charset="0"/>
                <a:cs typeface="Calibri Light" pitchFamily="34" charset="0"/>
              </a:rPr>
              <a:t>3) Chain of custody of voted ballots is</a:t>
            </a:r>
          </a:p>
          <a:p>
            <a:pPr>
              <a:lnSpc>
                <a:spcPct val="150000"/>
              </a:lnSpc>
            </a:pPr>
            <a:r>
              <a:rPr lang="en-US" sz="4400">
                <a:latin typeface="Calibri Light" pitchFamily="34" charset="0"/>
                <a:ea typeface="Times New Roman" pitchFamily="18" charset="0"/>
                <a:cs typeface="Calibri Light" pitchFamily="34" charset="0"/>
              </a:rPr>
              <a:t>      critical. </a:t>
            </a:r>
          </a:p>
          <a:p>
            <a:pPr>
              <a:lnSpc>
                <a:spcPct val="150000"/>
              </a:lnSpc>
            </a:pPr>
            <a:r>
              <a:rPr lang="en-US" sz="4400">
                <a:latin typeface="Calibri Light" pitchFamily="34" charset="0"/>
                <a:ea typeface="Times New Roman" pitchFamily="18" charset="0"/>
                <a:cs typeface="Calibri Light" pitchFamily="34" charset="0"/>
              </a:rPr>
              <a:t>4) The public will be observing.</a:t>
            </a:r>
          </a:p>
          <a:p>
            <a:pPr algn="ctr">
              <a:lnSpc>
                <a:spcPct val="150000"/>
              </a:lnSpc>
            </a:pPr>
            <a:r>
              <a:rPr lang="en-US" sz="4000">
                <a:latin typeface="Calibri Light" pitchFamily="34" charset="0"/>
                <a:ea typeface="Times New Roman" pitchFamily="18" charset="0"/>
                <a:cs typeface="Calibri Light" pitchFamily="34" charset="0"/>
              </a:rPr>
              <a:t>More detail will be shared throughout this presentation.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b="1" u="sng" smtClean="0"/>
              <a:t>Interpreting Ballot Markings</a:t>
            </a:r>
            <a:r>
              <a:rPr lang="en-US" smtClean="0"/>
              <a:t> </a:t>
            </a:r>
            <a:r>
              <a:rPr lang="en-US" sz="2800" smtClean="0"/>
              <a:t>(4 of 7)</a:t>
            </a:r>
            <a:endParaRPr lang="en-US" smtClean="0"/>
          </a:p>
        </p:txBody>
      </p:sp>
      <p:sp>
        <p:nvSpPr>
          <p:cNvPr id="3" name="Content Placeholder 2">
            <a:extLst>
              <a:ext uri="{FF2B5EF4-FFF2-40B4-BE49-F238E27FC236}"/>
            </a:extLst>
          </p:cNvPr>
          <p:cNvSpPr>
            <a:spLocks noGrp="1"/>
          </p:cNvSpPr>
          <p:nvPr>
            <p:ph idx="1"/>
          </p:nvPr>
        </p:nvSpPr>
        <p:spPr>
          <a:xfrm>
            <a:off x="381000" y="1417638"/>
            <a:ext cx="8382000" cy="5303837"/>
          </a:xfrm>
        </p:spPr>
        <p:txBody>
          <a:bodyPr rtlCol="0">
            <a:normAutofit/>
          </a:bodyPr>
          <a:lstStyle/>
          <a:p>
            <a:pPr fontAlgn="auto">
              <a:spcAft>
                <a:spcPts val="0"/>
              </a:spcAft>
              <a:buFont typeface="Arial" panose="020B0604020202020204" pitchFamily="34" charset="0"/>
              <a:buChar char="•"/>
              <a:defRPr/>
            </a:pPr>
            <a:r>
              <a:rPr lang="en-US" dirty="0"/>
              <a:t>Party Designation is Disregarded/Ignored –   NO Votes Counted</a:t>
            </a:r>
          </a:p>
          <a:p>
            <a:pPr marL="2003425" indent="-1089025" fontAlgn="auto">
              <a:spcAft>
                <a:spcPts val="0"/>
              </a:spcAft>
              <a:buFont typeface="Arial" panose="020B0604020202020204" pitchFamily="34" charset="0"/>
              <a:buNone/>
              <a:defRPr/>
            </a:pPr>
            <a:endParaRPr lang="en-US" sz="2800" dirty="0"/>
          </a:p>
          <a:p>
            <a:pPr marL="2003425" indent="-1089025" fontAlgn="auto">
              <a:spcAft>
                <a:spcPts val="0"/>
              </a:spcAft>
              <a:buFont typeface="Arial" panose="020B0604020202020204" pitchFamily="34" charset="0"/>
              <a:buNone/>
              <a:defRPr/>
            </a:pPr>
            <a:endParaRPr lang="en-US" sz="2800" dirty="0"/>
          </a:p>
          <a:p>
            <a:pPr marL="2003425" indent="-1089025" fontAlgn="auto">
              <a:spcAft>
                <a:spcPts val="0"/>
              </a:spcAft>
              <a:buFont typeface="Arial" panose="020B0604020202020204" pitchFamily="34" charset="0"/>
              <a:buNone/>
              <a:defRPr/>
            </a:pPr>
            <a:endParaRPr lang="en-US" sz="2800" dirty="0"/>
          </a:p>
          <a:p>
            <a:pPr marL="2003425" indent="-1089025" fontAlgn="auto">
              <a:spcAft>
                <a:spcPts val="0"/>
              </a:spcAft>
              <a:buFont typeface="Arial" panose="020B0604020202020204" pitchFamily="34" charset="0"/>
              <a:buNone/>
              <a:defRPr/>
            </a:pPr>
            <a:endParaRPr lang="en-US" sz="2800" dirty="0"/>
          </a:p>
          <a:p>
            <a:pPr marL="2003425" indent="-1089025" fontAlgn="auto">
              <a:spcAft>
                <a:spcPts val="0"/>
              </a:spcAft>
              <a:buFont typeface="Arial" panose="020B0604020202020204" pitchFamily="34" charset="0"/>
              <a:buNone/>
              <a:defRPr/>
            </a:pPr>
            <a:endParaRPr lang="en-US" sz="2800" dirty="0"/>
          </a:p>
          <a:p>
            <a:pPr marL="914400" indent="-566738" fontAlgn="auto">
              <a:spcAft>
                <a:spcPts val="0"/>
              </a:spcAft>
              <a:buFont typeface="Arial" panose="020B0604020202020204" pitchFamily="34" charset="0"/>
              <a:buNone/>
              <a:defRPr/>
            </a:pPr>
            <a:r>
              <a:rPr lang="en-US" sz="2800" dirty="0"/>
              <a:t>(NOTE: There is one exception - Party Designation is considered on Official BLANK Absentee Ballots) </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2F0AA5B2-34AD-40D9-A8AE-F2D55286DEEA}" type="slidenum">
              <a:rPr lang="en-US"/>
              <a:pPr>
                <a:defRPr/>
              </a:pPr>
              <a:t>50</a:t>
            </a:fld>
            <a:endParaRPr lang="en-US"/>
          </a:p>
        </p:txBody>
      </p:sp>
      <p:pic>
        <p:nvPicPr>
          <p:cNvPr id="67588" name="Picture 4"/>
          <p:cNvPicPr>
            <a:picLocks noChangeAspect="1" noChangeArrowheads="1"/>
          </p:cNvPicPr>
          <p:nvPr/>
        </p:nvPicPr>
        <p:blipFill>
          <a:blip r:embed="rId2"/>
          <a:srcRect/>
          <a:stretch>
            <a:fillRect/>
          </a:stretch>
        </p:blipFill>
        <p:spPr bwMode="auto">
          <a:xfrm>
            <a:off x="1600200" y="2438400"/>
            <a:ext cx="5334000" cy="263366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b="1" u="sng" smtClean="0"/>
              <a:t>Interpreting Ballot Markings</a:t>
            </a:r>
            <a:r>
              <a:rPr lang="en-US" smtClean="0"/>
              <a:t> </a:t>
            </a:r>
            <a:r>
              <a:rPr lang="en-US" sz="2800" smtClean="0"/>
              <a:t>(5 of 7)</a:t>
            </a:r>
            <a:endParaRPr lang="en-US" smtClean="0"/>
          </a:p>
        </p:txBody>
      </p:sp>
      <p:sp>
        <p:nvSpPr>
          <p:cNvPr id="3" name="Content Placeholder 2">
            <a:extLst>
              <a:ext uri="{FF2B5EF4-FFF2-40B4-BE49-F238E27FC236}"/>
            </a:extLst>
          </p:cNvPr>
          <p:cNvSpPr>
            <a:spLocks noGrp="1"/>
          </p:cNvSpPr>
          <p:nvPr>
            <p:ph idx="1"/>
          </p:nvPr>
        </p:nvSpPr>
        <p:spPr>
          <a:xfrm>
            <a:off x="228600" y="1295400"/>
            <a:ext cx="8458200" cy="4830763"/>
          </a:xfrm>
        </p:spPr>
        <p:txBody>
          <a:bodyPr rtlCol="0">
            <a:normAutofit/>
          </a:bodyPr>
          <a:lstStyle/>
          <a:p>
            <a:pPr fontAlgn="auto">
              <a:spcAft>
                <a:spcPts val="0"/>
              </a:spcAft>
              <a:buFont typeface="Arial" panose="020B0604020202020204" pitchFamily="34" charset="0"/>
              <a:buChar char="•"/>
              <a:defRPr/>
            </a:pPr>
            <a:r>
              <a:rPr lang="en-US" dirty="0"/>
              <a:t>Determine if a True Overvote </a:t>
            </a:r>
          </a:p>
          <a:p>
            <a:pPr lvl="1" fontAlgn="auto">
              <a:spcAft>
                <a:spcPts val="0"/>
              </a:spcAft>
              <a:buFont typeface="Arial" panose="020B0604020202020204" pitchFamily="34" charset="0"/>
              <a:buChar char="–"/>
              <a:defRPr/>
            </a:pPr>
            <a:r>
              <a:rPr lang="en-US" dirty="0"/>
              <a:t>More candidates selected than allowed?</a:t>
            </a:r>
          </a:p>
          <a:p>
            <a:pPr lvl="1" fontAlgn="auto">
              <a:spcAft>
                <a:spcPts val="0"/>
              </a:spcAft>
              <a:buFont typeface="Arial" panose="020B0604020202020204" pitchFamily="34" charset="0"/>
              <a:buChar char="–"/>
              <a:defRPr/>
            </a:pPr>
            <a:r>
              <a:rPr lang="en-US" dirty="0"/>
              <a:t>This ballot is NOT a true Overvote</a:t>
            </a:r>
          </a:p>
          <a:p>
            <a:pPr fontAlgn="auto">
              <a:spcAft>
                <a:spcPts val="0"/>
              </a:spcAft>
              <a:buFont typeface="Arial" panose="020B0604020202020204" pitchFamily="34" charset="0"/>
              <a:buChar char="•"/>
              <a:defRPr/>
            </a:pPr>
            <a:r>
              <a:rPr lang="en-US" dirty="0"/>
              <a:t>7 ovals filled in </a:t>
            </a:r>
          </a:p>
          <a:p>
            <a:pPr fontAlgn="auto">
              <a:spcAft>
                <a:spcPts val="0"/>
              </a:spcAft>
              <a:buFont typeface="Arial" panose="020B0604020202020204" pitchFamily="34" charset="0"/>
              <a:buChar char="•"/>
              <a:defRPr/>
            </a:pPr>
            <a:r>
              <a:rPr lang="en-US" dirty="0"/>
              <a:t>4 candidates selected</a:t>
            </a:r>
          </a:p>
          <a:p>
            <a:pPr fontAlgn="auto">
              <a:spcAft>
                <a:spcPts val="0"/>
              </a:spcAft>
              <a:buFont typeface="Arial" panose="020B0604020202020204" pitchFamily="34" charset="0"/>
              <a:buChar char="•"/>
              <a:defRPr/>
            </a:pPr>
            <a:r>
              <a:rPr lang="en-US" dirty="0"/>
              <a:t>Count Vote for </a:t>
            </a:r>
          </a:p>
          <a:p>
            <a:pPr marL="347663" indent="0" fontAlgn="auto">
              <a:spcAft>
                <a:spcPts val="0"/>
              </a:spcAft>
              <a:buFont typeface="Arial" panose="020B0604020202020204" pitchFamily="34" charset="0"/>
              <a:buNone/>
              <a:defRPr/>
            </a:pPr>
            <a:r>
              <a:rPr lang="en-US" dirty="0"/>
              <a:t>Washington, Barton, </a:t>
            </a:r>
          </a:p>
          <a:p>
            <a:pPr marL="347663" indent="0" fontAlgn="auto">
              <a:spcAft>
                <a:spcPts val="0"/>
              </a:spcAft>
              <a:buFont typeface="Arial" panose="020B0604020202020204" pitchFamily="34" charset="0"/>
              <a:buNone/>
              <a:defRPr/>
            </a:pPr>
            <a:r>
              <a:rPr lang="en-US" dirty="0"/>
              <a:t>Ash &amp; Ben Franklin</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3C3F6100-B4C7-47A9-A08D-64461E0D4DF6}" type="slidenum">
              <a:rPr lang="en-US"/>
              <a:pPr>
                <a:defRPr/>
              </a:pPr>
              <a:t>51</a:t>
            </a:fld>
            <a:endParaRPr lang="en-US"/>
          </a:p>
        </p:txBody>
      </p:sp>
      <p:pic>
        <p:nvPicPr>
          <p:cNvPr id="68612" name="Picture 4"/>
          <p:cNvPicPr>
            <a:picLocks noChangeAspect="1" noChangeArrowheads="1"/>
          </p:cNvPicPr>
          <p:nvPr/>
        </p:nvPicPr>
        <p:blipFill>
          <a:blip r:embed="rId2"/>
          <a:srcRect/>
          <a:stretch>
            <a:fillRect/>
          </a:stretch>
        </p:blipFill>
        <p:spPr bwMode="auto">
          <a:xfrm>
            <a:off x="4243388" y="2860675"/>
            <a:ext cx="4619625" cy="34956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b="1" u="sng" smtClean="0"/>
              <a:t>Interpreting Ballot Markings</a:t>
            </a:r>
            <a:r>
              <a:rPr lang="en-US" smtClean="0"/>
              <a:t> </a:t>
            </a:r>
            <a:r>
              <a:rPr lang="en-US" sz="2800" smtClean="0"/>
              <a:t>(6 of 7)</a:t>
            </a:r>
            <a:endParaRPr lang="en-US" smtClean="0"/>
          </a:p>
        </p:txBody>
      </p:sp>
      <p:sp>
        <p:nvSpPr>
          <p:cNvPr id="3" name="Content Placeholder 2">
            <a:extLst>
              <a:ext uri="{FF2B5EF4-FFF2-40B4-BE49-F238E27FC236}"/>
            </a:extLst>
          </p:cNvPr>
          <p:cNvSpPr>
            <a:spLocks noGrp="1"/>
          </p:cNvSpPr>
          <p:nvPr>
            <p:ph idx="1"/>
          </p:nvPr>
        </p:nvSpPr>
        <p:spPr>
          <a:xfrm>
            <a:off x="457200" y="1417638"/>
            <a:ext cx="8229600" cy="4708525"/>
          </a:xfrm>
        </p:spPr>
        <p:txBody>
          <a:bodyPr rtlCol="0">
            <a:normAutofit/>
          </a:bodyPr>
          <a:lstStyle/>
          <a:p>
            <a:pPr fontAlgn="auto">
              <a:spcAft>
                <a:spcPts val="0"/>
              </a:spcAft>
              <a:buFont typeface="Arial" panose="020B0604020202020204" pitchFamily="34" charset="0"/>
              <a:buChar char="•"/>
              <a:defRPr/>
            </a:pPr>
            <a:r>
              <a:rPr lang="en-US" dirty="0"/>
              <a:t>Intent of Voter Must be Clear</a:t>
            </a:r>
          </a:p>
          <a:p>
            <a:pPr fontAlgn="auto">
              <a:spcAft>
                <a:spcPts val="0"/>
              </a:spcAft>
              <a:buFont typeface="Arial" panose="020B0604020202020204" pitchFamily="34" charset="0"/>
              <a:buChar char="•"/>
              <a:defRPr/>
            </a:pPr>
            <a:r>
              <a:rPr lang="en-US" dirty="0"/>
              <a:t>(Ben Franklin or Franklin Pierce), the write-in vote would not be counted</a:t>
            </a:r>
          </a:p>
          <a:p>
            <a:pPr fontAlgn="auto">
              <a:spcAft>
                <a:spcPts val="0"/>
              </a:spcAft>
              <a:buFont typeface="Arial" panose="020B0604020202020204" pitchFamily="34" charset="0"/>
              <a:buChar char="•"/>
              <a:defRPr/>
            </a:pPr>
            <a:r>
              <a:rPr lang="en-US" dirty="0"/>
              <a:t>Clara Barton is the</a:t>
            </a:r>
          </a:p>
          <a:p>
            <a:pPr marL="347663" indent="0" fontAlgn="auto">
              <a:spcAft>
                <a:spcPts val="0"/>
              </a:spcAft>
              <a:buFont typeface="Arial" panose="020B0604020202020204" pitchFamily="34" charset="0"/>
              <a:buNone/>
              <a:defRPr/>
            </a:pPr>
            <a:r>
              <a:rPr lang="en-US" dirty="0"/>
              <a:t>only clear vote</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2DEBAD2D-9EAD-4205-9B7B-CC8DF607ED14}" type="slidenum">
              <a:rPr lang="en-US"/>
              <a:pPr>
                <a:defRPr/>
              </a:pPr>
              <a:t>52</a:t>
            </a:fld>
            <a:endParaRPr lang="en-US"/>
          </a:p>
        </p:txBody>
      </p:sp>
      <p:pic>
        <p:nvPicPr>
          <p:cNvPr id="69636" name="Picture 4"/>
          <p:cNvPicPr>
            <a:picLocks noChangeAspect="1" noChangeArrowheads="1"/>
          </p:cNvPicPr>
          <p:nvPr/>
        </p:nvPicPr>
        <p:blipFill>
          <a:blip r:embed="rId2"/>
          <a:srcRect/>
          <a:stretch>
            <a:fillRect/>
          </a:stretch>
        </p:blipFill>
        <p:spPr bwMode="auto">
          <a:xfrm>
            <a:off x="4070350" y="2927350"/>
            <a:ext cx="4616450" cy="3429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274638"/>
            <a:ext cx="8229600" cy="792162"/>
          </a:xfrm>
        </p:spPr>
        <p:txBody>
          <a:bodyPr/>
          <a:lstStyle/>
          <a:p>
            <a:r>
              <a:rPr lang="en-US" b="1" u="sng" smtClean="0"/>
              <a:t>Interpreting Ballot Markings</a:t>
            </a:r>
            <a:r>
              <a:rPr lang="en-US" smtClean="0"/>
              <a:t> </a:t>
            </a:r>
            <a:r>
              <a:rPr lang="en-US" sz="2800" smtClean="0"/>
              <a:t>(7 of 7)</a:t>
            </a:r>
            <a:endParaRPr lang="en-US" smtClean="0"/>
          </a:p>
        </p:txBody>
      </p:sp>
      <p:sp>
        <p:nvSpPr>
          <p:cNvPr id="3" name="Content Placeholder 2">
            <a:extLst>
              <a:ext uri="{FF2B5EF4-FFF2-40B4-BE49-F238E27FC236}"/>
            </a:extLst>
          </p:cNvPr>
          <p:cNvSpPr>
            <a:spLocks noGrp="1"/>
          </p:cNvSpPr>
          <p:nvPr>
            <p:ph idx="1"/>
          </p:nvPr>
        </p:nvSpPr>
        <p:spPr>
          <a:xfrm>
            <a:off x="457200" y="1143000"/>
            <a:ext cx="8229600" cy="4983163"/>
          </a:xfrm>
        </p:spPr>
        <p:txBody>
          <a:bodyPr rtlCol="0">
            <a:normAutofit/>
          </a:bodyPr>
          <a:lstStyle/>
          <a:p>
            <a:pPr fontAlgn="auto">
              <a:spcAft>
                <a:spcPts val="0"/>
              </a:spcAft>
              <a:buFont typeface="Arial" panose="020B0604020202020204" pitchFamily="34" charset="0"/>
              <a:buChar char="•"/>
              <a:defRPr/>
            </a:pPr>
            <a:r>
              <a:rPr lang="en-US" dirty="0"/>
              <a:t>Consistency is important when determining voter’s intent.  </a:t>
            </a:r>
          </a:p>
          <a:p>
            <a:pPr fontAlgn="auto">
              <a:spcAft>
                <a:spcPts val="0"/>
              </a:spcAft>
              <a:buFont typeface="Arial" panose="020B0604020202020204" pitchFamily="34" charset="0"/>
              <a:buChar char="•"/>
              <a:defRPr/>
            </a:pPr>
            <a:r>
              <a:rPr lang="en-US" dirty="0"/>
              <a:t>Ovals are correctly filled in on ballot.</a:t>
            </a:r>
          </a:p>
          <a:p>
            <a:pPr lvl="1" fontAlgn="auto">
              <a:spcAft>
                <a:spcPts val="0"/>
              </a:spcAft>
              <a:buFont typeface="Arial" panose="020B0604020202020204" pitchFamily="34" charset="0"/>
              <a:buChar char="–"/>
              <a:defRPr/>
            </a:pPr>
            <a:r>
              <a:rPr lang="en-US" dirty="0"/>
              <a:t>Oval not filled in for write-in</a:t>
            </a:r>
          </a:p>
          <a:p>
            <a:pPr fontAlgn="auto">
              <a:spcAft>
                <a:spcPts val="0"/>
              </a:spcAft>
              <a:buFont typeface="Arial" panose="020B0604020202020204" pitchFamily="34" charset="0"/>
              <a:buChar char="•"/>
              <a:defRPr/>
            </a:pPr>
            <a:r>
              <a:rPr lang="en-US" dirty="0"/>
              <a:t>Count vote for</a:t>
            </a:r>
          </a:p>
          <a:p>
            <a:pPr marL="347663" indent="0" fontAlgn="auto">
              <a:spcAft>
                <a:spcPts val="0"/>
              </a:spcAft>
              <a:buFont typeface="Arial" panose="020B0604020202020204" pitchFamily="34" charset="0"/>
              <a:buNone/>
              <a:defRPr/>
            </a:pPr>
            <a:r>
              <a:rPr lang="en-US" dirty="0"/>
              <a:t>Clara &amp; Benjamin</a:t>
            </a:r>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F70DCBAD-C357-4C82-915F-524F2C81621C}" type="slidenum">
              <a:rPr lang="en-US"/>
              <a:pPr>
                <a:defRPr/>
              </a:pPr>
              <a:t>53</a:t>
            </a:fld>
            <a:endParaRPr lang="en-US"/>
          </a:p>
        </p:txBody>
      </p:sp>
      <p:pic>
        <p:nvPicPr>
          <p:cNvPr id="70660" name="Picture 4"/>
          <p:cNvPicPr>
            <a:picLocks noChangeAspect="1" noChangeArrowheads="1"/>
          </p:cNvPicPr>
          <p:nvPr/>
        </p:nvPicPr>
        <p:blipFill>
          <a:blip r:embed="rId2"/>
          <a:srcRect/>
          <a:stretch>
            <a:fillRect/>
          </a:stretch>
        </p:blipFill>
        <p:spPr bwMode="auto">
          <a:xfrm>
            <a:off x="3810000" y="3205163"/>
            <a:ext cx="4597400" cy="35052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274638"/>
            <a:ext cx="8229600" cy="792162"/>
          </a:xfrm>
        </p:spPr>
        <p:txBody>
          <a:bodyPr/>
          <a:lstStyle/>
          <a:p>
            <a:r>
              <a:rPr lang="en-US" b="1" u="sng" smtClean="0"/>
              <a:t>Closing Recount </a:t>
            </a:r>
            <a:r>
              <a:rPr lang="en-US" sz="2800" b="1" u="sng" smtClean="0"/>
              <a:t>(1 of 3 )</a:t>
            </a:r>
          </a:p>
        </p:txBody>
      </p:sp>
      <p:sp>
        <p:nvSpPr>
          <p:cNvPr id="3" name="Content Placeholder 2">
            <a:extLst>
              <a:ext uri="{FF2B5EF4-FFF2-40B4-BE49-F238E27FC236}"/>
            </a:extLst>
          </p:cNvPr>
          <p:cNvSpPr>
            <a:spLocks noGrp="1"/>
          </p:cNvSpPr>
          <p:nvPr>
            <p:ph idx="1"/>
          </p:nvPr>
        </p:nvSpPr>
        <p:spPr>
          <a:xfrm>
            <a:off x="457200" y="1143000"/>
            <a:ext cx="8229600" cy="5213350"/>
          </a:xfrm>
        </p:spPr>
        <p:txBody>
          <a:bodyPr rtlCol="0">
            <a:normAutofit/>
          </a:bodyPr>
          <a:lstStyle/>
          <a:p>
            <a:pPr marL="0" indent="0" fontAlgn="auto">
              <a:spcAft>
                <a:spcPts val="0"/>
              </a:spcAft>
              <a:buFont typeface="Arial" panose="020B0604020202020204" pitchFamily="34" charset="0"/>
              <a:buNone/>
              <a:defRPr/>
            </a:pPr>
            <a:r>
              <a:rPr lang="en-US" b="1" u="sng" dirty="0"/>
              <a:t>For Each Voting District</a:t>
            </a:r>
          </a:p>
          <a:p>
            <a:pPr fontAlgn="auto">
              <a:spcAft>
                <a:spcPts val="0"/>
              </a:spcAft>
              <a:buFont typeface="Arial" panose="020B0604020202020204" pitchFamily="34" charset="0"/>
              <a:buChar char="•"/>
              <a:defRPr/>
            </a:pPr>
            <a:r>
              <a:rPr lang="en-US" dirty="0"/>
              <a:t>Print and sign 2 elections results tapes </a:t>
            </a:r>
            <a:endParaRPr lang="en-US" sz="3600" dirty="0"/>
          </a:p>
          <a:p>
            <a:pPr fontAlgn="auto">
              <a:spcAft>
                <a:spcPts val="0"/>
              </a:spcAft>
              <a:buFont typeface="Arial" panose="020B0604020202020204" pitchFamily="34" charset="0"/>
              <a:buChar char="•"/>
              <a:defRPr/>
            </a:pPr>
            <a:r>
              <a:rPr lang="en-US" dirty="0"/>
              <a:t>1st tape connected to Zero tape</a:t>
            </a:r>
          </a:p>
          <a:p>
            <a:pPr lvl="1" fontAlgn="auto">
              <a:spcAft>
                <a:spcPts val="0"/>
              </a:spcAft>
              <a:buFont typeface="Arial" panose="020B0604020202020204" pitchFamily="34" charset="0"/>
              <a:buChar char="–"/>
              <a:defRPr/>
            </a:pPr>
            <a:r>
              <a:rPr lang="en-US" dirty="0"/>
              <a:t>attach to </a:t>
            </a:r>
            <a:r>
              <a:rPr lang="en-US" dirty="0" err="1"/>
              <a:t>Recanvass</a:t>
            </a:r>
            <a:r>
              <a:rPr lang="en-US" dirty="0"/>
              <a:t> Moderator’s Return.</a:t>
            </a:r>
            <a:endParaRPr lang="en-US" sz="3200" dirty="0"/>
          </a:p>
          <a:p>
            <a:pPr fontAlgn="auto">
              <a:spcAft>
                <a:spcPts val="0"/>
              </a:spcAft>
              <a:buFont typeface="Arial" panose="020B0604020202020204" pitchFamily="34" charset="0"/>
              <a:buChar char="•"/>
              <a:defRPr/>
            </a:pPr>
            <a:r>
              <a:rPr lang="en-US" dirty="0"/>
              <a:t>Announce </a:t>
            </a:r>
            <a:r>
              <a:rPr lang="en-US" u="sng" dirty="0"/>
              <a:t>tabulator results for contests subject to </a:t>
            </a:r>
            <a:r>
              <a:rPr lang="en-US" u="sng" dirty="0" err="1"/>
              <a:t>recanvass</a:t>
            </a:r>
            <a:endParaRPr lang="en-US" sz="3600" dirty="0"/>
          </a:p>
          <a:p>
            <a:pPr lvl="1" fontAlgn="auto">
              <a:spcAft>
                <a:spcPts val="0"/>
              </a:spcAft>
              <a:buFont typeface="Arial" panose="020B0604020202020204" pitchFamily="34" charset="0"/>
              <a:buChar char="–"/>
              <a:defRPr/>
            </a:pPr>
            <a:r>
              <a:rPr lang="en-US" dirty="0"/>
              <a:t>Ignore results for offices not subject to </a:t>
            </a:r>
            <a:r>
              <a:rPr lang="en-US" dirty="0" err="1"/>
              <a:t>recanvass</a:t>
            </a:r>
            <a:r>
              <a:rPr lang="en-US" dirty="0"/>
              <a:t>  </a:t>
            </a:r>
            <a:endParaRPr lang="en-US" sz="3200" dirty="0"/>
          </a:p>
          <a:p>
            <a:pPr fontAlgn="auto">
              <a:spcAft>
                <a:spcPts val="0"/>
              </a:spcAft>
              <a:buFont typeface="Arial" panose="020B0604020202020204" pitchFamily="34" charset="0"/>
              <a:buChar char="•"/>
              <a:defRPr/>
            </a:pPr>
            <a:r>
              <a:rPr lang="en-US" dirty="0"/>
              <a:t>Post 2</a:t>
            </a:r>
            <a:r>
              <a:rPr lang="en-US" baseline="30000" dirty="0"/>
              <a:t>nd</a:t>
            </a:r>
            <a:r>
              <a:rPr lang="en-US" dirty="0"/>
              <a:t> result tape for observers to view</a:t>
            </a:r>
            <a:endParaRPr lang="en-US" sz="3600" dirty="0"/>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768A5494-E1AC-4E66-BA02-E2745574E762}" type="slidenum">
              <a:rPr lang="en-US"/>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b="1" u="sng" smtClean="0"/>
              <a:t>Closing Recount </a:t>
            </a:r>
            <a:r>
              <a:rPr lang="en-US" sz="2800" b="1" u="sng" smtClean="0"/>
              <a:t>(2 of 3 )</a:t>
            </a:r>
            <a:endParaRPr lang="en-US" b="1" u="sng" smtClean="0"/>
          </a:p>
        </p:txBody>
      </p:sp>
      <p:sp>
        <p:nvSpPr>
          <p:cNvPr id="3" name="Content Placeholder 2">
            <a:extLst>
              <a:ext uri="{FF2B5EF4-FFF2-40B4-BE49-F238E27FC236}"/>
            </a:extLst>
          </p:cNvPr>
          <p:cNvSpPr>
            <a:spLocks noGrp="1"/>
          </p:cNvSpPr>
          <p:nvPr>
            <p:ph idx="1"/>
          </p:nvPr>
        </p:nvSpPr>
        <p:spPr/>
        <p:txBody>
          <a:bodyPr rtlCol="0">
            <a:normAutofit fontScale="85000" lnSpcReduction="10000"/>
          </a:bodyPr>
          <a:lstStyle/>
          <a:p>
            <a:pPr fontAlgn="auto">
              <a:spcAft>
                <a:spcPts val="0"/>
              </a:spcAft>
              <a:buFont typeface="Arial" panose="020B0604020202020204" pitchFamily="34" charset="0"/>
              <a:buChar char="•"/>
              <a:defRPr/>
            </a:pPr>
            <a:r>
              <a:rPr lang="en-US" dirty="0"/>
              <a:t>After all votes subject to </a:t>
            </a:r>
            <a:r>
              <a:rPr lang="en-US" dirty="0" err="1"/>
              <a:t>recanvass</a:t>
            </a:r>
            <a:r>
              <a:rPr lang="en-US" dirty="0"/>
              <a:t> are counted:</a:t>
            </a:r>
          </a:p>
          <a:p>
            <a:pPr lvl="1" fontAlgn="auto">
              <a:spcAft>
                <a:spcPts val="0"/>
              </a:spcAft>
              <a:buFont typeface="Arial" panose="020B0604020202020204" pitchFamily="34" charset="0"/>
              <a:buChar char="–"/>
              <a:defRPr/>
            </a:pPr>
            <a:r>
              <a:rPr lang="en-US" dirty="0"/>
              <a:t>Record results on proper tally sheets</a:t>
            </a:r>
          </a:p>
          <a:p>
            <a:pPr lvl="1" fontAlgn="auto">
              <a:spcAft>
                <a:spcPts val="0"/>
              </a:spcAft>
              <a:buFont typeface="Arial" panose="020B0604020202020204" pitchFamily="34" charset="0"/>
              <a:buChar char="–"/>
              <a:defRPr/>
            </a:pPr>
            <a:r>
              <a:rPr lang="en-US" dirty="0"/>
              <a:t>Complete “Certificate of Closing Polls” form with moderator &amp; at least two officials’ signatures.</a:t>
            </a:r>
          </a:p>
          <a:p>
            <a:pPr lvl="2" fontAlgn="auto">
              <a:spcAft>
                <a:spcPts val="0"/>
              </a:spcAft>
              <a:buFont typeface="Arial" panose="020B0604020202020204" pitchFamily="34" charset="0"/>
              <a:buChar char="•"/>
              <a:defRPr/>
            </a:pPr>
            <a:r>
              <a:rPr lang="en-US" dirty="0"/>
              <a:t>Record seal numbers from tabulator and ballot transfer cases</a:t>
            </a:r>
          </a:p>
          <a:p>
            <a:pPr fontAlgn="auto">
              <a:spcAft>
                <a:spcPts val="0"/>
              </a:spcAft>
              <a:buFont typeface="Arial" panose="020B0604020202020204" pitchFamily="34" charset="0"/>
              <a:buChar char="•"/>
              <a:defRPr/>
            </a:pPr>
            <a:r>
              <a:rPr lang="en-US" dirty="0"/>
              <a:t>Any additional memory card containers must be listed on certificate</a:t>
            </a:r>
          </a:p>
          <a:p>
            <a:pPr fontAlgn="auto">
              <a:spcAft>
                <a:spcPts val="0"/>
              </a:spcAft>
              <a:buFont typeface="Arial" panose="020B0604020202020204" pitchFamily="34" charset="0"/>
              <a:buChar char="•"/>
              <a:defRPr/>
            </a:pPr>
            <a:r>
              <a:rPr lang="en-US" dirty="0"/>
              <a:t>Complete Moderator’s Returns for each office subject to </a:t>
            </a:r>
            <a:r>
              <a:rPr lang="en-US" dirty="0" err="1"/>
              <a:t>recanvass</a:t>
            </a:r>
            <a:endParaRPr lang="en-US" dirty="0"/>
          </a:p>
          <a:p>
            <a:pPr fontAlgn="auto">
              <a:spcAft>
                <a:spcPts val="0"/>
              </a:spcAft>
              <a:buFont typeface="Arial" panose="020B0604020202020204" pitchFamily="34" charset="0"/>
              <a:buChar char="•"/>
              <a:defRPr/>
            </a:pPr>
            <a:r>
              <a:rPr lang="en-US" dirty="0"/>
              <a:t>Announce results for contests subject to </a:t>
            </a:r>
            <a:r>
              <a:rPr lang="en-US" dirty="0" err="1"/>
              <a:t>recanvass</a:t>
            </a:r>
            <a:r>
              <a:rPr lang="en-US" dirty="0"/>
              <a:t> </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784C8382-79A8-4C4A-A534-8685B63ED41E}" type="slidenum">
              <a:rPr lang="en-US"/>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b="1" u="sng" smtClean="0"/>
              <a:t>Closing Recount </a:t>
            </a:r>
            <a:r>
              <a:rPr lang="en-US" sz="2800" b="1" u="sng" smtClean="0"/>
              <a:t>(3 of 3 )</a:t>
            </a:r>
            <a:endParaRPr lang="en-US" b="1" u="sng" smtClean="0"/>
          </a:p>
        </p:txBody>
      </p:sp>
      <p:sp>
        <p:nvSpPr>
          <p:cNvPr id="3" name="Content Placeholder 2">
            <a:extLst>
              <a:ext uri="{FF2B5EF4-FFF2-40B4-BE49-F238E27FC236}"/>
            </a:extLst>
          </p:cNvPr>
          <p:cNvSpPr>
            <a:spLocks noGrp="1"/>
          </p:cNvSpPr>
          <p:nvPr>
            <p:ph idx="1"/>
          </p:nvPr>
        </p:nvSpPr>
        <p:spPr>
          <a:xfrm>
            <a:off x="381000" y="1439863"/>
            <a:ext cx="8305800" cy="4876800"/>
          </a:xfrm>
        </p:spPr>
        <p:txBody>
          <a:bodyPr rtlCol="0">
            <a:normAutofit/>
          </a:bodyPr>
          <a:lstStyle/>
          <a:p>
            <a:pPr fontAlgn="auto">
              <a:spcAft>
                <a:spcPts val="0"/>
              </a:spcAft>
              <a:buFont typeface="Arial" panose="020B0604020202020204" pitchFamily="34" charset="0"/>
              <a:buChar char="•"/>
              <a:defRPr/>
            </a:pPr>
            <a:r>
              <a:rPr lang="en-US" dirty="0"/>
              <a:t>Put in ballot transfer case all tabulator counted ballots and sealed depository envelopes like they were on election night </a:t>
            </a:r>
          </a:p>
          <a:p>
            <a:pPr lvl="1" fontAlgn="auto">
              <a:spcAft>
                <a:spcPts val="0"/>
              </a:spcAft>
              <a:buFont typeface="Arial" panose="020B0604020202020204" pitchFamily="34" charset="0"/>
              <a:buChar char="–"/>
              <a:defRPr/>
            </a:pPr>
            <a:r>
              <a:rPr lang="en-US" dirty="0"/>
              <a:t>Attach new seal</a:t>
            </a:r>
          </a:p>
          <a:p>
            <a:pPr lvl="1" fontAlgn="auto">
              <a:spcAft>
                <a:spcPts val="0"/>
              </a:spcAft>
              <a:buFont typeface="Arial" panose="020B0604020202020204" pitchFamily="34" charset="0"/>
              <a:buChar char="–"/>
              <a:defRPr/>
            </a:pPr>
            <a:r>
              <a:rPr lang="en-US" dirty="0"/>
              <a:t>Record seal number on Moderator’s Return </a:t>
            </a:r>
          </a:p>
          <a:p>
            <a:pPr marL="347663" lvl="1" indent="-347663" fontAlgn="auto">
              <a:spcAft>
                <a:spcPts val="0"/>
              </a:spcAft>
              <a:buFont typeface="Arial" panose="020B0604020202020204" pitchFamily="34" charset="0"/>
              <a:buChar char="•"/>
              <a:defRPr/>
            </a:pPr>
            <a:r>
              <a:rPr lang="en-US" dirty="0"/>
              <a:t>Put tabulator w/</a:t>
            </a:r>
            <a:r>
              <a:rPr lang="en-US" dirty="0" err="1"/>
              <a:t>recanvass</a:t>
            </a:r>
            <a:r>
              <a:rPr lang="en-US" dirty="0"/>
              <a:t> memory card into tabulator case.</a:t>
            </a:r>
            <a:endParaRPr lang="en-US" sz="3200" dirty="0"/>
          </a:p>
          <a:p>
            <a:pPr lvl="1" fontAlgn="auto">
              <a:spcAft>
                <a:spcPts val="0"/>
              </a:spcAft>
              <a:buFont typeface="Arial" panose="020B0604020202020204" pitchFamily="34" charset="0"/>
              <a:buChar char="–"/>
              <a:defRPr/>
            </a:pPr>
            <a:r>
              <a:rPr lang="en-US" dirty="0"/>
              <a:t>Attach new seal</a:t>
            </a:r>
          </a:p>
          <a:p>
            <a:pPr lvl="1" fontAlgn="auto">
              <a:spcAft>
                <a:spcPts val="0"/>
              </a:spcAft>
              <a:buFont typeface="Arial" panose="020B0604020202020204" pitchFamily="34" charset="0"/>
              <a:buChar char="–"/>
              <a:defRPr/>
            </a:pPr>
            <a:r>
              <a:rPr lang="en-US" dirty="0"/>
              <a:t>Record seal number on Moderator’s Return </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CB10E6F9-AF70-4DA5-96CE-4EC5FFEEDEB5}" type="slidenum">
              <a:rPr lang="en-US"/>
              <a:pPr>
                <a:defRPr/>
              </a:pPr>
              <a:t>56</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8E4D8-98F8-4A7D-9DD2-0F56D9EED812}" type="slidenum">
              <a:rPr lang="en-US"/>
              <a:pPr>
                <a:defRPr/>
              </a:pPr>
              <a:t>6</a:t>
            </a:fld>
            <a:endParaRPr lang="en-US"/>
          </a:p>
        </p:txBody>
      </p:sp>
      <p:sp>
        <p:nvSpPr>
          <p:cNvPr id="19458" name="Rectangle 2"/>
          <p:cNvSpPr>
            <a:spLocks noChangeArrowheads="1"/>
          </p:cNvSpPr>
          <p:nvPr/>
        </p:nvSpPr>
        <p:spPr bwMode="auto">
          <a:xfrm>
            <a:off x="152400" y="76200"/>
            <a:ext cx="8763000" cy="4494213"/>
          </a:xfrm>
          <a:prstGeom prst="rect">
            <a:avLst/>
          </a:prstGeom>
          <a:noFill/>
          <a:ln w="9525">
            <a:noFill/>
            <a:miter lim="800000"/>
            <a:headEnd/>
            <a:tailEnd/>
          </a:ln>
        </p:spPr>
        <p:txBody>
          <a:bodyPr>
            <a:spAutoFit/>
          </a:bodyPr>
          <a:lstStyle/>
          <a:p>
            <a:pPr algn="ctr"/>
            <a:endParaRPr lang="en-US" sz="4400" b="1" u="sng">
              <a:latin typeface="Calibri Light" pitchFamily="34" charset="0"/>
              <a:ea typeface="Times New Roman" pitchFamily="18" charset="0"/>
              <a:cs typeface="Calibri Light" pitchFamily="34" charset="0"/>
            </a:endParaRPr>
          </a:p>
          <a:p>
            <a:pPr algn="ctr"/>
            <a:r>
              <a:rPr lang="en-US" sz="4400" b="1" u="sng">
                <a:latin typeface="Calibri Light" pitchFamily="34" charset="0"/>
                <a:ea typeface="Times New Roman" pitchFamily="18" charset="0"/>
                <a:cs typeface="Calibri Light" pitchFamily="34" charset="0"/>
              </a:rPr>
              <a:t>Recanvass = Recount</a:t>
            </a:r>
            <a:endParaRPr lang="en-US" sz="4400">
              <a:latin typeface="Calibri Light" pitchFamily="34" charset="0"/>
              <a:ea typeface="Times New Roman" pitchFamily="18" charset="0"/>
              <a:cs typeface="Calibri Light" pitchFamily="34" charset="0"/>
            </a:endParaRPr>
          </a:p>
          <a:p>
            <a:pPr algn="ctr">
              <a:lnSpc>
                <a:spcPct val="150000"/>
              </a:lnSpc>
            </a:pPr>
            <a:r>
              <a:rPr lang="en-US" sz="4400">
                <a:latin typeface="Calibri Light" pitchFamily="34" charset="0"/>
                <a:ea typeface="Times New Roman" pitchFamily="18" charset="0"/>
                <a:cs typeface="Calibri Light" pitchFamily="34" charset="0"/>
              </a:rPr>
              <a:t>What we refer to as a Recanvass the public refers to as a recount. They are the same thing.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F4B4984-E008-450F-A143-BD28A16BA51A}" type="slidenum">
              <a:rPr lang="en-US"/>
              <a:pPr>
                <a:defRPr/>
              </a:pPr>
              <a:t>7</a:t>
            </a:fld>
            <a:endParaRPr lang="en-US"/>
          </a:p>
        </p:txBody>
      </p:sp>
      <p:sp>
        <p:nvSpPr>
          <p:cNvPr id="20482" name="Rectangle 2"/>
          <p:cNvSpPr>
            <a:spLocks noChangeArrowheads="1"/>
          </p:cNvSpPr>
          <p:nvPr/>
        </p:nvSpPr>
        <p:spPr bwMode="auto">
          <a:xfrm>
            <a:off x="228600" y="381000"/>
            <a:ext cx="8305800" cy="3140075"/>
          </a:xfrm>
          <a:prstGeom prst="rect">
            <a:avLst/>
          </a:prstGeom>
          <a:noFill/>
          <a:ln w="9525">
            <a:noFill/>
            <a:miter lim="800000"/>
            <a:headEnd/>
            <a:tailEnd/>
          </a:ln>
        </p:spPr>
        <p:txBody>
          <a:bodyPr>
            <a:spAutoFit/>
          </a:bodyPr>
          <a:lstStyle/>
          <a:p>
            <a:pPr algn="ctr">
              <a:lnSpc>
                <a:spcPct val="150000"/>
              </a:lnSpc>
            </a:pPr>
            <a:r>
              <a:rPr lang="en-US" sz="4400">
                <a:latin typeface="Calibri Light" pitchFamily="34" charset="0"/>
                <a:ea typeface="Times New Roman" pitchFamily="18" charset="0"/>
                <a:cs typeface="Calibri Light" pitchFamily="34" charset="0"/>
              </a:rPr>
              <a:t>We recanvass the votes that were counted or canvassed on election night.</a:t>
            </a:r>
          </a:p>
        </p:txBody>
      </p:sp>
      <p:pic>
        <p:nvPicPr>
          <p:cNvPr id="20483" name="Picture 3"/>
          <p:cNvPicPr>
            <a:picLocks noChangeAspect="1"/>
          </p:cNvPicPr>
          <p:nvPr/>
        </p:nvPicPr>
        <p:blipFill>
          <a:blip r:embed="rId2"/>
          <a:srcRect/>
          <a:stretch>
            <a:fillRect/>
          </a:stretch>
        </p:blipFill>
        <p:spPr bwMode="auto">
          <a:xfrm>
            <a:off x="2032000" y="3521075"/>
            <a:ext cx="5080000" cy="3032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C1C571-0285-4C92-873D-2F17F6CD2266}" type="slidenum">
              <a:rPr lang="en-US"/>
              <a:pPr>
                <a:defRPr/>
              </a:pPr>
              <a:t>8</a:t>
            </a:fld>
            <a:endParaRPr lang="en-US"/>
          </a:p>
        </p:txBody>
      </p:sp>
      <p:sp>
        <p:nvSpPr>
          <p:cNvPr id="21506" name="Rectangle 2"/>
          <p:cNvSpPr>
            <a:spLocks noChangeArrowheads="1"/>
          </p:cNvSpPr>
          <p:nvPr/>
        </p:nvSpPr>
        <p:spPr bwMode="auto">
          <a:xfrm>
            <a:off x="685800" y="381000"/>
            <a:ext cx="7848600" cy="2124075"/>
          </a:xfrm>
          <a:prstGeom prst="rect">
            <a:avLst/>
          </a:prstGeom>
          <a:noFill/>
          <a:ln w="9525">
            <a:noFill/>
            <a:miter lim="800000"/>
            <a:headEnd/>
            <a:tailEnd/>
          </a:ln>
        </p:spPr>
        <p:txBody>
          <a:bodyPr>
            <a:spAutoFit/>
          </a:bodyPr>
          <a:lstStyle/>
          <a:p>
            <a:pPr algn="ctr"/>
            <a:r>
              <a:rPr lang="en-US" sz="4400">
                <a:latin typeface="Calibri Light" pitchFamily="34" charset="0"/>
                <a:ea typeface="Times New Roman" pitchFamily="18" charset="0"/>
                <a:cs typeface="Calibri Light" pitchFamily="34" charset="0"/>
              </a:rPr>
              <a:t>A recanvass will most likely occur in a multi opening office in an election with a low turnout</a:t>
            </a:r>
          </a:p>
        </p:txBody>
      </p:sp>
      <p:pic>
        <p:nvPicPr>
          <p:cNvPr id="21507" name="Picture 3"/>
          <p:cNvPicPr>
            <a:picLocks noChangeAspect="1"/>
          </p:cNvPicPr>
          <p:nvPr/>
        </p:nvPicPr>
        <p:blipFill>
          <a:blip r:embed="rId2"/>
          <a:srcRect/>
          <a:stretch>
            <a:fillRect/>
          </a:stretch>
        </p:blipFill>
        <p:spPr bwMode="auto">
          <a:xfrm>
            <a:off x="2717800" y="2743200"/>
            <a:ext cx="3708400" cy="350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A40FAE-3876-4A59-A064-23D1B0DF29FE}" type="slidenum">
              <a:rPr lang="en-US"/>
              <a:pPr>
                <a:defRPr/>
              </a:pPr>
              <a:t>9</a:t>
            </a:fld>
            <a:endParaRPr lang="en-US"/>
          </a:p>
        </p:txBody>
      </p:sp>
      <p:sp>
        <p:nvSpPr>
          <p:cNvPr id="22530" name="Rectangle 2"/>
          <p:cNvSpPr>
            <a:spLocks noChangeArrowheads="1"/>
          </p:cNvSpPr>
          <p:nvPr/>
        </p:nvSpPr>
        <p:spPr bwMode="auto">
          <a:xfrm>
            <a:off x="457200" y="228600"/>
            <a:ext cx="8458200" cy="4154488"/>
          </a:xfrm>
          <a:prstGeom prst="rect">
            <a:avLst/>
          </a:prstGeom>
          <a:noFill/>
          <a:ln w="9525">
            <a:noFill/>
            <a:miter lim="800000"/>
            <a:headEnd/>
            <a:tailEnd/>
          </a:ln>
        </p:spPr>
        <p:txBody>
          <a:bodyPr>
            <a:spAutoFit/>
          </a:bodyPr>
          <a:lstStyle/>
          <a:p>
            <a:pPr algn="ctr"/>
            <a:endParaRPr lang="en-US" sz="4400" b="1" u="sng">
              <a:latin typeface="Calibri Light" pitchFamily="34" charset="0"/>
              <a:ea typeface="Times New Roman" pitchFamily="18" charset="0"/>
              <a:cs typeface="Calibri Light" pitchFamily="34" charset="0"/>
            </a:endParaRPr>
          </a:p>
          <a:p>
            <a:pPr algn="ctr"/>
            <a:endParaRPr lang="en-US" sz="4400" b="1" u="sng">
              <a:latin typeface="Calibri Light" pitchFamily="34" charset="0"/>
              <a:ea typeface="Times New Roman" pitchFamily="18" charset="0"/>
              <a:cs typeface="Calibri Light" pitchFamily="34" charset="0"/>
            </a:endParaRPr>
          </a:p>
          <a:p>
            <a:pPr algn="ctr"/>
            <a:r>
              <a:rPr lang="en-US" sz="4400" b="1">
                <a:latin typeface="Calibri Light" pitchFamily="34" charset="0"/>
                <a:ea typeface="Times New Roman" pitchFamily="18" charset="0"/>
                <a:cs typeface="Calibri Light" pitchFamily="34" charset="0"/>
              </a:rPr>
              <a:t>The difference between a </a:t>
            </a:r>
          </a:p>
          <a:p>
            <a:pPr algn="ctr"/>
            <a:r>
              <a:rPr lang="en-US" sz="4400" b="1">
                <a:latin typeface="Calibri Light" pitchFamily="34" charset="0"/>
                <a:ea typeface="Times New Roman" pitchFamily="18" charset="0"/>
                <a:cs typeface="Calibri Light" pitchFamily="34" charset="0"/>
              </a:rPr>
              <a:t>Recanvass and an Audit</a:t>
            </a:r>
          </a:p>
          <a:p>
            <a:pPr algn="ctr"/>
            <a:endParaRPr lang="en-US" sz="4400" b="1">
              <a:latin typeface="Calibri Light" pitchFamily="34" charset="0"/>
              <a:ea typeface="Times New Roman" pitchFamily="18" charset="0"/>
              <a:cs typeface="Calibri Light" pitchFamily="34" charset="0"/>
            </a:endParaRPr>
          </a:p>
          <a:p>
            <a:pPr algn="ctr"/>
            <a:r>
              <a:rPr lang="en-US" sz="4400" b="1">
                <a:latin typeface="Calibri Light" pitchFamily="34" charset="0"/>
                <a:ea typeface="Times New Roman" pitchFamily="18" charset="0"/>
                <a:cs typeface="Calibri Light" pitchFamily="34" charset="0"/>
              </a:rPr>
              <a:t>Keep this in mind:</a:t>
            </a:r>
            <a:endParaRPr lang="en-US" sz="4400">
              <a:latin typeface="Calibri Light" pitchFamily="34" charset="0"/>
              <a:ea typeface="Times New Roman" pitchFamily="18" charset="0"/>
              <a:cs typeface="Calibri Light" pitchFamily="34" charset="0"/>
            </a:endParaRPr>
          </a:p>
        </p:txBody>
      </p:sp>
      <p:pic>
        <p:nvPicPr>
          <p:cNvPr id="22531" name="Picture 3"/>
          <p:cNvPicPr>
            <a:picLocks noChangeAspect="1"/>
          </p:cNvPicPr>
          <p:nvPr/>
        </p:nvPicPr>
        <p:blipFill>
          <a:blip r:embed="rId2"/>
          <a:srcRect/>
          <a:stretch>
            <a:fillRect/>
          </a:stretch>
        </p:blipFill>
        <p:spPr bwMode="auto">
          <a:xfrm>
            <a:off x="3733800" y="4364038"/>
            <a:ext cx="1543050" cy="1819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7992</TotalTime>
  <Words>1994</Words>
  <Application>Microsoft Office PowerPoint</Application>
  <PresentationFormat>On-screen Show (4:3)</PresentationFormat>
  <Paragraphs>366</Paragraphs>
  <Slides>56</Slides>
  <Notes>3</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56</vt:i4>
      </vt:variant>
    </vt:vector>
  </HeadingPairs>
  <TitlesOfParts>
    <vt:vector size="61" baseType="lpstr">
      <vt:lpstr>Calibri</vt:lpstr>
      <vt:lpstr>Arial</vt:lpstr>
      <vt:lpstr>Calibri Light</vt:lpstr>
      <vt:lpstr>Times New Roman</vt:lpstr>
      <vt:lpstr>Office Theme</vt:lpstr>
      <vt:lpstr>Recanvass  Procedures &amp; Tips</vt:lpstr>
      <vt:lpstr>Slide 2</vt:lpstr>
      <vt:lpstr>Slide 3</vt:lpstr>
      <vt:lpstr>Slide 4</vt:lpstr>
      <vt:lpstr>Slide 5</vt:lpstr>
      <vt:lpstr>Slide 6</vt:lpstr>
      <vt:lpstr>Slide 7</vt:lpstr>
      <vt:lpstr>Slide 8</vt:lpstr>
      <vt:lpstr>Slide 9</vt:lpstr>
      <vt:lpstr>Slide 10</vt:lpstr>
      <vt:lpstr>Slide 11</vt:lpstr>
      <vt:lpstr>Recanvass Procedure Manual  Print copies from  Secretary of the State of CT website</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Recanvass</vt:lpstr>
      <vt:lpstr>Ballot Counting Rules </vt:lpstr>
      <vt:lpstr>Basic Ballot Counting Rules</vt:lpstr>
      <vt:lpstr>Basic Hand Counting Ballots Improperly Marked Ballots</vt:lpstr>
      <vt:lpstr>TABULATOR Counted  Polling Place Ballots </vt:lpstr>
      <vt:lpstr>Absentee Ballot Handling (1 of 2) </vt:lpstr>
      <vt:lpstr>Absentee Ballot Handling (2 of 2)</vt:lpstr>
      <vt:lpstr>EDR Ballot Handling </vt:lpstr>
      <vt:lpstr>Write In Bin Ballots (1 of 2) </vt:lpstr>
      <vt:lpstr>Write In Bin Ballots (2 of 2)</vt:lpstr>
      <vt:lpstr>AUXILIARY Bin Ballots</vt:lpstr>
      <vt:lpstr>Interpreting Ballot Markings (1 of 7)</vt:lpstr>
      <vt:lpstr>Interpreting Ballot Markings (2 of 7)</vt:lpstr>
      <vt:lpstr>Interpreting Ballot Markings (3 of 7)</vt:lpstr>
      <vt:lpstr>Interpreting Ballot Markings (4 of 7)</vt:lpstr>
      <vt:lpstr>Interpreting Ballot Markings (5 of 7)</vt:lpstr>
      <vt:lpstr>Interpreting Ballot Markings (6 of 7)</vt:lpstr>
      <vt:lpstr>Interpreting Ballot Markings (7 of 7)</vt:lpstr>
      <vt:lpstr>Closing Recount (1 of 3 )</vt:lpstr>
      <vt:lpstr>Closing Recount (2 of 3 )</vt:lpstr>
      <vt:lpstr>Closing Recount (3 of 3 )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Registrar of Voters Certification</dc:title>
  <dc:creator>michael kozik</dc:creator>
  <cp:lastModifiedBy>cbruno</cp:lastModifiedBy>
  <cp:revision>247</cp:revision>
  <cp:lastPrinted>2017-09-14T14:05:34Z</cp:lastPrinted>
  <dcterms:created xsi:type="dcterms:W3CDTF">2017-01-14T00:08:15Z</dcterms:created>
  <dcterms:modified xsi:type="dcterms:W3CDTF">2017-09-22T13:40:26Z</dcterms:modified>
</cp:coreProperties>
</file>