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73" r:id="rId9"/>
    <p:sldId id="272" r:id="rId10"/>
    <p:sldId id="263" r:id="rId11"/>
    <p:sldId id="264" r:id="rId12"/>
    <p:sldId id="270" r:id="rId13"/>
    <p:sldId id="271" r:id="rId14"/>
    <p:sldId id="274" r:id="rId15"/>
    <p:sldId id="265" r:id="rId16"/>
    <p:sldId id="266" r:id="rId17"/>
    <p:sldId id="267" r:id="rId18"/>
    <p:sldId id="268" r:id="rId19"/>
    <p:sldId id="269" r:id="rId20"/>
    <p:sldId id="278" r:id="rId21"/>
    <p:sldId id="277" r:id="rId22"/>
    <p:sldId id="275" r:id="rId23"/>
    <p:sldId id="282" r:id="rId24"/>
    <p:sldId id="279" r:id="rId25"/>
    <p:sldId id="280" r:id="rId26"/>
    <p:sldId id="276" r:id="rId27"/>
    <p:sldId id="281"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3/30/2017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3/30/2017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3/30/2017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3/30/2017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3/30/2017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3/30/2017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REGISTRARS OF VOTERS CONFERENCE</a:t>
            </a:r>
            <a:endParaRPr lang="en-US" dirty="0"/>
          </a:p>
        </p:txBody>
      </p:sp>
      <p:sp>
        <p:nvSpPr>
          <p:cNvPr id="3" name="Subtitle 2"/>
          <p:cNvSpPr>
            <a:spLocks noGrp="1"/>
          </p:cNvSpPr>
          <p:nvPr>
            <p:ph type="subTitle" idx="1"/>
          </p:nvPr>
        </p:nvSpPr>
        <p:spPr/>
        <p:txBody>
          <a:bodyPr/>
          <a:lstStyle/>
          <a:p>
            <a:r>
              <a:rPr lang="en-US" dirty="0" smtClean="0"/>
              <a:t>CANVASS</a:t>
            </a:r>
          </a:p>
          <a:p>
            <a:r>
              <a:rPr lang="en-US" dirty="0" smtClean="0"/>
              <a:t>APRIL 21, 2017</a:t>
            </a:r>
            <a:endParaRPr lang="en-US" dirty="0"/>
          </a:p>
        </p:txBody>
      </p:sp>
    </p:spTree>
    <p:extLst>
      <p:ext uri="{BB962C8B-B14F-4D97-AF65-F5344CB8AC3E}">
        <p14:creationId xmlns:p14="http://schemas.microsoft.com/office/powerpoint/2010/main" val="67332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CANVASS BY MAIL</a:t>
            </a:r>
            <a:endParaRPr lang="en-US" dirty="0"/>
          </a:p>
        </p:txBody>
      </p:sp>
      <p:sp>
        <p:nvSpPr>
          <p:cNvPr id="3" name="Content Placeholder 2"/>
          <p:cNvSpPr>
            <a:spLocks noGrp="1"/>
          </p:cNvSpPr>
          <p:nvPr>
            <p:ph idx="1"/>
          </p:nvPr>
        </p:nvSpPr>
        <p:spPr/>
        <p:txBody>
          <a:bodyPr>
            <a:normAutofit lnSpcReduction="10000"/>
          </a:bodyPr>
          <a:lstStyle/>
          <a:p>
            <a:r>
              <a:rPr lang="en-US" dirty="0"/>
              <a:t>If you choose to canvass by mail, please see Conn. Gen. Stat. Secs. 9-32 and 9-35, and regulations related thereto, especially Secs. 9-32-1 through 9-32-4 and Sec. 9-32-9.</a:t>
            </a:r>
          </a:p>
          <a:p>
            <a:r>
              <a:rPr lang="en-US" dirty="0" smtClean="0"/>
              <a:t>Use </a:t>
            </a:r>
            <a:r>
              <a:rPr lang="en-US" dirty="0"/>
              <a:t>of the Notice of Canvass is mandatory with respect to any canvass-by-mail and it must be printed in English and Spanish in those municipalities which have 1% or more Hispanic </a:t>
            </a:r>
            <a:r>
              <a:rPr lang="en-US" dirty="0" smtClean="0"/>
              <a:t>population.  </a:t>
            </a:r>
            <a:r>
              <a:rPr lang="en-US" dirty="0"/>
              <a:t>Please note the following regulation (Sec. 9-32-2) relating to this notice which requires that the Notice of </a:t>
            </a:r>
            <a:r>
              <a:rPr lang="en-US" u="sng" dirty="0"/>
              <a:t>Canvass</a:t>
            </a:r>
            <a:r>
              <a:rPr lang="en-US" dirty="0"/>
              <a:t> be sent by </a:t>
            </a:r>
            <a:r>
              <a:rPr lang="en-US" u="sng" dirty="0"/>
              <a:t>first-class</a:t>
            </a:r>
            <a:r>
              <a:rPr lang="en-US" dirty="0"/>
              <a:t> mail, and provides:  "The registrars shall include with the notice a postage paid envelope for the return of the notice, or the notice may be in the form of a post card which is </a:t>
            </a:r>
            <a:r>
              <a:rPr lang="en-US" u="sng" dirty="0"/>
              <a:t>returnable postage paid</a:t>
            </a:r>
            <a:r>
              <a:rPr lang="en-US" dirty="0"/>
              <a:t> [emphasis added]."  You are free to use either method as long as the substance of the notice is included on your form and the postage is prepaid.</a:t>
            </a:r>
          </a:p>
          <a:p>
            <a:endParaRPr lang="en-US" dirty="0"/>
          </a:p>
        </p:txBody>
      </p:sp>
    </p:spTree>
    <p:extLst>
      <p:ext uri="{BB962C8B-B14F-4D97-AF65-F5344CB8AC3E}">
        <p14:creationId xmlns:p14="http://schemas.microsoft.com/office/powerpoint/2010/main" val="3662531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CANVASS BY MAIL</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language of the Notice of Canvass, used in a canvass-by-mail, may </a:t>
            </a:r>
            <a:r>
              <a:rPr lang="en-US" u="sng" dirty="0"/>
              <a:t>not</a:t>
            </a:r>
            <a:r>
              <a:rPr lang="en-US" dirty="0"/>
              <a:t> be altered since it is prescribed by regulation.  Therefore, if you wish to include information concerning voting districts and/or location of polling places as a part of your canvass, such information may only be included in the nonpartisan literature which our office </a:t>
            </a:r>
            <a:r>
              <a:rPr lang="en-US" dirty="0" smtClean="0"/>
              <a:t>provides to </a:t>
            </a:r>
            <a:r>
              <a:rPr lang="en-US" dirty="0"/>
              <a:t>registrars of towns holding November elections.</a:t>
            </a:r>
          </a:p>
          <a:p>
            <a:r>
              <a:rPr lang="en-US" dirty="0" smtClean="0"/>
              <a:t>Please </a:t>
            </a:r>
            <a:r>
              <a:rPr lang="en-US" dirty="0"/>
              <a:t>note that the </a:t>
            </a:r>
            <a:r>
              <a:rPr lang="en-US" u="sng" dirty="0"/>
              <a:t>Post Office Box</a:t>
            </a:r>
            <a:r>
              <a:rPr lang="en-US" dirty="0"/>
              <a:t> and </a:t>
            </a:r>
            <a:r>
              <a:rPr lang="en-US" u="sng" dirty="0"/>
              <a:t>Date of Birth</a:t>
            </a:r>
            <a:r>
              <a:rPr lang="en-US" dirty="0"/>
              <a:t> are </a:t>
            </a:r>
            <a:r>
              <a:rPr lang="en-US" u="sng" dirty="0"/>
              <a:t>optional</a:t>
            </a:r>
            <a:r>
              <a:rPr lang="en-US" dirty="0"/>
              <a:t>.  If you choose to enter each voter's Date of Birth and/or Post Office Box, we recommend that you have the printer include each phrase, but omit the word "optional" from the text.  If you choose </a:t>
            </a:r>
            <a:r>
              <a:rPr lang="en-US" u="sng" dirty="0"/>
              <a:t>not</a:t>
            </a:r>
            <a:r>
              <a:rPr lang="en-US" dirty="0"/>
              <a:t> to use Post Office Box and/or Date of Birth, we recommend that you omit each entirely, including omission of the word "optional".</a:t>
            </a:r>
          </a:p>
          <a:p>
            <a:r>
              <a:rPr lang="en-US" dirty="0" smtClean="0"/>
              <a:t>All </a:t>
            </a:r>
            <a:r>
              <a:rPr lang="en-US" dirty="0"/>
              <a:t>municipalities in which 1% or more of their total population, but no less than 500 persons, as reflected on the latest known extrapolations from the Director of the Census, are of Hispanic origin (hereinafter referred to as municipalities with a significant Hispanic population) must print the Notice of Canvass in English and Spanish, in accordance with </a:t>
            </a:r>
            <a:r>
              <a:rPr lang="en-US" dirty="0" err="1"/>
              <a:t>Regs</a:t>
            </a:r>
            <a:r>
              <a:rPr lang="en-US" dirty="0"/>
              <a:t>. Conn. State Agencies Sec. 9-32-3.  All other municipalities may use the English version </a:t>
            </a:r>
            <a:r>
              <a:rPr lang="en-US" dirty="0" smtClean="0"/>
              <a:t>only.</a:t>
            </a:r>
            <a:endParaRPr lang="en-US" dirty="0"/>
          </a:p>
        </p:txBody>
      </p:sp>
    </p:spTree>
    <p:extLst>
      <p:ext uri="{BB962C8B-B14F-4D97-AF65-F5344CB8AC3E}">
        <p14:creationId xmlns:p14="http://schemas.microsoft.com/office/powerpoint/2010/main" val="3023523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CANVASS BY MAIL REGULATION</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Sec. 9-32-1.  Applicability of provisions.</a:t>
            </a:r>
            <a:r>
              <a:rPr lang="en-US" dirty="0"/>
              <a:t>  In any municipality where the registrars of voters cause a canvass of the electors to be made by mail pursuant to subdivision (2) of section 9-32 of the general statutes, such canvass shall be conducted in accordance with these regulations.</a:t>
            </a:r>
          </a:p>
          <a:p>
            <a:r>
              <a:rPr lang="en-US" dirty="0"/>
              <a:t>	</a:t>
            </a:r>
            <a:r>
              <a:rPr lang="en-US" i="1" dirty="0"/>
              <a:t>(Effective April 23, 1981)</a:t>
            </a:r>
            <a:endParaRPr lang="en-US" dirty="0"/>
          </a:p>
          <a:p>
            <a:r>
              <a:rPr lang="en-US" b="1" dirty="0" smtClean="0"/>
              <a:t>Sec</a:t>
            </a:r>
            <a:r>
              <a:rPr lang="en-US" b="1" dirty="0"/>
              <a:t>. 9-32-2.  Notice of canvass - general provisions.</a:t>
            </a:r>
            <a:r>
              <a:rPr lang="en-US" dirty="0"/>
              <a:t>  The registrars shall send to each elector a notice of canvass by first class mail to the residence of such elector as shown on the last completed registry list for the municipality.  The notice of canvass shall be on a form on which the elector may furnish information to enable the registrars to correct the registry list as it pertains to such elector.  The registrars shall include with the notice a postage paid envelope for the return of the notice, or the notice may be in the form of a post card which is returnable postage paid.  For purposes of these regulations, "last completed registry list" means the registry list for the municipality including any changes, additions and deletions made on or before the date when the notice of canvass is sent to the elector.</a:t>
            </a:r>
          </a:p>
          <a:p>
            <a:r>
              <a:rPr lang="en-US" dirty="0"/>
              <a:t>	</a:t>
            </a:r>
            <a:r>
              <a:rPr lang="en-US" i="1" dirty="0"/>
              <a:t>(Effective April 23, 1981)</a:t>
            </a:r>
            <a:endParaRPr lang="en-US" dirty="0"/>
          </a:p>
          <a:p>
            <a:r>
              <a:rPr lang="en-US" b="1" dirty="0" smtClean="0"/>
              <a:t>Sec</a:t>
            </a:r>
            <a:r>
              <a:rPr lang="en-US" b="1" dirty="0"/>
              <a:t>. 9-32-3.  Notice of canvass-form.</a:t>
            </a:r>
            <a:r>
              <a:rPr lang="en-US" dirty="0"/>
              <a:t>  (a) The notice of canvass shall be in both the English and Spanish languages in affected municipalities; in non-affected municipalities, the notice of canvass may be in the English language only.  For purposes of this section, affected municipalities shall mean all municipalities in which 1% or more of their total population, but no less than 500 persons, as reflected on the latest known extrapolations from the Director of the Census, are Hispanic-Americans, including all persons of Mexican, Puerto Rican, Cuban, Central or South American, or other Spanish culture or origin, regardless of race.  The notice of canvass in affected municipalities shall be in substantially the following form</a:t>
            </a:r>
            <a:r>
              <a:rPr lang="en-US" dirty="0" smtClean="0"/>
              <a:t>:</a:t>
            </a:r>
          </a:p>
          <a:p>
            <a:r>
              <a:rPr lang="en-US" b="1" dirty="0"/>
              <a:t>Sec. 9-32-4.  Notice of canvass - failure to return.</a:t>
            </a:r>
            <a:r>
              <a:rPr lang="en-US" dirty="0"/>
              <a:t>  If the registrars of voters do not receive the notice of canvass from an elector, completed and signed, within 30 days after the date the notice was mailed to such elector, they shall take such action with respect to the removal of the elector's name from the registry list as they shall deem appropriate, subject to the requirements of section 9-32-9.  Such action may be based on other information which they may have received concerning the elector.</a:t>
            </a:r>
          </a:p>
          <a:p>
            <a:r>
              <a:rPr lang="en-US" dirty="0"/>
              <a:t>	</a:t>
            </a:r>
            <a:r>
              <a:rPr lang="en-US" i="1" dirty="0"/>
              <a:t>(Effective January 31, 1989)</a:t>
            </a:r>
            <a:endParaRPr lang="en-US" dirty="0"/>
          </a:p>
          <a:p>
            <a:endParaRPr lang="en-US" dirty="0"/>
          </a:p>
          <a:p>
            <a:endParaRPr lang="en-US" dirty="0"/>
          </a:p>
        </p:txBody>
      </p:sp>
    </p:spTree>
    <p:extLst>
      <p:ext uri="{BB962C8B-B14F-4D97-AF65-F5344CB8AC3E}">
        <p14:creationId xmlns:p14="http://schemas.microsoft.com/office/powerpoint/2010/main" val="2126611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OF CANVASS</a:t>
            </a:r>
            <a:endParaRPr lang="en-US" dirty="0"/>
          </a:p>
        </p:txBody>
      </p:sp>
      <p:pic>
        <p:nvPicPr>
          <p:cNvPr id="4" name="Content Placeholder 3"/>
          <p:cNvPicPr>
            <a:picLocks noGrp="1" noChangeAspect="1"/>
          </p:cNvPicPr>
          <p:nvPr>
            <p:ph idx="1"/>
          </p:nvPr>
        </p:nvPicPr>
        <p:blipFill>
          <a:blip r:embed="rId2"/>
          <a:stretch>
            <a:fillRect/>
          </a:stretch>
        </p:blipFill>
        <p:spPr>
          <a:xfrm>
            <a:off x="2289749" y="2043307"/>
            <a:ext cx="6443530" cy="4553261"/>
          </a:xfrm>
          <a:prstGeom prst="rect">
            <a:avLst/>
          </a:prstGeom>
        </p:spPr>
      </p:pic>
    </p:spTree>
    <p:extLst>
      <p:ext uri="{BB962C8B-B14F-4D97-AF65-F5344CB8AC3E}">
        <p14:creationId xmlns:p14="http://schemas.microsoft.com/office/powerpoint/2010/main" val="2473039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 OF NAME FROM REGISTRY LIST REGULATION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Sec. 9-32-9.  Removal of name from registry list.  Telephone canvass or canvass by mail.</a:t>
            </a:r>
            <a:r>
              <a:rPr lang="en-US" dirty="0"/>
              <a:t>  If, on the basis of either a canvass by mail or a canvass by telephone conducted pursuant to section 9-32 of the general statutes and these regulations, the registrars determine that the name of an elector should be erased from the registry list because of his or her removal from the municipality, they shall proceed as provided in section 9-35 of the general statutes only after having made two (2) attempts during the canvass to contact the elector using at least two (2) of the following methods:  by mail, telephone or in person, and only after making a written memorandum of the two methods used and the dates of the two attempts.  The canvass by telephone must comply with the provisions of subsections (b) through (e) of Section 9-32-7 and the provisions of Section 9-32-8.</a:t>
            </a:r>
          </a:p>
          <a:p>
            <a:r>
              <a:rPr lang="en-US" dirty="0"/>
              <a:t>	</a:t>
            </a:r>
            <a:r>
              <a:rPr lang="en-US" i="1" dirty="0"/>
              <a:t>(Effective January 31, 1989)</a:t>
            </a:r>
            <a:endParaRPr lang="en-US" dirty="0"/>
          </a:p>
          <a:p>
            <a:endParaRPr lang="en-US" dirty="0"/>
          </a:p>
        </p:txBody>
      </p:sp>
    </p:spTree>
    <p:extLst>
      <p:ext uri="{BB962C8B-B14F-4D97-AF65-F5344CB8AC3E}">
        <p14:creationId xmlns:p14="http://schemas.microsoft.com/office/powerpoint/2010/main" val="410876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CHANGE OF ADDRESS</a:t>
            </a:r>
            <a:endParaRPr lang="en-US" dirty="0"/>
          </a:p>
        </p:txBody>
      </p:sp>
      <p:sp>
        <p:nvSpPr>
          <p:cNvPr id="3" name="Content Placeholder 2"/>
          <p:cNvSpPr>
            <a:spLocks noGrp="1"/>
          </p:cNvSpPr>
          <p:nvPr>
            <p:ph idx="1"/>
          </p:nvPr>
        </p:nvSpPr>
        <p:spPr/>
        <p:txBody>
          <a:bodyPr>
            <a:normAutofit lnSpcReduction="10000"/>
          </a:bodyPr>
          <a:lstStyle/>
          <a:p>
            <a:r>
              <a:rPr lang="en-US" dirty="0"/>
              <a:t>Sec. 9-32 provides that, upon agreement of both registrars, the National Change of Address system of the U.S. Postal Service may be used instead of the canvass-by-mail.  The U.S. Postal Service developed the </a:t>
            </a:r>
            <a:r>
              <a:rPr lang="en-US" dirty="0" err="1"/>
              <a:t>NCOA</a:t>
            </a:r>
            <a:r>
              <a:rPr lang="en-US" dirty="0"/>
              <a:t> system to reduce undeliverable mail.  The system uses a computerized file (updated nightly) containing change of address records from the Post Office. </a:t>
            </a:r>
            <a:r>
              <a:rPr lang="en-US" dirty="0" smtClean="0"/>
              <a:t>The </a:t>
            </a:r>
            <a:r>
              <a:rPr lang="en-US" dirty="0"/>
              <a:t>registry list may be submitted to the licensee in virtually any electronic medium (disk, tape, etc.) and in virtually any format.  The licensee (l) standardizes and Zip+4-codes all addresses submitted, (2) electronically compares the registry list against its changes of address, and (3) returns a computer tape of all changes of address; this computer tape can be processed to carry out a mailing (for example, to send Notices of Confirmation of Voting Residence to persons who moved out of town).</a:t>
            </a:r>
          </a:p>
          <a:p>
            <a:endParaRPr lang="en-US" dirty="0"/>
          </a:p>
        </p:txBody>
      </p:sp>
    </p:spTree>
    <p:extLst>
      <p:ext uri="{BB962C8B-B14F-4D97-AF65-F5344CB8AC3E}">
        <p14:creationId xmlns:p14="http://schemas.microsoft.com/office/powerpoint/2010/main" val="368759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CHANGE OF ADDRESS</a:t>
            </a:r>
            <a:endParaRPr lang="en-US" dirty="0"/>
          </a:p>
        </p:txBody>
      </p:sp>
      <p:sp>
        <p:nvSpPr>
          <p:cNvPr id="3" name="Content Placeholder 2"/>
          <p:cNvSpPr>
            <a:spLocks noGrp="1"/>
          </p:cNvSpPr>
          <p:nvPr>
            <p:ph idx="1"/>
          </p:nvPr>
        </p:nvSpPr>
        <p:spPr/>
        <p:txBody>
          <a:bodyPr/>
          <a:lstStyle/>
          <a:p>
            <a:r>
              <a:rPr lang="en-US" dirty="0"/>
              <a:t>If you make a change of address on the registry list within town solely on the basis of </a:t>
            </a:r>
            <a:r>
              <a:rPr lang="en-US" dirty="0" err="1"/>
              <a:t>NCOA</a:t>
            </a:r>
            <a:r>
              <a:rPr lang="en-US" dirty="0"/>
              <a:t>, the </a:t>
            </a:r>
            <a:r>
              <a:rPr lang="en-US" dirty="0" err="1"/>
              <a:t>NVRA</a:t>
            </a:r>
            <a:r>
              <a:rPr lang="en-US" dirty="0"/>
              <a:t> and Conn. Gen. Stat. §9-35 require that you send the elector a Notice of Change by </a:t>
            </a:r>
            <a:r>
              <a:rPr lang="en-US" dirty="0" err="1"/>
              <a:t>forwardable</a:t>
            </a:r>
            <a:r>
              <a:rPr lang="en-US" dirty="0"/>
              <a:t> mail and a postage prepaid pre-addressed return form by which the elector may verify or correct the address information.  </a:t>
            </a:r>
            <a:r>
              <a:rPr lang="en-US" u="sng" dirty="0"/>
              <a:t>Form ED-683 is only required to be sent if you use the </a:t>
            </a:r>
            <a:r>
              <a:rPr lang="en-US" u="sng" dirty="0" err="1"/>
              <a:t>NCOA</a:t>
            </a:r>
            <a:r>
              <a:rPr lang="en-US" u="sng" dirty="0"/>
              <a:t> System</a:t>
            </a:r>
            <a:r>
              <a:rPr lang="en-US" dirty="0"/>
              <a:t> and the </a:t>
            </a:r>
            <a:r>
              <a:rPr lang="en-US" dirty="0" err="1"/>
              <a:t>NCOA</a:t>
            </a:r>
            <a:r>
              <a:rPr lang="en-US" dirty="0"/>
              <a:t> System notifies you that there is a change of address within your town.</a:t>
            </a:r>
          </a:p>
          <a:p>
            <a:endParaRPr lang="en-US" dirty="0"/>
          </a:p>
        </p:txBody>
      </p:sp>
    </p:spTree>
    <p:extLst>
      <p:ext uri="{BB962C8B-B14F-4D97-AF65-F5344CB8AC3E}">
        <p14:creationId xmlns:p14="http://schemas.microsoft.com/office/powerpoint/2010/main" val="267890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OF VOTING RESIDENCE</a:t>
            </a:r>
            <a:endParaRPr lang="en-US" dirty="0"/>
          </a:p>
        </p:txBody>
      </p:sp>
      <p:sp>
        <p:nvSpPr>
          <p:cNvPr id="3" name="Content Placeholder 2"/>
          <p:cNvSpPr>
            <a:spLocks noGrp="1"/>
          </p:cNvSpPr>
          <p:nvPr>
            <p:ph idx="1"/>
          </p:nvPr>
        </p:nvSpPr>
        <p:spPr/>
        <p:txBody>
          <a:bodyPr>
            <a:normAutofit/>
          </a:bodyPr>
          <a:lstStyle/>
          <a:p>
            <a:r>
              <a:rPr lang="en-US" dirty="0"/>
              <a:t>The prescribed form for the Notice of Confirmation of Voting </a:t>
            </a:r>
            <a:r>
              <a:rPr lang="en-US" dirty="0" smtClean="0"/>
              <a:t>Residence is form ED-642.</a:t>
            </a:r>
            <a:endParaRPr lang="en-US" dirty="0"/>
          </a:p>
          <a:p>
            <a:r>
              <a:rPr lang="en-US" dirty="0" smtClean="0"/>
              <a:t>We </a:t>
            </a:r>
            <a:r>
              <a:rPr lang="en-US" dirty="0"/>
              <a:t>remind you that during the canvass, if you mail a canvass-by-mail between January 1st and May 1st and receive back nothing from the Post Office and nothing from the elector, such person's name must be left on the active registry and enrollment lists, unless you receive additional information from a canvass in person, or a telephone canvass, during such period that he has moved, in which case you can then send a Notice of Confirmation of Voting Residence between January 1, 2017 and May 1, 2017</a:t>
            </a:r>
            <a:r>
              <a:rPr lang="en-US" dirty="0" smtClean="0"/>
              <a:t>.</a:t>
            </a:r>
            <a:endParaRPr lang="en-US" dirty="0"/>
          </a:p>
        </p:txBody>
      </p:sp>
    </p:spTree>
    <p:extLst>
      <p:ext uri="{BB962C8B-B14F-4D97-AF65-F5344CB8AC3E}">
        <p14:creationId xmlns:p14="http://schemas.microsoft.com/office/powerpoint/2010/main" val="1568908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OF REMOVAL</a:t>
            </a:r>
            <a:endParaRPr lang="en-US" dirty="0"/>
          </a:p>
        </p:txBody>
      </p:sp>
      <p:sp>
        <p:nvSpPr>
          <p:cNvPr id="3" name="Content Placeholder 2"/>
          <p:cNvSpPr>
            <a:spLocks noGrp="1"/>
          </p:cNvSpPr>
          <p:nvPr>
            <p:ph idx="1"/>
          </p:nvPr>
        </p:nvSpPr>
        <p:spPr/>
        <p:txBody>
          <a:bodyPr/>
          <a:lstStyle/>
          <a:p>
            <a:r>
              <a:rPr lang="en-US" dirty="0"/>
              <a:t>We also remind you that when the Department of Motor Vehicles notifies you that an elector of your town has moved out of your town, you may, on any day except the day of a primary or election, send the Notice of Removal (ED-684) to such elector and immediately remove such name from both the active and inactive registry and enrollment lists.  </a:t>
            </a:r>
          </a:p>
          <a:p>
            <a:endParaRPr lang="en-US" dirty="0"/>
          </a:p>
        </p:txBody>
      </p:sp>
    </p:spTree>
    <p:extLst>
      <p:ext uri="{BB962C8B-B14F-4D97-AF65-F5344CB8AC3E}">
        <p14:creationId xmlns:p14="http://schemas.microsoft.com/office/powerpoint/2010/main" val="2590228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 FROM REGISTRY LIST WITHOUT NOTICE</a:t>
            </a:r>
            <a:endParaRPr lang="en-US" dirty="0"/>
          </a:p>
        </p:txBody>
      </p:sp>
      <p:sp>
        <p:nvSpPr>
          <p:cNvPr id="3" name="Content Placeholder 2"/>
          <p:cNvSpPr>
            <a:spLocks noGrp="1"/>
          </p:cNvSpPr>
          <p:nvPr>
            <p:ph idx="1"/>
          </p:nvPr>
        </p:nvSpPr>
        <p:spPr/>
        <p:txBody>
          <a:bodyPr/>
          <a:lstStyle/>
          <a:p>
            <a:r>
              <a:rPr lang="en-US" dirty="0"/>
              <a:t>We also remind you that whenever you have information that an elector has died, whenever an elector confirms in writing that he has moved out of your town, or whenever you receive a cancellation form, you may remove such elector from both the active and inactive registry and enrollment lists without sending any notice, and this may be done on any day except election or primary day. (Some registrars send informal letters requesting confirmation of a move, and if this results in a written response by the elector admitting that he no longer resides in town, his name is removed from the registry lists.)</a:t>
            </a:r>
          </a:p>
          <a:p>
            <a:endParaRPr lang="en-US" dirty="0"/>
          </a:p>
        </p:txBody>
      </p:sp>
    </p:spTree>
    <p:extLst>
      <p:ext uri="{BB962C8B-B14F-4D97-AF65-F5344CB8AC3E}">
        <p14:creationId xmlns:p14="http://schemas.microsoft.com/office/powerpoint/2010/main" val="3216588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CANVASS REQUIREMENT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Conn. Gen. Stat. Sec. 9-32 requires the registrars of each town holding a November 7, 2017 election to conduct a canvass of electors (1) in person, (2) by mail, or the National Change of Address (</a:t>
            </a:r>
            <a:r>
              <a:rPr lang="en-US" dirty="0" err="1"/>
              <a:t>NCOA</a:t>
            </a:r>
            <a:r>
              <a:rPr lang="en-US" dirty="0"/>
              <a:t>) system of the U.S. Postal Service, (3) by telephone, or (4) a combination of such methods.</a:t>
            </a:r>
          </a:p>
          <a:p>
            <a:r>
              <a:rPr lang="en-US" dirty="0" smtClean="0"/>
              <a:t>Under </a:t>
            </a:r>
            <a:r>
              <a:rPr lang="en-US" dirty="0"/>
              <a:t>Conn. Gen. Stat. Sec. 9-32, the Towns of Andover, Bethany, Union and Woodbridge need not conduct a canvass in 2017 because they hold town elections in May.  All other towns must conduct a canvass in 2017 because they hold town elections in November.</a:t>
            </a:r>
          </a:p>
          <a:p>
            <a:r>
              <a:rPr lang="en-US" dirty="0" smtClean="0"/>
              <a:t>The </a:t>
            </a:r>
            <a:r>
              <a:rPr lang="en-US" dirty="0"/>
              <a:t>Towns of Griswold, Groton, Killingly, Litchfield, Milford, Newtown, Old </a:t>
            </a:r>
            <a:r>
              <a:rPr lang="en-US" dirty="0" err="1"/>
              <a:t>Saybrook</a:t>
            </a:r>
            <a:r>
              <a:rPr lang="en-US" dirty="0"/>
              <a:t> and Stonington must conduct a canvass in 2017, but because they have boroughs or cities which have May elections, we suggest that they wait until May 1, 2017, the last day allowed in Conn. Gen. Stat. Sec. 9-35, to mail out their notices of Confirmation of Voting Residence.  In this way, the canvass will be effective only for the town election in November.</a:t>
            </a:r>
          </a:p>
          <a:p>
            <a:endParaRPr lang="en-US" dirty="0"/>
          </a:p>
        </p:txBody>
      </p:sp>
    </p:spTree>
    <p:extLst>
      <p:ext uri="{BB962C8B-B14F-4D97-AF65-F5344CB8AC3E}">
        <p14:creationId xmlns:p14="http://schemas.microsoft.com/office/powerpoint/2010/main" val="2277828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CVRS – START CANVASS</a:t>
            </a:r>
            <a:endParaRPr lang="en-US" dirty="0"/>
          </a:p>
        </p:txBody>
      </p:sp>
      <p:sp>
        <p:nvSpPr>
          <p:cNvPr id="3" name="Content Placeholder 2"/>
          <p:cNvSpPr>
            <a:spLocks noGrp="1"/>
          </p:cNvSpPr>
          <p:nvPr>
            <p:ph idx="1"/>
          </p:nvPr>
        </p:nvSpPr>
        <p:spPr>
          <a:xfrm>
            <a:off x="1103312" y="1511560"/>
            <a:ext cx="8946541" cy="4736840"/>
          </a:xfrm>
        </p:spPr>
        <p:txBody>
          <a:bodyPr>
            <a:normAutofit fontScale="92500" lnSpcReduction="20000"/>
          </a:bodyPr>
          <a:lstStyle/>
          <a:p>
            <a:r>
              <a:rPr lang="en-US" dirty="0"/>
              <a:t>The Start Canvass Process entails the following steps: </a:t>
            </a:r>
            <a:endParaRPr lang="en-US" dirty="0" smtClean="0"/>
          </a:p>
          <a:p>
            <a:r>
              <a:rPr lang="en-US" dirty="0" smtClean="0"/>
              <a:t>1</a:t>
            </a:r>
            <a:r>
              <a:rPr lang="en-US" dirty="0"/>
              <a:t>. Login to the CVRS as a Registrar </a:t>
            </a:r>
            <a:endParaRPr lang="en-US" dirty="0" smtClean="0"/>
          </a:p>
          <a:p>
            <a:r>
              <a:rPr lang="en-US" dirty="0" smtClean="0"/>
              <a:t>2</a:t>
            </a:r>
            <a:r>
              <a:rPr lang="en-US" dirty="0"/>
              <a:t>. Click on the “Canvass” tab from the “Activities” menu. </a:t>
            </a:r>
            <a:endParaRPr lang="en-US" dirty="0" smtClean="0"/>
          </a:p>
          <a:p>
            <a:r>
              <a:rPr lang="en-US" dirty="0" smtClean="0"/>
              <a:t>3</a:t>
            </a:r>
            <a:r>
              <a:rPr lang="en-US" dirty="0"/>
              <a:t>. Click on the “Start Canvass” tab from the expanded canvass menu and you will be navigated to the “Start Canvass” </a:t>
            </a:r>
            <a:r>
              <a:rPr lang="en-US" dirty="0" smtClean="0"/>
              <a:t>screen. </a:t>
            </a:r>
          </a:p>
          <a:p>
            <a:r>
              <a:rPr lang="en-US" dirty="0" smtClean="0"/>
              <a:t>4</a:t>
            </a:r>
            <a:r>
              <a:rPr lang="en-US" dirty="0"/>
              <a:t>. Enter Canvass Date, Canvass Type (</a:t>
            </a:r>
            <a:r>
              <a:rPr lang="en-US" dirty="0" err="1"/>
              <a:t>NCOA</a:t>
            </a:r>
            <a:r>
              <a:rPr lang="en-US" dirty="0"/>
              <a:t>, Mail etc.) and District to start the canvass. </a:t>
            </a:r>
            <a:endParaRPr lang="en-US" dirty="0" smtClean="0"/>
          </a:p>
          <a:p>
            <a:r>
              <a:rPr lang="en-US" dirty="0" smtClean="0"/>
              <a:t>5</a:t>
            </a:r>
            <a:r>
              <a:rPr lang="en-US" dirty="0"/>
              <a:t>. Click on the “Start Canvass” button to start the process and set the canvass date. </a:t>
            </a:r>
            <a:endParaRPr lang="en-US" dirty="0" smtClean="0"/>
          </a:p>
          <a:p>
            <a:r>
              <a:rPr lang="en-US" dirty="0" smtClean="0"/>
              <a:t>6</a:t>
            </a:r>
            <a:r>
              <a:rPr lang="en-US" dirty="0"/>
              <a:t>. System will display prompt stating “The update to Canvass was successful”. Click on the “Start Canvass” button displayed on the prompt and system will navigate the user back to the Start Canvass screen. </a:t>
            </a:r>
            <a:r>
              <a:rPr lang="en-US" dirty="0" smtClean="0"/>
              <a:t> </a:t>
            </a:r>
          </a:p>
          <a:p>
            <a:r>
              <a:rPr lang="en-US" dirty="0" smtClean="0"/>
              <a:t>7</a:t>
            </a:r>
            <a:r>
              <a:rPr lang="en-US" dirty="0"/>
              <a:t>. To generate the letters to mail out, user must click on the “Submit Request” button. System will generate the letter for user to view and print it from the Report Status screen. </a:t>
            </a:r>
          </a:p>
        </p:txBody>
      </p:sp>
    </p:spTree>
    <p:extLst>
      <p:ext uri="{BB962C8B-B14F-4D97-AF65-F5344CB8AC3E}">
        <p14:creationId xmlns:p14="http://schemas.microsoft.com/office/powerpoint/2010/main" val="2594419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CVRS – START CANVASS</a:t>
            </a:r>
            <a:endParaRPr lang="en-US" dirty="0"/>
          </a:p>
        </p:txBody>
      </p:sp>
      <p:pic>
        <p:nvPicPr>
          <p:cNvPr id="4" name="Content Placeholder 3"/>
          <p:cNvPicPr>
            <a:picLocks noGrp="1"/>
          </p:cNvPicPr>
          <p:nvPr>
            <p:ph idx="1"/>
          </p:nvPr>
        </p:nvPicPr>
        <p:blipFill>
          <a:blip r:embed="rId2"/>
          <a:stretch>
            <a:fillRect/>
          </a:stretch>
        </p:blipFill>
        <p:spPr>
          <a:xfrm>
            <a:off x="1119673" y="1315616"/>
            <a:ext cx="9171991" cy="5206482"/>
          </a:xfrm>
          <a:prstGeom prst="rect">
            <a:avLst/>
          </a:prstGeom>
        </p:spPr>
      </p:pic>
    </p:spTree>
    <p:extLst>
      <p:ext uri="{BB962C8B-B14F-4D97-AF65-F5344CB8AC3E}">
        <p14:creationId xmlns:p14="http://schemas.microsoft.com/office/powerpoint/2010/main" val="1116515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CVR</a:t>
            </a:r>
            <a:r>
              <a:rPr lang="en-US" dirty="0" smtClean="0"/>
              <a:t> PROCESS</a:t>
            </a:r>
            <a:endParaRPr lang="en-US" dirty="0"/>
          </a:p>
        </p:txBody>
      </p:sp>
      <p:sp>
        <p:nvSpPr>
          <p:cNvPr id="3" name="Content Placeholder 2"/>
          <p:cNvSpPr>
            <a:spLocks noGrp="1"/>
          </p:cNvSpPr>
          <p:nvPr>
            <p:ph idx="1"/>
          </p:nvPr>
        </p:nvSpPr>
        <p:spPr>
          <a:xfrm>
            <a:off x="1103312" y="1390261"/>
            <a:ext cx="8946541" cy="5019869"/>
          </a:xfrm>
        </p:spPr>
        <p:txBody>
          <a:bodyPr>
            <a:normAutofit fontScale="77500" lnSpcReduction="20000"/>
          </a:bodyPr>
          <a:lstStyle/>
          <a:p>
            <a:r>
              <a:rPr lang="en-US" dirty="0"/>
              <a:t>The </a:t>
            </a:r>
            <a:r>
              <a:rPr lang="en-US" dirty="0" err="1"/>
              <a:t>CVR</a:t>
            </a:r>
            <a:r>
              <a:rPr lang="en-US" dirty="0"/>
              <a:t> update process entails the following steps: </a:t>
            </a:r>
            <a:endParaRPr lang="en-US" dirty="0" smtClean="0"/>
          </a:p>
          <a:p>
            <a:r>
              <a:rPr lang="en-US" dirty="0" smtClean="0"/>
              <a:t>1</a:t>
            </a:r>
            <a:r>
              <a:rPr lang="en-US" dirty="0"/>
              <a:t>. Login to the CVRS as a Registrar </a:t>
            </a:r>
            <a:endParaRPr lang="en-US" dirty="0" smtClean="0"/>
          </a:p>
          <a:p>
            <a:r>
              <a:rPr lang="en-US" dirty="0" smtClean="0"/>
              <a:t>2</a:t>
            </a:r>
            <a:r>
              <a:rPr lang="en-US" dirty="0"/>
              <a:t>. Click on the “Canvass” from the “Activities” menu and expanded menu will be displayed. </a:t>
            </a:r>
            <a:endParaRPr lang="en-US" dirty="0" smtClean="0"/>
          </a:p>
          <a:p>
            <a:r>
              <a:rPr lang="en-US" dirty="0" smtClean="0"/>
              <a:t>3</a:t>
            </a:r>
            <a:r>
              <a:rPr lang="en-US" dirty="0"/>
              <a:t>. Click on the “</a:t>
            </a:r>
            <a:r>
              <a:rPr lang="en-US" dirty="0" err="1"/>
              <a:t>CVR</a:t>
            </a:r>
            <a:r>
              <a:rPr lang="en-US" dirty="0"/>
              <a:t>” from the expanded “Change Voter” menu. </a:t>
            </a:r>
            <a:endParaRPr lang="en-US" dirty="0" smtClean="0"/>
          </a:p>
          <a:p>
            <a:r>
              <a:rPr lang="en-US" dirty="0" smtClean="0"/>
              <a:t>4</a:t>
            </a:r>
            <a:r>
              <a:rPr lang="en-US" dirty="0"/>
              <a:t>. System will navigate you to the “Voter Search” screen. </a:t>
            </a:r>
            <a:endParaRPr lang="en-US" dirty="0" smtClean="0"/>
          </a:p>
          <a:p>
            <a:r>
              <a:rPr lang="en-US" dirty="0" smtClean="0"/>
              <a:t>5</a:t>
            </a:r>
            <a:r>
              <a:rPr lang="en-US" dirty="0"/>
              <a:t>. Enter the search criteria and click on the “Search” button to generate the search results. </a:t>
            </a:r>
            <a:endParaRPr lang="en-US" dirty="0" smtClean="0"/>
          </a:p>
          <a:p>
            <a:r>
              <a:rPr lang="en-US" dirty="0" smtClean="0"/>
              <a:t>6</a:t>
            </a:r>
            <a:r>
              <a:rPr lang="en-US" dirty="0"/>
              <a:t>. System will display searched results, Select the voter you would like to update by selecting the radio button at front of the searched voter list. System will navigate the user to the “Change Voter” screen. </a:t>
            </a:r>
            <a:endParaRPr lang="en-US" dirty="0" smtClean="0"/>
          </a:p>
          <a:p>
            <a:r>
              <a:rPr lang="en-US" dirty="0" smtClean="0"/>
              <a:t>7</a:t>
            </a:r>
            <a:r>
              <a:rPr lang="en-US" dirty="0"/>
              <a:t>. To record and update the </a:t>
            </a:r>
            <a:r>
              <a:rPr lang="en-US" dirty="0" smtClean="0"/>
              <a:t>change</a:t>
            </a:r>
            <a:r>
              <a:rPr lang="en-US" dirty="0"/>
              <a:t>: </a:t>
            </a:r>
            <a:endParaRPr lang="en-US" dirty="0" smtClean="0"/>
          </a:p>
          <a:p>
            <a:pPr lvl="1"/>
            <a:r>
              <a:rPr lang="en-US" dirty="0" smtClean="0"/>
              <a:t>a</a:t>
            </a:r>
            <a:r>
              <a:rPr lang="en-US" dirty="0"/>
              <a:t>. </a:t>
            </a:r>
            <a:r>
              <a:rPr lang="en-US" dirty="0" err="1"/>
              <a:t>NCOA</a:t>
            </a:r>
            <a:r>
              <a:rPr lang="en-US" dirty="0"/>
              <a:t> Returned Canvass: </a:t>
            </a:r>
            <a:r>
              <a:rPr lang="en-US" dirty="0" smtClean="0"/>
              <a:t> Select </a:t>
            </a:r>
            <a:r>
              <a:rPr lang="en-US" dirty="0"/>
              <a:t>“Print </a:t>
            </a:r>
            <a:r>
              <a:rPr lang="en-US" dirty="0" err="1"/>
              <a:t>CVR</a:t>
            </a:r>
            <a:r>
              <a:rPr lang="en-US" dirty="0"/>
              <a:t> Notice” and Reason as “Moved out of Town” to print the letters. </a:t>
            </a:r>
            <a:r>
              <a:rPr lang="en-US" dirty="0" smtClean="0"/>
              <a:t> Mail </a:t>
            </a:r>
            <a:r>
              <a:rPr lang="en-US" dirty="0"/>
              <a:t>it to the voters and wait for their notice response. </a:t>
            </a:r>
            <a:r>
              <a:rPr lang="en-US" dirty="0" smtClean="0"/>
              <a:t> Do </a:t>
            </a:r>
            <a:r>
              <a:rPr lang="en-US" dirty="0"/>
              <a:t>the required changes once the notice response is </a:t>
            </a:r>
            <a:r>
              <a:rPr lang="en-US" dirty="0" smtClean="0"/>
              <a:t>returned or if no response within 30 days move voter in inactive list. 	</a:t>
            </a:r>
          </a:p>
          <a:p>
            <a:pPr lvl="1"/>
            <a:r>
              <a:rPr lang="en-US" dirty="0" smtClean="0"/>
              <a:t>b</a:t>
            </a:r>
            <a:r>
              <a:rPr lang="en-US" dirty="0"/>
              <a:t>. Voter Returned Canvass: Make the changes to the voter address and click on the “accept” button to update and save the changes. </a:t>
            </a:r>
            <a:endParaRPr lang="en-US" dirty="0" smtClean="0"/>
          </a:p>
          <a:p>
            <a:r>
              <a:rPr lang="en-US" dirty="0" smtClean="0"/>
              <a:t>8</a:t>
            </a:r>
            <a:r>
              <a:rPr lang="en-US" dirty="0"/>
              <a:t>. To print the letters select “Print Now” or “Print Later” option. </a:t>
            </a:r>
          </a:p>
        </p:txBody>
      </p:sp>
    </p:spTree>
    <p:extLst>
      <p:ext uri="{BB962C8B-B14F-4D97-AF65-F5344CB8AC3E}">
        <p14:creationId xmlns:p14="http://schemas.microsoft.com/office/powerpoint/2010/main" val="948358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CVR</a:t>
            </a:r>
            <a:r>
              <a:rPr lang="en-US" dirty="0" smtClean="0"/>
              <a:t> PROCESS</a:t>
            </a:r>
            <a:endParaRPr lang="en-US" dirty="0"/>
          </a:p>
        </p:txBody>
      </p:sp>
      <p:pic>
        <p:nvPicPr>
          <p:cNvPr id="4" name="Content Placeholder 3"/>
          <p:cNvPicPr>
            <a:picLocks noGrp="1"/>
          </p:cNvPicPr>
          <p:nvPr>
            <p:ph idx="1"/>
          </p:nvPr>
        </p:nvPicPr>
        <p:blipFill>
          <a:blip r:embed="rId2"/>
          <a:stretch>
            <a:fillRect/>
          </a:stretch>
        </p:blipFill>
        <p:spPr>
          <a:xfrm>
            <a:off x="1082351" y="1315615"/>
            <a:ext cx="9116007" cy="5094515"/>
          </a:xfrm>
          <a:prstGeom prst="rect">
            <a:avLst/>
          </a:prstGeom>
        </p:spPr>
      </p:pic>
    </p:spTree>
    <p:extLst>
      <p:ext uri="{BB962C8B-B14F-4D97-AF65-F5344CB8AC3E}">
        <p14:creationId xmlns:p14="http://schemas.microsoft.com/office/powerpoint/2010/main" val="1773484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CVR</a:t>
            </a:r>
            <a:r>
              <a:rPr lang="en-US" dirty="0" smtClean="0"/>
              <a:t> PROCESS</a:t>
            </a:r>
            <a:endParaRPr lang="en-US" dirty="0"/>
          </a:p>
        </p:txBody>
      </p:sp>
      <p:pic>
        <p:nvPicPr>
          <p:cNvPr id="4" name="Content Placeholder 3"/>
          <p:cNvPicPr>
            <a:picLocks noGrp="1"/>
          </p:cNvPicPr>
          <p:nvPr>
            <p:ph idx="1"/>
          </p:nvPr>
        </p:nvPicPr>
        <p:blipFill>
          <a:blip r:embed="rId2"/>
          <a:stretch>
            <a:fillRect/>
          </a:stretch>
        </p:blipFill>
        <p:spPr>
          <a:xfrm>
            <a:off x="1147665" y="1324947"/>
            <a:ext cx="9060025" cy="5122506"/>
          </a:xfrm>
          <a:prstGeom prst="rect">
            <a:avLst/>
          </a:prstGeom>
        </p:spPr>
      </p:pic>
    </p:spTree>
    <p:extLst>
      <p:ext uri="{BB962C8B-B14F-4D97-AF65-F5344CB8AC3E}">
        <p14:creationId xmlns:p14="http://schemas.microsoft.com/office/powerpoint/2010/main" val="2608027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CVR</a:t>
            </a:r>
            <a:r>
              <a:rPr lang="en-US" dirty="0" smtClean="0"/>
              <a:t> PROCESS</a:t>
            </a:r>
            <a:endParaRPr lang="en-US" dirty="0"/>
          </a:p>
        </p:txBody>
      </p:sp>
      <p:pic>
        <p:nvPicPr>
          <p:cNvPr id="4" name="Content Placeholder 3"/>
          <p:cNvPicPr>
            <a:picLocks noGrp="1"/>
          </p:cNvPicPr>
          <p:nvPr>
            <p:ph idx="1"/>
          </p:nvPr>
        </p:nvPicPr>
        <p:blipFill>
          <a:blip r:embed="rId2"/>
          <a:stretch>
            <a:fillRect/>
          </a:stretch>
        </p:blipFill>
        <p:spPr>
          <a:xfrm>
            <a:off x="1138335" y="1436913"/>
            <a:ext cx="9022701" cy="5075853"/>
          </a:xfrm>
          <a:prstGeom prst="rect">
            <a:avLst/>
          </a:prstGeom>
        </p:spPr>
      </p:pic>
    </p:spTree>
    <p:extLst>
      <p:ext uri="{BB962C8B-B14F-4D97-AF65-F5344CB8AC3E}">
        <p14:creationId xmlns:p14="http://schemas.microsoft.com/office/powerpoint/2010/main" val="4210276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 WITHIN TOWN – ED 683</a:t>
            </a:r>
            <a:endParaRPr lang="en-US" dirty="0"/>
          </a:p>
        </p:txBody>
      </p:sp>
      <p:sp>
        <p:nvSpPr>
          <p:cNvPr id="3" name="Content Placeholder 2"/>
          <p:cNvSpPr>
            <a:spLocks noGrp="1"/>
          </p:cNvSpPr>
          <p:nvPr>
            <p:ph idx="1"/>
          </p:nvPr>
        </p:nvSpPr>
        <p:spPr>
          <a:xfrm>
            <a:off x="1103312" y="1390262"/>
            <a:ext cx="8946541" cy="5075852"/>
          </a:xfrm>
        </p:spPr>
        <p:txBody>
          <a:bodyPr>
            <a:normAutofit fontScale="77500" lnSpcReduction="20000"/>
          </a:bodyPr>
          <a:lstStyle/>
          <a:p>
            <a:r>
              <a:rPr lang="en-US" dirty="0"/>
              <a:t>The ED 683 update process entails the following steps: </a:t>
            </a:r>
            <a:endParaRPr lang="en-US" dirty="0" smtClean="0"/>
          </a:p>
          <a:p>
            <a:r>
              <a:rPr lang="en-US" dirty="0" smtClean="0"/>
              <a:t>1</a:t>
            </a:r>
            <a:r>
              <a:rPr lang="en-US" dirty="0"/>
              <a:t>. Login to the CVRS as a Registrar. </a:t>
            </a:r>
            <a:endParaRPr lang="en-US" dirty="0" smtClean="0"/>
          </a:p>
          <a:p>
            <a:r>
              <a:rPr lang="en-US" dirty="0" smtClean="0"/>
              <a:t>2</a:t>
            </a:r>
            <a:r>
              <a:rPr lang="en-US" dirty="0"/>
              <a:t>. Click on the Canvass” from the “Activities” menu and expanded menu will be displayed. </a:t>
            </a:r>
            <a:endParaRPr lang="en-US" dirty="0" smtClean="0"/>
          </a:p>
          <a:p>
            <a:r>
              <a:rPr lang="en-US" dirty="0" smtClean="0"/>
              <a:t>3</a:t>
            </a:r>
            <a:r>
              <a:rPr lang="en-US" dirty="0"/>
              <a:t>. Click on the “ED 683” from the expanded “Change Voter” menu. </a:t>
            </a:r>
            <a:endParaRPr lang="en-US" dirty="0" smtClean="0"/>
          </a:p>
          <a:p>
            <a:r>
              <a:rPr lang="en-US" dirty="0" smtClean="0"/>
              <a:t>4</a:t>
            </a:r>
            <a:r>
              <a:rPr lang="en-US" dirty="0"/>
              <a:t>. System will navigate you to the “Voter Search” screen. </a:t>
            </a:r>
            <a:endParaRPr lang="en-US" dirty="0" smtClean="0"/>
          </a:p>
          <a:p>
            <a:r>
              <a:rPr lang="en-US" dirty="0" smtClean="0"/>
              <a:t>5</a:t>
            </a:r>
            <a:r>
              <a:rPr lang="en-US" dirty="0"/>
              <a:t>. Enter the search criteria and click on the “Search” button to generate the search results. </a:t>
            </a:r>
            <a:endParaRPr lang="en-US" dirty="0" smtClean="0"/>
          </a:p>
          <a:p>
            <a:r>
              <a:rPr lang="en-US" dirty="0" smtClean="0"/>
              <a:t>6</a:t>
            </a:r>
            <a:r>
              <a:rPr lang="en-US" dirty="0"/>
              <a:t>. System will display searched results, Select the voter you would like to update by selecting the radio button at front of the searched voter list. System will navigate the user to the “Change Voter” screen. </a:t>
            </a:r>
            <a:endParaRPr lang="en-US" dirty="0" smtClean="0"/>
          </a:p>
          <a:p>
            <a:r>
              <a:rPr lang="en-US" dirty="0" smtClean="0"/>
              <a:t>7</a:t>
            </a:r>
            <a:r>
              <a:rPr lang="en-US" dirty="0"/>
              <a:t>. To record and update the changes: </a:t>
            </a:r>
            <a:endParaRPr lang="en-US" dirty="0" smtClean="0"/>
          </a:p>
          <a:p>
            <a:r>
              <a:rPr lang="en-US" dirty="0" smtClean="0"/>
              <a:t>a</a:t>
            </a:r>
            <a:r>
              <a:rPr lang="en-US" dirty="0"/>
              <a:t>. </a:t>
            </a:r>
            <a:r>
              <a:rPr lang="en-US" dirty="0" err="1"/>
              <a:t>NCOA</a:t>
            </a:r>
            <a:r>
              <a:rPr lang="en-US" dirty="0"/>
              <a:t> Returned Canvass: Change new address in Voter record. Select “Print ED 683” and reason as “Moved within town”. Click on “accept” button to record changes and to print the letter. Mail out the ED 683 letter. User must make any new changes based on the Notice response by the voter. </a:t>
            </a:r>
            <a:endParaRPr lang="en-US" dirty="0" smtClean="0"/>
          </a:p>
          <a:p>
            <a:r>
              <a:rPr lang="en-US" dirty="0" smtClean="0"/>
              <a:t>b</a:t>
            </a:r>
            <a:r>
              <a:rPr lang="en-US" dirty="0"/>
              <a:t>. Voter Returned Canvass: Make the changes to the voter address and click on the “accept” button to update and save the changes. </a:t>
            </a:r>
            <a:endParaRPr lang="en-US" dirty="0" smtClean="0"/>
          </a:p>
          <a:p>
            <a:r>
              <a:rPr lang="en-US" dirty="0" smtClean="0"/>
              <a:t>8</a:t>
            </a:r>
            <a:r>
              <a:rPr lang="en-US" dirty="0"/>
              <a:t>. To print the letter either select “Print Now” or Print Later” option. </a:t>
            </a:r>
          </a:p>
        </p:txBody>
      </p:sp>
    </p:spTree>
    <p:extLst>
      <p:ext uri="{BB962C8B-B14F-4D97-AF65-F5344CB8AC3E}">
        <p14:creationId xmlns:p14="http://schemas.microsoft.com/office/powerpoint/2010/main" val="1954598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WITHIN TOWN – ED 683</a:t>
            </a:r>
          </a:p>
        </p:txBody>
      </p:sp>
      <p:pic>
        <p:nvPicPr>
          <p:cNvPr id="4" name="Content Placeholder 3"/>
          <p:cNvPicPr>
            <a:picLocks noGrp="1"/>
          </p:cNvPicPr>
          <p:nvPr>
            <p:ph idx="1"/>
          </p:nvPr>
        </p:nvPicPr>
        <p:blipFill>
          <a:blip r:embed="rId2"/>
          <a:stretch>
            <a:fillRect/>
          </a:stretch>
        </p:blipFill>
        <p:spPr>
          <a:xfrm>
            <a:off x="1212980" y="1474237"/>
            <a:ext cx="8658808" cy="5010539"/>
          </a:xfrm>
          <a:prstGeom prst="rect">
            <a:avLst/>
          </a:prstGeom>
        </p:spPr>
      </p:pic>
    </p:spTree>
    <p:extLst>
      <p:ext uri="{BB962C8B-B14F-4D97-AF65-F5344CB8AC3E}">
        <p14:creationId xmlns:p14="http://schemas.microsoft.com/office/powerpoint/2010/main" val="4007295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WITHIN TOWN – ED 683</a:t>
            </a:r>
          </a:p>
        </p:txBody>
      </p:sp>
      <p:pic>
        <p:nvPicPr>
          <p:cNvPr id="4" name="Content Placeholder 3"/>
          <p:cNvPicPr>
            <a:picLocks noGrp="1"/>
          </p:cNvPicPr>
          <p:nvPr>
            <p:ph idx="1"/>
          </p:nvPr>
        </p:nvPicPr>
        <p:blipFill>
          <a:blip r:embed="rId2"/>
          <a:stretch>
            <a:fillRect/>
          </a:stretch>
        </p:blipFill>
        <p:spPr>
          <a:xfrm>
            <a:off x="1492898" y="1595535"/>
            <a:ext cx="8388220" cy="4870579"/>
          </a:xfrm>
          <a:prstGeom prst="rect">
            <a:avLst/>
          </a:prstGeom>
        </p:spPr>
      </p:pic>
    </p:spTree>
    <p:extLst>
      <p:ext uri="{BB962C8B-B14F-4D97-AF65-F5344CB8AC3E}">
        <p14:creationId xmlns:p14="http://schemas.microsoft.com/office/powerpoint/2010/main" val="2814620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WITHIN TOWN – ED 683</a:t>
            </a:r>
          </a:p>
        </p:txBody>
      </p:sp>
      <p:pic>
        <p:nvPicPr>
          <p:cNvPr id="4" name="Content Placeholder 3"/>
          <p:cNvPicPr>
            <a:picLocks noGrp="1"/>
          </p:cNvPicPr>
          <p:nvPr>
            <p:ph idx="1"/>
          </p:nvPr>
        </p:nvPicPr>
        <p:blipFill>
          <a:blip r:embed="rId2"/>
          <a:stretch>
            <a:fillRect/>
          </a:stretch>
        </p:blipFill>
        <p:spPr>
          <a:xfrm>
            <a:off x="1847321" y="2052637"/>
            <a:ext cx="7959151" cy="4572097"/>
          </a:xfrm>
          <a:prstGeom prst="rect">
            <a:avLst/>
          </a:prstGeom>
        </p:spPr>
      </p:pic>
    </p:spTree>
    <p:extLst>
      <p:ext uri="{BB962C8B-B14F-4D97-AF65-F5344CB8AC3E}">
        <p14:creationId xmlns:p14="http://schemas.microsoft.com/office/powerpoint/2010/main" val="45010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OF CANVASS</a:t>
            </a:r>
            <a:endParaRPr lang="en-US" dirty="0"/>
          </a:p>
        </p:txBody>
      </p:sp>
      <p:sp>
        <p:nvSpPr>
          <p:cNvPr id="3" name="Content Placeholder 2"/>
          <p:cNvSpPr>
            <a:spLocks noGrp="1"/>
          </p:cNvSpPr>
          <p:nvPr>
            <p:ph idx="1"/>
          </p:nvPr>
        </p:nvSpPr>
        <p:spPr/>
        <p:txBody>
          <a:bodyPr/>
          <a:lstStyle/>
          <a:p>
            <a:r>
              <a:rPr lang="en-US" dirty="0"/>
              <a:t>Conn. Gen. Stat. Sec. 9-32 requires that the canvass be conducted between January 1st and May 1st.  However, if you choose a canvass-by-mail, the canvass-by-mail should be conducted between January 1st and April 1st because </a:t>
            </a:r>
            <a:r>
              <a:rPr lang="en-US" dirty="0" err="1"/>
              <a:t>Regs</a:t>
            </a:r>
            <a:r>
              <a:rPr lang="en-US" dirty="0"/>
              <a:t>. Conn. State Agencies, Secs. 9-32-3 and 9-32-4, allow voters thirty days to contact you, and under Sec. 9-35, May 1st is the last day to send out a Notice of Confirmation of Voting Residence.</a:t>
            </a:r>
          </a:p>
          <a:p>
            <a:endParaRPr lang="en-US" dirty="0"/>
          </a:p>
        </p:txBody>
      </p:sp>
    </p:spTree>
    <p:extLst>
      <p:ext uri="{BB962C8B-B14F-4D97-AF65-F5344CB8AC3E}">
        <p14:creationId xmlns:p14="http://schemas.microsoft.com/office/powerpoint/2010/main" val="191103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FOR CONFIRMATION OF VOTING RESIDENCE</a:t>
            </a:r>
            <a:endParaRPr lang="en-US" dirty="0"/>
          </a:p>
        </p:txBody>
      </p:sp>
      <p:sp>
        <p:nvSpPr>
          <p:cNvPr id="3" name="Content Placeholder 2"/>
          <p:cNvSpPr>
            <a:spLocks noGrp="1"/>
          </p:cNvSpPr>
          <p:nvPr>
            <p:ph idx="1"/>
          </p:nvPr>
        </p:nvSpPr>
        <p:spPr/>
        <p:txBody>
          <a:bodyPr/>
          <a:lstStyle/>
          <a:p>
            <a:r>
              <a:rPr lang="en-US" dirty="0"/>
              <a:t>May we remind you that under Conn. Gen. Stat. Sec. 9-35, in 2013 the Notice of Confirmation of Voting Residence may only be sent out between </a:t>
            </a:r>
            <a:r>
              <a:rPr lang="en-US" u="sng" dirty="0"/>
              <a:t>January 1, 2017</a:t>
            </a:r>
            <a:r>
              <a:rPr lang="en-US" dirty="0"/>
              <a:t> and </a:t>
            </a:r>
            <a:r>
              <a:rPr lang="en-US" u="sng" dirty="0"/>
              <a:t>May 1, 2017</a:t>
            </a:r>
            <a:r>
              <a:rPr lang="en-US" dirty="0"/>
              <a:t> on the basis of information obtained in the canvass.</a:t>
            </a:r>
          </a:p>
          <a:p>
            <a:r>
              <a:rPr lang="en-US" dirty="0" smtClean="0"/>
              <a:t>Of </a:t>
            </a:r>
            <a:r>
              <a:rPr lang="en-US" dirty="0"/>
              <a:t>course, Notice of Confirmation of Voting Residence may be sent anytime during the year if your Notice of Acceptance (ED-672) of a Mail-in Voter Registration Card is returned undeliverable.</a:t>
            </a:r>
          </a:p>
          <a:p>
            <a:endParaRPr lang="en-US" dirty="0"/>
          </a:p>
        </p:txBody>
      </p:sp>
    </p:spTree>
    <p:extLst>
      <p:ext uri="{BB962C8B-B14F-4D97-AF65-F5344CB8AC3E}">
        <p14:creationId xmlns:p14="http://schemas.microsoft.com/office/powerpoint/2010/main" val="403123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a:t>
            </a:r>
            <a:endParaRPr lang="en-US" dirty="0"/>
          </a:p>
        </p:txBody>
      </p:sp>
      <p:sp>
        <p:nvSpPr>
          <p:cNvPr id="3" name="Content Placeholder 2"/>
          <p:cNvSpPr>
            <a:spLocks noGrp="1"/>
          </p:cNvSpPr>
          <p:nvPr>
            <p:ph idx="1"/>
          </p:nvPr>
        </p:nvSpPr>
        <p:spPr/>
        <p:txBody>
          <a:bodyPr>
            <a:normAutofit/>
          </a:bodyPr>
          <a:lstStyle/>
          <a:p>
            <a:r>
              <a:rPr lang="en-US" dirty="0"/>
              <a:t>The following is a list of all present regulations relating to canvass of electors in </a:t>
            </a:r>
            <a:r>
              <a:rPr lang="en-US" dirty="0" smtClean="0"/>
              <a:t>Connecticut:    </a:t>
            </a:r>
            <a:r>
              <a:rPr lang="en-US" dirty="0"/>
              <a:t>	</a:t>
            </a:r>
          </a:p>
          <a:p>
            <a:r>
              <a:rPr lang="en-US" dirty="0" smtClean="0"/>
              <a:t>§§</a:t>
            </a:r>
            <a:r>
              <a:rPr lang="en-US" dirty="0"/>
              <a:t>9-32-1 thru </a:t>
            </a:r>
            <a:r>
              <a:rPr lang="en-US" dirty="0" smtClean="0"/>
              <a:t>4 - Canvass-by-Mail</a:t>
            </a:r>
            <a:r>
              <a:rPr lang="en-US" dirty="0"/>
              <a:t>	</a:t>
            </a:r>
          </a:p>
          <a:p>
            <a:r>
              <a:rPr lang="en-US" dirty="0" smtClean="0"/>
              <a:t>§§</a:t>
            </a:r>
            <a:r>
              <a:rPr lang="en-US" dirty="0"/>
              <a:t>9-32-6 thru </a:t>
            </a:r>
            <a:r>
              <a:rPr lang="en-US" dirty="0" smtClean="0"/>
              <a:t>8 - Canvass </a:t>
            </a:r>
            <a:r>
              <a:rPr lang="en-US" dirty="0"/>
              <a:t>by Telephone	</a:t>
            </a:r>
          </a:p>
          <a:p>
            <a:r>
              <a:rPr lang="en-US" dirty="0" smtClean="0"/>
              <a:t>§9-32-9 - Removal </a:t>
            </a:r>
            <a:r>
              <a:rPr lang="en-US" dirty="0"/>
              <a:t>of Name (canvass	</a:t>
            </a:r>
            <a:r>
              <a:rPr lang="en-US" dirty="0" smtClean="0"/>
              <a:t>by </a:t>
            </a:r>
            <a:r>
              <a:rPr lang="en-US" dirty="0"/>
              <a:t>mail or telephone)	</a:t>
            </a:r>
          </a:p>
          <a:p>
            <a:endParaRPr lang="en-US" dirty="0"/>
          </a:p>
        </p:txBody>
      </p:sp>
    </p:spTree>
    <p:extLst>
      <p:ext uri="{BB962C8B-B14F-4D97-AF65-F5344CB8AC3E}">
        <p14:creationId xmlns:p14="http://schemas.microsoft.com/office/powerpoint/2010/main" val="244308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a:t>Sections 9-32 and </a:t>
            </a:r>
            <a:r>
              <a:rPr lang="en-US" dirty="0" smtClean="0"/>
              <a:t>9-35 </a:t>
            </a:r>
            <a:r>
              <a:rPr lang="en-US" dirty="0"/>
              <a:t>supersede </a:t>
            </a:r>
            <a:r>
              <a:rPr lang="en-US" dirty="0" smtClean="0"/>
              <a:t>the </a:t>
            </a:r>
            <a:r>
              <a:rPr lang="en-US" dirty="0"/>
              <a:t>canvass regulations as follows:</a:t>
            </a:r>
          </a:p>
          <a:p>
            <a:r>
              <a:rPr lang="en-US" dirty="0"/>
              <a:t> </a:t>
            </a:r>
            <a:r>
              <a:rPr lang="en-US" dirty="0" smtClean="0"/>
              <a:t>1</a:t>
            </a:r>
            <a:r>
              <a:rPr lang="en-US" dirty="0"/>
              <a:t>.	Registrars no longer need to perform two checks before sending a Notice of Confirmation of Voting residence on the basis of a </a:t>
            </a:r>
            <a:r>
              <a:rPr lang="en-US" dirty="0" smtClean="0"/>
              <a:t>canvass.</a:t>
            </a:r>
            <a:endParaRPr lang="en-US" dirty="0"/>
          </a:p>
          <a:p>
            <a:r>
              <a:rPr lang="en-US" dirty="0"/>
              <a:t> </a:t>
            </a:r>
            <a:r>
              <a:rPr lang="en-US" dirty="0" smtClean="0"/>
              <a:t>2</a:t>
            </a:r>
            <a:r>
              <a:rPr lang="en-US" dirty="0"/>
              <a:t>.	Registrars cannot, on the basis of a canvass, remove a name completely from a registry list for non-residence unless the </a:t>
            </a:r>
            <a:r>
              <a:rPr lang="en-US" u="sng" dirty="0"/>
              <a:t>elector</a:t>
            </a:r>
            <a:r>
              <a:rPr lang="en-US" dirty="0"/>
              <a:t> confirms </a:t>
            </a:r>
            <a:r>
              <a:rPr lang="en-US" u="sng" dirty="0"/>
              <a:t>in writing</a:t>
            </a:r>
            <a:r>
              <a:rPr lang="en-US" dirty="0"/>
              <a:t> that he has moved out of town.</a:t>
            </a:r>
          </a:p>
          <a:p>
            <a:r>
              <a:rPr lang="en-US" dirty="0"/>
              <a:t> </a:t>
            </a:r>
            <a:r>
              <a:rPr lang="en-US" dirty="0" smtClean="0"/>
              <a:t>3</a:t>
            </a:r>
            <a:r>
              <a:rPr lang="en-US" dirty="0"/>
              <a:t>.	If the canvass shows by positive information (for example, if the canvass-by-mail comes back marked "undeliverable" by the Post Office) that the elector no longer lives at the address (and there is no indication that he moved within town), and if the Registrars determine that he moved out of town, the Registrars send a Notice of Confirmation of Voting Residence, and after thirty days, place the name on the inactive registry list for four years.  (A Notice of Confirmation of Voting Residence may not be sent when the only information that you have concerning whether a person has moved is a failure to respond to a canvass-by-mail which was delivered by the Post Office.)</a:t>
            </a:r>
          </a:p>
          <a:p>
            <a:r>
              <a:rPr lang="en-US" dirty="0"/>
              <a:t> 	</a:t>
            </a:r>
            <a:r>
              <a:rPr lang="en-US" u="sng" dirty="0"/>
              <a:t>Example</a:t>
            </a:r>
            <a:r>
              <a:rPr lang="en-US" dirty="0"/>
              <a:t>:</a:t>
            </a:r>
          </a:p>
          <a:p>
            <a:r>
              <a:rPr lang="en-US" dirty="0" smtClean="0"/>
              <a:t>	- </a:t>
            </a:r>
            <a:r>
              <a:rPr lang="en-US" dirty="0"/>
              <a:t>Canvass-by-mail mailed before April 1st</a:t>
            </a:r>
          </a:p>
          <a:p>
            <a:r>
              <a:rPr lang="en-US" dirty="0"/>
              <a:t>	</a:t>
            </a:r>
            <a:r>
              <a:rPr lang="en-US" dirty="0" smtClean="0"/>
              <a:t>- </a:t>
            </a:r>
            <a:r>
              <a:rPr lang="en-US" dirty="0"/>
              <a:t>Notice of Confirmation of Voting Residence sent May 1st</a:t>
            </a:r>
          </a:p>
          <a:p>
            <a:r>
              <a:rPr lang="en-US" dirty="0"/>
              <a:t>	</a:t>
            </a:r>
            <a:r>
              <a:rPr lang="en-US" dirty="0" smtClean="0"/>
              <a:t>- </a:t>
            </a:r>
            <a:r>
              <a:rPr lang="en-US" dirty="0"/>
              <a:t>Removal to inactive list on June 1st for the period June 1, 2017 - June 1, 2021</a:t>
            </a:r>
          </a:p>
          <a:p>
            <a:r>
              <a:rPr lang="en-US" dirty="0"/>
              <a:t>	</a:t>
            </a:r>
            <a:r>
              <a:rPr lang="en-US" dirty="0" smtClean="0"/>
              <a:t>- </a:t>
            </a:r>
            <a:r>
              <a:rPr lang="en-US" dirty="0"/>
              <a:t>On June 1, 2021, if name is still on the inactive list, it is removed </a:t>
            </a:r>
            <a:r>
              <a:rPr lang="en-US" dirty="0" smtClean="0"/>
              <a:t>completely.</a:t>
            </a:r>
            <a:endParaRPr lang="en-US" dirty="0"/>
          </a:p>
          <a:p>
            <a:endParaRPr lang="en-US" dirty="0"/>
          </a:p>
        </p:txBody>
      </p:sp>
    </p:spTree>
    <p:extLst>
      <p:ext uri="{BB962C8B-B14F-4D97-AF65-F5344CB8AC3E}">
        <p14:creationId xmlns:p14="http://schemas.microsoft.com/office/powerpoint/2010/main" val="3365784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CANVASS IN PERSON OR BY TELEPHONE</a:t>
            </a:r>
            <a:endParaRPr lang="en-US" dirty="0"/>
          </a:p>
        </p:txBody>
      </p:sp>
      <p:sp>
        <p:nvSpPr>
          <p:cNvPr id="3" name="Content Placeholder 2"/>
          <p:cNvSpPr>
            <a:spLocks noGrp="1"/>
          </p:cNvSpPr>
          <p:nvPr>
            <p:ph idx="1"/>
          </p:nvPr>
        </p:nvSpPr>
        <p:spPr/>
        <p:txBody>
          <a:bodyPr/>
          <a:lstStyle/>
          <a:p>
            <a:r>
              <a:rPr lang="en-US" dirty="0"/>
              <a:t>If you choose to canvass in person, please see </a:t>
            </a:r>
            <a:r>
              <a:rPr lang="en-US" dirty="0" err="1"/>
              <a:t>Regs</a:t>
            </a:r>
            <a:r>
              <a:rPr lang="en-US" dirty="0"/>
              <a:t>. Conn. State Agencies Sec. 9-32-9 and Conn. Gen. Stat. Secs. 9-32 and 9-35.  </a:t>
            </a:r>
            <a:endParaRPr lang="en-US" dirty="0" smtClean="0"/>
          </a:p>
          <a:p>
            <a:r>
              <a:rPr lang="en-US" dirty="0" smtClean="0"/>
              <a:t>With </a:t>
            </a:r>
            <a:r>
              <a:rPr lang="en-US" dirty="0"/>
              <a:t>regard to canvass by telephone, please study </a:t>
            </a:r>
            <a:r>
              <a:rPr lang="en-US" dirty="0" err="1"/>
              <a:t>Regs</a:t>
            </a:r>
            <a:r>
              <a:rPr lang="en-US" dirty="0"/>
              <a:t>. Conn. State Agencies Secs. 9-32-6 through 9-32-9.  </a:t>
            </a:r>
            <a:endParaRPr lang="en-US" dirty="0" smtClean="0"/>
          </a:p>
          <a:p>
            <a:r>
              <a:rPr lang="en-US" dirty="0" smtClean="0"/>
              <a:t>We </a:t>
            </a:r>
            <a:r>
              <a:rPr lang="en-US" dirty="0"/>
              <a:t>remind you that, effective 2000, Sec. 9-32  was amended to delete the authorization for the registrars to request Social Security numbers during the canvass; therefore, </a:t>
            </a:r>
            <a:r>
              <a:rPr lang="en-US" b="1" u="sng" dirty="0"/>
              <a:t>registrars may not ask for Social Security numbers during the canvass</a:t>
            </a:r>
            <a:r>
              <a:rPr lang="en-US" dirty="0"/>
              <a:t>.  Section 9-32 further provides that no Social Security number obtained by the registrars during the canvass prior to 2000 may be disclosed to the public or to any governmental agency.</a:t>
            </a:r>
          </a:p>
          <a:p>
            <a:endParaRPr lang="en-US" dirty="0"/>
          </a:p>
        </p:txBody>
      </p:sp>
    </p:spTree>
    <p:extLst>
      <p:ext uri="{BB962C8B-B14F-4D97-AF65-F5344CB8AC3E}">
        <p14:creationId xmlns:p14="http://schemas.microsoft.com/office/powerpoint/2010/main" val="2654026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CANVASS BY TELEPHONE REGULATION</a:t>
            </a:r>
            <a:endParaRPr lang="en-US" dirty="0"/>
          </a:p>
        </p:txBody>
      </p:sp>
      <p:sp>
        <p:nvSpPr>
          <p:cNvPr id="3" name="Content Placeholder 2"/>
          <p:cNvSpPr>
            <a:spLocks noGrp="1"/>
          </p:cNvSpPr>
          <p:nvPr>
            <p:ph idx="1"/>
          </p:nvPr>
        </p:nvSpPr>
        <p:spPr>
          <a:xfrm>
            <a:off x="646112" y="2052918"/>
            <a:ext cx="10634598" cy="4195481"/>
          </a:xfrm>
        </p:spPr>
        <p:txBody>
          <a:bodyPr>
            <a:normAutofit fontScale="47500" lnSpcReduction="20000"/>
          </a:bodyPr>
          <a:lstStyle/>
          <a:p>
            <a:r>
              <a:rPr lang="en-US" b="1" dirty="0"/>
              <a:t>Sec. 9-32-6.  Telephone canvass.  Applicability of provisions.</a:t>
            </a:r>
            <a:r>
              <a:rPr lang="en-US" dirty="0"/>
              <a:t>  In any municipality where the registrars of voters cause a canvass of the electors to be made by telephone pursuant to subdivision (3) of section 9-32 of the general statutes, such telephone canvass shall be conducted in accordance with these regulations</a:t>
            </a:r>
            <a:r>
              <a:rPr lang="en-US" dirty="0" smtClean="0"/>
              <a:t>.  </a:t>
            </a:r>
            <a:r>
              <a:rPr lang="en-US" i="1" dirty="0" smtClean="0"/>
              <a:t>(</a:t>
            </a:r>
            <a:r>
              <a:rPr lang="en-US" i="1" dirty="0"/>
              <a:t>Effective January 31, 1989)</a:t>
            </a:r>
            <a:endParaRPr lang="en-US" dirty="0"/>
          </a:p>
          <a:p>
            <a:r>
              <a:rPr lang="en-US" b="1" dirty="0" smtClean="0"/>
              <a:t>Sec</a:t>
            </a:r>
            <a:r>
              <a:rPr lang="en-US" b="1" dirty="0"/>
              <a:t>. 9-32-7.  Telephone canvass - general provisions.</a:t>
            </a:r>
            <a:r>
              <a:rPr lang="en-US" dirty="0"/>
              <a:t>  (a)  A telephone canvass shall be made by the registrar or his designee making a telephone call to the residence of the elector listed on the registry list.  If there is no published telephone number or no telephone number in service for the residence of an elector, the registrar or his designee shall note such fact as part of his canvass by telephone.</a:t>
            </a:r>
          </a:p>
          <a:p>
            <a:r>
              <a:rPr lang="en-US" dirty="0" smtClean="0"/>
              <a:t>(</a:t>
            </a:r>
            <a:r>
              <a:rPr lang="en-US" dirty="0"/>
              <a:t>b)  A telephone call shall qualify as one of the two methods of canvass required before the name of an elector may be removed from the registry list, only when it is made to the household of an elector that has both a published telephone number and a number which is in service at the time the call is made.  A call to a changed telephone number provided by the telephone company shall be deemed a published number provided the changed number is identified as relating to the former number.  Unlisted numbers shall be deemed published only if they are made available to the registrars of voters by the telephone company.  A telephone number of an elector provided to the registrars of voters or town clerk by such elector shall be deemed published; a telephone number of an elector provided to the registrars of voters or town clerk by a person other than such elector shall be deemed not published.  If during a telephone canvass a telephone call is made to a telecommunications device for the deaf I n an elector's household, said telephone call shall not qualify as one of the two methods of canvass required before the name of an elector may be removed from the registry list unless the registrar or designee uses a similar device or uses a message relay center.</a:t>
            </a:r>
          </a:p>
          <a:p>
            <a:r>
              <a:rPr lang="en-US" dirty="0" smtClean="0"/>
              <a:t>(</a:t>
            </a:r>
            <a:r>
              <a:rPr lang="en-US" dirty="0"/>
              <a:t>c)  The information solicited by a registrar or designee in a canvass by telephone shall confirm the following information with respect to each elector living within the household:  the elector's name and bona fide residence address; whether the elector has recently moved, and, if so, such elector's new residence address, if known; whether the elector is in the military service; and whether the elector's name has changed, and, if so, the elector's new name.  An elector's mailing address and date of birth may be similarly solicited but such information shall not be required of the individual providing the information.</a:t>
            </a:r>
          </a:p>
          <a:p>
            <a:r>
              <a:rPr lang="en-US" dirty="0" smtClean="0"/>
              <a:t>(</a:t>
            </a:r>
            <a:r>
              <a:rPr lang="en-US" dirty="0"/>
              <a:t>d)  The registrar of voters or his designee shall sign a written memorandum of each telephone call made as part of a telephone canvass which shall include the date and time of the telephone call, the telephone number called and, if possible, the name of the person giving the information, which may be anyone answering the telephone and shall not be limited to the elector.  In the event that the individual giving the information is speaking Spanish, such fact shall also be recorded.  In the event that the number is not published or not in service that fact shall also be made a part of this memorandum.</a:t>
            </a:r>
          </a:p>
          <a:p>
            <a:r>
              <a:rPr lang="en-US" dirty="0" smtClean="0"/>
              <a:t>(</a:t>
            </a:r>
            <a:r>
              <a:rPr lang="en-US" dirty="0"/>
              <a:t>e)  If the registrars of voters are not able to obtain positive information that an elector is still a bona fide resident of the household called in a telephone canvass, or if the registrars of voters do receive positive information that an elector is no longer a bona fide resident of the household called in a telephone canvass, they shall take such action with respect to the removal of the elector's name from the registry list as they shall deem appropriate subject to the requirements of Section 9-32-9.  Such action may be based on other information which they may have received concerning the elector.</a:t>
            </a:r>
          </a:p>
          <a:p>
            <a:r>
              <a:rPr lang="en-US" dirty="0"/>
              <a:t>	</a:t>
            </a:r>
            <a:r>
              <a:rPr lang="en-US" i="1" dirty="0"/>
              <a:t>(Effective January 31, 1989)</a:t>
            </a:r>
            <a:endParaRPr lang="en-US" dirty="0"/>
          </a:p>
          <a:p>
            <a:endParaRPr lang="en-US" dirty="0"/>
          </a:p>
        </p:txBody>
      </p:sp>
    </p:spTree>
    <p:extLst>
      <p:ext uri="{BB962C8B-B14F-4D97-AF65-F5344CB8AC3E}">
        <p14:creationId xmlns:p14="http://schemas.microsoft.com/office/powerpoint/2010/main" val="2100989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CANVASS BY TELEPHONE REGULATION</a:t>
            </a:r>
            <a:endParaRPr lang="en-US" dirty="0"/>
          </a:p>
        </p:txBody>
      </p:sp>
      <p:sp>
        <p:nvSpPr>
          <p:cNvPr id="3" name="Content Placeholder 2"/>
          <p:cNvSpPr>
            <a:spLocks noGrp="1"/>
          </p:cNvSpPr>
          <p:nvPr>
            <p:ph idx="1"/>
          </p:nvPr>
        </p:nvSpPr>
        <p:spPr/>
        <p:txBody>
          <a:bodyPr>
            <a:normAutofit/>
          </a:bodyPr>
          <a:lstStyle/>
          <a:p>
            <a:r>
              <a:rPr lang="en-US" b="1" dirty="0"/>
              <a:t>Sec. 9-32-8. Telephone canvass. Bilingual assistance.</a:t>
            </a:r>
            <a:r>
              <a:rPr lang="en-US" dirty="0"/>
              <a:t>  In affected municipalities, as defined by section 9-32-3, the registrars of voters shall use a Spanish-speaking person to communicate with Spanish-speaking electors or persons in a telephone canvass.  Failure to communicate in such manner to Spanish-speaking electors or persons shall mean that the telephone call does not qualify as one of the two methods of canvass required before the name of an elector may be removed from the registry list.</a:t>
            </a:r>
          </a:p>
          <a:p>
            <a:r>
              <a:rPr lang="en-US" i="1" dirty="0" smtClean="0"/>
              <a:t>(</a:t>
            </a:r>
            <a:r>
              <a:rPr lang="en-US" i="1" dirty="0"/>
              <a:t>Effective January 31, 1989)</a:t>
            </a:r>
            <a:endParaRPr lang="en-US" dirty="0"/>
          </a:p>
          <a:p>
            <a:endParaRPr lang="en-US" dirty="0"/>
          </a:p>
        </p:txBody>
      </p:sp>
    </p:spTree>
    <p:extLst>
      <p:ext uri="{BB962C8B-B14F-4D97-AF65-F5344CB8AC3E}">
        <p14:creationId xmlns:p14="http://schemas.microsoft.com/office/powerpoint/2010/main" val="42769240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61</TotalTime>
  <Words>3278</Words>
  <Application>Microsoft Office PowerPoint</Application>
  <PresentationFormat>Widescreen</PresentationFormat>
  <Paragraphs>112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Century Gothic</vt:lpstr>
      <vt:lpstr>Wingdings 3</vt:lpstr>
      <vt:lpstr>Ion</vt:lpstr>
      <vt:lpstr>REGISTRARS OF VOTERS CONFERENCE</vt:lpstr>
      <vt:lpstr>CANVASS REQUIREMENT</vt:lpstr>
      <vt:lpstr>TIME OF CANVASS</vt:lpstr>
      <vt:lpstr>TIME FOR CONFIRMATION OF VOTING RESIDENCE</vt:lpstr>
      <vt:lpstr>REGULATIONS</vt:lpstr>
      <vt:lpstr>REGULATIONS</vt:lpstr>
      <vt:lpstr>CANVASS IN PERSON OR BY TELEPHONE</vt:lpstr>
      <vt:lpstr>CANVASS BY TELEPHONE REGULATION</vt:lpstr>
      <vt:lpstr>CANVASS BY TELEPHONE REGULATION</vt:lpstr>
      <vt:lpstr>CANVASS BY MAIL</vt:lpstr>
      <vt:lpstr>CANVASS BY MAIL</vt:lpstr>
      <vt:lpstr>CANVASS BY MAIL REGULATION</vt:lpstr>
      <vt:lpstr>NOTICE OF CANVASS</vt:lpstr>
      <vt:lpstr>REMOVAL OF NAME FROM REGISTRY LIST REGULATION</vt:lpstr>
      <vt:lpstr>NATIONAL CHANGE OF ADDRESS</vt:lpstr>
      <vt:lpstr>NATIONAL CHANGE OF ADDRESS</vt:lpstr>
      <vt:lpstr>CONFIRMATION OF VOTING RESIDENCE</vt:lpstr>
      <vt:lpstr>NOTICE OF REMOVAL</vt:lpstr>
      <vt:lpstr>REMOVAL FROM REGISTRY LIST WITHOUT NOTICE</vt:lpstr>
      <vt:lpstr>CVRS – START CANVASS</vt:lpstr>
      <vt:lpstr>CVRS – START CANVASS</vt:lpstr>
      <vt:lpstr>CVR PROCESS</vt:lpstr>
      <vt:lpstr>CVR PROCESS</vt:lpstr>
      <vt:lpstr>CVR PROCESS</vt:lpstr>
      <vt:lpstr>CVR PROCESS</vt:lpstr>
      <vt:lpstr>MOVE WITHIN TOWN – ED 683</vt:lpstr>
      <vt:lpstr>MOVE WITHIN TOWN – ED 683</vt:lpstr>
      <vt:lpstr>MOVE WITHIN TOWN – ED 683</vt:lpstr>
      <vt:lpstr>MOVE WITHIN TOWN – ED 683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REGISTRARS OF VOTERS CONFERENCE</dc:title>
  <dc:creator>ted bromley</dc:creator>
  <cp:lastModifiedBy>ted bromley</cp:lastModifiedBy>
  <cp:revision>19</cp:revision>
  <dcterms:created xsi:type="dcterms:W3CDTF">2017-03-30T19:10:01Z</dcterms:created>
  <dcterms:modified xsi:type="dcterms:W3CDTF">2017-03-30T20:11:48Z</dcterms:modified>
</cp:coreProperties>
</file>