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Lst>
  <p:sldSz cx="12192000" cy="6858000"/>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3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4/16/2019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4/16/2019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4/16/2019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4/16/2019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4/16/2019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4/16/2019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Frequently </a:t>
            </a:r>
            <a:r>
              <a:rPr lang="en-US" dirty="0"/>
              <a:t>A</a:t>
            </a:r>
            <a:r>
              <a:rPr lang="en-US" dirty="0" smtClean="0"/>
              <a:t>sked Questions </a:t>
            </a:r>
            <a:endParaRPr lang="en-US" dirty="0"/>
          </a:p>
        </p:txBody>
      </p:sp>
      <p:sp>
        <p:nvSpPr>
          <p:cNvPr id="3" name="Subtitle 2"/>
          <p:cNvSpPr>
            <a:spLocks noGrp="1"/>
          </p:cNvSpPr>
          <p:nvPr>
            <p:ph type="subTitle" idx="1"/>
          </p:nvPr>
        </p:nvSpPr>
        <p:spPr/>
        <p:txBody>
          <a:bodyPr/>
          <a:lstStyle/>
          <a:p>
            <a:r>
              <a:rPr lang="en-US" smtClean="0"/>
              <a:t>Registrars </a:t>
            </a:r>
            <a:r>
              <a:rPr lang="en-US" dirty="0" smtClean="0"/>
              <a:t>of Voters Conference </a:t>
            </a:r>
          </a:p>
          <a:p>
            <a:r>
              <a:rPr lang="en-US" dirty="0" smtClean="0"/>
              <a:t>Office of the Secretary of the State            April 17, 2019</a:t>
            </a:r>
            <a:endParaRPr lang="en-US" dirty="0"/>
          </a:p>
        </p:txBody>
      </p:sp>
    </p:spTree>
    <p:extLst>
      <p:ext uri="{BB962C8B-B14F-4D97-AF65-F5344CB8AC3E}">
        <p14:creationId xmlns:p14="http://schemas.microsoft.com/office/powerpoint/2010/main" val="3690683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Curbside Voting</a:t>
            </a:r>
            <a:endParaRPr lang="en-US" dirty="0"/>
          </a:p>
        </p:txBody>
      </p:sp>
      <p:sp>
        <p:nvSpPr>
          <p:cNvPr id="3" name="Content Placeholder 2"/>
          <p:cNvSpPr>
            <a:spLocks noGrp="1"/>
          </p:cNvSpPr>
          <p:nvPr>
            <p:ph idx="1"/>
          </p:nvPr>
        </p:nvSpPr>
        <p:spPr/>
        <p:txBody>
          <a:bodyPr/>
          <a:lstStyle/>
          <a:p>
            <a:pPr>
              <a:spcBef>
                <a:spcPts val="600"/>
              </a:spcBef>
              <a:spcAft>
                <a:spcPts val="600"/>
              </a:spcAft>
            </a:pPr>
            <a:r>
              <a:rPr lang="en-US" sz="2400" dirty="0"/>
              <a:t>Sec. 9-261. Process of voting. </a:t>
            </a:r>
          </a:p>
          <a:p>
            <a:pPr lvl="1">
              <a:spcBef>
                <a:spcPts val="600"/>
              </a:spcBef>
              <a:spcAft>
                <a:spcPts val="600"/>
              </a:spcAft>
            </a:pPr>
            <a:r>
              <a:rPr lang="en-US" sz="2400" dirty="0"/>
              <a:t>(b) In the event that an elector is present at the polling place but is unable to gain access to the polling place due to a temporary incapacity, the elector may request that the ballot be brought to him or her. The registrars of voters or the assistant registrars of voters, as the case may be, shall take such ballot, along with a privacy sleeve to such elector. The elector shall show identification, in accordance with the provisions of this section. The elector shall forthwith mark the ballot in the presence of the election officials in such manner</a:t>
            </a:r>
          </a:p>
          <a:p>
            <a:endParaRPr lang="en-US" dirty="0"/>
          </a:p>
        </p:txBody>
      </p:sp>
    </p:spTree>
    <p:extLst>
      <p:ext uri="{BB962C8B-B14F-4D97-AF65-F5344CB8AC3E}">
        <p14:creationId xmlns:p14="http://schemas.microsoft.com/office/powerpoint/2010/main" val="3139440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Curbside Voting</a:t>
            </a:r>
            <a:endParaRPr lang="en-US" dirty="0"/>
          </a:p>
        </p:txBody>
      </p:sp>
      <p:sp>
        <p:nvSpPr>
          <p:cNvPr id="3" name="Content Placeholder 2"/>
          <p:cNvSpPr>
            <a:spLocks noGrp="1"/>
          </p:cNvSpPr>
          <p:nvPr>
            <p:ph idx="1"/>
          </p:nvPr>
        </p:nvSpPr>
        <p:spPr/>
        <p:txBody>
          <a:bodyPr>
            <a:normAutofit/>
          </a:bodyPr>
          <a:lstStyle/>
          <a:p>
            <a:r>
              <a:rPr lang="en-US" sz="2400" dirty="0"/>
              <a:t>that the election officials shall not know how the ballot is marked. The elector shall place the ballot in the privacy sleeve. The election officials shall mark the elector’s name on the official voter list as having voted and deliver such ballot and privacy sleeve to the voting tabulator where such ballot shall be placed into the tabulator, by the election official, for counting. The moderator shall record such activity in the moderator’s diary.</a:t>
            </a:r>
          </a:p>
          <a:p>
            <a:endParaRPr lang="en-US" sz="2400" dirty="0"/>
          </a:p>
        </p:txBody>
      </p:sp>
    </p:spTree>
    <p:extLst>
      <p:ext uri="{BB962C8B-B14F-4D97-AF65-F5344CB8AC3E}">
        <p14:creationId xmlns:p14="http://schemas.microsoft.com/office/powerpoint/2010/main" val="1495206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Curbside Voting</a:t>
            </a:r>
            <a:endParaRPr lang="en-US" dirty="0"/>
          </a:p>
        </p:txBody>
      </p:sp>
      <p:sp>
        <p:nvSpPr>
          <p:cNvPr id="3" name="Content Placeholder 2"/>
          <p:cNvSpPr>
            <a:spLocks noGrp="1"/>
          </p:cNvSpPr>
          <p:nvPr>
            <p:ph idx="1"/>
          </p:nvPr>
        </p:nvSpPr>
        <p:spPr/>
        <p:txBody>
          <a:bodyPr/>
          <a:lstStyle/>
          <a:p>
            <a:pPr>
              <a:spcBef>
                <a:spcPts val="600"/>
              </a:spcBef>
              <a:spcAft>
                <a:spcPts val="600"/>
              </a:spcAft>
            </a:pPr>
            <a:r>
              <a:rPr lang="en-US" dirty="0"/>
              <a:t>Should not be used just because there are long lines at the polls and someone cannot wait in line (you should provide chairs inside the polling place for that situation).</a:t>
            </a:r>
          </a:p>
          <a:p>
            <a:pPr>
              <a:spcBef>
                <a:spcPts val="600"/>
              </a:spcBef>
              <a:spcAft>
                <a:spcPts val="600"/>
              </a:spcAft>
            </a:pPr>
            <a:r>
              <a:rPr lang="en-US" dirty="0"/>
              <a:t>Should not be used for a voter with permanent disabilities as that voter should be able to vote inside the polling place, privately and independently. You should not use Sec. 9-261 (b) to avoid the requirements of providing an accessible polling place.</a:t>
            </a:r>
          </a:p>
          <a:p>
            <a:pPr>
              <a:spcBef>
                <a:spcPts val="600"/>
              </a:spcBef>
              <a:spcAft>
                <a:spcPts val="600"/>
              </a:spcAft>
            </a:pPr>
            <a:r>
              <a:rPr lang="en-US" dirty="0"/>
              <a:t>Not available for Election Day Registration as Sec. 9-261 (b) applies to polling places only (and in that case only for last-minute accessibility issues), but you may provide assistance at the EDR site if requested.</a:t>
            </a:r>
          </a:p>
          <a:p>
            <a:endParaRPr lang="en-US" dirty="0"/>
          </a:p>
        </p:txBody>
      </p:sp>
    </p:spTree>
    <p:extLst>
      <p:ext uri="{BB962C8B-B14F-4D97-AF65-F5344CB8AC3E}">
        <p14:creationId xmlns:p14="http://schemas.microsoft.com/office/powerpoint/2010/main" val="2147098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Deputies </a:t>
            </a:r>
            <a:endParaRPr lang="en-US" dirty="0"/>
          </a:p>
        </p:txBody>
      </p:sp>
      <p:sp>
        <p:nvSpPr>
          <p:cNvPr id="3" name="Content Placeholder 2"/>
          <p:cNvSpPr>
            <a:spLocks noGrp="1"/>
          </p:cNvSpPr>
          <p:nvPr>
            <p:ph idx="1"/>
          </p:nvPr>
        </p:nvSpPr>
        <p:spPr/>
        <p:txBody>
          <a:bodyPr/>
          <a:lstStyle/>
          <a:p>
            <a:r>
              <a:rPr lang="en-US" b="1" dirty="0"/>
              <a:t>Sec. 9-192. Deputy registrar. Registrar vacancy. Assistant registrars. </a:t>
            </a:r>
            <a:endParaRPr lang="en-US" b="1" dirty="0" smtClean="0"/>
          </a:p>
          <a:p>
            <a:r>
              <a:rPr lang="en-US" dirty="0" smtClean="0"/>
              <a:t>1. </a:t>
            </a:r>
            <a:r>
              <a:rPr lang="en-US" dirty="0"/>
              <a:t>Each registrar of voters </a:t>
            </a:r>
            <a:r>
              <a:rPr lang="en-US" b="1" dirty="0"/>
              <a:t>immediately </a:t>
            </a:r>
            <a:r>
              <a:rPr lang="en-US" dirty="0"/>
              <a:t>after his election shall appoint </a:t>
            </a:r>
            <a:r>
              <a:rPr lang="en-US" b="1" dirty="0"/>
              <a:t>a deputy registrar</a:t>
            </a:r>
            <a:r>
              <a:rPr lang="en-US" dirty="0"/>
              <a:t> of voters to hold office </a:t>
            </a:r>
            <a:r>
              <a:rPr lang="en-US" b="1" dirty="0"/>
              <a:t>during his pleasure </a:t>
            </a:r>
            <a:r>
              <a:rPr lang="en-US" dirty="0"/>
              <a:t>and may, at any time, fill any vacancy in said office. </a:t>
            </a:r>
            <a:endParaRPr lang="en-US" dirty="0" smtClean="0"/>
          </a:p>
          <a:p>
            <a:r>
              <a:rPr lang="en-US" dirty="0" smtClean="0"/>
              <a:t>2.File </a:t>
            </a:r>
            <a:r>
              <a:rPr lang="en-US" dirty="0"/>
              <a:t>with the town clerk a certificate of each such appointment and the town clerk shall record the certificate with the records of town meetings. </a:t>
            </a:r>
            <a:endParaRPr lang="en-US" dirty="0" smtClean="0"/>
          </a:p>
          <a:p>
            <a:r>
              <a:rPr lang="en-US" dirty="0" smtClean="0"/>
              <a:t>3. Each </a:t>
            </a:r>
            <a:r>
              <a:rPr lang="en-US" dirty="0"/>
              <a:t>deputy registrar of voters shall assist his principal when required, discharge his duties in his absence or inability to act and, </a:t>
            </a:r>
            <a:r>
              <a:rPr lang="en-US" b="1" dirty="0"/>
              <a:t>in case of the death, removal or resignation of such principal, shall become registrar of voters and appoint a </a:t>
            </a:r>
            <a:r>
              <a:rPr lang="en-US" b="1" dirty="0" smtClean="0"/>
              <a:t>deputy</a:t>
            </a:r>
            <a:r>
              <a:rPr lang="en-US" b="1" dirty="0"/>
              <a:t>.</a:t>
            </a:r>
            <a:endParaRPr lang="en-US" dirty="0"/>
          </a:p>
        </p:txBody>
      </p:sp>
    </p:spTree>
    <p:extLst>
      <p:ext uri="{BB962C8B-B14F-4D97-AF65-F5344CB8AC3E}">
        <p14:creationId xmlns:p14="http://schemas.microsoft.com/office/powerpoint/2010/main" val="1238820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Deputies</a:t>
            </a:r>
            <a:endParaRPr lang="en-US" dirty="0"/>
          </a:p>
        </p:txBody>
      </p:sp>
      <p:sp>
        <p:nvSpPr>
          <p:cNvPr id="3" name="Content Placeholder 2"/>
          <p:cNvSpPr>
            <a:spLocks noGrp="1"/>
          </p:cNvSpPr>
          <p:nvPr>
            <p:ph idx="1"/>
          </p:nvPr>
        </p:nvSpPr>
        <p:spPr/>
        <p:txBody>
          <a:bodyPr/>
          <a:lstStyle/>
          <a:p>
            <a:r>
              <a:rPr lang="en-US" dirty="0" smtClean="0"/>
              <a:t>4.</a:t>
            </a:r>
            <a:r>
              <a:rPr lang="en-US" b="1" dirty="0" smtClean="0"/>
              <a:t> If </a:t>
            </a:r>
            <a:r>
              <a:rPr lang="en-US" b="1" dirty="0"/>
              <a:t>a vacancy exists </a:t>
            </a:r>
            <a:r>
              <a:rPr lang="en-US" dirty="0"/>
              <a:t>in the office of registrar of voters in consequence of a refusal or failure to accept the office or </a:t>
            </a:r>
            <a:r>
              <a:rPr lang="en-US" b="1" dirty="0"/>
              <a:t>a failure of the registrar to appoint a deputy </a:t>
            </a:r>
            <a:r>
              <a:rPr lang="en-US" dirty="0"/>
              <a:t>registrar, </a:t>
            </a:r>
            <a:r>
              <a:rPr lang="en-US" b="1" dirty="0"/>
              <a:t>the town committee</a:t>
            </a:r>
            <a:r>
              <a:rPr lang="en-US" dirty="0"/>
              <a:t> </a:t>
            </a:r>
            <a:r>
              <a:rPr lang="en-US" dirty="0" smtClean="0"/>
              <a:t>… </a:t>
            </a:r>
            <a:r>
              <a:rPr lang="en-US" b="1" dirty="0"/>
              <a:t>shall fill such vacancy by the appointment of some suitable person, who shall belong to the same political party as the registrar of voters who so refused, failed to accept or failed to appoint</a:t>
            </a:r>
            <a:r>
              <a:rPr lang="en-US" b="1" dirty="0" smtClean="0"/>
              <a:t>.</a:t>
            </a:r>
          </a:p>
          <a:p>
            <a:r>
              <a:rPr lang="en-US" dirty="0" smtClean="0"/>
              <a:t>5. </a:t>
            </a:r>
            <a:r>
              <a:rPr lang="en-US" dirty="0"/>
              <a:t>Each </a:t>
            </a:r>
            <a:r>
              <a:rPr lang="en-US" dirty="0" smtClean="0"/>
              <a:t>deputy …shall </a:t>
            </a:r>
            <a:r>
              <a:rPr lang="en-US" dirty="0"/>
              <a:t>be an elector of the municipality in which he is appointed. </a:t>
            </a:r>
            <a:r>
              <a:rPr lang="en-US" b="1" dirty="0"/>
              <a:t>Each deputy registrar shall also, at the time of his appointment and during the six months immediately preceding his appointment, be an enrolled member of the same party as the registrar who makes such appointment.</a:t>
            </a:r>
            <a:br>
              <a:rPr lang="en-US" b="1" dirty="0"/>
            </a:br>
            <a:endParaRPr lang="en-US" b="1" dirty="0"/>
          </a:p>
          <a:p>
            <a:endParaRPr lang="en-US" dirty="0"/>
          </a:p>
        </p:txBody>
      </p:sp>
    </p:spTree>
    <p:extLst>
      <p:ext uri="{BB962C8B-B14F-4D97-AF65-F5344CB8AC3E}">
        <p14:creationId xmlns:p14="http://schemas.microsoft.com/office/powerpoint/2010/main" val="216917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Certification </a:t>
            </a:r>
            <a:endParaRPr lang="en-US" dirty="0"/>
          </a:p>
        </p:txBody>
      </p:sp>
      <p:sp>
        <p:nvSpPr>
          <p:cNvPr id="3" name="Content Placeholder 2"/>
          <p:cNvSpPr>
            <a:spLocks noGrp="1"/>
          </p:cNvSpPr>
          <p:nvPr>
            <p:ph idx="1"/>
          </p:nvPr>
        </p:nvSpPr>
        <p:spPr/>
        <p:txBody>
          <a:bodyPr>
            <a:normAutofit/>
          </a:bodyPr>
          <a:lstStyle/>
          <a:p>
            <a:r>
              <a:rPr lang="en-US" sz="2400" dirty="0" smtClean="0"/>
              <a:t>1. All </a:t>
            </a:r>
            <a:r>
              <a:rPr lang="en-US" sz="2400" dirty="0"/>
              <a:t>registrars taking such office on or before July 1, 2015, shall complete such program and satisfy such criteria for certification not later than July 1, 2017</a:t>
            </a:r>
            <a:r>
              <a:rPr lang="en-US" sz="2400" dirty="0" smtClean="0"/>
              <a:t>.</a:t>
            </a:r>
          </a:p>
          <a:p>
            <a:r>
              <a:rPr lang="en-US" sz="2400" dirty="0" smtClean="0"/>
              <a:t> 2. Any </a:t>
            </a:r>
            <a:r>
              <a:rPr lang="en-US" sz="2400" dirty="0"/>
              <a:t>registrar taking such office after July 1, 2015, shall complete such program and satisfy such criteria for certification (A) in the case of a two-year term, not later than the conclusion of such term, and (B) in the case of a four-year term, not later than two years after the date of first holding such </a:t>
            </a:r>
            <a:r>
              <a:rPr lang="en-US" sz="2400" dirty="0" smtClean="0"/>
              <a:t>office.</a:t>
            </a:r>
          </a:p>
          <a:p>
            <a:r>
              <a:rPr lang="en-US" sz="2400" dirty="0" smtClean="0"/>
              <a:t>3. Each </a:t>
            </a:r>
            <a:r>
              <a:rPr lang="en-US" sz="2400" dirty="0"/>
              <a:t>municipality shall pay on behalf of such municipality’s registrar of voters the cost of completing such program and satisfying such criteria for certification.</a:t>
            </a:r>
          </a:p>
          <a:p>
            <a:endParaRPr lang="en-US" sz="2400" dirty="0"/>
          </a:p>
        </p:txBody>
      </p:sp>
    </p:spTree>
    <p:extLst>
      <p:ext uri="{BB962C8B-B14F-4D97-AF65-F5344CB8AC3E}">
        <p14:creationId xmlns:p14="http://schemas.microsoft.com/office/powerpoint/2010/main" val="3946448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Certification </a:t>
            </a:r>
            <a:endParaRPr lang="en-US" dirty="0"/>
          </a:p>
        </p:txBody>
      </p:sp>
      <p:sp>
        <p:nvSpPr>
          <p:cNvPr id="3" name="Content Placeholder 2"/>
          <p:cNvSpPr>
            <a:spLocks noGrp="1"/>
          </p:cNvSpPr>
          <p:nvPr>
            <p:ph idx="1"/>
          </p:nvPr>
        </p:nvSpPr>
        <p:spPr/>
        <p:txBody>
          <a:bodyPr>
            <a:normAutofit/>
          </a:bodyPr>
          <a:lstStyle/>
          <a:p>
            <a:r>
              <a:rPr lang="en-US" sz="2400" dirty="0"/>
              <a:t>Sec. 9-190b. Temporary relief of registrar by Secretary of the State; procedure. If a registrar of voters fails to attain or maintain, whichever is applicable, certification required under subsection (a) of section </a:t>
            </a:r>
            <a:r>
              <a:rPr lang="en-US" sz="2400" dirty="0" smtClean="0"/>
              <a:t>9-192a…</a:t>
            </a:r>
            <a:r>
              <a:rPr lang="en-US" sz="2400" dirty="0"/>
              <a:t>the Secretary may issue a written instruction, pursuant to section 9-3, to such registrar to appear before the </a:t>
            </a:r>
            <a:r>
              <a:rPr lang="en-US" sz="2400" dirty="0" smtClean="0"/>
              <a:t>Secretary…</a:t>
            </a:r>
          </a:p>
          <a:p>
            <a:r>
              <a:rPr lang="en-US" sz="2400" dirty="0" smtClean="0"/>
              <a:t>The </a:t>
            </a:r>
            <a:r>
              <a:rPr lang="en-US" sz="2400" dirty="0"/>
              <a:t>Secretary shall cite the reasons for such instruction and inform such registrar that such appearance is for the purpose of determining whether to temporarily relieve such registrar of his or her duties as provided in this section. </a:t>
            </a:r>
          </a:p>
          <a:p>
            <a:endParaRPr lang="en-US" sz="2400" dirty="0"/>
          </a:p>
        </p:txBody>
      </p:sp>
    </p:spTree>
    <p:extLst>
      <p:ext uri="{BB962C8B-B14F-4D97-AF65-F5344CB8AC3E}">
        <p14:creationId xmlns:p14="http://schemas.microsoft.com/office/powerpoint/2010/main" val="57250425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180</TotalTime>
  <Words>834</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Corbel</vt:lpstr>
      <vt:lpstr>Wingdings 2</vt:lpstr>
      <vt:lpstr>Frame</vt:lpstr>
      <vt:lpstr>Frequently Asked Questions </vt:lpstr>
      <vt:lpstr>Curbside Voting</vt:lpstr>
      <vt:lpstr>Curbside Voting</vt:lpstr>
      <vt:lpstr>Curbside Voting</vt:lpstr>
      <vt:lpstr>Deputies </vt:lpstr>
      <vt:lpstr>Deputies</vt:lpstr>
      <vt:lpstr>Certification </vt:lpstr>
      <vt:lpstr>Certification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Frequently Asked Questions</dc:title>
  <dc:creator>Peggy Reeves</dc:creator>
  <cp:lastModifiedBy>Peggy Reeves</cp:lastModifiedBy>
  <cp:revision>8</cp:revision>
  <cp:lastPrinted>2019-04-16T21:18:05Z</cp:lastPrinted>
  <dcterms:created xsi:type="dcterms:W3CDTF">2019-04-16T15:38:38Z</dcterms:created>
  <dcterms:modified xsi:type="dcterms:W3CDTF">2019-04-16T21:19:36Z</dcterms:modified>
</cp:coreProperties>
</file>