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8" r:id="rId3"/>
    <p:sldId id="263" r:id="rId4"/>
    <p:sldId id="285" r:id="rId5"/>
    <p:sldId id="301" r:id="rId6"/>
    <p:sldId id="303" r:id="rId7"/>
    <p:sldId id="293" r:id="rId8"/>
    <p:sldId id="294" r:id="rId9"/>
    <p:sldId id="302" r:id="rId10"/>
    <p:sldId id="299" r:id="rId11"/>
    <p:sldId id="300" r:id="rId12"/>
    <p:sldId id="296" r:id="rId13"/>
    <p:sldId id="295" r:id="rId14"/>
    <p:sldId id="29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77" autoAdjust="0"/>
  </p:normalViewPr>
  <p:slideViewPr>
    <p:cSldViewPr>
      <p:cViewPr varScale="1">
        <p:scale>
          <a:sx n="68" d="100"/>
          <a:sy n="68" d="100"/>
        </p:scale>
        <p:origin x="1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50C63E-AB59-40F0-9844-74166EAE732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F7039D-2F9D-4695-9865-3F22A697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5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F44F46-937A-4B5A-9C2F-89B70A989E0F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BCA29-2D11-44EE-BD74-990A3D65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CA29-2D11-44EE-BD74-990A3D65CE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CA29-2D11-44EE-BD74-990A3D65C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CA29-2D11-44EE-BD74-990A3D65C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CA29-2D11-44EE-BD74-990A3D65CE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8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5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7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51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2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6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1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6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7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9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8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2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4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D76DF1-0F34-4356-AF40-E943CA6683F6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166B-5302-49AF-86E0-2F0250BA2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50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656046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Election Day Registration </a:t>
            </a:r>
            <a:br>
              <a:rPr lang="en-US" dirty="0" smtClean="0"/>
            </a:br>
            <a:r>
              <a:rPr lang="en-US" dirty="0" smtClean="0"/>
              <a:t>ROVAC Fall Conference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 prepared in the event that these guys come to town</a:t>
            </a:r>
            <a:endParaRPr lang="en-US" sz="36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7848600" cy="5232400"/>
          </a:xfrm>
        </p:spPr>
      </p:pic>
    </p:spTree>
    <p:extLst>
      <p:ext uri="{BB962C8B-B14F-4D97-AF65-F5344CB8AC3E}">
        <p14:creationId xmlns:p14="http://schemas.microsoft.com/office/powerpoint/2010/main" val="15448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336089" cy="537882"/>
          </a:xfrm>
        </p:spPr>
        <p:txBody>
          <a:bodyPr/>
          <a:lstStyle/>
          <a:p>
            <a:pPr algn="ctr"/>
            <a:r>
              <a:rPr lang="en-US" sz="2800" dirty="0" smtClean="0"/>
              <a:t>Informing the Public about the EDR Process / Preparing for the 8:00 PM shut-off.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9869488" cy="4800599"/>
          </a:xfrm>
        </p:spPr>
        <p:txBody>
          <a:bodyPr/>
          <a:lstStyle/>
          <a:p>
            <a:r>
              <a:rPr lang="en-US" dirty="0" smtClean="0"/>
              <a:t>It is important to inform the public ahead of time as to how the EDR process works on Election Day.</a:t>
            </a:r>
          </a:p>
          <a:p>
            <a:r>
              <a:rPr lang="en-US" dirty="0" smtClean="0"/>
              <a:t>Using social media such as the towns Facebook page can let people know the hours as well as who is eligible to register to vote at the EDR location.</a:t>
            </a:r>
          </a:p>
          <a:p>
            <a:r>
              <a:rPr lang="en-US" dirty="0" smtClean="0"/>
              <a:t>Medium towns and large cities may want to reach out to the media to better inform the public as to the hours and who is eligible to register that day.</a:t>
            </a:r>
          </a:p>
          <a:p>
            <a:r>
              <a:rPr lang="en-US" dirty="0" smtClean="0"/>
              <a:t>You may want to hang posters at the location informing people ahead of time that all voting stops at 8:00 PM. </a:t>
            </a:r>
          </a:p>
          <a:p>
            <a:r>
              <a:rPr lang="en-US" dirty="0" smtClean="0"/>
              <a:t>Larger municipalities may want to consider having a plan for security if there are large crowds throughout the day. </a:t>
            </a:r>
            <a:endParaRPr lang="en-US" dirty="0"/>
          </a:p>
          <a:p>
            <a:r>
              <a:rPr lang="en-US" dirty="0" smtClean="0"/>
              <a:t>The better informed the </a:t>
            </a:r>
            <a:r>
              <a:rPr lang="en-US" dirty="0" smtClean="0"/>
              <a:t>public </a:t>
            </a:r>
            <a:r>
              <a:rPr lang="en-US" dirty="0" smtClean="0"/>
              <a:t>are, the less the Registrars will have to worry.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45421"/>
              </p:ext>
            </p:extLst>
          </p:nvPr>
        </p:nvGraphicFramePr>
        <p:xfrm>
          <a:off x="3505200" y="152400"/>
          <a:ext cx="4876800" cy="660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5829210" imgH="7543561" progId="AcroExch.Document.DC">
                  <p:embed/>
                </p:oleObj>
              </mc:Choice>
              <mc:Fallback>
                <p:oleObj name="Acrobat Document" r:id="rId3" imgW="5829210" imgH="75435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52400"/>
                        <a:ext cx="4876800" cy="660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85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poster that you can display in your EDR location.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36554"/>
              </p:ext>
            </p:extLst>
          </p:nvPr>
        </p:nvGraphicFramePr>
        <p:xfrm>
          <a:off x="3429000" y="228600"/>
          <a:ext cx="4800600" cy="638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7543621" imgH="11658361" progId="AcroExch.Document.DC">
                  <p:embed/>
                </p:oleObj>
              </mc:Choice>
              <mc:Fallback>
                <p:oleObj name="Acrobat Document" r:id="rId3" imgW="7543621" imgH="116583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28600"/>
                        <a:ext cx="4800600" cy="638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9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270"/>
            <a:ext cx="12192000" cy="4061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545973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What’s working and what’s not?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EDR 101, (The Basics of EDR)</a:t>
            </a:r>
          </a:p>
          <a:p>
            <a:r>
              <a:rPr lang="en-US" sz="2800" dirty="0" smtClean="0"/>
              <a:t>ID Requirements </a:t>
            </a:r>
          </a:p>
          <a:p>
            <a:r>
              <a:rPr lang="en-US" sz="2800" dirty="0" smtClean="0"/>
              <a:t>What size staff should you have</a:t>
            </a:r>
          </a:p>
          <a:p>
            <a:r>
              <a:rPr lang="en-US" sz="2800" dirty="0"/>
              <a:t>Getting Prepared for the worst case </a:t>
            </a:r>
            <a:r>
              <a:rPr lang="en-US" sz="2800" dirty="0" smtClean="0"/>
              <a:t>scenarios</a:t>
            </a:r>
          </a:p>
          <a:p>
            <a:r>
              <a:rPr lang="en-US" sz="2800" dirty="0" smtClean="0"/>
              <a:t>Informing the Public of how EDR works and when it concludes</a:t>
            </a:r>
          </a:p>
          <a:p>
            <a:r>
              <a:rPr lang="en-US" sz="2800" dirty="0" smtClean="0"/>
              <a:t>Preparing for the 8:00 PM shut-off</a:t>
            </a:r>
          </a:p>
          <a:p>
            <a:r>
              <a:rPr lang="en-US" sz="2800" dirty="0" smtClean="0"/>
              <a:t>What has been working for you and what hasn’t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4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Day Registration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9677400" cy="5410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u="sng" dirty="0"/>
              <a:t>Election Day Registration takes place only during General Elections. </a:t>
            </a:r>
            <a:endParaRPr lang="en-US" sz="1400" dirty="0"/>
          </a:p>
          <a:p>
            <a:r>
              <a:rPr lang="en-US" sz="1400" dirty="0"/>
              <a:t>Citizens will need to prove both identity as well as residency on the day of the election.</a:t>
            </a:r>
          </a:p>
          <a:p>
            <a:r>
              <a:rPr lang="en-US" sz="1400" dirty="0"/>
              <a:t>Only voters who are </a:t>
            </a:r>
            <a:r>
              <a:rPr lang="en-US" sz="1400" u="sng" dirty="0"/>
              <a:t>unregistered</a:t>
            </a:r>
            <a:r>
              <a:rPr lang="en-US" sz="1400" dirty="0"/>
              <a:t>, </a:t>
            </a:r>
            <a:r>
              <a:rPr lang="en-US" sz="1400" i="1" dirty="0"/>
              <a:t>registered in a </a:t>
            </a:r>
            <a:r>
              <a:rPr lang="en-US" sz="1400" i="1" u="sng" dirty="0"/>
              <a:t>different town </a:t>
            </a:r>
            <a:r>
              <a:rPr lang="en-US" sz="1400" dirty="0"/>
              <a:t>or in </a:t>
            </a:r>
            <a:r>
              <a:rPr lang="en-US" sz="1400" u="sng" dirty="0" smtClean="0"/>
              <a:t>off status </a:t>
            </a:r>
            <a:r>
              <a:rPr lang="en-US" sz="1400" u="sng" dirty="0"/>
              <a:t>in your town</a:t>
            </a:r>
            <a:r>
              <a:rPr lang="en-US" sz="1400" dirty="0"/>
              <a:t> may register that day</a:t>
            </a:r>
            <a:r>
              <a:rPr lang="en-US" sz="1400" dirty="0" smtClean="0"/>
              <a:t>. You may want to use a greeter to redirect registered or inactive voters to the proper polling place.  </a:t>
            </a:r>
            <a:endParaRPr lang="en-US" sz="1400" dirty="0"/>
          </a:p>
          <a:p>
            <a:r>
              <a:rPr lang="en-US" sz="1400" dirty="0"/>
              <a:t>The EDR location is not a polling place, however the 75ft rule still applies.</a:t>
            </a:r>
          </a:p>
          <a:p>
            <a:r>
              <a:rPr lang="en-US" sz="1400" dirty="0"/>
              <a:t>All voting stops at 8:00 pm. </a:t>
            </a:r>
          </a:p>
          <a:p>
            <a:r>
              <a:rPr lang="en-US" sz="1400" dirty="0"/>
              <a:t>An IVS machine must be set-up and ready to use that day.</a:t>
            </a:r>
          </a:p>
          <a:p>
            <a:r>
              <a:rPr lang="en-US" sz="1400" dirty="0"/>
              <a:t>Make sure your EDR location can handle a large turnout on Election Day</a:t>
            </a:r>
            <a:r>
              <a:rPr lang="en-US" sz="1400" dirty="0" smtClean="0"/>
              <a:t>. Also, make sure your location has access to CVRS. </a:t>
            </a:r>
            <a:endParaRPr lang="en-US" sz="1400" dirty="0"/>
          </a:p>
          <a:p>
            <a:r>
              <a:rPr lang="en-US" sz="1400" dirty="0"/>
              <a:t>Contact SOTS to find out how many </a:t>
            </a:r>
            <a:r>
              <a:rPr lang="en-US" sz="1400" dirty="0" smtClean="0"/>
              <a:t>connections </a:t>
            </a:r>
            <a:r>
              <a:rPr lang="en-US" sz="1400" dirty="0"/>
              <a:t>to CVRS you are allowed.</a:t>
            </a:r>
          </a:p>
          <a:p>
            <a:r>
              <a:rPr lang="en-US" sz="1400" dirty="0"/>
              <a:t>You will need to have an educated guess on what your turnout will be that day. Do you have a college in town, or an active organization </a:t>
            </a:r>
            <a:r>
              <a:rPr lang="en-US" sz="1400" dirty="0" smtClean="0"/>
              <a:t>that </a:t>
            </a:r>
            <a:r>
              <a:rPr lang="en-US" sz="1400" dirty="0"/>
              <a:t>will try to turn out the vote?</a:t>
            </a:r>
          </a:p>
          <a:p>
            <a:r>
              <a:rPr lang="en-US" sz="1400" dirty="0"/>
              <a:t>Make sure that you have given SOTS the correct phone number so that towns can cross check during the day.</a:t>
            </a:r>
          </a:p>
          <a:p>
            <a:r>
              <a:rPr lang="en-US" sz="1400" dirty="0"/>
              <a:t>Completed ballots are to be brought to your counting location by members of opposing parties. </a:t>
            </a:r>
            <a:endParaRPr lang="en-US" sz="1400" dirty="0" smtClean="0"/>
          </a:p>
          <a:p>
            <a:r>
              <a:rPr lang="en-US" sz="1400" dirty="0" smtClean="0"/>
              <a:t>Check to make sure that your location ADA compliant.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17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Day Registration 101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2311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Make sure to have a dedicated phone line for incoming calls from other towns. </a:t>
            </a:r>
          </a:p>
          <a:p>
            <a:r>
              <a:rPr lang="en-US" sz="1600" dirty="0" smtClean="0"/>
              <a:t>Revisit your EDR plan each year as you may not need the same amount of staff for a Presidential Election vs. a Municipal Election. </a:t>
            </a:r>
            <a:endParaRPr lang="en-US" sz="1600" dirty="0"/>
          </a:p>
          <a:p>
            <a:endParaRPr lang="en-US" sz="1600" dirty="0"/>
          </a:p>
          <a:p>
            <a:r>
              <a:rPr lang="en-US" dirty="0" smtClean="0"/>
              <a:t>The goal is to be prepared for this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70530"/>
            <a:ext cx="6235085" cy="41544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76400" y="3581398"/>
            <a:ext cx="2654808" cy="1295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hoping for this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2918"/>
            <a:ext cx="3357576" cy="449075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81200" y="3908342"/>
            <a:ext cx="2057400" cy="96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size </a:t>
            </a:r>
            <a:r>
              <a:rPr lang="en-US" dirty="0"/>
              <a:t>EDR Staff </a:t>
            </a:r>
            <a:r>
              <a:rPr lang="en-US" dirty="0" smtClean="0"/>
              <a:t>should your location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412288" cy="4395151"/>
          </a:xfrm>
        </p:spPr>
        <p:txBody>
          <a:bodyPr/>
          <a:lstStyle/>
          <a:p>
            <a:r>
              <a:rPr lang="en-US" dirty="0" smtClean="0"/>
              <a:t>Make sure to look back at what your town processed for EDR in past elections. Remember that EDR has been in place since 2013.</a:t>
            </a:r>
          </a:p>
          <a:p>
            <a:r>
              <a:rPr lang="en-US" dirty="0" smtClean="0"/>
              <a:t>Small towns may not need to change what they have been doing, however medium sized towns and large cities will need to adjust.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example, in Waterbury: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During the 2016 Presidential Election </a:t>
            </a:r>
            <a:r>
              <a:rPr lang="en-US" dirty="0"/>
              <a:t>26 people </a:t>
            </a:r>
            <a:r>
              <a:rPr lang="en-US" dirty="0" smtClean="0"/>
              <a:t>were hired to staff the 	EDR location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However during the 2017 Municipal Election only 6 people were 	needed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 2018 we will need somewhere around 18 to 20 in order to prevent 	long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4800"/>
            <a:ext cx="10936288" cy="5943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sz="3000" b="1" u="sng" dirty="0" smtClean="0"/>
              <a:t>EDR </a:t>
            </a:r>
            <a:r>
              <a:rPr lang="en-US" sz="3000" b="1" u="sng" dirty="0"/>
              <a:t>IDENTIFICATION REQUIREMENTS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Those citizens who register to vote on Election Day </a:t>
            </a:r>
            <a:r>
              <a:rPr lang="en-US" b="1" u="sng" dirty="0"/>
              <a:t>MUST</a:t>
            </a:r>
            <a:r>
              <a:rPr lang="en-US" dirty="0"/>
              <a:t> prove both Identity as well as residency in </a:t>
            </a:r>
            <a:r>
              <a:rPr lang="en-US" dirty="0" smtClean="0"/>
              <a:t>your town. 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current </a:t>
            </a:r>
            <a:r>
              <a:rPr lang="en-US" dirty="0"/>
              <a:t>Connecticut Driver’s License or State ID issued by the Connecticut DMV that lists the citizen’s current </a:t>
            </a:r>
            <a:r>
              <a:rPr lang="en-US" dirty="0" smtClean="0"/>
              <a:t>address </a:t>
            </a:r>
            <a:r>
              <a:rPr lang="en-US" dirty="0"/>
              <a:t>would be an example of an </a:t>
            </a:r>
            <a:r>
              <a:rPr lang="en-US" b="1" u="sng" dirty="0"/>
              <a:t>ID that proves both the citizens Identity as well as </a:t>
            </a:r>
            <a:r>
              <a:rPr lang="en-US" b="1" u="sng" dirty="0" smtClean="0"/>
              <a:t>residency</a:t>
            </a:r>
            <a:r>
              <a:rPr lang="en-US" b="1" u="sng" dirty="0"/>
              <a:t>. </a:t>
            </a:r>
            <a:r>
              <a:rPr lang="en-US" dirty="0"/>
              <a:t> If a citizen lacks this they may present the </a:t>
            </a:r>
            <a:r>
              <a:rPr lang="en-US" dirty="0" smtClean="0"/>
              <a:t>following.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000" b="1" u="sng" dirty="0" smtClean="0"/>
              <a:t>The </a:t>
            </a:r>
            <a:r>
              <a:rPr lang="en-US" sz="3000" b="1" u="sng" dirty="0"/>
              <a:t>following items are acceptable proof of Identity</a:t>
            </a:r>
            <a:r>
              <a:rPr lang="en-US" sz="3000" dirty="0"/>
              <a:t>:</a:t>
            </a:r>
          </a:p>
          <a:p>
            <a:r>
              <a:rPr lang="en-US" dirty="0"/>
              <a:t>Birth certificate</a:t>
            </a:r>
          </a:p>
          <a:p>
            <a:r>
              <a:rPr lang="en-US" dirty="0"/>
              <a:t>Driver's license</a:t>
            </a:r>
          </a:p>
          <a:p>
            <a:r>
              <a:rPr lang="en-US" dirty="0"/>
              <a:t>Social Security </a:t>
            </a:r>
            <a:r>
              <a:rPr lang="en-US" dirty="0" smtClean="0"/>
              <a:t>card </a:t>
            </a:r>
            <a:endParaRPr lang="en-US" dirty="0"/>
          </a:p>
          <a:p>
            <a:r>
              <a:rPr lang="en-US" dirty="0" smtClean="0"/>
              <a:t>College </a:t>
            </a:r>
            <a:r>
              <a:rPr lang="en-US" dirty="0"/>
              <a:t>and university students may present a current photo identification (ID) issued by their higher education institution in lieu of a birth certificate, driver’s license, or Social Security </a:t>
            </a:r>
            <a:r>
              <a:rPr lang="en-US" dirty="0" smtClean="0"/>
              <a:t>card </a:t>
            </a:r>
          </a:p>
          <a:p>
            <a:r>
              <a:rPr lang="en-US" dirty="0" smtClean="0"/>
              <a:t>Testimony of another elector </a:t>
            </a:r>
          </a:p>
          <a:p>
            <a:r>
              <a:rPr lang="en-US" dirty="0" smtClean="0"/>
              <a:t>Other satisfactory proof to the registrar of voters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0363200" cy="5181599"/>
          </a:xfrm>
        </p:spPr>
        <p:txBody>
          <a:bodyPr/>
          <a:lstStyle/>
          <a:p>
            <a:r>
              <a:rPr lang="en-US" dirty="0"/>
              <a:t>The following items are acceptable proof of Residency:</a:t>
            </a:r>
          </a:p>
          <a:p>
            <a:r>
              <a:rPr lang="en-US" dirty="0"/>
              <a:t>The additional identification may include, but is not limited to a </a:t>
            </a:r>
            <a:r>
              <a:rPr lang="en-US" b="1" dirty="0"/>
              <a:t>motor vehicle learner's permit</a:t>
            </a:r>
            <a:r>
              <a:rPr lang="en-US" dirty="0"/>
              <a:t>, </a:t>
            </a:r>
            <a:r>
              <a:rPr lang="en-US" b="1" dirty="0"/>
              <a:t>utility bill due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</a:rPr>
              <a:t>no later than 30 days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b="1" dirty="0"/>
              <a:t>before the election</a:t>
            </a:r>
            <a:r>
              <a:rPr lang="en-US" dirty="0"/>
              <a:t>, a copy of a residential lease, library card with residential address, paycheck, property tax bill, naturalization documents or passport (assuming it is recent and includes residential address).</a:t>
            </a:r>
          </a:p>
          <a:p>
            <a:r>
              <a:rPr lang="en-US" dirty="0"/>
              <a:t>For </a:t>
            </a:r>
            <a:r>
              <a:rPr lang="en-US" u="sng" dirty="0"/>
              <a:t>a college or university student</a:t>
            </a:r>
            <a:r>
              <a:rPr lang="en-US" dirty="0"/>
              <a:t>, a current college or university registration or fee </a:t>
            </a:r>
            <a:r>
              <a:rPr lang="en-US" dirty="0" smtClean="0"/>
              <a:t>statement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9593634" cy="766482"/>
          </a:xfrm>
        </p:spPr>
        <p:txBody>
          <a:bodyPr/>
          <a:lstStyle/>
          <a:p>
            <a:r>
              <a:rPr lang="en-US" sz="3200" dirty="0" smtClean="0"/>
              <a:t>Getting Prepared for any worst case scenarios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Be aware of any hot local races that might impact your EDR operation. Campaigns could give rides to the EDR location. </a:t>
            </a:r>
          </a:p>
          <a:p>
            <a:r>
              <a:rPr lang="en-US" dirty="0" smtClean="0"/>
              <a:t>Make sure your EDR staff is large enough to handle any anticipated surge of citizens coming in to vote.</a:t>
            </a:r>
          </a:p>
          <a:p>
            <a:r>
              <a:rPr lang="en-US" dirty="0" smtClean="0"/>
              <a:t>Do you have a college in your town or off campus college housing? This alone could cause a long line of citizens looking to register.  </a:t>
            </a:r>
          </a:p>
          <a:p>
            <a:r>
              <a:rPr lang="en-US" dirty="0" smtClean="0"/>
              <a:t>Social Media pushes like Facebook could cause a last minute rush to your EDR location. </a:t>
            </a:r>
          </a:p>
          <a:p>
            <a:r>
              <a:rPr lang="en-US" dirty="0" smtClean="0"/>
              <a:t>Remember that it is likely that a statewide campaign could bring in a big name celebrity or elected leader that may draw last minute citizens to your EDR location.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13035</TotalTime>
  <Words>811</Words>
  <Application>Microsoft Office PowerPoint</Application>
  <PresentationFormat>Widescreen</PresentationFormat>
  <Paragraphs>71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Acrobat Document</vt:lpstr>
      <vt:lpstr>Election Day Registration  ROVAC Fall Conference September 2018</vt:lpstr>
      <vt:lpstr>What we will cover</vt:lpstr>
      <vt:lpstr>Election Day Registration 101</vt:lpstr>
      <vt:lpstr>Election Day Registration 101 Cont.</vt:lpstr>
      <vt:lpstr>PowerPoint Presentation</vt:lpstr>
      <vt:lpstr>What size EDR Staff should your location have?</vt:lpstr>
      <vt:lpstr>PowerPoint Presentation</vt:lpstr>
      <vt:lpstr>PowerPoint Presentation</vt:lpstr>
      <vt:lpstr>Getting Prepared for any worst case scenarios</vt:lpstr>
      <vt:lpstr>Be prepared in the event that these guys come to town</vt:lpstr>
      <vt:lpstr>Informing the Public about the EDR Process / Preparing for the 8:00 PM shut-off.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Registrar of Voters Newbie Class 2018</dc:title>
  <dc:creator>AnneMarie</dc:creator>
  <cp:lastModifiedBy>waterbury</cp:lastModifiedBy>
  <cp:revision>104</cp:revision>
  <cp:lastPrinted>2018-04-24T16:21:49Z</cp:lastPrinted>
  <dcterms:created xsi:type="dcterms:W3CDTF">2018-03-07T13:49:45Z</dcterms:created>
  <dcterms:modified xsi:type="dcterms:W3CDTF">2018-09-28T18:50:19Z</dcterms:modified>
</cp:coreProperties>
</file>