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2" r:id="rId1"/>
  </p:sldMasterIdLst>
  <p:notesMasterIdLst>
    <p:notesMasterId r:id="rId13"/>
  </p:notesMasterIdLst>
  <p:handoutMasterIdLst>
    <p:handoutMasterId r:id="rId14"/>
  </p:handoutMasterIdLst>
  <p:sldIdLst>
    <p:sldId id="256" r:id="rId2"/>
    <p:sldId id="298" r:id="rId3"/>
    <p:sldId id="263" r:id="rId4"/>
    <p:sldId id="285" r:id="rId5"/>
    <p:sldId id="293" r:id="rId6"/>
    <p:sldId id="294" r:id="rId7"/>
    <p:sldId id="305" r:id="rId8"/>
    <p:sldId id="303" r:id="rId9"/>
    <p:sldId id="302" r:id="rId10"/>
    <p:sldId id="304" r:id="rId11"/>
    <p:sldId id="300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77" autoAdjust="0"/>
  </p:normalViewPr>
  <p:slideViewPr>
    <p:cSldViewPr>
      <p:cViewPr varScale="1">
        <p:scale>
          <a:sx n="64" d="100"/>
          <a:sy n="64" d="100"/>
        </p:scale>
        <p:origin x="180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560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850C63E-AB59-40F0-9844-74166EAE732E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2F7039D-2F9D-4695-9865-3F22A6976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925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2F44F46-937A-4B5A-9C2F-89B70A989E0F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88BCA29-2D11-44EE-BD74-990A3D65C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654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BCA29-2D11-44EE-BD74-990A3D65CEF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2577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BCA29-2D11-44EE-BD74-990A3D65CEF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7837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BCA29-2D11-44EE-BD74-990A3D65CEF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492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6DF1-0F34-4356-AF40-E943CA6683F6}" type="datetimeFigureOut">
              <a:rPr lang="en-US" smtClean="0"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7166B-5302-49AF-86E0-2F0250BA25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285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6DF1-0F34-4356-AF40-E943CA6683F6}" type="datetimeFigureOut">
              <a:rPr lang="en-US" smtClean="0"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7166B-5302-49AF-86E0-2F0250BA25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752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6DF1-0F34-4356-AF40-E943CA6683F6}" type="datetimeFigureOut">
              <a:rPr lang="en-US" smtClean="0"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7166B-5302-49AF-86E0-2F0250BA25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270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6DF1-0F34-4356-AF40-E943CA6683F6}" type="datetimeFigureOut">
              <a:rPr lang="en-US" smtClean="0"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7166B-5302-49AF-86E0-2F0250BA25E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05132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6DF1-0F34-4356-AF40-E943CA6683F6}" type="datetimeFigureOut">
              <a:rPr lang="en-US" smtClean="0"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7166B-5302-49AF-86E0-2F0250BA25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52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6DF1-0F34-4356-AF40-E943CA6683F6}" type="datetimeFigureOut">
              <a:rPr lang="en-US" smtClean="0"/>
              <a:t>9/9/2020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7166B-5302-49AF-86E0-2F0250BA25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0234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6DF1-0F34-4356-AF40-E943CA6683F6}" type="datetimeFigureOut">
              <a:rPr lang="en-US" smtClean="0"/>
              <a:t>9/9/2020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7166B-5302-49AF-86E0-2F0250BA25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460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6DF1-0F34-4356-AF40-E943CA6683F6}" type="datetimeFigureOut">
              <a:rPr lang="en-US" smtClean="0"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7166B-5302-49AF-86E0-2F0250BA25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8138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6DF1-0F34-4356-AF40-E943CA6683F6}" type="datetimeFigureOut">
              <a:rPr lang="en-US" smtClean="0"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7166B-5302-49AF-86E0-2F0250BA25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867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6DF1-0F34-4356-AF40-E943CA6683F6}" type="datetimeFigureOut">
              <a:rPr lang="en-US" smtClean="0"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7166B-5302-49AF-86E0-2F0250BA25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878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6DF1-0F34-4356-AF40-E943CA6683F6}" type="datetimeFigureOut">
              <a:rPr lang="en-US" smtClean="0"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7166B-5302-49AF-86E0-2F0250BA25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538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6DF1-0F34-4356-AF40-E943CA6683F6}" type="datetimeFigureOut">
              <a:rPr lang="en-US" smtClean="0"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7166B-5302-49AF-86E0-2F0250BA25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698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6DF1-0F34-4356-AF40-E943CA6683F6}" type="datetimeFigureOut">
              <a:rPr lang="en-US" smtClean="0"/>
              <a:t>9/9/2020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7166B-5302-49AF-86E0-2F0250BA25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380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6DF1-0F34-4356-AF40-E943CA6683F6}" type="datetimeFigureOut">
              <a:rPr lang="en-US" smtClean="0"/>
              <a:t>9/9/2020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7166B-5302-49AF-86E0-2F0250BA25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728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6DF1-0F34-4356-AF40-E943CA6683F6}" type="datetimeFigureOut">
              <a:rPr lang="en-US" smtClean="0"/>
              <a:t>9/9/2020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7166B-5302-49AF-86E0-2F0250BA25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641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6DF1-0F34-4356-AF40-E943CA6683F6}" type="datetimeFigureOut">
              <a:rPr lang="en-US" smtClean="0"/>
              <a:t>9/9/2020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7166B-5302-49AF-86E0-2F0250BA25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5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6DF1-0F34-4356-AF40-E943CA6683F6}" type="datetimeFigureOut">
              <a:rPr lang="en-US" smtClean="0"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7166B-5302-49AF-86E0-2F0250BA25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974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9D76DF1-0F34-4356-AF40-E943CA6683F6}" type="datetimeFigureOut">
              <a:rPr lang="en-US" smtClean="0"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7166B-5302-49AF-86E0-2F0250BA25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6505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13" r:id="rId1"/>
    <p:sldLayoutId id="2147484114" r:id="rId2"/>
    <p:sldLayoutId id="2147484115" r:id="rId3"/>
    <p:sldLayoutId id="2147484116" r:id="rId4"/>
    <p:sldLayoutId id="2147484117" r:id="rId5"/>
    <p:sldLayoutId id="2147484118" r:id="rId6"/>
    <p:sldLayoutId id="2147484119" r:id="rId7"/>
    <p:sldLayoutId id="2147484120" r:id="rId8"/>
    <p:sldLayoutId id="2147484121" r:id="rId9"/>
    <p:sldLayoutId id="2147484122" r:id="rId10"/>
    <p:sldLayoutId id="2147484123" r:id="rId11"/>
    <p:sldLayoutId id="2147484124" r:id="rId12"/>
    <p:sldLayoutId id="2147484125" r:id="rId13"/>
    <p:sldLayoutId id="2147484126" r:id="rId14"/>
    <p:sldLayoutId id="2147484127" r:id="rId15"/>
    <p:sldLayoutId id="2147484128" r:id="rId16"/>
    <p:sldLayoutId id="214748412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4" y="1447800"/>
            <a:ext cx="10656046" cy="332958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Election Day Registration </a:t>
            </a:r>
            <a:br>
              <a:rPr lang="en-US" dirty="0"/>
            </a:br>
            <a:r>
              <a:rPr lang="en-US" dirty="0"/>
              <a:t>ROVAC 2020</a:t>
            </a:r>
          </a:p>
        </p:txBody>
      </p:sp>
    </p:spTree>
    <p:extLst>
      <p:ext uri="{BB962C8B-B14F-4D97-AF65-F5344CB8AC3E}">
        <p14:creationId xmlns:p14="http://schemas.microsoft.com/office/powerpoint/2010/main" val="4153049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04DB682-E561-4B2E-B676-5A0E14303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0" y="226360"/>
            <a:ext cx="5068889" cy="766482"/>
          </a:xfrm>
        </p:spPr>
        <p:txBody>
          <a:bodyPr/>
          <a:lstStyle/>
          <a:p>
            <a:r>
              <a:rPr lang="en-US" dirty="0"/>
              <a:t>EDR During COVID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AF52A11-41C6-45EC-9660-AD3B648F2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992842"/>
            <a:ext cx="10479088" cy="5255557"/>
          </a:xfrm>
        </p:spPr>
        <p:txBody>
          <a:bodyPr/>
          <a:lstStyle/>
          <a:p>
            <a:r>
              <a:rPr lang="en-US" dirty="0"/>
              <a:t>You will need to set up a social distancing plan for your EDR Location. You may want to reach out to your local health department or Mayor/First Selectman’s office to request help on this issue. There may be someone/agency that you can request help in coming up with a plan.</a:t>
            </a:r>
          </a:p>
          <a:p>
            <a:r>
              <a:rPr lang="en-US" dirty="0"/>
              <a:t>Make sure to factor inclement weather into your plan.  You will not want people standing in the rain.</a:t>
            </a:r>
          </a:p>
          <a:p>
            <a:endParaRPr lang="en-US" dirty="0"/>
          </a:p>
          <a:p>
            <a:r>
              <a:rPr lang="en-US" dirty="0"/>
              <a:t>You will need to provide PPE for your workers. Face shields, hand sanitizer, and wipes for computer equipment will be needed.</a:t>
            </a:r>
          </a:p>
          <a:p>
            <a:endParaRPr lang="en-US" dirty="0"/>
          </a:p>
          <a:p>
            <a:r>
              <a:rPr lang="en-US" dirty="0"/>
              <a:t>One person may need to greet people and then start to corral them into lines that allow for 6 ft of distance between each citizen.</a:t>
            </a:r>
          </a:p>
        </p:txBody>
      </p:sp>
    </p:spTree>
    <p:extLst>
      <p:ext uri="{BB962C8B-B14F-4D97-AF65-F5344CB8AC3E}">
        <p14:creationId xmlns:p14="http://schemas.microsoft.com/office/powerpoint/2010/main" val="315597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336089" cy="537882"/>
          </a:xfrm>
        </p:spPr>
        <p:txBody>
          <a:bodyPr/>
          <a:lstStyle/>
          <a:p>
            <a:pPr algn="ctr"/>
            <a:r>
              <a:rPr lang="en-US" sz="2800" dirty="0"/>
              <a:t>Informing the Public about the EDR Process / Preparing for the 8:00 PM.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47800"/>
            <a:ext cx="9869488" cy="4800599"/>
          </a:xfrm>
        </p:spPr>
        <p:txBody>
          <a:bodyPr/>
          <a:lstStyle/>
          <a:p>
            <a:r>
              <a:rPr lang="en-US" dirty="0"/>
              <a:t>It is important to inform the public ahead of time as to how the EDR process works on Election Day.</a:t>
            </a:r>
          </a:p>
          <a:p>
            <a:r>
              <a:rPr lang="en-US" dirty="0"/>
              <a:t>Using social media such as the towns Facebook page can let people know the hours as well as who is eligible to register to vote at the EDR location.</a:t>
            </a:r>
          </a:p>
          <a:p>
            <a:r>
              <a:rPr lang="en-US" dirty="0"/>
              <a:t>Medium towns and large cities may want to reach out to the media to better inform the public as to the hours and who is eligible to register that day.</a:t>
            </a:r>
          </a:p>
          <a:p>
            <a:r>
              <a:rPr lang="en-US" dirty="0"/>
              <a:t>You may want to hang posters at the location informing people ahead of time that no one can join the line past 8:00 PM. </a:t>
            </a:r>
          </a:p>
          <a:p>
            <a:r>
              <a:rPr lang="en-US" dirty="0"/>
              <a:t>Larger municipalities may want to consider having a plan for security if there are large crowds throughout the day. </a:t>
            </a:r>
          </a:p>
          <a:p>
            <a:r>
              <a:rPr lang="en-US" dirty="0"/>
              <a:t>The better informed the public are, the less the Registrars will have to worry.</a:t>
            </a:r>
          </a:p>
        </p:txBody>
      </p:sp>
    </p:spTree>
    <p:extLst>
      <p:ext uri="{BB962C8B-B14F-4D97-AF65-F5344CB8AC3E}">
        <p14:creationId xmlns:p14="http://schemas.microsoft.com/office/powerpoint/2010/main" val="196880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will cover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47800"/>
            <a:ext cx="10442577" cy="4800599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EDR 101, (The Basics of EDR)</a:t>
            </a:r>
          </a:p>
          <a:p>
            <a:r>
              <a:rPr lang="en-US" sz="2800" dirty="0"/>
              <a:t>ID Requirements </a:t>
            </a:r>
          </a:p>
          <a:p>
            <a:r>
              <a:rPr lang="en-US" sz="2800" dirty="0"/>
              <a:t>Pre-EDR Prep</a:t>
            </a:r>
          </a:p>
          <a:p>
            <a:r>
              <a:rPr lang="en-US" sz="2800" dirty="0"/>
              <a:t>What size staff should you have</a:t>
            </a:r>
          </a:p>
          <a:p>
            <a:r>
              <a:rPr lang="en-US" sz="2800" dirty="0"/>
              <a:t>Getting Prepared for the worst case scenarios</a:t>
            </a:r>
          </a:p>
          <a:p>
            <a:r>
              <a:rPr lang="en-US" sz="2800" dirty="0"/>
              <a:t>Informing the Public of how EDR works and when it concludes</a:t>
            </a:r>
          </a:p>
          <a:p>
            <a:r>
              <a:rPr lang="en-US" sz="2800" dirty="0"/>
              <a:t>Preparing for 8:00 PM </a:t>
            </a:r>
          </a:p>
          <a:p>
            <a:r>
              <a:rPr lang="en-US" sz="2800" dirty="0"/>
              <a:t>COVID and EDR</a:t>
            </a:r>
          </a:p>
          <a:p>
            <a:r>
              <a:rPr lang="en-US" sz="2800" dirty="0"/>
              <a:t>What has been working for you and what hasn’t for your town.</a:t>
            </a:r>
          </a:p>
        </p:txBody>
      </p:sp>
    </p:spTree>
    <p:extLst>
      <p:ext uri="{BB962C8B-B14F-4D97-AF65-F5344CB8AC3E}">
        <p14:creationId xmlns:p14="http://schemas.microsoft.com/office/powerpoint/2010/main" val="254449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Election Day Registration 101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1"/>
            <a:ext cx="9677400" cy="541019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400" u="sng" dirty="0"/>
              <a:t>Election Day Registration takes place only during General Elections. </a:t>
            </a:r>
            <a:endParaRPr lang="en-US" sz="1400" dirty="0"/>
          </a:p>
          <a:p>
            <a:r>
              <a:rPr lang="en-US" sz="1400" dirty="0"/>
              <a:t>Citizens will need to prove both identity as well as residency on the day of the election.</a:t>
            </a:r>
          </a:p>
          <a:p>
            <a:r>
              <a:rPr lang="en-US" sz="1400" dirty="0"/>
              <a:t>Only voters who are </a:t>
            </a:r>
            <a:r>
              <a:rPr lang="en-US" sz="1400" u="sng" dirty="0"/>
              <a:t>unregistered</a:t>
            </a:r>
            <a:r>
              <a:rPr lang="en-US" sz="1400" dirty="0"/>
              <a:t>, </a:t>
            </a:r>
            <a:r>
              <a:rPr lang="en-US" sz="1400" i="1" dirty="0"/>
              <a:t>registered in a </a:t>
            </a:r>
            <a:r>
              <a:rPr lang="en-US" sz="1400" i="1" u="sng" dirty="0"/>
              <a:t>different town </a:t>
            </a:r>
            <a:r>
              <a:rPr lang="en-US" sz="1400" dirty="0"/>
              <a:t>or in </a:t>
            </a:r>
            <a:r>
              <a:rPr lang="en-US" sz="1400" u="sng" dirty="0"/>
              <a:t>off status in your town</a:t>
            </a:r>
            <a:r>
              <a:rPr lang="en-US" sz="1400" dirty="0"/>
              <a:t> may register that day. You may want to use a greeter to redirect registered or inactive voters to the proper polling place.  </a:t>
            </a:r>
          </a:p>
          <a:p>
            <a:r>
              <a:rPr lang="en-US" sz="1400" dirty="0"/>
              <a:t>The EDR location is not a polling place, however the 75ft rule still </a:t>
            </a:r>
            <a:r>
              <a:rPr lang="en-US" sz="1400"/>
              <a:t>applies</a:t>
            </a:r>
            <a:r>
              <a:rPr lang="en-US" sz="1400" smtClean="0"/>
              <a:t>.</a:t>
            </a:r>
            <a:endParaRPr lang="en-US" sz="1400" dirty="0"/>
          </a:p>
          <a:p>
            <a:r>
              <a:rPr lang="en-US" sz="1400" dirty="0"/>
              <a:t>An IVS machine must be set-up and ready to use that day.</a:t>
            </a:r>
          </a:p>
          <a:p>
            <a:r>
              <a:rPr lang="en-US" sz="1400" dirty="0"/>
              <a:t>Make sure your EDR location can handle a large turnout on Election Day. Also, make sure your location has access to CVRS. </a:t>
            </a:r>
          </a:p>
          <a:p>
            <a:r>
              <a:rPr lang="en-US" sz="1400" dirty="0"/>
              <a:t>Contact SOTS to find out how many connections to CVRS you are allowed.</a:t>
            </a:r>
          </a:p>
          <a:p>
            <a:r>
              <a:rPr lang="en-US" sz="1400" dirty="0"/>
              <a:t>You will need to have an educated guess on what your turnout will be that day. Do you have a college in town, or an active organization that will try to turn out the vote?</a:t>
            </a:r>
          </a:p>
          <a:p>
            <a:r>
              <a:rPr lang="en-US" sz="1400" dirty="0"/>
              <a:t>Make sure that you have given SOTS the correct phone number so that towns can cross check during the day.</a:t>
            </a:r>
          </a:p>
          <a:p>
            <a:r>
              <a:rPr lang="en-US" sz="1400" dirty="0"/>
              <a:t>Completed ballots are to be brought to your counting location by members of opposing parties. </a:t>
            </a:r>
          </a:p>
          <a:p>
            <a:r>
              <a:rPr lang="en-US" sz="1400" dirty="0"/>
              <a:t>Check to make sure that your location ADA compliant.</a:t>
            </a:r>
          </a:p>
        </p:txBody>
      </p:sp>
    </p:spTree>
    <p:extLst>
      <p:ext uri="{BB962C8B-B14F-4D97-AF65-F5344CB8AC3E}">
        <p14:creationId xmlns:p14="http://schemas.microsoft.com/office/powerpoint/2010/main" val="78177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Election Day Registration 101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70000"/>
            <a:ext cx="9076266" cy="33782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dirty="0"/>
          </a:p>
          <a:p>
            <a:r>
              <a:rPr lang="en-US" sz="1600" dirty="0"/>
              <a:t>Make sure to have a dedicated phone line for incoming calls from other towns. </a:t>
            </a:r>
          </a:p>
          <a:p>
            <a:r>
              <a:rPr lang="en-US" sz="1600" dirty="0"/>
              <a:t>Revisit your EDR plan each year as you may not need the same amount of staff for a Presidential Election vs. a Municipal Election. </a:t>
            </a:r>
          </a:p>
          <a:p>
            <a:r>
              <a:rPr lang="en-US" sz="1600" dirty="0"/>
              <a:t>New for 2020, anyone who is in line prior to 8:00 PM will be allowed to register and vote in the Election. Make sure that you are weeding out any electors who are unaware that they are already registered to vote.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08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304800"/>
            <a:ext cx="10936288" cy="59435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	</a:t>
            </a:r>
            <a:r>
              <a:rPr lang="en-US" sz="3000" b="1" u="sng" dirty="0"/>
              <a:t>EDR IDENTIFICATION REQUIREMENTS</a:t>
            </a:r>
            <a:endParaRPr lang="en-US" sz="3000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Those citizens who register to vote on Election Day </a:t>
            </a:r>
            <a:r>
              <a:rPr lang="en-US" b="1" u="sng" dirty="0"/>
              <a:t>MUST</a:t>
            </a:r>
            <a:r>
              <a:rPr lang="en-US" dirty="0"/>
              <a:t> prove both Identity as well as residency in your town. </a:t>
            </a:r>
          </a:p>
          <a:p>
            <a:r>
              <a:rPr lang="en-US" dirty="0"/>
              <a:t>A </a:t>
            </a:r>
            <a:r>
              <a:rPr lang="en-US" b="1" dirty="0"/>
              <a:t>current </a:t>
            </a:r>
            <a:r>
              <a:rPr lang="en-US" dirty="0"/>
              <a:t>Connecticut Driver’s License or State ID issued by the Connecticut DMV that lists the citizen’s current address would be an example of an </a:t>
            </a:r>
            <a:r>
              <a:rPr lang="en-US" b="1" u="sng" dirty="0"/>
              <a:t>ID that proves both the citizens Identity as well as residency. </a:t>
            </a:r>
            <a:r>
              <a:rPr lang="en-US" dirty="0"/>
              <a:t> If a citizen lacks this they may present the following.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3000" b="1" u="sng" dirty="0"/>
              <a:t>The following items are acceptable proof of Identity</a:t>
            </a:r>
            <a:r>
              <a:rPr lang="en-US" sz="3000" dirty="0"/>
              <a:t>:</a:t>
            </a:r>
          </a:p>
          <a:p>
            <a:r>
              <a:rPr lang="en-US" dirty="0"/>
              <a:t>Birth certificate</a:t>
            </a:r>
          </a:p>
          <a:p>
            <a:r>
              <a:rPr lang="en-US" dirty="0"/>
              <a:t>Driver's license</a:t>
            </a:r>
          </a:p>
          <a:p>
            <a:r>
              <a:rPr lang="en-US" dirty="0"/>
              <a:t>Social Security card </a:t>
            </a:r>
          </a:p>
          <a:p>
            <a:r>
              <a:rPr lang="en-US" dirty="0"/>
              <a:t>College and university students may present a current photo identification (ID) issued by their higher education institution in lieu of a birth certificate, driver’s license, or Social Security card </a:t>
            </a:r>
          </a:p>
          <a:p>
            <a:r>
              <a:rPr lang="en-US" dirty="0"/>
              <a:t>Testimony of another elector </a:t>
            </a:r>
          </a:p>
          <a:p>
            <a:r>
              <a:rPr lang="en-US" dirty="0"/>
              <a:t>Other satisfactory proof to the registrar of voters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92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10363200" cy="5181599"/>
          </a:xfrm>
        </p:spPr>
        <p:txBody>
          <a:bodyPr/>
          <a:lstStyle/>
          <a:p>
            <a:r>
              <a:rPr lang="en-US" dirty="0"/>
              <a:t>The following items are acceptable proof of Residency:</a:t>
            </a:r>
          </a:p>
          <a:p>
            <a:r>
              <a:rPr lang="en-US" dirty="0"/>
              <a:t>The additional identification may include, but is not limited to a </a:t>
            </a:r>
            <a:r>
              <a:rPr lang="en-US" b="1" dirty="0"/>
              <a:t>motor vehicle learner's permit</a:t>
            </a:r>
            <a:r>
              <a:rPr lang="en-US" dirty="0"/>
              <a:t>, </a:t>
            </a:r>
            <a:r>
              <a:rPr lang="en-US" b="1" dirty="0"/>
              <a:t>utility bill due </a:t>
            </a:r>
            <a:r>
              <a:rPr lang="en-US" b="1" u="sng" dirty="0">
                <a:solidFill>
                  <a:schemeClr val="tx1">
                    <a:lumMod val="95000"/>
                  </a:schemeClr>
                </a:solidFill>
              </a:rPr>
              <a:t>no later than 30 days</a:t>
            </a:r>
            <a:r>
              <a:rPr lang="en-US" b="1" dirty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en-US" b="1" dirty="0"/>
              <a:t>before the election</a:t>
            </a:r>
            <a:r>
              <a:rPr lang="en-US" dirty="0"/>
              <a:t>, a copy of a residential lease, library card with residential address, paycheck, property tax bill, naturalization documents or passport (assuming it is recent and includes residential address).</a:t>
            </a:r>
          </a:p>
          <a:p>
            <a:r>
              <a:rPr lang="en-US" dirty="0"/>
              <a:t>For </a:t>
            </a:r>
            <a:r>
              <a:rPr lang="en-US" u="sng" dirty="0"/>
              <a:t>a college or university student</a:t>
            </a:r>
            <a:r>
              <a:rPr lang="en-US" dirty="0"/>
              <a:t>, a current college or university registration or fee statement.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78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39BD7AA5-9B4A-47E4-A458-B743238AF134}"/>
              </a:ext>
            </a:extLst>
          </p:cNvPr>
          <p:cNvSpPr/>
          <p:nvPr/>
        </p:nvSpPr>
        <p:spPr>
          <a:xfrm>
            <a:off x="0" y="0"/>
            <a:ext cx="11887200" cy="60666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EDR IDENTIFICATION REQUIREMENTS</a:t>
            </a:r>
            <a:endParaRPr lang="en-US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Those citizens who register to vote on Election Day MUST prove both Identity as well as residency in the City of Waterbury. </a:t>
            </a:r>
            <a:endParaRPr lang="en-US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current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Connecticut Driver’s License or State ID issued by the Connecticut DMV that lists the citizen’s current Waterbury address would be an example of an </a:t>
            </a:r>
            <a:r>
              <a:rPr lang="en-US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ID that proves both the citizens Identity as well as Waterbury residency.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If a citizen lacks this they may present the following.</a:t>
            </a:r>
            <a:endParaRPr lang="en-US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following items are acceptable proof of Identity:</a:t>
            </a:r>
            <a:endParaRPr lang="en-US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Birth certificate</a:t>
            </a:r>
            <a:endParaRPr lang="en-US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Driver's license</a:t>
            </a:r>
            <a:endParaRPr lang="en-US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Social Security card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endParaRPr lang="en-US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College and university students may present a current photo identification (ID) issued by their higher education institution in lieu of a birth certificate, driver’s license, or Social Security card. </a:t>
            </a:r>
            <a:endParaRPr lang="en-US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following items are acceptable proof of Residency:</a:t>
            </a:r>
            <a:endParaRPr lang="en-US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additional identification may include, but is not limited to a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motor vehicle learner's permit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utility bill due </a:t>
            </a:r>
            <a:r>
              <a:rPr lang="en-US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 later than 30 days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before the election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 copy of a residential lease, library card with residential address, paycheck, property tax bill, naturalization documents or passport (assuming it is recent and includes residential address).</a:t>
            </a:r>
            <a:endParaRPr lang="en-US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 </a:t>
            </a:r>
            <a:r>
              <a:rPr lang="en-US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college or university student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 current college or university registration or fee statement. </a:t>
            </a:r>
            <a:endParaRPr lang="en-US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64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size EDR Staff should your location have?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853248"/>
            <a:ext cx="9412288" cy="4395151"/>
          </a:xfrm>
        </p:spPr>
        <p:txBody>
          <a:bodyPr/>
          <a:lstStyle/>
          <a:p>
            <a:r>
              <a:rPr lang="en-US" dirty="0"/>
              <a:t>Make sure to look back at what your town processed for EDR in past elections. Remember that EDR has been in place since 2013.</a:t>
            </a:r>
          </a:p>
          <a:p>
            <a:r>
              <a:rPr lang="en-US" dirty="0"/>
              <a:t>Small towns may not need to change what they have been doing, however medium sized towns and large cities will need to adjust. </a:t>
            </a:r>
          </a:p>
          <a:p>
            <a:pPr marL="0" indent="0">
              <a:buNone/>
            </a:pPr>
            <a:r>
              <a:rPr lang="en-US" dirty="0"/>
              <a:t>	For example, in Waterbury:</a:t>
            </a:r>
          </a:p>
          <a:p>
            <a:pPr marL="0" indent="0">
              <a:buNone/>
            </a:pPr>
            <a:r>
              <a:rPr lang="en-US" dirty="0"/>
              <a:t>	During the 2016 Presidential Election 27 people were hired to staff the 	EDR location</a:t>
            </a:r>
          </a:p>
          <a:p>
            <a:pPr marL="0" indent="0">
              <a:buNone/>
            </a:pPr>
            <a:r>
              <a:rPr lang="en-US" dirty="0"/>
              <a:t>	However during the 2017 Municipal Election only 6 people were 	needed</a:t>
            </a:r>
          </a:p>
          <a:p>
            <a:pPr marL="0" indent="0">
              <a:buNone/>
            </a:pPr>
            <a:r>
              <a:rPr lang="en-US" dirty="0"/>
              <a:t>	In 2018 we will had 17 workers in order to prevent long lines</a:t>
            </a:r>
          </a:p>
        </p:txBody>
      </p:sp>
    </p:spTree>
    <p:extLst>
      <p:ext uri="{BB962C8B-B14F-4D97-AF65-F5344CB8AC3E}">
        <p14:creationId xmlns:p14="http://schemas.microsoft.com/office/powerpoint/2010/main" val="280813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9593634" cy="766482"/>
          </a:xfrm>
        </p:spPr>
        <p:txBody>
          <a:bodyPr/>
          <a:lstStyle/>
          <a:p>
            <a:r>
              <a:rPr lang="en-US" sz="3200" dirty="0"/>
              <a:t>Getting Prepared for any worst case scenarios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Be aware of any hot local races that might impact your EDR operation. Campaigns could give rides to the EDR location. </a:t>
            </a:r>
          </a:p>
          <a:p>
            <a:r>
              <a:rPr lang="en-US" dirty="0"/>
              <a:t>Make sure your EDR staff is large enough to handle any anticipated surge of citizens coming in to vote.</a:t>
            </a:r>
          </a:p>
          <a:p>
            <a:r>
              <a:rPr lang="en-US" dirty="0"/>
              <a:t>Do you have a college in your town or off campus college housing? This alone could cause a long line of citizens looking to register.  </a:t>
            </a:r>
          </a:p>
          <a:p>
            <a:r>
              <a:rPr lang="en-US" dirty="0"/>
              <a:t>Social Media pushes like Facebook could cause a last minute rush to your EDR location. </a:t>
            </a:r>
          </a:p>
          <a:p>
            <a:r>
              <a:rPr lang="en-US" dirty="0"/>
              <a:t>Remember that it is likely that a statewide campaign could bring in a big name celebrity or elected leader that may draw last minute citizens to your EDR location.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46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13695</TotalTime>
  <Words>944</Words>
  <Application>Microsoft Office PowerPoint</Application>
  <PresentationFormat>Widescreen</PresentationFormat>
  <Paragraphs>90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Times New Roman</vt:lpstr>
      <vt:lpstr>Wingdings 3</vt:lpstr>
      <vt:lpstr>Ion</vt:lpstr>
      <vt:lpstr>Election Day Registration  ROVAC 2020</vt:lpstr>
      <vt:lpstr>What we will cover</vt:lpstr>
      <vt:lpstr>Election Day Registration 101</vt:lpstr>
      <vt:lpstr>Election Day Registration 101 Cont.</vt:lpstr>
      <vt:lpstr>PowerPoint Presentation</vt:lpstr>
      <vt:lpstr>PowerPoint Presentation</vt:lpstr>
      <vt:lpstr>PowerPoint Presentation</vt:lpstr>
      <vt:lpstr>What size EDR Staff should your location have?</vt:lpstr>
      <vt:lpstr>Getting Prepared for any worst case scenarios</vt:lpstr>
      <vt:lpstr>EDR During COVID</vt:lpstr>
      <vt:lpstr>Informing the Public about the EDR Process / Preparing for the 8:00 PM.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Registrar of Voters Newbie Class 2018</dc:title>
  <dc:creator>AnneMarie</dc:creator>
  <cp:lastModifiedBy>ROVAC</cp:lastModifiedBy>
  <cp:revision>113</cp:revision>
  <cp:lastPrinted>2018-04-24T16:21:49Z</cp:lastPrinted>
  <dcterms:created xsi:type="dcterms:W3CDTF">2018-03-07T13:49:45Z</dcterms:created>
  <dcterms:modified xsi:type="dcterms:W3CDTF">2020-09-09T14:57:52Z</dcterms:modified>
</cp:coreProperties>
</file>