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933ED-DC8C-5677-E95F-DBAE96D2DAAA}" v="30" dt="2025-03-23T18:24:09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2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8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4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9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7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6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6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6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5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576">
          <p15:clr>
            <a:srgbClr val="F26B43"/>
          </p15:clr>
        </p15:guide>
        <p15:guide id="6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alarm-clock-with-handwritten-2025-text-on-yellow-backgroun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107C17-696C-87E6-3376-A4558AAF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488"/>
            <a:ext cx="12191998" cy="6857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43" y="75063"/>
            <a:ext cx="7072854" cy="2696866"/>
          </a:xfrm>
        </p:spPr>
        <p:txBody>
          <a:bodyPr/>
          <a:lstStyle/>
          <a:p>
            <a:r>
              <a:rPr lang="en-US" dirty="0"/>
              <a:t>Municipal Election Calendar</a:t>
            </a:r>
            <a:br>
              <a:rPr lang="en-US" dirty="0"/>
            </a:br>
            <a:r>
              <a:rPr lang="en-US" dirty="0"/>
              <a:t>November 4 </a:t>
            </a:r>
            <a:br>
              <a:rPr lang="en-US" dirty="0"/>
            </a:br>
            <a:r>
              <a:rPr lang="en-US" dirty="0"/>
              <a:t>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2" y="5369625"/>
            <a:ext cx="5935540" cy="1287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Veronica Rosario</a:t>
            </a:r>
          </a:p>
          <a:p>
            <a:r>
              <a:rPr lang="en-US" dirty="0"/>
              <a:t>Registrar of Voters </a:t>
            </a:r>
          </a:p>
          <a:p>
            <a:r>
              <a:rPr lang="en-US" dirty="0"/>
              <a:t>Town of East Hartford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member - WAMA">
            <a:extLst>
              <a:ext uri="{FF2B5EF4-FFF2-40B4-BE49-F238E27FC236}">
                <a16:creationId xmlns:a16="http://schemas.microsoft.com/office/drawing/2014/main" id="{F0C7E5C5-0CBC-355E-D683-2630F09C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22" t="228" r="15788" b="-322"/>
          <a:stretch/>
        </p:blipFill>
        <p:spPr>
          <a:xfrm rot="840000">
            <a:off x="9479660" y="4374740"/>
            <a:ext cx="2288201" cy="2147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8C724-55CA-53DF-A9ED-8ED1A4ECC63F}"/>
              </a:ext>
            </a:extLst>
          </p:cNvPr>
          <p:cNvSpPr txBox="1"/>
          <p:nvPr/>
        </p:nvSpPr>
        <p:spPr>
          <a:xfrm>
            <a:off x="969917" y="6442165"/>
            <a:ext cx="874122" cy="23948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18626-6AD1-6816-52A8-4F8C6DF775C1}"/>
              </a:ext>
            </a:extLst>
          </p:cNvPr>
          <p:cNvSpPr txBox="1"/>
          <p:nvPr/>
        </p:nvSpPr>
        <p:spPr>
          <a:xfrm>
            <a:off x="969917" y="969917"/>
            <a:ext cx="1017814" cy="155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188D-D996-6FB9-3C60-60DE556D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4FB2-28D4-4AE0-AACB-A1EE5A1000E3}" type="datetime1">
              <a:t>3/24/2025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B0FF-CDCB-1EC7-4B3E-78373471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2</a:t>
            </a:fld>
            <a:endParaRPr lang="en-US" dirty="0"/>
          </a:p>
        </p:txBody>
      </p:sp>
      <p:pic>
        <p:nvPicPr>
          <p:cNvPr id="16" name="Picture 15" descr="4,200+ Important Dates To Remember Stock Photos, Pictures &amp; Royalty ...">
            <a:extLst>
              <a:ext uri="{FF2B5EF4-FFF2-40B4-BE49-F238E27FC236}">
                <a16:creationId xmlns:a16="http://schemas.microsoft.com/office/drawing/2014/main" id="{C904CE29-A94F-9C34-8F16-9BF8C5E3A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5083661" y="2435819"/>
            <a:ext cx="1906865" cy="1885093"/>
          </a:xfrm>
          <a:prstGeom prst="rect">
            <a:avLst/>
          </a:prstGeom>
        </p:spPr>
      </p:pic>
      <p:pic>
        <p:nvPicPr>
          <p:cNvPr id="14" name="Picture 13" descr="Key Dates - City of Thorold">
            <a:extLst>
              <a:ext uri="{FF2B5EF4-FFF2-40B4-BE49-F238E27FC236}">
                <a16:creationId xmlns:a16="http://schemas.microsoft.com/office/drawing/2014/main" id="{6AB9A99A-6468-7898-2099-F6C76824A0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" t="262" r="500" b="22700"/>
          <a:stretch/>
        </p:blipFill>
        <p:spPr>
          <a:xfrm>
            <a:off x="2471883" y="120310"/>
            <a:ext cx="9062883" cy="2138889"/>
          </a:xfrm>
          <a:prstGeom prst="rect">
            <a:avLst/>
          </a:prstGeom>
        </p:spPr>
      </p:pic>
      <p:pic>
        <p:nvPicPr>
          <p:cNvPr id="19" name="Picture 18" descr="The 10 Best Calendar Apps for 2019">
            <a:extLst>
              <a:ext uri="{FF2B5EF4-FFF2-40B4-BE49-F238E27FC236}">
                <a16:creationId xmlns:a16="http://schemas.microsoft.com/office/drawing/2014/main" id="{BD965B47-3E98-FBAA-670B-EACBB3939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00">
            <a:off x="8232641" y="2537552"/>
            <a:ext cx="2838090" cy="1772174"/>
          </a:xfrm>
          <a:prstGeom prst="rect">
            <a:avLst/>
          </a:prstGeom>
        </p:spPr>
      </p:pic>
      <p:pic>
        <p:nvPicPr>
          <p:cNvPr id="20" name="Picture 19" descr="Promotional Desk Planners (2025)">
            <a:extLst>
              <a:ext uri="{FF2B5EF4-FFF2-40B4-BE49-F238E27FC236}">
                <a16:creationId xmlns:a16="http://schemas.microsoft.com/office/drawing/2014/main" id="{F198184B-1A8D-7C76-55E2-457D70E43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" t="32028" r="-139" b="15404"/>
          <a:stretch/>
        </p:blipFill>
        <p:spPr>
          <a:xfrm rot="60000">
            <a:off x="1500278" y="2444567"/>
            <a:ext cx="2513885" cy="1641315"/>
          </a:xfrm>
          <a:prstGeom prst="rect">
            <a:avLst/>
          </a:prstGeom>
        </p:spPr>
      </p:pic>
      <p:pic>
        <p:nvPicPr>
          <p:cNvPr id="23" name="Picture 22" descr="25+ White Board Clip Art in Transparent PNG [1.4mb] - New PNG For You">
            <a:extLst>
              <a:ext uri="{FF2B5EF4-FFF2-40B4-BE49-F238E27FC236}">
                <a16:creationId xmlns:a16="http://schemas.microsoft.com/office/drawing/2014/main" id="{E565FED2-CFB0-5BF1-94A5-425934AF2DD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10" t="4712" r="3315" b="33508"/>
          <a:stretch/>
        </p:blipFill>
        <p:spPr>
          <a:xfrm rot="60000">
            <a:off x="4799580" y="4732258"/>
            <a:ext cx="2466378" cy="1690323"/>
          </a:xfrm>
          <a:prstGeom prst="rect">
            <a:avLst/>
          </a:prstGeom>
        </p:spPr>
      </p:pic>
      <p:pic>
        <p:nvPicPr>
          <p:cNvPr id="25" name="Picture 24" descr="We Remember Clip Art">
            <a:extLst>
              <a:ext uri="{FF2B5EF4-FFF2-40B4-BE49-F238E27FC236}">
                <a16:creationId xmlns:a16="http://schemas.microsoft.com/office/drawing/2014/main" id="{2A24DA90-0202-BA17-D33C-11FF3FB0E2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57" y="4562604"/>
            <a:ext cx="2252393" cy="2119943"/>
          </a:xfrm>
          <a:prstGeom prst="rect">
            <a:avLst/>
          </a:prstGeom>
        </p:spPr>
      </p:pic>
      <p:pic>
        <p:nvPicPr>
          <p:cNvPr id="27" name="Picture 26" descr="Remind Reminder Remember · Free image on Pixabay">
            <a:extLst>
              <a:ext uri="{FF2B5EF4-FFF2-40B4-BE49-F238E27FC236}">
                <a16:creationId xmlns:a16="http://schemas.microsoft.com/office/drawing/2014/main" id="{C2A13697-EDF5-552A-5406-CD2CDE8FD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20000">
            <a:off x="623863" y="-27521"/>
            <a:ext cx="1243255" cy="21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F8C724-55CA-53DF-A9ED-8ED1A4ECC63F}"/>
              </a:ext>
            </a:extLst>
          </p:cNvPr>
          <p:cNvSpPr txBox="1"/>
          <p:nvPr/>
        </p:nvSpPr>
        <p:spPr>
          <a:xfrm>
            <a:off x="274471" y="6382515"/>
            <a:ext cx="1088897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Arial Nova"/>
              </a:rPr>
              <a:t>*Town Clerks / **Political Parties / ***Head Moderator: </a:t>
            </a:r>
            <a:r>
              <a:rPr lang="en-US" sz="1400" dirty="0">
                <a:latin typeface="Arial Nova"/>
              </a:rPr>
              <a:t>responsibility but good to know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18626-6AD1-6816-52A8-4F8C6DF775C1}"/>
              </a:ext>
            </a:extLst>
          </p:cNvPr>
          <p:cNvSpPr txBox="1"/>
          <p:nvPr/>
        </p:nvSpPr>
        <p:spPr>
          <a:xfrm>
            <a:off x="969917" y="969917"/>
            <a:ext cx="1017814" cy="155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188D-D996-6FB9-3C60-60DE556D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4FB2-28D4-4AE0-AACB-A1EE5A1000E3}" type="datetime1"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C55D-BD5F-FA82-37B1-A6BBC3B6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B0FF-CDCB-1EC7-4B3E-78373471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BF2038-3BC6-8497-0D75-1243A0374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98888"/>
              </p:ext>
            </p:extLst>
          </p:nvPr>
        </p:nvGraphicFramePr>
        <p:xfrm>
          <a:off x="283029" y="168727"/>
          <a:ext cx="11642072" cy="59239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98108">
                  <a:extLst>
                    <a:ext uri="{9D8B030D-6E8A-4147-A177-3AD203B41FA5}">
                      <a16:colId xmlns:a16="http://schemas.microsoft.com/office/drawing/2014/main" val="275545355"/>
                    </a:ext>
                  </a:extLst>
                </a:gridCol>
                <a:gridCol w="2555373">
                  <a:extLst>
                    <a:ext uri="{9D8B030D-6E8A-4147-A177-3AD203B41FA5}">
                      <a16:colId xmlns:a16="http://schemas.microsoft.com/office/drawing/2014/main" val="454351638"/>
                    </a:ext>
                  </a:extLst>
                </a:gridCol>
                <a:gridCol w="2325323">
                  <a:extLst>
                    <a:ext uri="{9D8B030D-6E8A-4147-A177-3AD203B41FA5}">
                      <a16:colId xmlns:a16="http://schemas.microsoft.com/office/drawing/2014/main" val="1348465923"/>
                    </a:ext>
                  </a:extLst>
                </a:gridCol>
                <a:gridCol w="3363268">
                  <a:extLst>
                    <a:ext uri="{9D8B030D-6E8A-4147-A177-3AD203B41FA5}">
                      <a16:colId xmlns:a16="http://schemas.microsoft.com/office/drawing/2014/main" val="207866977"/>
                    </a:ext>
                  </a:extLst>
                </a:gridCol>
              </a:tblGrid>
              <a:tr h="50228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Event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Day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Date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Time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60498"/>
                  </a:ext>
                </a:extLst>
              </a:tr>
              <a:tr h="413644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Canvass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Thursday through Wednesday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January 2 – April 30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All 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09547"/>
                  </a:ext>
                </a:extLst>
              </a:tr>
              <a:tr h="915928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Last day to send Notice of Confirmation of Voting Residence - (SOTS Inactive)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Thursday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May 1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End of Day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18381"/>
                  </a:ext>
                </a:extLst>
              </a:tr>
              <a:tr h="9159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*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Serialized Absentee Ballot </a:t>
                      </a:r>
                      <a:r>
                        <a:rPr lang="en-US" sz="1400" b="1" i="0" u="sng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Application</a:t>
                      </a: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 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Available for </a:t>
                      </a:r>
                      <a:r>
                        <a:rPr lang="en-US" sz="1400" b="1" i="1" u="sng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Primary</a:t>
                      </a:r>
                      <a:endParaRPr lang="en-US" sz="1400" b="1" i="1" u="sng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Wednesday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May 21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47350"/>
                  </a:ext>
                </a:extLst>
              </a:tr>
              <a:tr h="398871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Last Day for Party Transfer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Monday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June 9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End of Day</a:t>
                      </a:r>
                      <a:endParaRPr lang="en-US" b="1"/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94357"/>
                  </a:ext>
                </a:extLst>
              </a:tr>
              <a:tr h="9159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*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Serialized Absentee Ballot </a:t>
                      </a: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Application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 Available for </a:t>
                      </a:r>
                      <a:r>
                        <a:rPr lang="en-US" sz="1400" b="1" i="1" u="sng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Election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Saturday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July 5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59506"/>
                  </a:ext>
                </a:extLst>
              </a:tr>
              <a:tr h="664787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Primary Petitions Available</a:t>
                      </a:r>
                    </a:p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**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Party Endorsements</a:t>
                      </a:r>
                      <a:endParaRPr lang="en-US" sz="1400" dirty="0"/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 through Tuesday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July 15 - July 22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All day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27763"/>
                  </a:ext>
                </a:extLst>
              </a:tr>
              <a:tr h="398871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*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Certification of Endorsements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Wednesday</a:t>
                      </a:r>
                      <a:endParaRPr lang="en-US" sz="1400">
                        <a:solidFill>
                          <a:srgbClr val="000000"/>
                        </a:solidFill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July 23</a:t>
                      </a:r>
                      <a:endParaRPr lang="en-US" sz="1400">
                        <a:solidFill>
                          <a:srgbClr val="000000"/>
                        </a:solidFill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4:00pm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743470"/>
                  </a:ext>
                </a:extLst>
              </a:tr>
              <a:tr h="398871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Primary Petitions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Wednesday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August 6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1:00pm to 4:00pm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29811"/>
                  </a:ext>
                </a:extLst>
              </a:tr>
              <a:tr h="398871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Supervised Voting Designation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Wednesday through Tuesday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August 6 – September 2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Choose one 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64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5408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118626-6AD1-6816-52A8-4F8C6DF775C1}"/>
              </a:ext>
            </a:extLst>
          </p:cNvPr>
          <p:cNvSpPr txBox="1"/>
          <p:nvPr/>
        </p:nvSpPr>
        <p:spPr>
          <a:xfrm>
            <a:off x="969917" y="969917"/>
            <a:ext cx="1017814" cy="155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188D-D996-6FB9-3C60-60DE556D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4FB2-28D4-4AE0-AACB-A1EE5A1000E3}" type="datetime1"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C55D-BD5F-FA82-37B1-A6BBC3B6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B0FF-CDCB-1EC7-4B3E-78373471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4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BF2038-3BC6-8497-0D75-1243A0374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00334"/>
              </p:ext>
            </p:extLst>
          </p:nvPr>
        </p:nvGraphicFramePr>
        <p:xfrm>
          <a:off x="283029" y="283027"/>
          <a:ext cx="11642079" cy="581400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66060">
                  <a:extLst>
                    <a:ext uri="{9D8B030D-6E8A-4147-A177-3AD203B41FA5}">
                      <a16:colId xmlns:a16="http://schemas.microsoft.com/office/drawing/2014/main" val="275545355"/>
                    </a:ext>
                  </a:extLst>
                </a:gridCol>
                <a:gridCol w="2910404">
                  <a:extLst>
                    <a:ext uri="{9D8B030D-6E8A-4147-A177-3AD203B41FA5}">
                      <a16:colId xmlns:a16="http://schemas.microsoft.com/office/drawing/2014/main" val="454351638"/>
                    </a:ext>
                  </a:extLst>
                </a:gridCol>
                <a:gridCol w="2602347">
                  <a:extLst>
                    <a:ext uri="{9D8B030D-6E8A-4147-A177-3AD203B41FA5}">
                      <a16:colId xmlns:a16="http://schemas.microsoft.com/office/drawing/2014/main" val="1348465923"/>
                    </a:ext>
                  </a:extLst>
                </a:gridCol>
                <a:gridCol w="3363268">
                  <a:extLst>
                    <a:ext uri="{9D8B030D-6E8A-4147-A177-3AD203B41FA5}">
                      <a16:colId xmlns:a16="http://schemas.microsoft.com/office/drawing/2014/main" val="207866977"/>
                    </a:ext>
                  </a:extLst>
                </a:gridCol>
              </a:tblGrid>
              <a:tr h="67462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Event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Day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Date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Time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60498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Notice of 18th day before Primary Day Registration Session (August 22)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Thursday through Saturday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August 7 – August 17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Pop. Over 25,000</a:t>
                      </a:r>
                    </a:p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Published at </a:t>
                      </a:r>
                      <a:r>
                        <a:rPr lang="en-US" sz="1400" b="1" i="1" u="sng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least once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/not legal notice</a:t>
                      </a:r>
                    </a:p>
                  </a:txBody>
                  <a:tcPr marL="78191" marR="78191" marT="39091" marB="78191" anchor="ctr"/>
                </a:tc>
                <a:extLst>
                  <a:ext uri="{0D108BD9-81ED-4DB2-BD59-A6C34878D82A}">
                    <a16:rowId xmlns:a16="http://schemas.microsoft.com/office/drawing/2014/main" val="1925628159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Certification of Polling Places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(EMS)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/Deadline Early Voting Plan for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Primary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Friday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August 8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End of Day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375073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List of Primary Officials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Monday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August 18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Registrar must notify all candidates of their right to submit a list of designees</a:t>
                      </a:r>
                    </a:p>
                  </a:txBody>
                  <a:tcPr marL="78191" marR="78191" marT="39091" marB="78191" anchor="ctr"/>
                </a:tc>
                <a:extLst>
                  <a:ext uri="{0D108BD9-81ED-4DB2-BD59-A6C34878D82A}">
                    <a16:rowId xmlns:a16="http://schemas.microsoft.com/office/drawing/2014/main" val="667103782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*Absentee </a:t>
                      </a: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Ballots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 Available for Primary/Central Counting AB's/Certificate of Ballot Order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(EMS)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August 19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Must designate in writing to Town Clerk</a:t>
                      </a:r>
                    </a:p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End of Day</a:t>
                      </a:r>
                    </a:p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70481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Registration and Enrollment Cut-Off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(Mail-In)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Friday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August 22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Postmarked by this date</a:t>
                      </a:r>
                    </a:p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Can be received until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 </a:t>
                      </a:r>
                      <a:r>
                        <a:rPr lang="en-US" sz="1200" b="1" i="1" u="sng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12:00pm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 on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 </a:t>
                      </a:r>
                      <a:r>
                        <a:rPr lang="en-US" sz="1200" b="1" i="1" u="sng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Sept. 8</a:t>
                      </a:r>
                    </a:p>
                  </a:txBody>
                  <a:tcPr marL="78191" marR="78191" marT="39091" marB="78191" anchor="ctr"/>
                </a:tc>
                <a:extLst>
                  <a:ext uri="{0D108BD9-81ED-4DB2-BD59-A6C34878D82A}">
                    <a16:rowId xmlns:a16="http://schemas.microsoft.com/office/drawing/2014/main" val="4097264416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Primary Enrollment Session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Friday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August 22</a:t>
                      </a:r>
                      <a:endParaRPr lang="en-US"/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At </a:t>
                      </a:r>
                      <a:r>
                        <a:rPr lang="en-US" sz="1400" b="1" i="1" u="sng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least 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 consecutive hours between </a:t>
                      </a:r>
                      <a:endParaRPr lang="en-US" dirty="0"/>
                    </a:p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12:00pm to 9:00pm</a:t>
                      </a:r>
                    </a:p>
                  </a:txBody>
                  <a:tcPr marL="78191" marR="78191" marT="39091" marB="78191" anchor="ctr"/>
                </a:tc>
                <a:extLst>
                  <a:ext uri="{0D108BD9-81ED-4DB2-BD59-A6C34878D82A}">
                    <a16:rowId xmlns:a16="http://schemas.microsoft.com/office/drawing/2014/main" val="2099337602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Testing of Tabulators and IVS Machines/Enrollment List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Friday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August 29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10 days before Primary</a:t>
                      </a:r>
                    </a:p>
                  </a:txBody>
                  <a:tcPr marL="78191" marR="78191" marT="39091" marB="781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79680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Absentee Ballot Check-Off (Primary)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September 2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11:00am</a:t>
                      </a:r>
                    </a:p>
                  </a:txBody>
                  <a:tcPr marL="78191" marR="78191" marT="39091" marB="78191" anchor="ctr"/>
                </a:tc>
                <a:extLst>
                  <a:ext uri="{0D108BD9-81ED-4DB2-BD59-A6C34878D82A}">
                    <a16:rowId xmlns:a16="http://schemas.microsoft.com/office/drawing/2014/main" val="2379344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DAC1DB-6C87-D294-F372-7D2655FA1AAD}"/>
              </a:ext>
            </a:extLst>
          </p:cNvPr>
          <p:cNvSpPr txBox="1"/>
          <p:nvPr/>
        </p:nvSpPr>
        <p:spPr>
          <a:xfrm>
            <a:off x="284117" y="6355080"/>
            <a:ext cx="1088897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Arial Nova"/>
              </a:rPr>
              <a:t>*Town Clerks / **Political Parties / ***Head Moderator: </a:t>
            </a:r>
            <a:r>
              <a:rPr lang="en-US" sz="1400" dirty="0">
                <a:latin typeface="Arial Nova"/>
              </a:rPr>
              <a:t>responsibility but good to know</a:t>
            </a:r>
          </a:p>
        </p:txBody>
      </p:sp>
    </p:spTree>
    <p:extLst>
      <p:ext uri="{BB962C8B-B14F-4D97-AF65-F5344CB8AC3E}">
        <p14:creationId xmlns:p14="http://schemas.microsoft.com/office/powerpoint/2010/main" val="37343091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118626-6AD1-6816-52A8-4F8C6DF775C1}"/>
              </a:ext>
            </a:extLst>
          </p:cNvPr>
          <p:cNvSpPr txBox="1"/>
          <p:nvPr/>
        </p:nvSpPr>
        <p:spPr>
          <a:xfrm>
            <a:off x="969917" y="969917"/>
            <a:ext cx="1017814" cy="155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188D-D996-6FB9-3C60-60DE556D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4FB2-28D4-4AE0-AACB-A1EE5A1000E3}" type="datetime1"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C55D-BD5F-FA82-37B1-A6BBC3B6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B0FF-CDCB-1EC7-4B3E-78373471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5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BF2038-3BC6-8497-0D75-1243A0374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08284"/>
              </p:ext>
            </p:extLst>
          </p:nvPr>
        </p:nvGraphicFramePr>
        <p:xfrm>
          <a:off x="283029" y="283027"/>
          <a:ext cx="11642079" cy="560604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66060">
                  <a:extLst>
                    <a:ext uri="{9D8B030D-6E8A-4147-A177-3AD203B41FA5}">
                      <a16:colId xmlns:a16="http://schemas.microsoft.com/office/drawing/2014/main" val="275545355"/>
                    </a:ext>
                  </a:extLst>
                </a:gridCol>
                <a:gridCol w="2910404">
                  <a:extLst>
                    <a:ext uri="{9D8B030D-6E8A-4147-A177-3AD203B41FA5}">
                      <a16:colId xmlns:a16="http://schemas.microsoft.com/office/drawing/2014/main" val="454351638"/>
                    </a:ext>
                  </a:extLst>
                </a:gridCol>
                <a:gridCol w="2602347">
                  <a:extLst>
                    <a:ext uri="{9D8B030D-6E8A-4147-A177-3AD203B41FA5}">
                      <a16:colId xmlns:a16="http://schemas.microsoft.com/office/drawing/2014/main" val="1348465923"/>
                    </a:ext>
                  </a:extLst>
                </a:gridCol>
                <a:gridCol w="3363268">
                  <a:extLst>
                    <a:ext uri="{9D8B030D-6E8A-4147-A177-3AD203B41FA5}">
                      <a16:colId xmlns:a16="http://schemas.microsoft.com/office/drawing/2014/main" val="207866977"/>
                    </a:ext>
                  </a:extLst>
                </a:gridCol>
              </a:tblGrid>
              <a:tr h="67462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Event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Day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Date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Time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60498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Early Voting Primary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 through Sunday</a:t>
                      </a:r>
                      <a:endParaRPr lang="en-US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September 2 - September 7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10:00am to 6:00pm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872372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Early Voting Extended Hours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 and Thursday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September 2 / September 4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8:00am to 8:00pm</a:t>
                      </a:r>
                      <a:endParaRPr lang="en-US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2793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Deadline for </a:t>
                      </a: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Submitting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 Certified Early Voting Plan for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Election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Friday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September 5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End of 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22217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Supervised Voting Deadline/In-Person Registration/Enrollment List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Monday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September 8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End of 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59506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Primary</a:t>
                      </a:r>
                      <a:endParaRPr lang="en-US" sz="140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</a:t>
                      </a:r>
                      <a:endParaRPr lang="en-US" sz="140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September 9</a:t>
                      </a:r>
                      <a:endParaRPr lang="en-US" sz="140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5:15am to 8:00pm+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29811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***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Head Moderator Return</a:t>
                      </a:r>
                      <a:endParaRPr lang="en-US" sz="140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Wednesday through Friday</a:t>
                      </a:r>
                      <a:endParaRPr lang="en-US" sz="140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September 10 - 13</a:t>
                      </a:r>
                      <a:endParaRPr lang="en-US" sz="1400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End of Day</a:t>
                      </a:r>
                      <a:endParaRPr lang="en-US" sz="140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66688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Tabulator Lockdown/High School Registration Information</a:t>
                      </a:r>
                      <a:endParaRPr lang="en-US" sz="140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</a:t>
                      </a:r>
                      <a:endParaRPr lang="en-US" sz="140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September 23</a:t>
                      </a:r>
                      <a:endParaRPr lang="en-US" sz="140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Last day of tabulator "lockdown"</a:t>
                      </a:r>
                      <a:endParaRPr lang="en-US" sz="140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239232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Notice of 18th day before Election Day Registration Session (October 17)</a:t>
                      </a:r>
                      <a:endParaRPr lang="en-US" sz="1400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Thursday through Saturday</a:t>
                      </a:r>
                      <a:endParaRPr lang="en-US"/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 2 – October 12</a:t>
                      </a:r>
                    </a:p>
                  </a:txBody>
                  <a:tcPr marL="78191" marR="78191" marT="39091" marB="78191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ALL TOWNS</a:t>
                      </a:r>
                    </a:p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Published at </a:t>
                      </a:r>
                      <a:r>
                        <a:rPr lang="en-US" sz="1400" b="1" i="1" u="sng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least once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/not legal notice</a:t>
                      </a:r>
                      <a:endParaRPr lang="en-US"/>
                    </a:p>
                  </a:txBody>
                  <a:tcPr marL="78191" marR="78191" marT="39091" marB="78191" anchor="ctr"/>
                </a:tc>
                <a:extLst>
                  <a:ext uri="{0D108BD9-81ED-4DB2-BD59-A6C34878D82A}">
                    <a16:rowId xmlns:a16="http://schemas.microsoft.com/office/drawing/2014/main" val="9455767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4B7E18-C9B6-9DDE-BD56-03EF4201339D}"/>
              </a:ext>
            </a:extLst>
          </p:cNvPr>
          <p:cNvSpPr txBox="1"/>
          <p:nvPr/>
        </p:nvSpPr>
        <p:spPr>
          <a:xfrm>
            <a:off x="284117" y="6355080"/>
            <a:ext cx="1088897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Arial Nova"/>
              </a:rPr>
              <a:t>*Town Clerks / **Political Parties / ***Head Moderator: </a:t>
            </a:r>
            <a:r>
              <a:rPr lang="en-US" sz="1400" dirty="0">
                <a:latin typeface="Arial Nova"/>
              </a:rPr>
              <a:t>responsibility but good to know</a:t>
            </a:r>
          </a:p>
        </p:txBody>
      </p:sp>
    </p:spTree>
    <p:extLst>
      <p:ext uri="{BB962C8B-B14F-4D97-AF65-F5344CB8AC3E}">
        <p14:creationId xmlns:p14="http://schemas.microsoft.com/office/powerpoint/2010/main" val="3556489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118626-6AD1-6816-52A8-4F8C6DF775C1}"/>
              </a:ext>
            </a:extLst>
          </p:cNvPr>
          <p:cNvSpPr txBox="1"/>
          <p:nvPr/>
        </p:nvSpPr>
        <p:spPr>
          <a:xfrm>
            <a:off x="969917" y="969917"/>
            <a:ext cx="1017814" cy="155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188D-D996-6FB9-3C60-60DE556D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4FB2-28D4-4AE0-AACB-A1EE5A1000E3}" type="datetime1"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C55D-BD5F-FA82-37B1-A6BBC3B6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B0FF-CDCB-1EC7-4B3E-78373471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BF2038-3BC6-8497-0D75-1243A0374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85016"/>
              </p:ext>
            </p:extLst>
          </p:nvPr>
        </p:nvGraphicFramePr>
        <p:xfrm>
          <a:off x="283029" y="283027"/>
          <a:ext cx="11642068" cy="54344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458317">
                  <a:extLst>
                    <a:ext uri="{9D8B030D-6E8A-4147-A177-3AD203B41FA5}">
                      <a16:colId xmlns:a16="http://schemas.microsoft.com/office/drawing/2014/main" val="275545355"/>
                    </a:ext>
                  </a:extLst>
                </a:gridCol>
                <a:gridCol w="1218142">
                  <a:extLst>
                    <a:ext uri="{9D8B030D-6E8A-4147-A177-3AD203B41FA5}">
                      <a16:colId xmlns:a16="http://schemas.microsoft.com/office/drawing/2014/main" val="454351638"/>
                    </a:ext>
                  </a:extLst>
                </a:gridCol>
                <a:gridCol w="1236910">
                  <a:extLst>
                    <a:ext uri="{9D8B030D-6E8A-4147-A177-3AD203B41FA5}">
                      <a16:colId xmlns:a16="http://schemas.microsoft.com/office/drawing/2014/main" val="1348465923"/>
                    </a:ext>
                  </a:extLst>
                </a:gridCol>
                <a:gridCol w="4728699">
                  <a:extLst>
                    <a:ext uri="{9D8B030D-6E8A-4147-A177-3AD203B41FA5}">
                      <a16:colId xmlns:a16="http://schemas.microsoft.com/office/drawing/2014/main" val="207866977"/>
                    </a:ext>
                  </a:extLst>
                </a:gridCol>
              </a:tblGrid>
              <a:tr h="67462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Event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Day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Date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Time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60498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Certification of Polling Places for Election/Certification of Ballots Order/ *Absentee </a:t>
                      </a:r>
                      <a:r>
                        <a:rPr lang="en-US" sz="1400" b="1" u="sng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Ballots</a:t>
                      </a: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 Available/Deadline for </a:t>
                      </a:r>
                      <a:r>
                        <a:rPr lang="en-US" sz="1400" b="1" u="sng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Finalizing</a:t>
                      </a: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 Early Voting Plan </a:t>
                      </a:r>
                      <a:r>
                        <a:rPr lang="en-US" sz="1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Election</a:t>
                      </a:r>
                      <a:endParaRPr lang="en-US" b="1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Friday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 3</a:t>
                      </a:r>
                      <a:endParaRPr lang="en-US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End of 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66773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Deadline to File Tabulator Report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Monday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 6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End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767334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Sample Ballots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Friday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October10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Last day for registrar of voters to file with Secretary of the State sample of completed ballot</a:t>
                      </a:r>
                      <a:endParaRPr lang="en-US" sz="1400" dirty="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79326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Central Counting Absentee Ballots/Election Officials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Wednesday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 15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Last day for registrars of voters to notify municipal clerk in writing whether absentee ballots will be counted centrally or at polling location</a:t>
                      </a:r>
                      <a:endParaRPr lang="en-US" sz="1400" dirty="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09466"/>
                  </a:ext>
                </a:extLst>
              </a:tr>
              <a:tr h="77476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Registration by Mail – Election Deadline – Application/</a:t>
                      </a:r>
                      <a:endParaRPr lang="en-US" dirty="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Friday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 17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Hand-delivered mail-in registration applications, DMV or a voter registration agency and mailed mail-in registration applications must be </a:t>
                      </a:r>
                      <a:r>
                        <a:rPr lang="en-US" sz="1400" b="1" i="0" u="sng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postmarked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 by this date</a:t>
                      </a:r>
                      <a:endParaRPr lang="en-US" sz="140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2601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Eighteenth day Before Election Day Registration Session.</a:t>
                      </a:r>
                      <a:endParaRPr lang="en-US" b="0" dirty="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All mail-in voter registration applications must be received or post-marked by this date. </a:t>
                      </a:r>
                      <a:endParaRPr lang="en-US" sz="1400">
                        <a:latin typeface="Arial Nov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Hours: </a:t>
                      </a: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9:00 a.m. to 8:00 p.m. </a:t>
                      </a:r>
                      <a:endParaRPr lang="en-US" sz="1400" b="1" dirty="0">
                        <a:latin typeface="Arial Nov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Note: </a:t>
                      </a: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11:59 p.m. 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on this date is also the deadline to register to vote using the On-line Voter Registration System</a:t>
                      </a:r>
                      <a:endParaRPr lang="en-US" sz="140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113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8D72F4B-0895-6627-A94E-30240A02D793}"/>
              </a:ext>
            </a:extLst>
          </p:cNvPr>
          <p:cNvSpPr txBox="1"/>
          <p:nvPr/>
        </p:nvSpPr>
        <p:spPr>
          <a:xfrm>
            <a:off x="644522" y="6355080"/>
            <a:ext cx="1088897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 Nova"/>
              </a:rPr>
              <a:t>*Town Clerks / **Political Parties / ***Head Moderator: </a:t>
            </a:r>
            <a:r>
              <a:rPr lang="en-US" sz="1400">
                <a:latin typeface="Arial Nova"/>
              </a:rPr>
              <a:t>responsibility but good to know</a:t>
            </a:r>
          </a:p>
        </p:txBody>
      </p:sp>
    </p:spTree>
    <p:extLst>
      <p:ext uri="{BB962C8B-B14F-4D97-AF65-F5344CB8AC3E}">
        <p14:creationId xmlns:p14="http://schemas.microsoft.com/office/powerpoint/2010/main" val="386093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405A3-C6C1-DDC4-76B9-E7F55351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CDC8FA-51C7-760F-17A1-FB23332F91C0}"/>
              </a:ext>
            </a:extLst>
          </p:cNvPr>
          <p:cNvSpPr txBox="1"/>
          <p:nvPr/>
        </p:nvSpPr>
        <p:spPr>
          <a:xfrm>
            <a:off x="969917" y="969917"/>
            <a:ext cx="1017814" cy="155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EE32C-481E-CA90-3FB9-A057673E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4FB2-28D4-4AE0-AACB-A1EE5A1000E3}" type="datetime1"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BEDFB-B32A-981A-FABC-34BDDF49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27BB6-7654-ADDB-34FC-E612C93E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4797E2-3ED1-1F3E-607F-D7F3B14B8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93717"/>
              </p:ext>
            </p:extLst>
          </p:nvPr>
        </p:nvGraphicFramePr>
        <p:xfrm>
          <a:off x="283029" y="283027"/>
          <a:ext cx="11642079" cy="60803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66060">
                  <a:extLst>
                    <a:ext uri="{9D8B030D-6E8A-4147-A177-3AD203B41FA5}">
                      <a16:colId xmlns:a16="http://schemas.microsoft.com/office/drawing/2014/main" val="275545355"/>
                    </a:ext>
                  </a:extLst>
                </a:gridCol>
                <a:gridCol w="2910404">
                  <a:extLst>
                    <a:ext uri="{9D8B030D-6E8A-4147-A177-3AD203B41FA5}">
                      <a16:colId xmlns:a16="http://schemas.microsoft.com/office/drawing/2014/main" val="454351638"/>
                    </a:ext>
                  </a:extLst>
                </a:gridCol>
                <a:gridCol w="2602347">
                  <a:extLst>
                    <a:ext uri="{9D8B030D-6E8A-4147-A177-3AD203B41FA5}">
                      <a16:colId xmlns:a16="http://schemas.microsoft.com/office/drawing/2014/main" val="1348465923"/>
                    </a:ext>
                  </a:extLst>
                </a:gridCol>
                <a:gridCol w="3363268">
                  <a:extLst>
                    <a:ext uri="{9D8B030D-6E8A-4147-A177-3AD203B41FA5}">
                      <a16:colId xmlns:a16="http://schemas.microsoft.com/office/drawing/2014/main" val="207866977"/>
                    </a:ext>
                  </a:extLst>
                </a:gridCol>
              </a:tblGrid>
              <a:tr h="67462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Event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Day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Date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</a:pPr>
                      <a:r>
                        <a:rPr lang="en-US" sz="2000" b="1" cap="all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Time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78191" marB="78191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60498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Notice of Limited Registration Session to be Held on the Last Weekday Before Election</a:t>
                      </a:r>
                    </a:p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(November 3)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Sunday-Wednesday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 19 - October 29</a:t>
                      </a:r>
                      <a:endParaRPr lang="en-US" sz="1400" dirty="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ALL TOWNS</a:t>
                      </a:r>
                    </a:p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Published at </a:t>
                      </a:r>
                      <a:r>
                        <a:rPr lang="en-US" sz="1000" b="1" i="1" u="sng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least once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/not legal notice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83695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Early Voting and SDR</a:t>
                      </a:r>
                      <a:endParaRPr lang="en-US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 through Sunday</a:t>
                      </a:r>
                      <a:endParaRPr lang="en-US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 20 - November 2</a:t>
                      </a:r>
                      <a:endParaRPr lang="en-US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10:00am to 6:00pm</a:t>
                      </a:r>
                      <a:endParaRPr lang="en-US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47350"/>
                  </a:ext>
                </a:extLst>
              </a:tr>
              <a:tr h="514894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Early Voting Extended Hours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 and Thursday</a:t>
                      </a:r>
                      <a:endParaRPr lang="en-US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 28 / October 30</a:t>
                      </a:r>
                      <a:endParaRPr lang="en-US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8:00am to 8:00pm</a:t>
                      </a:r>
                      <a:endParaRPr lang="en-US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94357"/>
                  </a:ext>
                </a:extLst>
              </a:tr>
              <a:tr h="514893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Voting machines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 23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Last day of tabulator "lockdown"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10403"/>
                  </a:ext>
                </a:extLst>
              </a:tr>
              <a:tr h="514892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Absentee Ballot Check-Off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October 28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11:00am</a:t>
                      </a:r>
                      <a:endParaRPr lang="en-US" dirty="0"/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6725"/>
                  </a:ext>
                </a:extLst>
              </a:tr>
              <a:tr h="514892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Registry List/Supervised Balloting Deadline/Limited Registration Session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Monday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November 3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743895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Election</a:t>
                      </a:r>
                      <a:endParaRPr lang="en-US" sz="140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</a:t>
                      </a:r>
                      <a:endParaRPr lang="en-US" sz="140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November 4</a:t>
                      </a:r>
                      <a:endParaRPr lang="en-US" sz="140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5:15am to 8:00pm+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66635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Voting Machine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Tuesday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November 18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Last day of tabulator "lockdown"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56020"/>
                  </a:ext>
                </a:extLst>
              </a:tr>
              <a:tr h="535728"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***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Head Moderator Return</a:t>
                      </a:r>
                      <a:endParaRPr lang="en-US" sz="1400"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Thursday - Monday</a:t>
                      </a:r>
                    </a:p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ova"/>
                      </a:endParaRP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November 6 - November 10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50"/>
                        </a:lnSpc>
                        <a:buNone/>
                      </a:pPr>
                      <a:r>
                        <a:rPr lang="en-US" sz="140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ova"/>
                        </a:rPr>
                        <a:t>End of Day</a:t>
                      </a:r>
                    </a:p>
                  </a:txBody>
                  <a:tcPr marL="78191" marR="78191" marT="39091" marB="781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219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41898C-3D98-2EAA-09E2-CBD0C7C8F4C7}"/>
              </a:ext>
            </a:extLst>
          </p:cNvPr>
          <p:cNvSpPr txBox="1"/>
          <p:nvPr/>
        </p:nvSpPr>
        <p:spPr>
          <a:xfrm>
            <a:off x="284116" y="6385971"/>
            <a:ext cx="10888977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 Nova"/>
              </a:rPr>
              <a:t>*Town Clerks / **Political Parties / ***Head Moderator: </a:t>
            </a:r>
            <a:r>
              <a:rPr lang="en-US" sz="1400">
                <a:latin typeface="Arial Nova"/>
              </a:rPr>
              <a:t>responsibility but good to know</a:t>
            </a:r>
          </a:p>
        </p:txBody>
      </p:sp>
    </p:spTree>
    <p:extLst>
      <p:ext uri="{BB962C8B-B14F-4D97-AF65-F5344CB8AC3E}">
        <p14:creationId xmlns:p14="http://schemas.microsoft.com/office/powerpoint/2010/main" val="173292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61D93-FA69-E2D0-9B56-89BE9391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End Free Stock Photo - Public Domain Pictures">
            <a:extLst>
              <a:ext uri="{FF2B5EF4-FFF2-40B4-BE49-F238E27FC236}">
                <a16:creationId xmlns:a16="http://schemas.microsoft.com/office/drawing/2014/main" id="{313380BF-B62A-93D3-D0A7-89369609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62" y="-6672"/>
            <a:ext cx="12203530" cy="68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shVTI">
  <a:themeElements>
    <a:clrScheme name="DashVTI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DashVTI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Das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E0E31462-65AE-4087-9B94-B3347EE711B2}" vid="{CA8B31CB-369F-4872-A917-A9EAAF9182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DashVTI</vt:lpstr>
      <vt:lpstr>Municipal Election Calendar November 4 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1422</cp:revision>
  <dcterms:created xsi:type="dcterms:W3CDTF">2025-01-23T23:50:19Z</dcterms:created>
  <dcterms:modified xsi:type="dcterms:W3CDTF">2025-03-24T15:19:18Z</dcterms:modified>
</cp:coreProperties>
</file>