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29"/>
  </p:notesMasterIdLst>
  <p:sldIdLst>
    <p:sldId id="256" r:id="rId2"/>
    <p:sldId id="257" r:id="rId3"/>
    <p:sldId id="260" r:id="rId4"/>
    <p:sldId id="289" r:id="rId5"/>
    <p:sldId id="266" r:id="rId6"/>
    <p:sldId id="285" r:id="rId7"/>
    <p:sldId id="263" r:id="rId8"/>
    <p:sldId id="265" r:id="rId9"/>
    <p:sldId id="286" r:id="rId10"/>
    <p:sldId id="287" r:id="rId11"/>
    <p:sldId id="262" r:id="rId12"/>
    <p:sldId id="264" r:id="rId13"/>
    <p:sldId id="269" r:id="rId14"/>
    <p:sldId id="270" r:id="rId15"/>
    <p:sldId id="295" r:id="rId16"/>
    <p:sldId id="278" r:id="rId17"/>
    <p:sldId id="271" r:id="rId18"/>
    <p:sldId id="272" r:id="rId19"/>
    <p:sldId id="299" r:id="rId20"/>
    <p:sldId id="294" r:id="rId21"/>
    <p:sldId id="300" r:id="rId22"/>
    <p:sldId id="276" r:id="rId23"/>
    <p:sldId id="280" r:id="rId24"/>
    <p:sldId id="281" r:id="rId25"/>
    <p:sldId id="282" r:id="rId26"/>
    <p:sldId id="277" r:id="rId27"/>
    <p:sldId id="3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85ADEE-BB1F-A3AB-3E4F-B482143C1D2C}" v="4" dt="2024-09-16T15:16:54.083"/>
    <p1510:client id="{A53830A1-024B-600F-726E-9239CBFE5988}" v="335" dt="2024-09-16T12:56:08.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1DCA5-761C-49CD-9A73-3B23A87A7AD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144810F-3EF0-42A6-8327-4309B5C67E4F}">
      <dgm:prSet/>
      <dgm:spPr/>
      <dgm:t>
        <a:bodyPr/>
        <a:lstStyle/>
        <a:p>
          <a:r>
            <a:rPr lang="en-US"/>
            <a:t>1. Each municipality should provide a </a:t>
          </a:r>
          <a:r>
            <a:rPr lang="en-US" b="1"/>
            <a:t>dedicated telephone</a:t>
          </a:r>
          <a:r>
            <a:rPr lang="en-US"/>
            <a:t> (or mobile phone) to each moderator at each early voting location to use solely to communicate information about SDR. </a:t>
          </a:r>
        </a:p>
      </dgm:t>
    </dgm:pt>
    <dgm:pt modelId="{76FAFFEB-60C8-42A3-B3EE-722A2D242BB9}" type="parTrans" cxnId="{9A9CC69D-F713-4CA9-8B1C-9E5532F766F3}">
      <dgm:prSet/>
      <dgm:spPr/>
      <dgm:t>
        <a:bodyPr/>
        <a:lstStyle/>
        <a:p>
          <a:endParaRPr lang="en-US"/>
        </a:p>
      </dgm:t>
    </dgm:pt>
    <dgm:pt modelId="{08E27B79-2329-46EA-829A-A0AA2A6FDDEE}" type="sibTrans" cxnId="{9A9CC69D-F713-4CA9-8B1C-9E5532F766F3}">
      <dgm:prSet/>
      <dgm:spPr/>
      <dgm:t>
        <a:bodyPr/>
        <a:lstStyle/>
        <a:p>
          <a:endParaRPr lang="en-US"/>
        </a:p>
      </dgm:t>
    </dgm:pt>
    <dgm:pt modelId="{92861C58-66C1-4052-8514-B69ACAA36D19}">
      <dgm:prSet/>
      <dgm:spPr/>
      <dgm:t>
        <a:bodyPr/>
        <a:lstStyle/>
        <a:p>
          <a:r>
            <a:rPr lang="en-US"/>
            <a:t>2. Each municipality should consider </a:t>
          </a:r>
          <a:r>
            <a:rPr lang="en-US" b="1"/>
            <a:t>providing assistance</a:t>
          </a:r>
          <a:r>
            <a:rPr lang="en-US"/>
            <a:t> to applicants who are in line for SDR to ensure they are not already registered to vote in the municipality. </a:t>
          </a:r>
        </a:p>
      </dgm:t>
    </dgm:pt>
    <dgm:pt modelId="{C368A3C4-F6C8-4722-BDEF-3DE2652A65C0}" type="parTrans" cxnId="{D1586661-292D-4B5D-BF79-42BB99C23791}">
      <dgm:prSet/>
      <dgm:spPr/>
      <dgm:t>
        <a:bodyPr/>
        <a:lstStyle/>
        <a:p>
          <a:endParaRPr lang="en-US"/>
        </a:p>
      </dgm:t>
    </dgm:pt>
    <dgm:pt modelId="{A4A4999A-3E5A-4DA8-A5CC-CE06C1DBD269}" type="sibTrans" cxnId="{D1586661-292D-4B5D-BF79-42BB99C23791}">
      <dgm:prSet/>
      <dgm:spPr/>
      <dgm:t>
        <a:bodyPr/>
        <a:lstStyle/>
        <a:p>
          <a:endParaRPr lang="en-US"/>
        </a:p>
      </dgm:t>
    </dgm:pt>
    <dgm:pt modelId="{4DE6A688-52A5-4119-8662-07F2FB442172}">
      <dgm:prSet/>
      <dgm:spPr/>
      <dgm:t>
        <a:bodyPr/>
        <a:lstStyle/>
        <a:p>
          <a:r>
            <a:rPr lang="en-US"/>
            <a:t>3. Each municipality should consider </a:t>
          </a:r>
          <a:r>
            <a:rPr lang="en-US" b="1"/>
            <a:t>dividing the SDR process</a:t>
          </a:r>
          <a:r>
            <a:rPr lang="en-US"/>
            <a:t> among various staff and the location conducting SDR. </a:t>
          </a:r>
        </a:p>
      </dgm:t>
    </dgm:pt>
    <dgm:pt modelId="{DF8F7095-1CFA-4B64-86F5-E0FD060E4AEF}" type="parTrans" cxnId="{A317F791-1696-4B64-B34A-4FCC548B04E0}">
      <dgm:prSet/>
      <dgm:spPr/>
      <dgm:t>
        <a:bodyPr/>
        <a:lstStyle/>
        <a:p>
          <a:endParaRPr lang="en-US"/>
        </a:p>
      </dgm:t>
    </dgm:pt>
    <dgm:pt modelId="{E400C1F8-C7CD-4709-8A74-25B2EB85170C}" type="sibTrans" cxnId="{A317F791-1696-4B64-B34A-4FCC548B04E0}">
      <dgm:prSet/>
      <dgm:spPr/>
      <dgm:t>
        <a:bodyPr/>
        <a:lstStyle/>
        <a:p>
          <a:endParaRPr lang="en-US"/>
        </a:p>
      </dgm:t>
    </dgm:pt>
    <dgm:pt modelId="{51B879C0-4E3E-468B-BD16-B5624376E594}">
      <dgm:prSet/>
      <dgm:spPr/>
      <dgm:t>
        <a:bodyPr/>
        <a:lstStyle/>
        <a:p>
          <a:r>
            <a:rPr lang="en-US"/>
            <a:t>*Processing individuals who have never been registered to vote will be quicker because there will be </a:t>
          </a:r>
          <a:r>
            <a:rPr lang="en-US" b="1"/>
            <a:t>no obligation to contact another municipality</a:t>
          </a:r>
          <a:r>
            <a:rPr lang="en-US"/>
            <a:t> during the registration or voting process. </a:t>
          </a:r>
        </a:p>
      </dgm:t>
    </dgm:pt>
    <dgm:pt modelId="{379DEC23-000B-4C05-9207-9A2F6B0B6ED9}" type="parTrans" cxnId="{659BE0DB-C85B-45AE-9F17-145C2843E977}">
      <dgm:prSet/>
      <dgm:spPr/>
      <dgm:t>
        <a:bodyPr/>
        <a:lstStyle/>
        <a:p>
          <a:endParaRPr lang="en-US"/>
        </a:p>
      </dgm:t>
    </dgm:pt>
    <dgm:pt modelId="{FA0420E9-41C1-4486-BCC3-E5ADD1BE58E4}" type="sibTrans" cxnId="{659BE0DB-C85B-45AE-9F17-145C2843E977}">
      <dgm:prSet/>
      <dgm:spPr/>
      <dgm:t>
        <a:bodyPr/>
        <a:lstStyle/>
        <a:p>
          <a:endParaRPr lang="en-US"/>
        </a:p>
      </dgm:t>
    </dgm:pt>
    <dgm:pt modelId="{33E5CB57-51C7-462F-9714-D2DB8D113A1F}">
      <dgm:prSet/>
      <dgm:spPr/>
      <dgm:t>
        <a:bodyPr/>
        <a:lstStyle/>
        <a:p>
          <a:r>
            <a:rPr lang="en-US"/>
            <a:t>**Processing individuals who may have been registered to vote in another municipality in the state will take longer because it </a:t>
          </a:r>
          <a:r>
            <a:rPr lang="en-US" b="1"/>
            <a:t>requires communication with another municipality</a:t>
          </a:r>
          <a:r>
            <a:rPr lang="en-US"/>
            <a:t> and will be more time-consuming for the SDR official.</a:t>
          </a:r>
        </a:p>
      </dgm:t>
    </dgm:pt>
    <dgm:pt modelId="{02A063B9-4A8F-4F7A-8D46-5B869A3658EA}" type="parTrans" cxnId="{0073015F-9E12-403D-BD22-DE2BF5B657AE}">
      <dgm:prSet/>
      <dgm:spPr/>
      <dgm:t>
        <a:bodyPr/>
        <a:lstStyle/>
        <a:p>
          <a:endParaRPr lang="en-US"/>
        </a:p>
      </dgm:t>
    </dgm:pt>
    <dgm:pt modelId="{3FBFA012-4588-43C5-93F7-CFF11D06C4C3}" type="sibTrans" cxnId="{0073015F-9E12-403D-BD22-DE2BF5B657AE}">
      <dgm:prSet/>
      <dgm:spPr/>
      <dgm:t>
        <a:bodyPr/>
        <a:lstStyle/>
        <a:p>
          <a:endParaRPr lang="en-US"/>
        </a:p>
      </dgm:t>
    </dgm:pt>
    <dgm:pt modelId="{95D15AEF-B6F7-4D34-8E6C-C5D39EF33B10}" type="pres">
      <dgm:prSet presAssocID="{7F51DCA5-761C-49CD-9A73-3B23A87A7AD7}" presName="root" presStyleCnt="0">
        <dgm:presLayoutVars>
          <dgm:dir/>
          <dgm:resizeHandles val="exact"/>
        </dgm:presLayoutVars>
      </dgm:prSet>
      <dgm:spPr/>
    </dgm:pt>
    <dgm:pt modelId="{25960839-BE5E-4085-8C82-0A6BC50C266E}" type="pres">
      <dgm:prSet presAssocID="{3144810F-3EF0-42A6-8327-4309B5C67E4F}" presName="compNode" presStyleCnt="0"/>
      <dgm:spPr/>
    </dgm:pt>
    <dgm:pt modelId="{2A22ED28-E2C3-4155-8508-A6C0F4CB8BBD}" type="pres">
      <dgm:prSet presAssocID="{3144810F-3EF0-42A6-8327-4309B5C67E4F}" presName="bgRect" presStyleLbl="bgShp" presStyleIdx="0" presStyleCnt="5"/>
      <dgm:spPr/>
    </dgm:pt>
    <dgm:pt modelId="{4F1104DD-6289-4E3F-A7CF-980CCC79F4CC}" type="pres">
      <dgm:prSet presAssocID="{3144810F-3EF0-42A6-8327-4309B5C67E4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 Phone"/>
        </a:ext>
      </dgm:extLst>
    </dgm:pt>
    <dgm:pt modelId="{B0474E32-A704-4066-8B90-3B5FADC08FED}" type="pres">
      <dgm:prSet presAssocID="{3144810F-3EF0-42A6-8327-4309B5C67E4F}" presName="spaceRect" presStyleCnt="0"/>
      <dgm:spPr/>
    </dgm:pt>
    <dgm:pt modelId="{352C95F8-8AF0-43E8-9EAA-AE84B92232B6}" type="pres">
      <dgm:prSet presAssocID="{3144810F-3EF0-42A6-8327-4309B5C67E4F}" presName="parTx" presStyleLbl="revTx" presStyleIdx="0" presStyleCnt="5">
        <dgm:presLayoutVars>
          <dgm:chMax val="0"/>
          <dgm:chPref val="0"/>
        </dgm:presLayoutVars>
      </dgm:prSet>
      <dgm:spPr/>
    </dgm:pt>
    <dgm:pt modelId="{A4D5C6E2-91AC-47C7-BC7C-842B2F101944}" type="pres">
      <dgm:prSet presAssocID="{08E27B79-2329-46EA-829A-A0AA2A6FDDEE}" presName="sibTrans" presStyleCnt="0"/>
      <dgm:spPr/>
    </dgm:pt>
    <dgm:pt modelId="{8F4864CF-4361-4A36-B7FA-3B075FF59174}" type="pres">
      <dgm:prSet presAssocID="{92861C58-66C1-4052-8514-B69ACAA36D19}" presName="compNode" presStyleCnt="0"/>
      <dgm:spPr/>
    </dgm:pt>
    <dgm:pt modelId="{3CFDE86A-37C8-4F9F-AB4F-2EC683FC28F8}" type="pres">
      <dgm:prSet presAssocID="{92861C58-66C1-4052-8514-B69ACAA36D19}" presName="bgRect" presStyleLbl="bgShp" presStyleIdx="1" presStyleCnt="5"/>
      <dgm:spPr/>
    </dgm:pt>
    <dgm:pt modelId="{5618142D-C877-4ED1-BDFB-8B402D9F51BD}" type="pres">
      <dgm:prSet presAssocID="{92861C58-66C1-4052-8514-B69ACAA36D1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C53183AC-0C5C-4445-B084-EEE1B43C4BE8}" type="pres">
      <dgm:prSet presAssocID="{92861C58-66C1-4052-8514-B69ACAA36D19}" presName="spaceRect" presStyleCnt="0"/>
      <dgm:spPr/>
    </dgm:pt>
    <dgm:pt modelId="{B37A9813-3B7F-43D4-BEB7-84D8887ACD88}" type="pres">
      <dgm:prSet presAssocID="{92861C58-66C1-4052-8514-B69ACAA36D19}" presName="parTx" presStyleLbl="revTx" presStyleIdx="1" presStyleCnt="5">
        <dgm:presLayoutVars>
          <dgm:chMax val="0"/>
          <dgm:chPref val="0"/>
        </dgm:presLayoutVars>
      </dgm:prSet>
      <dgm:spPr/>
    </dgm:pt>
    <dgm:pt modelId="{3579699E-F8D8-41B8-9CF0-6A3ACED7A188}" type="pres">
      <dgm:prSet presAssocID="{A4A4999A-3E5A-4DA8-A5CC-CE06C1DBD269}" presName="sibTrans" presStyleCnt="0"/>
      <dgm:spPr/>
    </dgm:pt>
    <dgm:pt modelId="{A5A6A08C-3076-4194-8138-252F6927584E}" type="pres">
      <dgm:prSet presAssocID="{4DE6A688-52A5-4119-8662-07F2FB442172}" presName="compNode" presStyleCnt="0"/>
      <dgm:spPr/>
    </dgm:pt>
    <dgm:pt modelId="{92F90F8E-8F1B-4514-85EE-FAB4AD5D94DE}" type="pres">
      <dgm:prSet presAssocID="{4DE6A688-52A5-4119-8662-07F2FB442172}" presName="bgRect" presStyleLbl="bgShp" presStyleIdx="2" presStyleCnt="5"/>
      <dgm:spPr/>
    </dgm:pt>
    <dgm:pt modelId="{87E3E98E-9A75-4089-87FD-BDBDF4AEC8CD}" type="pres">
      <dgm:prSet presAssocID="{4DE6A688-52A5-4119-8662-07F2FB44217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7017C86A-2327-48D7-8801-6060D78DB754}" type="pres">
      <dgm:prSet presAssocID="{4DE6A688-52A5-4119-8662-07F2FB442172}" presName="spaceRect" presStyleCnt="0"/>
      <dgm:spPr/>
    </dgm:pt>
    <dgm:pt modelId="{18338D2F-8D4B-4B07-8814-F076680BE0D3}" type="pres">
      <dgm:prSet presAssocID="{4DE6A688-52A5-4119-8662-07F2FB442172}" presName="parTx" presStyleLbl="revTx" presStyleIdx="2" presStyleCnt="5">
        <dgm:presLayoutVars>
          <dgm:chMax val="0"/>
          <dgm:chPref val="0"/>
        </dgm:presLayoutVars>
      </dgm:prSet>
      <dgm:spPr/>
    </dgm:pt>
    <dgm:pt modelId="{FF19E070-B24E-4B9B-B6CD-02F4B8A0C585}" type="pres">
      <dgm:prSet presAssocID="{E400C1F8-C7CD-4709-8A74-25B2EB85170C}" presName="sibTrans" presStyleCnt="0"/>
      <dgm:spPr/>
    </dgm:pt>
    <dgm:pt modelId="{9EC866B7-522C-46BB-8755-91AC66844EBC}" type="pres">
      <dgm:prSet presAssocID="{51B879C0-4E3E-468B-BD16-B5624376E594}" presName="compNode" presStyleCnt="0"/>
      <dgm:spPr/>
    </dgm:pt>
    <dgm:pt modelId="{538DC53B-5C99-4408-B7C0-C35A7A22B747}" type="pres">
      <dgm:prSet presAssocID="{51B879C0-4E3E-468B-BD16-B5624376E594}" presName="bgRect" presStyleLbl="bgShp" presStyleIdx="3" presStyleCnt="5"/>
      <dgm:spPr/>
    </dgm:pt>
    <dgm:pt modelId="{38E4B961-7664-4482-9E00-494D6615692F}" type="pres">
      <dgm:prSet presAssocID="{51B879C0-4E3E-468B-BD16-B5624376E59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4E4A5581-6864-4BCE-8FE8-BCA5705A7957}" type="pres">
      <dgm:prSet presAssocID="{51B879C0-4E3E-468B-BD16-B5624376E594}" presName="spaceRect" presStyleCnt="0"/>
      <dgm:spPr/>
    </dgm:pt>
    <dgm:pt modelId="{892DA0D7-8306-4460-8E95-8982B9709F74}" type="pres">
      <dgm:prSet presAssocID="{51B879C0-4E3E-468B-BD16-B5624376E594}" presName="parTx" presStyleLbl="revTx" presStyleIdx="3" presStyleCnt="5">
        <dgm:presLayoutVars>
          <dgm:chMax val="0"/>
          <dgm:chPref val="0"/>
        </dgm:presLayoutVars>
      </dgm:prSet>
      <dgm:spPr/>
    </dgm:pt>
    <dgm:pt modelId="{726630B7-D90D-43CE-A5B7-35B7089CDE04}" type="pres">
      <dgm:prSet presAssocID="{FA0420E9-41C1-4486-BCC3-E5ADD1BE58E4}" presName="sibTrans" presStyleCnt="0"/>
      <dgm:spPr/>
    </dgm:pt>
    <dgm:pt modelId="{B37883F1-1F30-454B-B4F1-6257546885A8}" type="pres">
      <dgm:prSet presAssocID="{33E5CB57-51C7-462F-9714-D2DB8D113A1F}" presName="compNode" presStyleCnt="0"/>
      <dgm:spPr/>
    </dgm:pt>
    <dgm:pt modelId="{FC3BCF11-CE02-420F-9432-AA9E92C04B49}" type="pres">
      <dgm:prSet presAssocID="{33E5CB57-51C7-462F-9714-D2DB8D113A1F}" presName="bgRect" presStyleLbl="bgShp" presStyleIdx="4" presStyleCnt="5"/>
      <dgm:spPr/>
    </dgm:pt>
    <dgm:pt modelId="{778FE687-D35D-4253-BA69-7CB31D95C02F}" type="pres">
      <dgm:prSet presAssocID="{33E5CB57-51C7-462F-9714-D2DB8D113A1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nk"/>
        </a:ext>
      </dgm:extLst>
    </dgm:pt>
    <dgm:pt modelId="{C64DEECD-127E-435E-BB92-24453AF558E9}" type="pres">
      <dgm:prSet presAssocID="{33E5CB57-51C7-462F-9714-D2DB8D113A1F}" presName="spaceRect" presStyleCnt="0"/>
      <dgm:spPr/>
    </dgm:pt>
    <dgm:pt modelId="{6F315375-FF28-4531-845A-FD35317E5554}" type="pres">
      <dgm:prSet presAssocID="{33E5CB57-51C7-462F-9714-D2DB8D113A1F}" presName="parTx" presStyleLbl="revTx" presStyleIdx="4" presStyleCnt="5">
        <dgm:presLayoutVars>
          <dgm:chMax val="0"/>
          <dgm:chPref val="0"/>
        </dgm:presLayoutVars>
      </dgm:prSet>
      <dgm:spPr/>
    </dgm:pt>
  </dgm:ptLst>
  <dgm:cxnLst>
    <dgm:cxn modelId="{15324635-74D6-4392-9085-9967DA535F0C}" type="presOf" srcId="{51B879C0-4E3E-468B-BD16-B5624376E594}" destId="{892DA0D7-8306-4460-8E95-8982B9709F74}" srcOrd="0" destOrd="0" presId="urn:microsoft.com/office/officeart/2018/2/layout/IconVerticalSolidList"/>
    <dgm:cxn modelId="{0073015F-9E12-403D-BD22-DE2BF5B657AE}" srcId="{7F51DCA5-761C-49CD-9A73-3B23A87A7AD7}" destId="{33E5CB57-51C7-462F-9714-D2DB8D113A1F}" srcOrd="4" destOrd="0" parTransId="{02A063B9-4A8F-4F7A-8D46-5B869A3658EA}" sibTransId="{3FBFA012-4588-43C5-93F7-CFF11D06C4C3}"/>
    <dgm:cxn modelId="{D1586661-292D-4B5D-BF79-42BB99C23791}" srcId="{7F51DCA5-761C-49CD-9A73-3B23A87A7AD7}" destId="{92861C58-66C1-4052-8514-B69ACAA36D19}" srcOrd="1" destOrd="0" parTransId="{C368A3C4-F6C8-4722-BDEF-3DE2652A65C0}" sibTransId="{A4A4999A-3E5A-4DA8-A5CC-CE06C1DBD269}"/>
    <dgm:cxn modelId="{AEAB684B-A3BF-4587-8B0E-8A32D75C34EB}" type="presOf" srcId="{7F51DCA5-761C-49CD-9A73-3B23A87A7AD7}" destId="{95D15AEF-B6F7-4D34-8E6C-C5D39EF33B10}" srcOrd="0" destOrd="0" presId="urn:microsoft.com/office/officeart/2018/2/layout/IconVerticalSolidList"/>
    <dgm:cxn modelId="{F214D976-236D-46EB-B05C-D1519E22B8BA}" type="presOf" srcId="{92861C58-66C1-4052-8514-B69ACAA36D19}" destId="{B37A9813-3B7F-43D4-BEB7-84D8887ACD88}" srcOrd="0" destOrd="0" presId="urn:microsoft.com/office/officeart/2018/2/layout/IconVerticalSolidList"/>
    <dgm:cxn modelId="{A317F791-1696-4B64-B34A-4FCC548B04E0}" srcId="{7F51DCA5-761C-49CD-9A73-3B23A87A7AD7}" destId="{4DE6A688-52A5-4119-8662-07F2FB442172}" srcOrd="2" destOrd="0" parTransId="{DF8F7095-1CFA-4B64-86F5-E0FD060E4AEF}" sibTransId="{E400C1F8-C7CD-4709-8A74-25B2EB85170C}"/>
    <dgm:cxn modelId="{9A9CC69D-F713-4CA9-8B1C-9E5532F766F3}" srcId="{7F51DCA5-761C-49CD-9A73-3B23A87A7AD7}" destId="{3144810F-3EF0-42A6-8327-4309B5C67E4F}" srcOrd="0" destOrd="0" parTransId="{76FAFFEB-60C8-42A3-B3EE-722A2D242BB9}" sibTransId="{08E27B79-2329-46EA-829A-A0AA2A6FDDEE}"/>
    <dgm:cxn modelId="{ACE32CC7-F40B-4F94-B920-25EFEBF6A87A}" type="presOf" srcId="{3144810F-3EF0-42A6-8327-4309B5C67E4F}" destId="{352C95F8-8AF0-43E8-9EAA-AE84B92232B6}" srcOrd="0" destOrd="0" presId="urn:microsoft.com/office/officeart/2018/2/layout/IconVerticalSolidList"/>
    <dgm:cxn modelId="{C561F4CE-BA67-4B01-8AC3-96DA717D7222}" type="presOf" srcId="{33E5CB57-51C7-462F-9714-D2DB8D113A1F}" destId="{6F315375-FF28-4531-845A-FD35317E5554}" srcOrd="0" destOrd="0" presId="urn:microsoft.com/office/officeart/2018/2/layout/IconVerticalSolidList"/>
    <dgm:cxn modelId="{659BE0DB-C85B-45AE-9F17-145C2843E977}" srcId="{7F51DCA5-761C-49CD-9A73-3B23A87A7AD7}" destId="{51B879C0-4E3E-468B-BD16-B5624376E594}" srcOrd="3" destOrd="0" parTransId="{379DEC23-000B-4C05-9207-9A2F6B0B6ED9}" sibTransId="{FA0420E9-41C1-4486-BCC3-E5ADD1BE58E4}"/>
    <dgm:cxn modelId="{15255AFB-4BB0-415D-A58F-EB8618C6382C}" type="presOf" srcId="{4DE6A688-52A5-4119-8662-07F2FB442172}" destId="{18338D2F-8D4B-4B07-8814-F076680BE0D3}" srcOrd="0" destOrd="0" presId="urn:microsoft.com/office/officeart/2018/2/layout/IconVerticalSolidList"/>
    <dgm:cxn modelId="{9AB91CA8-6942-4052-8F7C-C0D9A76178D9}" type="presParOf" srcId="{95D15AEF-B6F7-4D34-8E6C-C5D39EF33B10}" destId="{25960839-BE5E-4085-8C82-0A6BC50C266E}" srcOrd="0" destOrd="0" presId="urn:microsoft.com/office/officeart/2018/2/layout/IconVerticalSolidList"/>
    <dgm:cxn modelId="{0E79CA9E-7408-48B4-BB36-167353D52603}" type="presParOf" srcId="{25960839-BE5E-4085-8C82-0A6BC50C266E}" destId="{2A22ED28-E2C3-4155-8508-A6C0F4CB8BBD}" srcOrd="0" destOrd="0" presId="urn:microsoft.com/office/officeart/2018/2/layout/IconVerticalSolidList"/>
    <dgm:cxn modelId="{5413151D-4918-4333-A3BD-416EE8F65121}" type="presParOf" srcId="{25960839-BE5E-4085-8C82-0A6BC50C266E}" destId="{4F1104DD-6289-4E3F-A7CF-980CCC79F4CC}" srcOrd="1" destOrd="0" presId="urn:microsoft.com/office/officeart/2018/2/layout/IconVerticalSolidList"/>
    <dgm:cxn modelId="{29BBBF2A-EADB-49F6-A0D9-753FDDC7A809}" type="presParOf" srcId="{25960839-BE5E-4085-8C82-0A6BC50C266E}" destId="{B0474E32-A704-4066-8B90-3B5FADC08FED}" srcOrd="2" destOrd="0" presId="urn:microsoft.com/office/officeart/2018/2/layout/IconVerticalSolidList"/>
    <dgm:cxn modelId="{EB45B8A3-D596-4D42-B734-0D7E1B05716B}" type="presParOf" srcId="{25960839-BE5E-4085-8C82-0A6BC50C266E}" destId="{352C95F8-8AF0-43E8-9EAA-AE84B92232B6}" srcOrd="3" destOrd="0" presId="urn:microsoft.com/office/officeart/2018/2/layout/IconVerticalSolidList"/>
    <dgm:cxn modelId="{001F041C-DDB0-43FB-962C-9883DE0222C4}" type="presParOf" srcId="{95D15AEF-B6F7-4D34-8E6C-C5D39EF33B10}" destId="{A4D5C6E2-91AC-47C7-BC7C-842B2F101944}" srcOrd="1" destOrd="0" presId="urn:microsoft.com/office/officeart/2018/2/layout/IconVerticalSolidList"/>
    <dgm:cxn modelId="{98518813-3538-408B-BEEC-98F962235644}" type="presParOf" srcId="{95D15AEF-B6F7-4D34-8E6C-C5D39EF33B10}" destId="{8F4864CF-4361-4A36-B7FA-3B075FF59174}" srcOrd="2" destOrd="0" presId="urn:microsoft.com/office/officeart/2018/2/layout/IconVerticalSolidList"/>
    <dgm:cxn modelId="{916334B9-C954-45D7-9E98-5766FB6CB0BF}" type="presParOf" srcId="{8F4864CF-4361-4A36-B7FA-3B075FF59174}" destId="{3CFDE86A-37C8-4F9F-AB4F-2EC683FC28F8}" srcOrd="0" destOrd="0" presId="urn:microsoft.com/office/officeart/2018/2/layout/IconVerticalSolidList"/>
    <dgm:cxn modelId="{55948384-A604-4467-9A84-A70A27E6B688}" type="presParOf" srcId="{8F4864CF-4361-4A36-B7FA-3B075FF59174}" destId="{5618142D-C877-4ED1-BDFB-8B402D9F51BD}" srcOrd="1" destOrd="0" presId="urn:microsoft.com/office/officeart/2018/2/layout/IconVerticalSolidList"/>
    <dgm:cxn modelId="{5FED33AD-63F2-4076-9BCA-4CE6453CB343}" type="presParOf" srcId="{8F4864CF-4361-4A36-B7FA-3B075FF59174}" destId="{C53183AC-0C5C-4445-B084-EEE1B43C4BE8}" srcOrd="2" destOrd="0" presId="urn:microsoft.com/office/officeart/2018/2/layout/IconVerticalSolidList"/>
    <dgm:cxn modelId="{CEBBDA48-8EAE-447D-97F3-7BBBA7CD9D43}" type="presParOf" srcId="{8F4864CF-4361-4A36-B7FA-3B075FF59174}" destId="{B37A9813-3B7F-43D4-BEB7-84D8887ACD88}" srcOrd="3" destOrd="0" presId="urn:microsoft.com/office/officeart/2018/2/layout/IconVerticalSolidList"/>
    <dgm:cxn modelId="{B63469DF-3B0A-4257-9CBB-EC5427F024BA}" type="presParOf" srcId="{95D15AEF-B6F7-4D34-8E6C-C5D39EF33B10}" destId="{3579699E-F8D8-41B8-9CF0-6A3ACED7A188}" srcOrd="3" destOrd="0" presId="urn:microsoft.com/office/officeart/2018/2/layout/IconVerticalSolidList"/>
    <dgm:cxn modelId="{5F45D9B4-240E-430B-9EF9-57E8A917A456}" type="presParOf" srcId="{95D15AEF-B6F7-4D34-8E6C-C5D39EF33B10}" destId="{A5A6A08C-3076-4194-8138-252F6927584E}" srcOrd="4" destOrd="0" presId="urn:microsoft.com/office/officeart/2018/2/layout/IconVerticalSolidList"/>
    <dgm:cxn modelId="{5E1D537F-64C0-47D9-A558-9877395DBA83}" type="presParOf" srcId="{A5A6A08C-3076-4194-8138-252F6927584E}" destId="{92F90F8E-8F1B-4514-85EE-FAB4AD5D94DE}" srcOrd="0" destOrd="0" presId="urn:microsoft.com/office/officeart/2018/2/layout/IconVerticalSolidList"/>
    <dgm:cxn modelId="{5E30C01F-3922-491F-BCF3-43856B544C27}" type="presParOf" srcId="{A5A6A08C-3076-4194-8138-252F6927584E}" destId="{87E3E98E-9A75-4089-87FD-BDBDF4AEC8CD}" srcOrd="1" destOrd="0" presId="urn:microsoft.com/office/officeart/2018/2/layout/IconVerticalSolidList"/>
    <dgm:cxn modelId="{A9E74ECF-A2FC-4455-B546-7713DC15624C}" type="presParOf" srcId="{A5A6A08C-3076-4194-8138-252F6927584E}" destId="{7017C86A-2327-48D7-8801-6060D78DB754}" srcOrd="2" destOrd="0" presId="urn:microsoft.com/office/officeart/2018/2/layout/IconVerticalSolidList"/>
    <dgm:cxn modelId="{A4BE4C68-B280-4EEF-B476-8279963575F0}" type="presParOf" srcId="{A5A6A08C-3076-4194-8138-252F6927584E}" destId="{18338D2F-8D4B-4B07-8814-F076680BE0D3}" srcOrd="3" destOrd="0" presId="urn:microsoft.com/office/officeart/2018/2/layout/IconVerticalSolidList"/>
    <dgm:cxn modelId="{AE308A28-7655-46DB-BAB1-83707F725932}" type="presParOf" srcId="{95D15AEF-B6F7-4D34-8E6C-C5D39EF33B10}" destId="{FF19E070-B24E-4B9B-B6CD-02F4B8A0C585}" srcOrd="5" destOrd="0" presId="urn:microsoft.com/office/officeart/2018/2/layout/IconVerticalSolidList"/>
    <dgm:cxn modelId="{6B612F0D-B37E-4C47-853E-6595543B6E97}" type="presParOf" srcId="{95D15AEF-B6F7-4D34-8E6C-C5D39EF33B10}" destId="{9EC866B7-522C-46BB-8755-91AC66844EBC}" srcOrd="6" destOrd="0" presId="urn:microsoft.com/office/officeart/2018/2/layout/IconVerticalSolidList"/>
    <dgm:cxn modelId="{AF80F671-885B-45E5-9E7E-F2B706B8120E}" type="presParOf" srcId="{9EC866B7-522C-46BB-8755-91AC66844EBC}" destId="{538DC53B-5C99-4408-B7C0-C35A7A22B747}" srcOrd="0" destOrd="0" presId="urn:microsoft.com/office/officeart/2018/2/layout/IconVerticalSolidList"/>
    <dgm:cxn modelId="{F07ACCDF-7859-47F7-A1BF-CB5EF9EA3319}" type="presParOf" srcId="{9EC866B7-522C-46BB-8755-91AC66844EBC}" destId="{38E4B961-7664-4482-9E00-494D6615692F}" srcOrd="1" destOrd="0" presId="urn:microsoft.com/office/officeart/2018/2/layout/IconVerticalSolidList"/>
    <dgm:cxn modelId="{B26DB870-C01B-49D5-B255-B1F6832F385E}" type="presParOf" srcId="{9EC866B7-522C-46BB-8755-91AC66844EBC}" destId="{4E4A5581-6864-4BCE-8FE8-BCA5705A7957}" srcOrd="2" destOrd="0" presId="urn:microsoft.com/office/officeart/2018/2/layout/IconVerticalSolidList"/>
    <dgm:cxn modelId="{166CE74F-B6D1-4C32-82F8-C224FA7607D6}" type="presParOf" srcId="{9EC866B7-522C-46BB-8755-91AC66844EBC}" destId="{892DA0D7-8306-4460-8E95-8982B9709F74}" srcOrd="3" destOrd="0" presId="urn:microsoft.com/office/officeart/2018/2/layout/IconVerticalSolidList"/>
    <dgm:cxn modelId="{7FCC68A0-285F-48F0-9FE8-64E156232D4D}" type="presParOf" srcId="{95D15AEF-B6F7-4D34-8E6C-C5D39EF33B10}" destId="{726630B7-D90D-43CE-A5B7-35B7089CDE04}" srcOrd="7" destOrd="0" presId="urn:microsoft.com/office/officeart/2018/2/layout/IconVerticalSolidList"/>
    <dgm:cxn modelId="{7B50DB16-0B28-4248-9ECF-2B835A46B7C0}" type="presParOf" srcId="{95D15AEF-B6F7-4D34-8E6C-C5D39EF33B10}" destId="{B37883F1-1F30-454B-B4F1-6257546885A8}" srcOrd="8" destOrd="0" presId="urn:microsoft.com/office/officeart/2018/2/layout/IconVerticalSolidList"/>
    <dgm:cxn modelId="{D16E4772-785F-430B-AB05-F8DEF45D7D51}" type="presParOf" srcId="{B37883F1-1F30-454B-B4F1-6257546885A8}" destId="{FC3BCF11-CE02-420F-9432-AA9E92C04B49}" srcOrd="0" destOrd="0" presId="urn:microsoft.com/office/officeart/2018/2/layout/IconVerticalSolidList"/>
    <dgm:cxn modelId="{EEE2EFFD-27DD-4742-A841-06B844623388}" type="presParOf" srcId="{B37883F1-1F30-454B-B4F1-6257546885A8}" destId="{778FE687-D35D-4253-BA69-7CB31D95C02F}" srcOrd="1" destOrd="0" presId="urn:microsoft.com/office/officeart/2018/2/layout/IconVerticalSolidList"/>
    <dgm:cxn modelId="{00240A6B-14C4-46EA-B10B-97540CCBDD6E}" type="presParOf" srcId="{B37883F1-1F30-454B-B4F1-6257546885A8}" destId="{C64DEECD-127E-435E-BB92-24453AF558E9}" srcOrd="2" destOrd="0" presId="urn:microsoft.com/office/officeart/2018/2/layout/IconVerticalSolidList"/>
    <dgm:cxn modelId="{068B37E1-883C-42E3-8DCF-A585157CDA41}" type="presParOf" srcId="{B37883F1-1F30-454B-B4F1-6257546885A8}" destId="{6F315375-FF28-4531-845A-FD35317E555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A0F4EE-4148-492A-8439-77497ABE9CE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A43B97F-03A6-4768-991E-28C7F53F49DA}">
      <dgm:prSet/>
      <dgm:spPr/>
      <dgm:t>
        <a:bodyPr/>
        <a:lstStyle/>
        <a:p>
          <a:r>
            <a:rPr lang="en-US"/>
            <a:t>4. Each municipality should keep the SDR Ballot Log </a:t>
          </a:r>
          <a:r>
            <a:rPr lang="en-US">
              <a:latin typeface="Goudy Old Style"/>
            </a:rPr>
            <a:t>to</a:t>
          </a:r>
          <a:r>
            <a:rPr lang="en-US"/>
            <a:t> ensure that each SDR applicant and communication</a:t>
          </a:r>
          <a:r>
            <a:rPr lang="en-US">
              <a:latin typeface="Gill Sans MT"/>
            </a:rPr>
            <a:t> to o</a:t>
          </a:r>
          <a:r>
            <a:rPr lang="en-US"/>
            <a:t>ther municipalities can be accounted for and recreated if necessary. </a:t>
          </a:r>
        </a:p>
      </dgm:t>
    </dgm:pt>
    <dgm:pt modelId="{33C69D4F-E95C-44BB-9949-F3233DCD3A56}" type="parTrans" cxnId="{C2B1FAF7-A7B9-48CF-8A72-1A329718D330}">
      <dgm:prSet/>
      <dgm:spPr/>
      <dgm:t>
        <a:bodyPr/>
        <a:lstStyle/>
        <a:p>
          <a:endParaRPr lang="en-US"/>
        </a:p>
      </dgm:t>
    </dgm:pt>
    <dgm:pt modelId="{B52673D2-42C7-4A3B-A47C-C8C7DF0BEB08}" type="sibTrans" cxnId="{C2B1FAF7-A7B9-48CF-8A72-1A329718D330}">
      <dgm:prSet/>
      <dgm:spPr/>
      <dgm:t>
        <a:bodyPr/>
        <a:lstStyle/>
        <a:p>
          <a:endParaRPr lang="en-US"/>
        </a:p>
      </dgm:t>
    </dgm:pt>
    <dgm:pt modelId="{E42A210E-CFCC-443E-B257-C9146780FEC3}">
      <dgm:prSet/>
      <dgm:spPr/>
      <dgm:t>
        <a:bodyPr/>
        <a:lstStyle/>
        <a:p>
          <a:r>
            <a:rPr lang="en-US"/>
            <a:t>5. Each location conducting SDR should also have a copy of the inactive list for the municipality. Any person attempting to vote using the SDR process who is on the Inactive registry list for the town should be restored and allowed to vote under early voting. </a:t>
          </a:r>
        </a:p>
      </dgm:t>
    </dgm:pt>
    <dgm:pt modelId="{11A071B9-CD0D-4DC4-B6B0-8C59CBB6E93F}" type="parTrans" cxnId="{44D78B13-FF5A-4231-BBA5-64273443F5EC}">
      <dgm:prSet/>
      <dgm:spPr/>
      <dgm:t>
        <a:bodyPr/>
        <a:lstStyle/>
        <a:p>
          <a:endParaRPr lang="en-US"/>
        </a:p>
      </dgm:t>
    </dgm:pt>
    <dgm:pt modelId="{941BEB4B-0C6C-4CA4-AA4F-4C32237EAC56}" type="sibTrans" cxnId="{44D78B13-FF5A-4231-BBA5-64273443F5EC}">
      <dgm:prSet/>
      <dgm:spPr/>
      <dgm:t>
        <a:bodyPr/>
        <a:lstStyle/>
        <a:p>
          <a:endParaRPr lang="en-US"/>
        </a:p>
      </dgm:t>
    </dgm:pt>
    <dgm:pt modelId="{6A616D6D-488C-4979-B34C-284435583BE0}">
      <dgm:prSet/>
      <dgm:spPr/>
      <dgm:t>
        <a:bodyPr/>
        <a:lstStyle/>
        <a:p>
          <a:r>
            <a:rPr lang="en-US"/>
            <a:t>6. The Secretary of the State will update the “online” voter look-up tool on the State of Connecticut’s website so that municipalities can use this system to pre-check voter status, if they so choose, and to act as a substitute for CVRS if the system should fail during SDR. </a:t>
          </a:r>
        </a:p>
      </dgm:t>
    </dgm:pt>
    <dgm:pt modelId="{FCDB4A64-BF8E-4827-8D15-C9E48001C57A}" type="parTrans" cxnId="{A297838B-75C8-45A0-9169-71CDB1C58564}">
      <dgm:prSet/>
      <dgm:spPr/>
      <dgm:t>
        <a:bodyPr/>
        <a:lstStyle/>
        <a:p>
          <a:endParaRPr lang="en-US"/>
        </a:p>
      </dgm:t>
    </dgm:pt>
    <dgm:pt modelId="{23BA0F24-451C-4291-80C3-B0398BF63772}" type="sibTrans" cxnId="{A297838B-75C8-45A0-9169-71CDB1C58564}">
      <dgm:prSet/>
      <dgm:spPr/>
      <dgm:t>
        <a:bodyPr/>
        <a:lstStyle/>
        <a:p>
          <a:endParaRPr lang="en-US"/>
        </a:p>
      </dgm:t>
    </dgm:pt>
    <dgm:pt modelId="{3AC4AB39-A423-4CBB-AF90-2296E7B19DD3}" type="pres">
      <dgm:prSet presAssocID="{F6A0F4EE-4148-492A-8439-77497ABE9CE9}" presName="root" presStyleCnt="0">
        <dgm:presLayoutVars>
          <dgm:dir/>
          <dgm:resizeHandles val="exact"/>
        </dgm:presLayoutVars>
      </dgm:prSet>
      <dgm:spPr/>
    </dgm:pt>
    <dgm:pt modelId="{12597829-50D2-49E6-BFCE-FCD5E9440404}" type="pres">
      <dgm:prSet presAssocID="{BA43B97F-03A6-4768-991E-28C7F53F49DA}" presName="compNode" presStyleCnt="0"/>
      <dgm:spPr/>
    </dgm:pt>
    <dgm:pt modelId="{B7749131-129D-4367-B98E-44F9A3D8DD90}" type="pres">
      <dgm:prSet presAssocID="{BA43B97F-03A6-4768-991E-28C7F53F49DA}" presName="bgRect" presStyleLbl="bgShp" presStyleIdx="0" presStyleCnt="3"/>
      <dgm:spPr/>
    </dgm:pt>
    <dgm:pt modelId="{B988C136-9ED7-42C2-A585-82FDBDD6CB99}" type="pres">
      <dgm:prSet presAssocID="{BA43B97F-03A6-4768-991E-28C7F53F49D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 Phone"/>
        </a:ext>
      </dgm:extLst>
    </dgm:pt>
    <dgm:pt modelId="{B097A2C9-9E17-4EA8-B3B6-15F2260B693F}" type="pres">
      <dgm:prSet presAssocID="{BA43B97F-03A6-4768-991E-28C7F53F49DA}" presName="spaceRect" presStyleCnt="0"/>
      <dgm:spPr/>
    </dgm:pt>
    <dgm:pt modelId="{1301A3F3-949E-42B4-8D4F-69AEFB367A3E}" type="pres">
      <dgm:prSet presAssocID="{BA43B97F-03A6-4768-991E-28C7F53F49DA}" presName="parTx" presStyleLbl="revTx" presStyleIdx="0" presStyleCnt="3">
        <dgm:presLayoutVars>
          <dgm:chMax val="0"/>
          <dgm:chPref val="0"/>
        </dgm:presLayoutVars>
      </dgm:prSet>
      <dgm:spPr/>
    </dgm:pt>
    <dgm:pt modelId="{4EE9318B-F3BC-42D7-B2A3-F07C3486A396}" type="pres">
      <dgm:prSet presAssocID="{B52673D2-42C7-4A3B-A47C-C8C7DF0BEB08}" presName="sibTrans" presStyleCnt="0"/>
      <dgm:spPr/>
    </dgm:pt>
    <dgm:pt modelId="{2FC761E4-52EA-480F-8534-7C9C47449159}" type="pres">
      <dgm:prSet presAssocID="{E42A210E-CFCC-443E-B257-C9146780FEC3}" presName="compNode" presStyleCnt="0"/>
      <dgm:spPr/>
    </dgm:pt>
    <dgm:pt modelId="{DE0B8CD7-9DAC-462D-8897-9508EDBBEFD4}" type="pres">
      <dgm:prSet presAssocID="{E42A210E-CFCC-443E-B257-C9146780FEC3}" presName="bgRect" presStyleLbl="bgShp" presStyleIdx="1" presStyleCnt="3"/>
      <dgm:spPr/>
    </dgm:pt>
    <dgm:pt modelId="{6FB60DBE-92C8-4F17-B489-BCD164491114}" type="pres">
      <dgm:prSet presAssocID="{E42A210E-CFCC-443E-B257-C9146780FEC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1C9C124E-70B5-4D8F-857A-03FFB54A64F7}" type="pres">
      <dgm:prSet presAssocID="{E42A210E-CFCC-443E-B257-C9146780FEC3}" presName="spaceRect" presStyleCnt="0"/>
      <dgm:spPr/>
    </dgm:pt>
    <dgm:pt modelId="{08100DAF-AF08-4BE2-86E9-8D4EC3818E49}" type="pres">
      <dgm:prSet presAssocID="{E42A210E-CFCC-443E-B257-C9146780FEC3}" presName="parTx" presStyleLbl="revTx" presStyleIdx="1" presStyleCnt="3">
        <dgm:presLayoutVars>
          <dgm:chMax val="0"/>
          <dgm:chPref val="0"/>
        </dgm:presLayoutVars>
      </dgm:prSet>
      <dgm:spPr/>
    </dgm:pt>
    <dgm:pt modelId="{9089CD75-B0BF-474E-8EE7-0C199AA125A4}" type="pres">
      <dgm:prSet presAssocID="{941BEB4B-0C6C-4CA4-AA4F-4C32237EAC56}" presName="sibTrans" presStyleCnt="0"/>
      <dgm:spPr/>
    </dgm:pt>
    <dgm:pt modelId="{EAFA4603-750F-4779-8ECD-3B9EB4CEA1BB}" type="pres">
      <dgm:prSet presAssocID="{6A616D6D-488C-4979-B34C-284435583BE0}" presName="compNode" presStyleCnt="0"/>
      <dgm:spPr/>
    </dgm:pt>
    <dgm:pt modelId="{C7085780-D653-4FFB-8A68-85ACE6A28B25}" type="pres">
      <dgm:prSet presAssocID="{6A616D6D-488C-4979-B34C-284435583BE0}" presName="bgRect" presStyleLbl="bgShp" presStyleIdx="2" presStyleCnt="3"/>
      <dgm:spPr/>
    </dgm:pt>
    <dgm:pt modelId="{6EF6C983-25A6-4AFF-BB23-461A4B8CC64D}" type="pres">
      <dgm:prSet presAssocID="{6A616D6D-488C-4979-B34C-284435583BE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ptain"/>
        </a:ext>
      </dgm:extLst>
    </dgm:pt>
    <dgm:pt modelId="{89C3A535-1AB1-4D43-8CA8-BD3308433592}" type="pres">
      <dgm:prSet presAssocID="{6A616D6D-488C-4979-B34C-284435583BE0}" presName="spaceRect" presStyleCnt="0"/>
      <dgm:spPr/>
    </dgm:pt>
    <dgm:pt modelId="{90C5E113-908C-480D-BB0A-85CF53B43FD3}" type="pres">
      <dgm:prSet presAssocID="{6A616D6D-488C-4979-B34C-284435583BE0}" presName="parTx" presStyleLbl="revTx" presStyleIdx="2" presStyleCnt="3">
        <dgm:presLayoutVars>
          <dgm:chMax val="0"/>
          <dgm:chPref val="0"/>
        </dgm:presLayoutVars>
      </dgm:prSet>
      <dgm:spPr/>
    </dgm:pt>
  </dgm:ptLst>
  <dgm:cxnLst>
    <dgm:cxn modelId="{01A35800-C23D-48AC-98D6-6646CE366107}" type="presOf" srcId="{BA43B97F-03A6-4768-991E-28C7F53F49DA}" destId="{1301A3F3-949E-42B4-8D4F-69AEFB367A3E}" srcOrd="0" destOrd="0" presId="urn:microsoft.com/office/officeart/2018/2/layout/IconVerticalSolidList"/>
    <dgm:cxn modelId="{44D78B13-FF5A-4231-BBA5-64273443F5EC}" srcId="{F6A0F4EE-4148-492A-8439-77497ABE9CE9}" destId="{E42A210E-CFCC-443E-B257-C9146780FEC3}" srcOrd="1" destOrd="0" parTransId="{11A071B9-CD0D-4DC4-B6B0-8C59CBB6E93F}" sibTransId="{941BEB4B-0C6C-4CA4-AA4F-4C32237EAC56}"/>
    <dgm:cxn modelId="{4A575E24-FC67-4100-9800-2CE0E1A91881}" type="presOf" srcId="{F6A0F4EE-4148-492A-8439-77497ABE9CE9}" destId="{3AC4AB39-A423-4CBB-AF90-2296E7B19DD3}" srcOrd="0" destOrd="0" presId="urn:microsoft.com/office/officeart/2018/2/layout/IconVerticalSolidList"/>
    <dgm:cxn modelId="{E4AF622F-7003-4C08-A8E1-DF3B585BDCEF}" type="presOf" srcId="{6A616D6D-488C-4979-B34C-284435583BE0}" destId="{90C5E113-908C-480D-BB0A-85CF53B43FD3}" srcOrd="0" destOrd="0" presId="urn:microsoft.com/office/officeart/2018/2/layout/IconVerticalSolidList"/>
    <dgm:cxn modelId="{A297838B-75C8-45A0-9169-71CDB1C58564}" srcId="{F6A0F4EE-4148-492A-8439-77497ABE9CE9}" destId="{6A616D6D-488C-4979-B34C-284435583BE0}" srcOrd="2" destOrd="0" parTransId="{FCDB4A64-BF8E-4827-8D15-C9E48001C57A}" sibTransId="{23BA0F24-451C-4291-80C3-B0398BF63772}"/>
    <dgm:cxn modelId="{CA54E7D0-B0A4-497E-8A2F-1418012D5338}" type="presOf" srcId="{E42A210E-CFCC-443E-B257-C9146780FEC3}" destId="{08100DAF-AF08-4BE2-86E9-8D4EC3818E49}" srcOrd="0" destOrd="0" presId="urn:microsoft.com/office/officeart/2018/2/layout/IconVerticalSolidList"/>
    <dgm:cxn modelId="{C2B1FAF7-A7B9-48CF-8A72-1A329718D330}" srcId="{F6A0F4EE-4148-492A-8439-77497ABE9CE9}" destId="{BA43B97F-03A6-4768-991E-28C7F53F49DA}" srcOrd="0" destOrd="0" parTransId="{33C69D4F-E95C-44BB-9949-F3233DCD3A56}" sibTransId="{B52673D2-42C7-4A3B-A47C-C8C7DF0BEB08}"/>
    <dgm:cxn modelId="{B3AD4F15-2F18-4ABC-894D-6AC763825EAF}" type="presParOf" srcId="{3AC4AB39-A423-4CBB-AF90-2296E7B19DD3}" destId="{12597829-50D2-49E6-BFCE-FCD5E9440404}" srcOrd="0" destOrd="0" presId="urn:microsoft.com/office/officeart/2018/2/layout/IconVerticalSolidList"/>
    <dgm:cxn modelId="{F6ECC3C5-9636-49DE-B19F-C8FB6C381A79}" type="presParOf" srcId="{12597829-50D2-49E6-BFCE-FCD5E9440404}" destId="{B7749131-129D-4367-B98E-44F9A3D8DD90}" srcOrd="0" destOrd="0" presId="urn:microsoft.com/office/officeart/2018/2/layout/IconVerticalSolidList"/>
    <dgm:cxn modelId="{B4747E8D-E6ED-4510-987C-2C61B5D5B935}" type="presParOf" srcId="{12597829-50D2-49E6-BFCE-FCD5E9440404}" destId="{B988C136-9ED7-42C2-A585-82FDBDD6CB99}" srcOrd="1" destOrd="0" presId="urn:microsoft.com/office/officeart/2018/2/layout/IconVerticalSolidList"/>
    <dgm:cxn modelId="{585989B0-04D1-4383-B0B6-C4505EEF22C4}" type="presParOf" srcId="{12597829-50D2-49E6-BFCE-FCD5E9440404}" destId="{B097A2C9-9E17-4EA8-B3B6-15F2260B693F}" srcOrd="2" destOrd="0" presId="urn:microsoft.com/office/officeart/2018/2/layout/IconVerticalSolidList"/>
    <dgm:cxn modelId="{13470DAF-E30A-45B1-8420-17E9A9715458}" type="presParOf" srcId="{12597829-50D2-49E6-BFCE-FCD5E9440404}" destId="{1301A3F3-949E-42B4-8D4F-69AEFB367A3E}" srcOrd="3" destOrd="0" presId="urn:microsoft.com/office/officeart/2018/2/layout/IconVerticalSolidList"/>
    <dgm:cxn modelId="{B796D410-1686-483B-957C-48787C59576E}" type="presParOf" srcId="{3AC4AB39-A423-4CBB-AF90-2296E7B19DD3}" destId="{4EE9318B-F3BC-42D7-B2A3-F07C3486A396}" srcOrd="1" destOrd="0" presId="urn:microsoft.com/office/officeart/2018/2/layout/IconVerticalSolidList"/>
    <dgm:cxn modelId="{4BF382C3-1798-42A3-B635-5B2BFAC42F5C}" type="presParOf" srcId="{3AC4AB39-A423-4CBB-AF90-2296E7B19DD3}" destId="{2FC761E4-52EA-480F-8534-7C9C47449159}" srcOrd="2" destOrd="0" presId="urn:microsoft.com/office/officeart/2018/2/layout/IconVerticalSolidList"/>
    <dgm:cxn modelId="{540471B5-B67F-4BA5-80F9-679E86003FB7}" type="presParOf" srcId="{2FC761E4-52EA-480F-8534-7C9C47449159}" destId="{DE0B8CD7-9DAC-462D-8897-9508EDBBEFD4}" srcOrd="0" destOrd="0" presId="urn:microsoft.com/office/officeart/2018/2/layout/IconVerticalSolidList"/>
    <dgm:cxn modelId="{3095DAD7-C5F4-46C0-A4BD-D893327507E6}" type="presParOf" srcId="{2FC761E4-52EA-480F-8534-7C9C47449159}" destId="{6FB60DBE-92C8-4F17-B489-BCD164491114}" srcOrd="1" destOrd="0" presId="urn:microsoft.com/office/officeart/2018/2/layout/IconVerticalSolidList"/>
    <dgm:cxn modelId="{B7AD774A-E06F-4EDA-97FC-A9A3DD803A11}" type="presParOf" srcId="{2FC761E4-52EA-480F-8534-7C9C47449159}" destId="{1C9C124E-70B5-4D8F-857A-03FFB54A64F7}" srcOrd="2" destOrd="0" presId="urn:microsoft.com/office/officeart/2018/2/layout/IconVerticalSolidList"/>
    <dgm:cxn modelId="{C517C8C5-14DB-467A-814B-100BC56ED330}" type="presParOf" srcId="{2FC761E4-52EA-480F-8534-7C9C47449159}" destId="{08100DAF-AF08-4BE2-86E9-8D4EC3818E49}" srcOrd="3" destOrd="0" presId="urn:microsoft.com/office/officeart/2018/2/layout/IconVerticalSolidList"/>
    <dgm:cxn modelId="{F0A0A9DE-1B35-452B-A027-919237090355}" type="presParOf" srcId="{3AC4AB39-A423-4CBB-AF90-2296E7B19DD3}" destId="{9089CD75-B0BF-474E-8EE7-0C199AA125A4}" srcOrd="3" destOrd="0" presId="urn:microsoft.com/office/officeart/2018/2/layout/IconVerticalSolidList"/>
    <dgm:cxn modelId="{E0161795-914B-4691-B603-35F01601142E}" type="presParOf" srcId="{3AC4AB39-A423-4CBB-AF90-2296E7B19DD3}" destId="{EAFA4603-750F-4779-8ECD-3B9EB4CEA1BB}" srcOrd="4" destOrd="0" presId="urn:microsoft.com/office/officeart/2018/2/layout/IconVerticalSolidList"/>
    <dgm:cxn modelId="{C3860066-F927-4ACA-A2E1-59C13D2DE4BD}" type="presParOf" srcId="{EAFA4603-750F-4779-8ECD-3B9EB4CEA1BB}" destId="{C7085780-D653-4FFB-8A68-85ACE6A28B25}" srcOrd="0" destOrd="0" presId="urn:microsoft.com/office/officeart/2018/2/layout/IconVerticalSolidList"/>
    <dgm:cxn modelId="{A1889229-D0BA-4416-9C6B-023D52C0D2E1}" type="presParOf" srcId="{EAFA4603-750F-4779-8ECD-3B9EB4CEA1BB}" destId="{6EF6C983-25A6-4AFF-BB23-461A4B8CC64D}" srcOrd="1" destOrd="0" presId="urn:microsoft.com/office/officeart/2018/2/layout/IconVerticalSolidList"/>
    <dgm:cxn modelId="{731AE0BC-C33E-4A3D-9AD6-9F0B9A57EF60}" type="presParOf" srcId="{EAFA4603-750F-4779-8ECD-3B9EB4CEA1BB}" destId="{89C3A535-1AB1-4D43-8CA8-BD3308433592}" srcOrd="2" destOrd="0" presId="urn:microsoft.com/office/officeart/2018/2/layout/IconVerticalSolidList"/>
    <dgm:cxn modelId="{4759BA1A-8673-485E-80AB-89EEBB3667F0}" type="presParOf" srcId="{EAFA4603-750F-4779-8ECD-3B9EB4CEA1BB}" destId="{90C5E113-908C-480D-BB0A-85CF53B43FD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2ED28-E2C3-4155-8508-A6C0F4CB8BBD}">
      <dsp:nvSpPr>
        <dsp:cNvPr id="0" name=""/>
        <dsp:cNvSpPr/>
      </dsp:nvSpPr>
      <dsp:spPr>
        <a:xfrm>
          <a:off x="0" y="6960"/>
          <a:ext cx="6096000" cy="884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1104DD-6289-4E3F-A7CF-980CCC79F4CC}">
      <dsp:nvSpPr>
        <dsp:cNvPr id="0" name=""/>
        <dsp:cNvSpPr/>
      </dsp:nvSpPr>
      <dsp:spPr>
        <a:xfrm>
          <a:off x="267543" y="205960"/>
          <a:ext cx="486918" cy="4864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2C95F8-8AF0-43E8-9EAA-AE84B92232B6}">
      <dsp:nvSpPr>
        <dsp:cNvPr id="0" name=""/>
        <dsp:cNvSpPr/>
      </dsp:nvSpPr>
      <dsp:spPr>
        <a:xfrm>
          <a:off x="1022004" y="6960"/>
          <a:ext cx="5058256" cy="91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28" tIns="96528" rIns="96528" bIns="96528" numCol="1" spcCol="1270" anchor="ctr" anchorCtr="0">
          <a:noAutofit/>
        </a:bodyPr>
        <a:lstStyle/>
        <a:p>
          <a:pPr marL="0" lvl="0" indent="0" algn="l" defTabSz="622300">
            <a:lnSpc>
              <a:spcPct val="90000"/>
            </a:lnSpc>
            <a:spcBef>
              <a:spcPct val="0"/>
            </a:spcBef>
            <a:spcAft>
              <a:spcPct val="35000"/>
            </a:spcAft>
            <a:buNone/>
          </a:pPr>
          <a:r>
            <a:rPr lang="en-US" sz="1400" kern="1200"/>
            <a:t>1. Each municipality should provide a </a:t>
          </a:r>
          <a:r>
            <a:rPr lang="en-US" sz="1400" b="1" kern="1200"/>
            <a:t>dedicated telephone</a:t>
          </a:r>
          <a:r>
            <a:rPr lang="en-US" sz="1400" kern="1200"/>
            <a:t> (or mobile phone) to each moderator at each early voting location to use solely to communicate information about SDR. </a:t>
          </a:r>
        </a:p>
      </dsp:txBody>
      <dsp:txXfrm>
        <a:off x="1022004" y="6960"/>
        <a:ext cx="5058256" cy="912079"/>
      </dsp:txXfrm>
    </dsp:sp>
    <dsp:sp modelId="{3CFDE86A-37C8-4F9F-AB4F-2EC683FC28F8}">
      <dsp:nvSpPr>
        <dsp:cNvPr id="0" name=""/>
        <dsp:cNvSpPr/>
      </dsp:nvSpPr>
      <dsp:spPr>
        <a:xfrm>
          <a:off x="0" y="1147060"/>
          <a:ext cx="6096000" cy="884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18142D-C877-4ED1-BDFB-8B402D9F51BD}">
      <dsp:nvSpPr>
        <dsp:cNvPr id="0" name=""/>
        <dsp:cNvSpPr/>
      </dsp:nvSpPr>
      <dsp:spPr>
        <a:xfrm>
          <a:off x="267543" y="1346059"/>
          <a:ext cx="486918" cy="4864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7A9813-3B7F-43D4-BEB7-84D8887ACD88}">
      <dsp:nvSpPr>
        <dsp:cNvPr id="0" name=""/>
        <dsp:cNvSpPr/>
      </dsp:nvSpPr>
      <dsp:spPr>
        <a:xfrm>
          <a:off x="1022004" y="1147060"/>
          <a:ext cx="5058256" cy="91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28" tIns="96528" rIns="96528" bIns="96528" numCol="1" spcCol="1270" anchor="ctr" anchorCtr="0">
          <a:noAutofit/>
        </a:bodyPr>
        <a:lstStyle/>
        <a:p>
          <a:pPr marL="0" lvl="0" indent="0" algn="l" defTabSz="622300">
            <a:lnSpc>
              <a:spcPct val="90000"/>
            </a:lnSpc>
            <a:spcBef>
              <a:spcPct val="0"/>
            </a:spcBef>
            <a:spcAft>
              <a:spcPct val="35000"/>
            </a:spcAft>
            <a:buNone/>
          </a:pPr>
          <a:r>
            <a:rPr lang="en-US" sz="1400" kern="1200"/>
            <a:t>2. Each municipality should consider </a:t>
          </a:r>
          <a:r>
            <a:rPr lang="en-US" sz="1400" b="1" kern="1200"/>
            <a:t>providing assistance</a:t>
          </a:r>
          <a:r>
            <a:rPr lang="en-US" sz="1400" kern="1200"/>
            <a:t> to applicants who are in line for SDR to ensure they are not already registered to vote in the municipality. </a:t>
          </a:r>
        </a:p>
      </dsp:txBody>
      <dsp:txXfrm>
        <a:off x="1022004" y="1147060"/>
        <a:ext cx="5058256" cy="912079"/>
      </dsp:txXfrm>
    </dsp:sp>
    <dsp:sp modelId="{92F90F8E-8F1B-4514-85EE-FAB4AD5D94DE}">
      <dsp:nvSpPr>
        <dsp:cNvPr id="0" name=""/>
        <dsp:cNvSpPr/>
      </dsp:nvSpPr>
      <dsp:spPr>
        <a:xfrm>
          <a:off x="0" y="2287160"/>
          <a:ext cx="6096000" cy="884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E3E98E-9A75-4089-87FD-BDBDF4AEC8CD}">
      <dsp:nvSpPr>
        <dsp:cNvPr id="0" name=""/>
        <dsp:cNvSpPr/>
      </dsp:nvSpPr>
      <dsp:spPr>
        <a:xfrm>
          <a:off x="267543" y="2486159"/>
          <a:ext cx="486918" cy="4864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338D2F-8D4B-4B07-8814-F076680BE0D3}">
      <dsp:nvSpPr>
        <dsp:cNvPr id="0" name=""/>
        <dsp:cNvSpPr/>
      </dsp:nvSpPr>
      <dsp:spPr>
        <a:xfrm>
          <a:off x="1022004" y="2287160"/>
          <a:ext cx="5058256" cy="91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28" tIns="96528" rIns="96528" bIns="96528" numCol="1" spcCol="1270" anchor="ctr" anchorCtr="0">
          <a:noAutofit/>
        </a:bodyPr>
        <a:lstStyle/>
        <a:p>
          <a:pPr marL="0" lvl="0" indent="0" algn="l" defTabSz="622300">
            <a:lnSpc>
              <a:spcPct val="90000"/>
            </a:lnSpc>
            <a:spcBef>
              <a:spcPct val="0"/>
            </a:spcBef>
            <a:spcAft>
              <a:spcPct val="35000"/>
            </a:spcAft>
            <a:buNone/>
          </a:pPr>
          <a:r>
            <a:rPr lang="en-US" sz="1400" kern="1200"/>
            <a:t>3. Each municipality should consider </a:t>
          </a:r>
          <a:r>
            <a:rPr lang="en-US" sz="1400" b="1" kern="1200"/>
            <a:t>dividing the SDR process</a:t>
          </a:r>
          <a:r>
            <a:rPr lang="en-US" sz="1400" kern="1200"/>
            <a:t> among various staff and the location conducting SDR. </a:t>
          </a:r>
        </a:p>
      </dsp:txBody>
      <dsp:txXfrm>
        <a:off x="1022004" y="2287160"/>
        <a:ext cx="5058256" cy="912079"/>
      </dsp:txXfrm>
    </dsp:sp>
    <dsp:sp modelId="{538DC53B-5C99-4408-B7C0-C35A7A22B747}">
      <dsp:nvSpPr>
        <dsp:cNvPr id="0" name=""/>
        <dsp:cNvSpPr/>
      </dsp:nvSpPr>
      <dsp:spPr>
        <a:xfrm>
          <a:off x="0" y="3427259"/>
          <a:ext cx="6096000" cy="884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E4B961-7664-4482-9E00-494D6615692F}">
      <dsp:nvSpPr>
        <dsp:cNvPr id="0" name=""/>
        <dsp:cNvSpPr/>
      </dsp:nvSpPr>
      <dsp:spPr>
        <a:xfrm>
          <a:off x="267543" y="3626258"/>
          <a:ext cx="486918" cy="4864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2DA0D7-8306-4460-8E95-8982B9709F74}">
      <dsp:nvSpPr>
        <dsp:cNvPr id="0" name=""/>
        <dsp:cNvSpPr/>
      </dsp:nvSpPr>
      <dsp:spPr>
        <a:xfrm>
          <a:off x="1022004" y="3427259"/>
          <a:ext cx="5058256" cy="91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28" tIns="96528" rIns="96528" bIns="96528" numCol="1" spcCol="1270" anchor="ctr" anchorCtr="0">
          <a:noAutofit/>
        </a:bodyPr>
        <a:lstStyle/>
        <a:p>
          <a:pPr marL="0" lvl="0" indent="0" algn="l" defTabSz="622300">
            <a:lnSpc>
              <a:spcPct val="90000"/>
            </a:lnSpc>
            <a:spcBef>
              <a:spcPct val="0"/>
            </a:spcBef>
            <a:spcAft>
              <a:spcPct val="35000"/>
            </a:spcAft>
            <a:buNone/>
          </a:pPr>
          <a:r>
            <a:rPr lang="en-US" sz="1400" kern="1200"/>
            <a:t>*Processing individuals who have never been registered to vote will be quicker because there will be </a:t>
          </a:r>
          <a:r>
            <a:rPr lang="en-US" sz="1400" b="1" kern="1200"/>
            <a:t>no obligation to contact another municipality</a:t>
          </a:r>
          <a:r>
            <a:rPr lang="en-US" sz="1400" kern="1200"/>
            <a:t> during the registration or voting process. </a:t>
          </a:r>
        </a:p>
      </dsp:txBody>
      <dsp:txXfrm>
        <a:off x="1022004" y="3427259"/>
        <a:ext cx="5058256" cy="912079"/>
      </dsp:txXfrm>
    </dsp:sp>
    <dsp:sp modelId="{FC3BCF11-CE02-420F-9432-AA9E92C04B49}">
      <dsp:nvSpPr>
        <dsp:cNvPr id="0" name=""/>
        <dsp:cNvSpPr/>
      </dsp:nvSpPr>
      <dsp:spPr>
        <a:xfrm>
          <a:off x="0" y="4567359"/>
          <a:ext cx="6096000" cy="884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FE687-D35D-4253-BA69-7CB31D95C02F}">
      <dsp:nvSpPr>
        <dsp:cNvPr id="0" name=""/>
        <dsp:cNvSpPr/>
      </dsp:nvSpPr>
      <dsp:spPr>
        <a:xfrm>
          <a:off x="267804" y="4766358"/>
          <a:ext cx="486918" cy="4864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315375-FF28-4531-845A-FD35317E5554}">
      <dsp:nvSpPr>
        <dsp:cNvPr id="0" name=""/>
        <dsp:cNvSpPr/>
      </dsp:nvSpPr>
      <dsp:spPr>
        <a:xfrm>
          <a:off x="1022527" y="4567359"/>
          <a:ext cx="5041518" cy="91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28" tIns="96528" rIns="96528" bIns="96528" numCol="1" spcCol="1270" anchor="ctr" anchorCtr="0">
          <a:noAutofit/>
        </a:bodyPr>
        <a:lstStyle/>
        <a:p>
          <a:pPr marL="0" lvl="0" indent="0" algn="l" defTabSz="622300">
            <a:lnSpc>
              <a:spcPct val="90000"/>
            </a:lnSpc>
            <a:spcBef>
              <a:spcPct val="0"/>
            </a:spcBef>
            <a:spcAft>
              <a:spcPct val="35000"/>
            </a:spcAft>
            <a:buNone/>
          </a:pPr>
          <a:r>
            <a:rPr lang="en-US" sz="1400" kern="1200"/>
            <a:t>**Processing individuals who may have been registered to vote in another municipality in the state will take longer because it </a:t>
          </a:r>
          <a:r>
            <a:rPr lang="en-US" sz="1400" b="1" kern="1200"/>
            <a:t>requires communication with another municipality</a:t>
          </a:r>
          <a:r>
            <a:rPr lang="en-US" sz="1400" kern="1200"/>
            <a:t> and will be more time-consuming for the SDR official.</a:t>
          </a:r>
        </a:p>
      </dsp:txBody>
      <dsp:txXfrm>
        <a:off x="1022527" y="4567359"/>
        <a:ext cx="5041518" cy="912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49131-129D-4367-B98E-44F9A3D8DD90}">
      <dsp:nvSpPr>
        <dsp:cNvPr id="0" name=""/>
        <dsp:cNvSpPr/>
      </dsp:nvSpPr>
      <dsp:spPr>
        <a:xfrm>
          <a:off x="0" y="669"/>
          <a:ext cx="6096000" cy="15671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88C136-9ED7-42C2-A585-82FDBDD6CB99}">
      <dsp:nvSpPr>
        <dsp:cNvPr id="0" name=""/>
        <dsp:cNvSpPr/>
      </dsp:nvSpPr>
      <dsp:spPr>
        <a:xfrm>
          <a:off x="474065" y="353280"/>
          <a:ext cx="861938" cy="8619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01A3F3-949E-42B4-8D4F-69AEFB367A3E}">
      <dsp:nvSpPr>
        <dsp:cNvPr id="0" name=""/>
        <dsp:cNvSpPr/>
      </dsp:nvSpPr>
      <dsp:spPr>
        <a:xfrm>
          <a:off x="1810069" y="669"/>
          <a:ext cx="4285930" cy="156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58" tIns="165858" rIns="165858" bIns="165858" numCol="1" spcCol="1270" anchor="ctr" anchorCtr="0">
          <a:noAutofit/>
        </a:bodyPr>
        <a:lstStyle/>
        <a:p>
          <a:pPr marL="0" lvl="0" indent="0" algn="l" defTabSz="666750">
            <a:lnSpc>
              <a:spcPct val="90000"/>
            </a:lnSpc>
            <a:spcBef>
              <a:spcPct val="0"/>
            </a:spcBef>
            <a:spcAft>
              <a:spcPct val="35000"/>
            </a:spcAft>
            <a:buNone/>
          </a:pPr>
          <a:r>
            <a:rPr lang="en-US" sz="1500" kern="1200"/>
            <a:t>4. Each municipality should keep the SDR Ballot Log </a:t>
          </a:r>
          <a:r>
            <a:rPr lang="en-US" sz="1500" kern="1200">
              <a:latin typeface="Goudy Old Style"/>
            </a:rPr>
            <a:t>to</a:t>
          </a:r>
          <a:r>
            <a:rPr lang="en-US" sz="1500" kern="1200"/>
            <a:t> ensure that each SDR applicant and communication</a:t>
          </a:r>
          <a:r>
            <a:rPr lang="en-US" sz="1500" kern="1200">
              <a:latin typeface="Gill Sans MT"/>
            </a:rPr>
            <a:t> to o</a:t>
          </a:r>
          <a:r>
            <a:rPr lang="en-US" sz="1500" kern="1200"/>
            <a:t>ther municipalities can be accounted for and recreated if necessary. </a:t>
          </a:r>
        </a:p>
      </dsp:txBody>
      <dsp:txXfrm>
        <a:off x="1810069" y="669"/>
        <a:ext cx="4285930" cy="1567160"/>
      </dsp:txXfrm>
    </dsp:sp>
    <dsp:sp modelId="{DE0B8CD7-9DAC-462D-8897-9508EDBBEFD4}">
      <dsp:nvSpPr>
        <dsp:cNvPr id="0" name=""/>
        <dsp:cNvSpPr/>
      </dsp:nvSpPr>
      <dsp:spPr>
        <a:xfrm>
          <a:off x="0" y="1959619"/>
          <a:ext cx="6096000" cy="15671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60DBE-92C8-4F17-B489-BCD164491114}">
      <dsp:nvSpPr>
        <dsp:cNvPr id="0" name=""/>
        <dsp:cNvSpPr/>
      </dsp:nvSpPr>
      <dsp:spPr>
        <a:xfrm>
          <a:off x="474065" y="2312230"/>
          <a:ext cx="861938" cy="8619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100DAF-AF08-4BE2-86E9-8D4EC3818E49}">
      <dsp:nvSpPr>
        <dsp:cNvPr id="0" name=""/>
        <dsp:cNvSpPr/>
      </dsp:nvSpPr>
      <dsp:spPr>
        <a:xfrm>
          <a:off x="1810069" y="1959619"/>
          <a:ext cx="4285930" cy="156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58" tIns="165858" rIns="165858" bIns="165858" numCol="1" spcCol="1270" anchor="ctr" anchorCtr="0">
          <a:noAutofit/>
        </a:bodyPr>
        <a:lstStyle/>
        <a:p>
          <a:pPr marL="0" lvl="0" indent="0" algn="l" defTabSz="666750">
            <a:lnSpc>
              <a:spcPct val="90000"/>
            </a:lnSpc>
            <a:spcBef>
              <a:spcPct val="0"/>
            </a:spcBef>
            <a:spcAft>
              <a:spcPct val="35000"/>
            </a:spcAft>
            <a:buNone/>
          </a:pPr>
          <a:r>
            <a:rPr lang="en-US" sz="1500" kern="1200"/>
            <a:t>5. Each location conducting SDR should also have a copy of the inactive list for the municipality. Any person attempting to vote using the SDR process who is on the Inactive registry list for the town should be restored and allowed to vote under early voting. </a:t>
          </a:r>
        </a:p>
      </dsp:txBody>
      <dsp:txXfrm>
        <a:off x="1810069" y="1959619"/>
        <a:ext cx="4285930" cy="1567160"/>
      </dsp:txXfrm>
    </dsp:sp>
    <dsp:sp modelId="{C7085780-D653-4FFB-8A68-85ACE6A28B25}">
      <dsp:nvSpPr>
        <dsp:cNvPr id="0" name=""/>
        <dsp:cNvSpPr/>
      </dsp:nvSpPr>
      <dsp:spPr>
        <a:xfrm>
          <a:off x="0" y="3918570"/>
          <a:ext cx="6096000" cy="15671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F6C983-25A6-4AFF-BB23-461A4B8CC64D}">
      <dsp:nvSpPr>
        <dsp:cNvPr id="0" name=""/>
        <dsp:cNvSpPr/>
      </dsp:nvSpPr>
      <dsp:spPr>
        <a:xfrm>
          <a:off x="474065" y="4271181"/>
          <a:ext cx="861938" cy="8619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C5E113-908C-480D-BB0A-85CF53B43FD3}">
      <dsp:nvSpPr>
        <dsp:cNvPr id="0" name=""/>
        <dsp:cNvSpPr/>
      </dsp:nvSpPr>
      <dsp:spPr>
        <a:xfrm>
          <a:off x="1810069" y="3918570"/>
          <a:ext cx="4285930" cy="156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58" tIns="165858" rIns="165858" bIns="165858" numCol="1" spcCol="1270" anchor="ctr" anchorCtr="0">
          <a:noAutofit/>
        </a:bodyPr>
        <a:lstStyle/>
        <a:p>
          <a:pPr marL="0" lvl="0" indent="0" algn="l" defTabSz="666750">
            <a:lnSpc>
              <a:spcPct val="90000"/>
            </a:lnSpc>
            <a:spcBef>
              <a:spcPct val="0"/>
            </a:spcBef>
            <a:spcAft>
              <a:spcPct val="35000"/>
            </a:spcAft>
            <a:buNone/>
          </a:pPr>
          <a:r>
            <a:rPr lang="en-US" sz="1500" kern="1200"/>
            <a:t>6. The Secretary of the State will update the “online” voter look-up tool on the State of Connecticut’s website so that municipalities can use this system to pre-check voter status, if they so choose, and to act as a substitute for CVRS if the system should fail during SDR. </a:t>
          </a:r>
        </a:p>
      </dsp:txBody>
      <dsp:txXfrm>
        <a:off x="1810069" y="3918570"/>
        <a:ext cx="4285930" cy="15671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ACDD3-41F1-4105-9D09-933513287D59}" type="datetimeFigureOut">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5AC87-D099-43BE-B67A-8202840AF30F}" type="slidenum">
              <a:t>‹#›</a:t>
            </a:fld>
            <a:endParaRPr lang="en-US"/>
          </a:p>
        </p:txBody>
      </p:sp>
    </p:spTree>
    <p:extLst>
      <p:ext uri="{BB962C8B-B14F-4D97-AF65-F5344CB8AC3E}">
        <p14:creationId xmlns:p14="http://schemas.microsoft.com/office/powerpoint/2010/main" val="60590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Click to begin</a:t>
            </a:r>
          </a:p>
        </p:txBody>
      </p:sp>
      <p:sp>
        <p:nvSpPr>
          <p:cNvPr id="4" name="Slide Number Placeholder 3"/>
          <p:cNvSpPr>
            <a:spLocks noGrp="1"/>
          </p:cNvSpPr>
          <p:nvPr>
            <p:ph type="sldNum" sz="quarter" idx="5"/>
          </p:nvPr>
        </p:nvSpPr>
        <p:spPr/>
        <p:txBody>
          <a:bodyPr/>
          <a:lstStyle/>
          <a:p>
            <a:fld id="{0015AC87-D099-43BE-B67A-8202840AF30F}" type="slidenum">
              <a:t>1</a:t>
            </a:fld>
            <a:endParaRPr lang="en-US"/>
          </a:p>
        </p:txBody>
      </p:sp>
    </p:spTree>
    <p:extLst>
      <p:ext uri="{BB962C8B-B14F-4D97-AF65-F5344CB8AC3E}">
        <p14:creationId xmlns:p14="http://schemas.microsoft.com/office/powerpoint/2010/main" val="3407298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When talking click for each clipart (2)</a:t>
            </a:r>
          </a:p>
        </p:txBody>
      </p:sp>
      <p:sp>
        <p:nvSpPr>
          <p:cNvPr id="4" name="Slide Number Placeholder 3"/>
          <p:cNvSpPr>
            <a:spLocks noGrp="1"/>
          </p:cNvSpPr>
          <p:nvPr>
            <p:ph type="sldNum" sz="quarter" idx="5"/>
          </p:nvPr>
        </p:nvSpPr>
        <p:spPr/>
        <p:txBody>
          <a:bodyPr/>
          <a:lstStyle/>
          <a:p>
            <a:fld id="{0015AC87-D099-43BE-B67A-8202840AF30F}" type="slidenum">
              <a:t>10</a:t>
            </a:fld>
            <a:endParaRPr lang="en-US"/>
          </a:p>
        </p:txBody>
      </p:sp>
    </p:spTree>
    <p:extLst>
      <p:ext uri="{BB962C8B-B14F-4D97-AF65-F5344CB8AC3E}">
        <p14:creationId xmlns:p14="http://schemas.microsoft.com/office/powerpoint/2010/main" val="327955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BOLD WORD</a:t>
            </a:r>
            <a:r>
              <a:rPr lang="en-US"/>
              <a:t> click for each clipart (4) </a:t>
            </a:r>
          </a:p>
          <a:p>
            <a:r>
              <a:rPr lang="en-US"/>
              <a:t>Ballot Box should be clearly marked as </a:t>
            </a:r>
            <a:r>
              <a:rPr lang="en-US" b="1"/>
              <a:t>EV</a:t>
            </a:r>
            <a:endParaRPr lang="en-US" b="1">
              <a:ea typeface="Calibri"/>
              <a:cs typeface="Calibri"/>
            </a:endParaRPr>
          </a:p>
          <a:p>
            <a:r>
              <a:rPr lang="en-US"/>
              <a:t>Remember you will have another ballot box for </a:t>
            </a:r>
            <a:r>
              <a:rPr lang="en-US" b="1"/>
              <a:t>SDR</a:t>
            </a:r>
            <a:endParaRPr lang="en-US" b="1">
              <a:ea typeface="Calibri"/>
              <a:cs typeface="Calibri"/>
            </a:endParaRPr>
          </a:p>
        </p:txBody>
      </p:sp>
      <p:sp>
        <p:nvSpPr>
          <p:cNvPr id="4" name="Slide Number Placeholder 3"/>
          <p:cNvSpPr>
            <a:spLocks noGrp="1"/>
          </p:cNvSpPr>
          <p:nvPr>
            <p:ph type="sldNum" sz="quarter" idx="5"/>
          </p:nvPr>
        </p:nvSpPr>
        <p:spPr/>
        <p:txBody>
          <a:bodyPr/>
          <a:lstStyle/>
          <a:p>
            <a:fld id="{0015AC87-D099-43BE-B67A-8202840AF30F}" type="slidenum">
              <a:t>11</a:t>
            </a:fld>
            <a:endParaRPr lang="en-US"/>
          </a:p>
        </p:txBody>
      </p:sp>
    </p:spTree>
    <p:extLst>
      <p:ext uri="{BB962C8B-B14F-4D97-AF65-F5344CB8AC3E}">
        <p14:creationId xmlns:p14="http://schemas.microsoft.com/office/powerpoint/2010/main" val="980673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extra click</a:t>
            </a:r>
          </a:p>
        </p:txBody>
      </p:sp>
      <p:sp>
        <p:nvSpPr>
          <p:cNvPr id="4" name="Slide Number Placeholder 3"/>
          <p:cNvSpPr>
            <a:spLocks noGrp="1"/>
          </p:cNvSpPr>
          <p:nvPr>
            <p:ph type="sldNum" sz="quarter" idx="5"/>
          </p:nvPr>
        </p:nvSpPr>
        <p:spPr/>
        <p:txBody>
          <a:bodyPr/>
          <a:lstStyle/>
          <a:p>
            <a:fld id="{0015AC87-D099-43BE-B67A-8202840AF30F}" type="slidenum">
              <a:t>12</a:t>
            </a:fld>
            <a:endParaRPr lang="en-US"/>
          </a:p>
        </p:txBody>
      </p:sp>
    </p:spTree>
    <p:extLst>
      <p:ext uri="{BB962C8B-B14F-4D97-AF65-F5344CB8AC3E}">
        <p14:creationId xmlns:p14="http://schemas.microsoft.com/office/powerpoint/2010/main" val="2262820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extra click</a:t>
            </a:r>
          </a:p>
        </p:txBody>
      </p:sp>
      <p:sp>
        <p:nvSpPr>
          <p:cNvPr id="4" name="Slide Number Placeholder 3"/>
          <p:cNvSpPr>
            <a:spLocks noGrp="1"/>
          </p:cNvSpPr>
          <p:nvPr>
            <p:ph type="sldNum" sz="quarter" idx="5"/>
          </p:nvPr>
        </p:nvSpPr>
        <p:spPr/>
        <p:txBody>
          <a:bodyPr/>
          <a:lstStyle/>
          <a:p>
            <a:fld id="{0015AC87-D099-43BE-B67A-8202840AF30F}" type="slidenum">
              <a:t>13</a:t>
            </a:fld>
            <a:endParaRPr lang="en-US"/>
          </a:p>
        </p:txBody>
      </p:sp>
    </p:spTree>
    <p:extLst>
      <p:ext uri="{BB962C8B-B14F-4D97-AF65-F5344CB8AC3E}">
        <p14:creationId xmlns:p14="http://schemas.microsoft.com/office/powerpoint/2010/main" val="925702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extra click</a:t>
            </a:r>
          </a:p>
        </p:txBody>
      </p:sp>
      <p:sp>
        <p:nvSpPr>
          <p:cNvPr id="4" name="Slide Number Placeholder 3"/>
          <p:cNvSpPr>
            <a:spLocks noGrp="1"/>
          </p:cNvSpPr>
          <p:nvPr>
            <p:ph type="sldNum" sz="quarter" idx="5"/>
          </p:nvPr>
        </p:nvSpPr>
        <p:spPr/>
        <p:txBody>
          <a:bodyPr/>
          <a:lstStyle/>
          <a:p>
            <a:fld id="{0015AC87-D099-43BE-B67A-8202840AF30F}" type="slidenum">
              <a:t>14</a:t>
            </a:fld>
            <a:endParaRPr lang="en-US"/>
          </a:p>
        </p:txBody>
      </p:sp>
    </p:spTree>
    <p:extLst>
      <p:ext uri="{BB962C8B-B14F-4D97-AF65-F5344CB8AC3E}">
        <p14:creationId xmlns:p14="http://schemas.microsoft.com/office/powerpoint/2010/main" val="3885741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BOLD WORD</a:t>
            </a:r>
            <a:r>
              <a:rPr lang="en-US">
                <a:ea typeface="Calibri"/>
                <a:cs typeface="Calibri"/>
              </a:rPr>
              <a:t> click for each clipart (4) </a:t>
            </a:r>
          </a:p>
          <a:p>
            <a:r>
              <a:rPr lang="en-US">
                <a:ea typeface="Calibri"/>
                <a:cs typeface="Calibri"/>
              </a:rPr>
              <a:t>Ballot Box should be clearly marked as </a:t>
            </a:r>
            <a:r>
              <a:rPr lang="en-US" b="1">
                <a:ea typeface="Calibri"/>
                <a:cs typeface="Calibri"/>
              </a:rPr>
              <a:t>SDR</a:t>
            </a:r>
          </a:p>
          <a:p>
            <a:r>
              <a:rPr lang="en-US">
                <a:ea typeface="Calibri"/>
                <a:cs typeface="Calibri"/>
              </a:rPr>
              <a:t>Remember you will have another ballot box for </a:t>
            </a:r>
            <a:r>
              <a:rPr lang="en-US" b="1">
                <a:ea typeface="Calibri"/>
                <a:cs typeface="Calibri"/>
              </a:rPr>
              <a:t>EV</a:t>
            </a:r>
          </a:p>
        </p:txBody>
      </p:sp>
      <p:sp>
        <p:nvSpPr>
          <p:cNvPr id="4" name="Slide Number Placeholder 3"/>
          <p:cNvSpPr>
            <a:spLocks noGrp="1"/>
          </p:cNvSpPr>
          <p:nvPr>
            <p:ph type="sldNum" sz="quarter" idx="5"/>
          </p:nvPr>
        </p:nvSpPr>
        <p:spPr/>
        <p:txBody>
          <a:bodyPr/>
          <a:lstStyle/>
          <a:p>
            <a:fld id="{0015AC87-D099-43BE-B67A-8202840AF30F}" type="slidenum">
              <a:t>15</a:t>
            </a:fld>
            <a:endParaRPr lang="en-US"/>
          </a:p>
        </p:txBody>
      </p:sp>
    </p:spTree>
    <p:extLst>
      <p:ext uri="{BB962C8B-B14F-4D97-AF65-F5344CB8AC3E}">
        <p14:creationId xmlns:p14="http://schemas.microsoft.com/office/powerpoint/2010/main" val="504776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Last paragraph</a:t>
            </a:r>
            <a:r>
              <a:rPr lang="en-US">
                <a:ea typeface="Calibri"/>
                <a:cs typeface="Calibri"/>
              </a:rPr>
              <a:t> Click for Police Officer </a:t>
            </a:r>
          </a:p>
          <a:p>
            <a:r>
              <a:rPr lang="en-US">
                <a:ea typeface="Calibri"/>
                <a:cs typeface="Calibri"/>
              </a:rPr>
              <a:t>At what time should that be?</a:t>
            </a:r>
          </a:p>
        </p:txBody>
      </p:sp>
      <p:sp>
        <p:nvSpPr>
          <p:cNvPr id="4" name="Slide Number Placeholder 3"/>
          <p:cNvSpPr>
            <a:spLocks noGrp="1"/>
          </p:cNvSpPr>
          <p:nvPr>
            <p:ph type="sldNum" sz="quarter" idx="5"/>
          </p:nvPr>
        </p:nvSpPr>
        <p:spPr/>
        <p:txBody>
          <a:bodyPr/>
          <a:lstStyle/>
          <a:p>
            <a:fld id="{0015AC87-D099-43BE-B67A-8202840AF30F}" type="slidenum">
              <a:t>16</a:t>
            </a:fld>
            <a:endParaRPr lang="en-US"/>
          </a:p>
        </p:txBody>
      </p:sp>
    </p:spTree>
    <p:extLst>
      <p:ext uri="{BB962C8B-B14F-4D97-AF65-F5344CB8AC3E}">
        <p14:creationId xmlns:p14="http://schemas.microsoft.com/office/powerpoint/2010/main" val="242565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extra click</a:t>
            </a:r>
          </a:p>
        </p:txBody>
      </p:sp>
      <p:sp>
        <p:nvSpPr>
          <p:cNvPr id="4" name="Slide Number Placeholder 3"/>
          <p:cNvSpPr>
            <a:spLocks noGrp="1"/>
          </p:cNvSpPr>
          <p:nvPr>
            <p:ph type="sldNum" sz="quarter" idx="5"/>
          </p:nvPr>
        </p:nvSpPr>
        <p:spPr/>
        <p:txBody>
          <a:bodyPr/>
          <a:lstStyle/>
          <a:p>
            <a:fld id="{0015AC87-D099-43BE-B67A-8202840AF30F}" type="slidenum">
              <a:t>17</a:t>
            </a:fld>
            <a:endParaRPr lang="en-US"/>
          </a:p>
        </p:txBody>
      </p:sp>
    </p:spTree>
    <p:extLst>
      <p:ext uri="{BB962C8B-B14F-4D97-AF65-F5344CB8AC3E}">
        <p14:creationId xmlns:p14="http://schemas.microsoft.com/office/powerpoint/2010/main" val="1359817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Recommend printing 2 labels</a:t>
            </a:r>
            <a:r>
              <a:rPr lang="en-US"/>
              <a:t> </a:t>
            </a:r>
          </a:p>
          <a:p>
            <a:r>
              <a:rPr lang="en-US"/>
              <a:t>1 for envelope</a:t>
            </a:r>
            <a:endParaRPr lang="en-US">
              <a:ea typeface="Calibri"/>
              <a:cs typeface="Calibri"/>
            </a:endParaRPr>
          </a:p>
          <a:p>
            <a:r>
              <a:rPr lang="en-US"/>
              <a:t>1 for tally sheet </a:t>
            </a:r>
            <a:r>
              <a:rPr lang="en-US" b="1"/>
              <a:t>Remember</a:t>
            </a:r>
            <a:r>
              <a:rPr lang="en-US"/>
              <a:t> 1 per district</a:t>
            </a:r>
            <a:endParaRPr lang="en-US">
              <a:ea typeface="Calibri"/>
              <a:cs typeface="Calibri"/>
            </a:endParaRPr>
          </a:p>
          <a:p>
            <a:r>
              <a:rPr lang="en-US"/>
              <a:t>Use Props</a:t>
            </a:r>
            <a:endParaRPr lang="en-US">
              <a:ea typeface="Calibri" panose="020F0502020204030204"/>
              <a:cs typeface="Calibri" panose="020F0502020204030204"/>
            </a:endParaRPr>
          </a:p>
          <a:p>
            <a:r>
              <a:rPr lang="en-US"/>
              <a:t>Show binder</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015AC87-D099-43BE-B67A-8202840AF30F}" type="slidenum">
              <a:t>18</a:t>
            </a:fld>
            <a:endParaRPr lang="en-US"/>
          </a:p>
        </p:txBody>
      </p:sp>
    </p:spTree>
    <p:extLst>
      <p:ext uri="{BB962C8B-B14F-4D97-AF65-F5344CB8AC3E}">
        <p14:creationId xmlns:p14="http://schemas.microsoft.com/office/powerpoint/2010/main" val="1287564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Click for </a:t>
            </a:r>
            <a:r>
              <a:rPr lang="en-US" b="1">
                <a:ea typeface="Calibri"/>
                <a:cs typeface="Calibri"/>
              </a:rPr>
              <a:t>Dynamo</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0015AC87-D099-43BE-B67A-8202840AF30F}" type="slidenum">
              <a:t>19</a:t>
            </a:fld>
            <a:endParaRPr lang="en-US"/>
          </a:p>
        </p:txBody>
      </p:sp>
    </p:spTree>
    <p:extLst>
      <p:ext uri="{BB962C8B-B14F-4D97-AF65-F5344CB8AC3E}">
        <p14:creationId xmlns:p14="http://schemas.microsoft.com/office/powerpoint/2010/main" val="350393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Things to know click once</a:t>
            </a:r>
          </a:p>
          <a:p>
            <a:r>
              <a:rPr lang="en-US">
                <a:ea typeface="Calibri"/>
                <a:cs typeface="Calibri"/>
              </a:rPr>
              <a:t>Things to do click for each one (8)</a:t>
            </a:r>
          </a:p>
          <a:p>
            <a:r>
              <a:rPr lang="en-US" b="1">
                <a:ea typeface="Calibri"/>
                <a:cs typeface="Calibri"/>
              </a:rPr>
              <a:t>Election Warning</a:t>
            </a:r>
            <a:r>
              <a:rPr lang="en-US">
                <a:ea typeface="Calibri"/>
                <a:cs typeface="Calibri"/>
              </a:rPr>
              <a:t> - Done by Town Clerk</a:t>
            </a:r>
          </a:p>
          <a:p>
            <a:r>
              <a:rPr lang="en-US">
                <a:ea typeface="Calibri"/>
                <a:cs typeface="Calibri"/>
              </a:rPr>
              <a:t>Recommendation:</a:t>
            </a:r>
          </a:p>
          <a:p>
            <a:r>
              <a:rPr lang="en-US">
                <a:ea typeface="Calibri"/>
                <a:cs typeface="Calibri"/>
              </a:rPr>
              <a:t>-Post on Town's website</a:t>
            </a:r>
          </a:p>
          <a:p>
            <a:r>
              <a:rPr lang="en-US">
                <a:ea typeface="Calibri"/>
                <a:cs typeface="Calibri"/>
              </a:rPr>
              <a:t>-Post on ROV's webpage</a:t>
            </a:r>
          </a:p>
          <a:p>
            <a:r>
              <a:rPr lang="en-US">
                <a:ea typeface="Calibri"/>
                <a:cs typeface="Calibri"/>
              </a:rPr>
              <a:t>-Town Clerk's will be focusing on AB's</a:t>
            </a:r>
          </a:p>
        </p:txBody>
      </p:sp>
      <p:sp>
        <p:nvSpPr>
          <p:cNvPr id="4" name="Slide Number Placeholder 3"/>
          <p:cNvSpPr>
            <a:spLocks noGrp="1"/>
          </p:cNvSpPr>
          <p:nvPr>
            <p:ph type="sldNum" sz="quarter" idx="5"/>
          </p:nvPr>
        </p:nvSpPr>
        <p:spPr/>
        <p:txBody>
          <a:bodyPr/>
          <a:lstStyle/>
          <a:p>
            <a:fld id="{0015AC87-D099-43BE-B67A-8202840AF30F}" type="slidenum">
              <a:t>2</a:t>
            </a:fld>
            <a:endParaRPr lang="en-US"/>
          </a:p>
        </p:txBody>
      </p:sp>
    </p:spTree>
    <p:extLst>
      <p:ext uri="{BB962C8B-B14F-4D97-AF65-F5344CB8AC3E}">
        <p14:creationId xmlns:p14="http://schemas.microsoft.com/office/powerpoint/2010/main" val="452691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extra click</a:t>
            </a:r>
          </a:p>
          <a:p>
            <a:r>
              <a:rPr lang="en-US">
                <a:ea typeface="Calibri"/>
                <a:cs typeface="Calibri"/>
              </a:rPr>
              <a:t>Use Props</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0015AC87-D099-43BE-B67A-8202840AF30F}" type="slidenum">
              <a:t>20</a:t>
            </a:fld>
            <a:endParaRPr lang="en-US"/>
          </a:p>
        </p:txBody>
      </p:sp>
    </p:spTree>
    <p:extLst>
      <p:ext uri="{BB962C8B-B14F-4D97-AF65-F5344CB8AC3E}">
        <p14:creationId xmlns:p14="http://schemas.microsoft.com/office/powerpoint/2010/main" val="897536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extra click</a:t>
            </a:r>
            <a:endParaRPr lang="en-US">
              <a:ea typeface="Calibri" panose="020F0502020204030204"/>
              <a:cs typeface="Calibri" panose="020F0502020204030204"/>
            </a:endParaRPr>
          </a:p>
          <a:p>
            <a:r>
              <a:rPr lang="en-US">
                <a:ea typeface="Calibri" panose="020F0502020204030204"/>
                <a:cs typeface="Calibri" panose="020F0502020204030204"/>
              </a:rPr>
              <a:t>Use Props</a:t>
            </a:r>
          </a:p>
        </p:txBody>
      </p:sp>
      <p:sp>
        <p:nvSpPr>
          <p:cNvPr id="4" name="Slide Number Placeholder 3"/>
          <p:cNvSpPr>
            <a:spLocks noGrp="1"/>
          </p:cNvSpPr>
          <p:nvPr>
            <p:ph type="sldNum" sz="quarter" idx="5"/>
          </p:nvPr>
        </p:nvSpPr>
        <p:spPr/>
        <p:txBody>
          <a:bodyPr/>
          <a:lstStyle/>
          <a:p>
            <a:fld id="{0015AC87-D099-43BE-B67A-8202840AF30F}" type="slidenum">
              <a:t>21</a:t>
            </a:fld>
            <a:endParaRPr lang="en-US"/>
          </a:p>
        </p:txBody>
      </p:sp>
    </p:spTree>
    <p:extLst>
      <p:ext uri="{BB962C8B-B14F-4D97-AF65-F5344CB8AC3E}">
        <p14:creationId xmlns:p14="http://schemas.microsoft.com/office/powerpoint/2010/main" val="235037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extra click</a:t>
            </a:r>
          </a:p>
        </p:txBody>
      </p:sp>
      <p:sp>
        <p:nvSpPr>
          <p:cNvPr id="4" name="Slide Number Placeholder 3"/>
          <p:cNvSpPr>
            <a:spLocks noGrp="1"/>
          </p:cNvSpPr>
          <p:nvPr>
            <p:ph type="sldNum" sz="quarter" idx="5"/>
          </p:nvPr>
        </p:nvSpPr>
        <p:spPr/>
        <p:txBody>
          <a:bodyPr/>
          <a:lstStyle/>
          <a:p>
            <a:fld id="{0015AC87-D099-43BE-B67A-8202840AF30F}" type="slidenum">
              <a:t>22</a:t>
            </a:fld>
            <a:endParaRPr lang="en-US"/>
          </a:p>
        </p:txBody>
      </p:sp>
    </p:spTree>
    <p:extLst>
      <p:ext uri="{BB962C8B-B14F-4D97-AF65-F5344CB8AC3E}">
        <p14:creationId xmlns:p14="http://schemas.microsoft.com/office/powerpoint/2010/main" val="3578713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extra click</a:t>
            </a:r>
          </a:p>
        </p:txBody>
      </p:sp>
      <p:sp>
        <p:nvSpPr>
          <p:cNvPr id="4" name="Slide Number Placeholder 3"/>
          <p:cNvSpPr>
            <a:spLocks noGrp="1"/>
          </p:cNvSpPr>
          <p:nvPr>
            <p:ph type="sldNum" sz="quarter" idx="5"/>
          </p:nvPr>
        </p:nvSpPr>
        <p:spPr/>
        <p:txBody>
          <a:bodyPr/>
          <a:lstStyle/>
          <a:p>
            <a:fld id="{0015AC87-D099-43BE-B67A-8202840AF30F}" type="slidenum">
              <a:t>23</a:t>
            </a:fld>
            <a:endParaRPr lang="en-US"/>
          </a:p>
        </p:txBody>
      </p:sp>
    </p:spTree>
    <p:extLst>
      <p:ext uri="{BB962C8B-B14F-4D97-AF65-F5344CB8AC3E}">
        <p14:creationId xmlns:p14="http://schemas.microsoft.com/office/powerpoint/2010/main" val="2965744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extra click</a:t>
            </a:r>
          </a:p>
          <a:p>
            <a:r>
              <a:rPr lang="en-US">
                <a:ea typeface="Calibri"/>
                <a:cs typeface="Calibri"/>
              </a:rPr>
              <a:t>Use Props</a:t>
            </a:r>
          </a:p>
        </p:txBody>
      </p:sp>
      <p:sp>
        <p:nvSpPr>
          <p:cNvPr id="4" name="Slide Number Placeholder 3"/>
          <p:cNvSpPr>
            <a:spLocks noGrp="1"/>
          </p:cNvSpPr>
          <p:nvPr>
            <p:ph type="sldNum" sz="quarter" idx="5"/>
          </p:nvPr>
        </p:nvSpPr>
        <p:spPr/>
        <p:txBody>
          <a:bodyPr/>
          <a:lstStyle/>
          <a:p>
            <a:fld id="{0015AC87-D099-43BE-B67A-8202840AF30F}" type="slidenum">
              <a:t>24</a:t>
            </a:fld>
            <a:endParaRPr lang="en-US"/>
          </a:p>
        </p:txBody>
      </p:sp>
    </p:spTree>
    <p:extLst>
      <p:ext uri="{BB962C8B-B14F-4D97-AF65-F5344CB8AC3E}">
        <p14:creationId xmlns:p14="http://schemas.microsoft.com/office/powerpoint/2010/main" val="3698978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extra click</a:t>
            </a:r>
          </a:p>
          <a:p>
            <a:r>
              <a:rPr lang="en-US">
                <a:ea typeface="Calibri"/>
                <a:cs typeface="Calibri"/>
              </a:rPr>
              <a:t>Confirm if it's 180 or 22 months-</a:t>
            </a:r>
            <a:r>
              <a:rPr lang="en-US" b="1">
                <a:ea typeface="Calibri"/>
                <a:cs typeface="Calibri"/>
              </a:rPr>
              <a:t>September 5, 2026</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0015AC87-D099-43BE-B67A-8202840AF30F}" type="slidenum">
              <a:t>25</a:t>
            </a:fld>
            <a:endParaRPr lang="en-US"/>
          </a:p>
        </p:txBody>
      </p:sp>
    </p:spTree>
    <p:extLst>
      <p:ext uri="{BB962C8B-B14F-4D97-AF65-F5344CB8AC3E}">
        <p14:creationId xmlns:p14="http://schemas.microsoft.com/office/powerpoint/2010/main" val="3739929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extra click</a:t>
            </a:r>
          </a:p>
        </p:txBody>
      </p:sp>
      <p:sp>
        <p:nvSpPr>
          <p:cNvPr id="4" name="Slide Number Placeholder 3"/>
          <p:cNvSpPr>
            <a:spLocks noGrp="1"/>
          </p:cNvSpPr>
          <p:nvPr>
            <p:ph type="sldNum" sz="quarter" idx="5"/>
          </p:nvPr>
        </p:nvSpPr>
        <p:spPr/>
        <p:txBody>
          <a:bodyPr/>
          <a:lstStyle/>
          <a:p>
            <a:fld id="{0015AC87-D099-43BE-B67A-8202840AF30F}" type="slidenum">
              <a:t>26</a:t>
            </a:fld>
            <a:endParaRPr lang="en-US"/>
          </a:p>
        </p:txBody>
      </p:sp>
    </p:spTree>
    <p:extLst>
      <p:ext uri="{BB962C8B-B14F-4D97-AF65-F5344CB8AC3E}">
        <p14:creationId xmlns:p14="http://schemas.microsoft.com/office/powerpoint/2010/main" val="1871498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Click for </a:t>
            </a:r>
            <a:r>
              <a:rPr lang="en-US" b="1">
                <a:ea typeface="Calibri"/>
                <a:cs typeface="Calibri"/>
              </a:rPr>
              <a:t>Fireworks</a:t>
            </a:r>
          </a:p>
        </p:txBody>
      </p:sp>
      <p:sp>
        <p:nvSpPr>
          <p:cNvPr id="4" name="Slide Number Placeholder 3"/>
          <p:cNvSpPr>
            <a:spLocks noGrp="1"/>
          </p:cNvSpPr>
          <p:nvPr>
            <p:ph type="sldNum" sz="quarter" idx="5"/>
          </p:nvPr>
        </p:nvSpPr>
        <p:spPr/>
        <p:txBody>
          <a:bodyPr/>
          <a:lstStyle/>
          <a:p>
            <a:fld id="{0015AC87-D099-43BE-B67A-8202840AF30F}" type="slidenum">
              <a:t>27</a:t>
            </a:fld>
            <a:endParaRPr lang="en-US"/>
          </a:p>
        </p:txBody>
      </p:sp>
    </p:spTree>
    <p:extLst>
      <p:ext uri="{BB962C8B-B14F-4D97-AF65-F5344CB8AC3E}">
        <p14:creationId xmlns:p14="http://schemas.microsoft.com/office/powerpoint/2010/main" val="262826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 extra click</a:t>
            </a:r>
            <a:endParaRPr lang="en-US"/>
          </a:p>
        </p:txBody>
      </p:sp>
      <p:sp>
        <p:nvSpPr>
          <p:cNvPr id="4" name="Slide Number Placeholder 3"/>
          <p:cNvSpPr>
            <a:spLocks noGrp="1"/>
          </p:cNvSpPr>
          <p:nvPr>
            <p:ph type="sldNum" sz="quarter" idx="5"/>
          </p:nvPr>
        </p:nvSpPr>
        <p:spPr/>
        <p:txBody>
          <a:bodyPr/>
          <a:lstStyle/>
          <a:p>
            <a:fld id="{0015AC87-D099-43BE-B67A-8202840AF30F}" type="slidenum">
              <a:t>3</a:t>
            </a:fld>
            <a:endParaRPr lang="en-US"/>
          </a:p>
        </p:txBody>
      </p:sp>
    </p:spTree>
    <p:extLst>
      <p:ext uri="{BB962C8B-B14F-4D97-AF65-F5344CB8AC3E}">
        <p14:creationId xmlns:p14="http://schemas.microsoft.com/office/powerpoint/2010/main" val="245322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extra click</a:t>
            </a:r>
          </a:p>
        </p:txBody>
      </p:sp>
      <p:sp>
        <p:nvSpPr>
          <p:cNvPr id="4" name="Slide Number Placeholder 3"/>
          <p:cNvSpPr>
            <a:spLocks noGrp="1"/>
          </p:cNvSpPr>
          <p:nvPr>
            <p:ph type="sldNum" sz="quarter" idx="5"/>
          </p:nvPr>
        </p:nvSpPr>
        <p:spPr/>
        <p:txBody>
          <a:bodyPr/>
          <a:lstStyle/>
          <a:p>
            <a:fld id="{0015AC87-D099-43BE-B67A-8202840AF30F}" type="slidenum">
              <a:t>4</a:t>
            </a:fld>
            <a:endParaRPr lang="en-US"/>
          </a:p>
        </p:txBody>
      </p:sp>
    </p:spTree>
    <p:extLst>
      <p:ext uri="{BB962C8B-B14F-4D97-AF65-F5344CB8AC3E}">
        <p14:creationId xmlns:p14="http://schemas.microsoft.com/office/powerpoint/2010/main" val="18662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When finished reading:</a:t>
            </a:r>
          </a:p>
          <a:p>
            <a:r>
              <a:rPr lang="en-US">
                <a:ea typeface="Calibri"/>
                <a:cs typeface="Calibri"/>
              </a:rPr>
              <a:t>Click for </a:t>
            </a:r>
            <a:r>
              <a:rPr lang="en-US" b="1">
                <a:ea typeface="Calibri"/>
                <a:cs typeface="Calibri"/>
              </a:rPr>
              <a:t>Voter Registration Application Card</a:t>
            </a:r>
            <a:r>
              <a:rPr lang="en-US">
                <a:ea typeface="Calibri"/>
                <a:cs typeface="Calibri"/>
              </a:rPr>
              <a:t> and explain</a:t>
            </a:r>
          </a:p>
        </p:txBody>
      </p:sp>
      <p:sp>
        <p:nvSpPr>
          <p:cNvPr id="4" name="Slide Number Placeholder 3"/>
          <p:cNvSpPr>
            <a:spLocks noGrp="1"/>
          </p:cNvSpPr>
          <p:nvPr>
            <p:ph type="sldNum" sz="quarter" idx="5"/>
          </p:nvPr>
        </p:nvSpPr>
        <p:spPr/>
        <p:txBody>
          <a:bodyPr/>
          <a:lstStyle/>
          <a:p>
            <a:fld id="{0015AC87-D099-43BE-B67A-8202840AF30F}" type="slidenum">
              <a:t>5</a:t>
            </a:fld>
            <a:endParaRPr lang="en-US"/>
          </a:p>
        </p:txBody>
      </p:sp>
    </p:spTree>
    <p:extLst>
      <p:ext uri="{BB962C8B-B14F-4D97-AF65-F5344CB8AC3E}">
        <p14:creationId xmlns:p14="http://schemas.microsoft.com/office/powerpoint/2010/main" val="53076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extra click</a:t>
            </a:r>
          </a:p>
          <a:p>
            <a:r>
              <a:rPr lang="en-US">
                <a:ea typeface="Calibri"/>
                <a:cs typeface="Calibri"/>
              </a:rPr>
              <a:t>This is why they sign the </a:t>
            </a:r>
            <a:r>
              <a:rPr lang="en-US" b="1">
                <a:ea typeface="Calibri"/>
                <a:cs typeface="Calibri"/>
              </a:rPr>
              <a:t>affirmation.</a:t>
            </a:r>
            <a:endParaRPr lang="en-US">
              <a:ea typeface="Calibri"/>
              <a:cs typeface="Calibri"/>
            </a:endParaRPr>
          </a:p>
        </p:txBody>
      </p:sp>
      <p:sp>
        <p:nvSpPr>
          <p:cNvPr id="4" name="Slide Number Placeholder 3"/>
          <p:cNvSpPr>
            <a:spLocks noGrp="1"/>
          </p:cNvSpPr>
          <p:nvPr>
            <p:ph type="sldNum" sz="quarter" idx="5"/>
          </p:nvPr>
        </p:nvSpPr>
        <p:spPr/>
        <p:txBody>
          <a:bodyPr/>
          <a:lstStyle/>
          <a:p>
            <a:fld id="{0015AC87-D099-43BE-B67A-8202840AF30F}" type="slidenum">
              <a:t>6</a:t>
            </a:fld>
            <a:endParaRPr lang="en-US"/>
          </a:p>
        </p:txBody>
      </p:sp>
    </p:spTree>
    <p:extLst>
      <p:ext uri="{BB962C8B-B14F-4D97-AF65-F5344CB8AC3E}">
        <p14:creationId xmlns:p14="http://schemas.microsoft.com/office/powerpoint/2010/main" val="20495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is why they sign the Affirmation</a:t>
            </a:r>
          </a:p>
          <a:p>
            <a:r>
              <a:rPr lang="en-US">
                <a:ea typeface="Calibri"/>
                <a:cs typeface="Calibri"/>
              </a:rPr>
              <a:t>Click for </a:t>
            </a:r>
            <a:r>
              <a:rPr lang="en-US" b="1">
                <a:ea typeface="Calibri"/>
                <a:cs typeface="Calibri"/>
              </a:rPr>
              <a:t>Remember Signature</a:t>
            </a:r>
            <a:endParaRPr lang="en-US"/>
          </a:p>
        </p:txBody>
      </p:sp>
      <p:sp>
        <p:nvSpPr>
          <p:cNvPr id="4" name="Slide Number Placeholder 3"/>
          <p:cNvSpPr>
            <a:spLocks noGrp="1"/>
          </p:cNvSpPr>
          <p:nvPr>
            <p:ph type="sldNum" sz="quarter" idx="5"/>
          </p:nvPr>
        </p:nvSpPr>
        <p:spPr/>
        <p:txBody>
          <a:bodyPr/>
          <a:lstStyle/>
          <a:p>
            <a:fld id="{0015AC87-D099-43BE-B67A-8202840AF30F}" type="slidenum">
              <a:t>7</a:t>
            </a:fld>
            <a:endParaRPr lang="en-US"/>
          </a:p>
        </p:txBody>
      </p:sp>
    </p:spTree>
    <p:extLst>
      <p:ext uri="{BB962C8B-B14F-4D97-AF65-F5344CB8AC3E}">
        <p14:creationId xmlns:p14="http://schemas.microsoft.com/office/powerpoint/2010/main" val="79753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Click for Birth Certificate</a:t>
            </a:r>
          </a:p>
          <a:p>
            <a:r>
              <a:rPr lang="en-US">
                <a:ea typeface="Calibri"/>
                <a:cs typeface="Calibri"/>
              </a:rPr>
              <a:t>Click for DL</a:t>
            </a:r>
          </a:p>
          <a:p>
            <a:r>
              <a:rPr lang="en-US">
                <a:ea typeface="Calibri"/>
                <a:cs typeface="Calibri"/>
              </a:rPr>
              <a:t>Click for SS</a:t>
            </a:r>
          </a:p>
        </p:txBody>
      </p:sp>
      <p:sp>
        <p:nvSpPr>
          <p:cNvPr id="4" name="Slide Number Placeholder 3"/>
          <p:cNvSpPr>
            <a:spLocks noGrp="1"/>
          </p:cNvSpPr>
          <p:nvPr>
            <p:ph type="sldNum" sz="quarter" idx="5"/>
          </p:nvPr>
        </p:nvSpPr>
        <p:spPr/>
        <p:txBody>
          <a:bodyPr/>
          <a:lstStyle/>
          <a:p>
            <a:fld id="{0015AC87-D099-43BE-B67A-8202840AF30F}" type="slidenum">
              <a:t>8</a:t>
            </a:fld>
            <a:endParaRPr lang="en-US"/>
          </a:p>
        </p:txBody>
      </p:sp>
    </p:spTree>
    <p:extLst>
      <p:ext uri="{BB962C8B-B14F-4D97-AF65-F5344CB8AC3E}">
        <p14:creationId xmlns:p14="http://schemas.microsoft.com/office/powerpoint/2010/main" val="3090248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Click after </a:t>
            </a:r>
            <a:r>
              <a:rPr lang="en-US" b="1" i="1">
                <a:ea typeface="Calibri"/>
                <a:cs typeface="Calibri"/>
              </a:rPr>
              <a:t>*</a:t>
            </a:r>
          </a:p>
          <a:p>
            <a:r>
              <a:rPr lang="en-US" b="1" i="1">
                <a:ea typeface="Calibri"/>
                <a:cs typeface="Calibri"/>
              </a:rPr>
              <a:t>ITALICS</a:t>
            </a:r>
            <a:r>
              <a:rPr lang="en-US">
                <a:ea typeface="Calibri"/>
                <a:cs typeface="Calibri"/>
              </a:rPr>
              <a:t> Click for each clipart (5)</a:t>
            </a:r>
          </a:p>
          <a:p>
            <a:r>
              <a:rPr lang="en-US">
                <a:ea typeface="Calibri"/>
                <a:cs typeface="Calibri"/>
              </a:rPr>
              <a:t>If the bill is on their phone they have to pull it up in front of you.</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0015AC87-D099-43BE-B67A-8202840AF30F}" type="slidenum">
              <a:t>9</a:t>
            </a:fld>
            <a:endParaRPr lang="en-US"/>
          </a:p>
        </p:txBody>
      </p:sp>
    </p:spTree>
    <p:extLst>
      <p:ext uri="{BB962C8B-B14F-4D97-AF65-F5344CB8AC3E}">
        <p14:creationId xmlns:p14="http://schemas.microsoft.com/office/powerpoint/2010/main" val="142002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9/25/2024</a:t>
            </a:fld>
            <a:endParaRPr lang="en-US"/>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78477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9/25/2024</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6243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9/25/2024</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6609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9/25/2024</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6669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9/25/2024</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13152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9/25/2024</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6826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9/25/2024</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2470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9/25/2024</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4734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9/25/2024</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81112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9/25/2024</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3178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9/25/2024</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25614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9/25/2024</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98316066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1" r:id="rId6"/>
    <p:sldLayoutId id="2147483797" r:id="rId7"/>
    <p:sldLayoutId id="2147483798" r:id="rId8"/>
    <p:sldLayoutId id="2147483799" r:id="rId9"/>
    <p:sldLayoutId id="2147483800" r:id="rId10"/>
    <p:sldLayoutId id="2147483802"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4.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eg"/><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8.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hyperlink" Target="http://www.pngall.com/passport-png" TargetMode="External"/><Relationship Id="rId3" Type="http://schemas.openxmlformats.org/officeDocument/2006/relationships/image" Target="../media/image13.gif"/><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3.jpeg"/><Relationship Id="rId10" Type="http://schemas.openxmlformats.org/officeDocument/2006/relationships/image" Target="../media/image17.png"/><Relationship Id="rId4" Type="http://schemas.openxmlformats.org/officeDocument/2006/relationships/hyperlink" Target="https://abookbutcher.blogspot.com/2010/09/its-library-card.html" TargetMode="Externa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ed pencils inside a pencil holder which is on top of a wood table">
            <a:extLst>
              <a:ext uri="{FF2B5EF4-FFF2-40B4-BE49-F238E27FC236}">
                <a16:creationId xmlns:a16="http://schemas.microsoft.com/office/drawing/2014/main" id="{7A0F9012-06BE-B7B7-AB12-E5EECBFE2491}"/>
              </a:ext>
            </a:extLst>
          </p:cNvPr>
          <p:cNvPicPr>
            <a:picLocks noChangeAspect="1"/>
          </p:cNvPicPr>
          <p:nvPr/>
        </p:nvPicPr>
        <p:blipFill>
          <a:blip r:embed="rId3"/>
          <a:srcRect l="49438" r="4275" b="-3"/>
          <a:stretch/>
        </p:blipFill>
        <p:spPr>
          <a:xfrm>
            <a:off x="20" y="10"/>
            <a:ext cx="4762480" cy="6857989"/>
          </a:xfrm>
          <a:prstGeom prst="rect">
            <a:avLst/>
          </a:prstGeom>
        </p:spPr>
      </p:pic>
      <p:sp>
        <p:nvSpPr>
          <p:cNvPr id="11" name="Rectangle 10">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0" y="1371599"/>
            <a:ext cx="4762500" cy="2360429"/>
          </a:xfrm>
        </p:spPr>
        <p:txBody>
          <a:bodyPr>
            <a:normAutofit/>
          </a:bodyPr>
          <a:lstStyle/>
          <a:p>
            <a:r>
              <a:rPr lang="en-US" b="1">
                <a:latin typeface="Gill Sans MT"/>
              </a:rPr>
              <a:t>Early Voting</a:t>
            </a:r>
            <a:br>
              <a:rPr lang="en-US" b="1">
                <a:latin typeface="Gill Sans MT"/>
              </a:rPr>
            </a:br>
            <a:r>
              <a:rPr lang="en-US" b="1">
                <a:latin typeface="Gill Sans MT"/>
              </a:rPr>
              <a:t>and</a:t>
            </a:r>
            <a:br>
              <a:rPr lang="en-US" b="1">
                <a:latin typeface="Gill Sans MT"/>
              </a:rPr>
            </a:br>
            <a:r>
              <a:rPr lang="en-US" b="1">
                <a:latin typeface="Gill Sans MT"/>
              </a:rPr>
              <a:t>same day registration</a:t>
            </a:r>
          </a:p>
        </p:txBody>
      </p:sp>
      <p:sp>
        <p:nvSpPr>
          <p:cNvPr id="3" name="Subtitle 2"/>
          <p:cNvSpPr>
            <a:spLocks noGrp="1"/>
          </p:cNvSpPr>
          <p:nvPr>
            <p:ph type="subTitle" idx="1"/>
          </p:nvPr>
        </p:nvSpPr>
        <p:spPr>
          <a:xfrm>
            <a:off x="6096000" y="4114800"/>
            <a:ext cx="4762500" cy="1371601"/>
          </a:xfrm>
        </p:spPr>
        <p:txBody>
          <a:bodyPr vert="horz" lIns="91440" tIns="45720" rIns="91440" bIns="45720" rtlCol="0" anchor="t">
            <a:normAutofit lnSpcReduction="10000"/>
          </a:bodyPr>
          <a:lstStyle/>
          <a:p>
            <a:r>
              <a:rPr lang="en-US"/>
              <a:t>Veronica Rosario</a:t>
            </a:r>
          </a:p>
          <a:p>
            <a:r>
              <a:rPr lang="en-US"/>
              <a:t>Registrar of Voters</a:t>
            </a:r>
          </a:p>
          <a:p>
            <a:r>
              <a:rPr lang="en-US"/>
              <a:t>Town of East Hartford</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arly Voting - Greg Cromer">
            <a:extLst>
              <a:ext uri="{FF2B5EF4-FFF2-40B4-BE49-F238E27FC236}">
                <a16:creationId xmlns:a16="http://schemas.microsoft.com/office/drawing/2014/main" id="{25C1031B-E8DA-2811-6015-1727E34CC484}"/>
              </a:ext>
            </a:extLst>
          </p:cNvPr>
          <p:cNvPicPr>
            <a:picLocks noChangeAspect="1"/>
          </p:cNvPicPr>
          <p:nvPr/>
        </p:nvPicPr>
        <p:blipFill>
          <a:blip r:embed="rId3"/>
          <a:stretch>
            <a:fillRect/>
          </a:stretch>
        </p:blipFill>
        <p:spPr>
          <a:xfrm>
            <a:off x="76077" y="928"/>
            <a:ext cx="2183327" cy="1472665"/>
          </a:xfrm>
          <a:prstGeom prst="rect">
            <a:avLst/>
          </a:prstGeom>
        </p:spPr>
      </p:pic>
      <p:sp>
        <p:nvSpPr>
          <p:cNvPr id="2" name="Title 1">
            <a:extLst>
              <a:ext uri="{FF2B5EF4-FFF2-40B4-BE49-F238E27FC236}">
                <a16:creationId xmlns:a16="http://schemas.microsoft.com/office/drawing/2014/main" id="{7A56927C-339C-03F6-0526-41A00D7F8F89}"/>
              </a:ext>
            </a:extLst>
          </p:cNvPr>
          <p:cNvSpPr>
            <a:spLocks noGrp="1"/>
          </p:cNvSpPr>
          <p:nvPr>
            <p:ph type="title"/>
          </p:nvPr>
        </p:nvSpPr>
        <p:spPr>
          <a:xfrm>
            <a:off x="1381496" y="685800"/>
            <a:ext cx="9605653" cy="1371600"/>
          </a:xfrm>
        </p:spPr>
        <p:txBody>
          <a:bodyPr/>
          <a:lstStyle/>
          <a:p>
            <a:r>
              <a:rPr lang="en-US" b="1" baseline="0">
                <a:latin typeface="Gill Sans MT"/>
              </a:rPr>
              <a:t>Application and Identification Requirements </a:t>
            </a:r>
            <a:r>
              <a:rPr lang="en-US" b="1">
                <a:latin typeface="Gill Sans MT"/>
              </a:rPr>
              <a:t>Continued</a:t>
            </a:r>
          </a:p>
        </p:txBody>
      </p:sp>
      <p:sp>
        <p:nvSpPr>
          <p:cNvPr id="3" name="TextBox 2">
            <a:extLst>
              <a:ext uri="{FF2B5EF4-FFF2-40B4-BE49-F238E27FC236}">
                <a16:creationId xmlns:a16="http://schemas.microsoft.com/office/drawing/2014/main" id="{BD46F85B-E2D1-C397-5A24-65C221D12ABA}"/>
              </a:ext>
            </a:extLst>
          </p:cNvPr>
          <p:cNvSpPr txBox="1"/>
          <p:nvPr/>
        </p:nvSpPr>
        <p:spPr>
          <a:xfrm>
            <a:off x="1377043" y="2324595"/>
            <a:ext cx="10186305" cy="1116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200000"/>
              </a:lnSpc>
            </a:pPr>
            <a:r>
              <a:rPr lang="en-US"/>
              <a:t>College and university students may present a current photo identification issued by their higher education institution or a current college or university registration or fee statement.</a:t>
            </a:r>
          </a:p>
        </p:txBody>
      </p:sp>
      <p:pic>
        <p:nvPicPr>
          <p:cNvPr id="7" name="Picture 6" descr="Vector ID Card Icon 441389 Vector Art at Vecteezy">
            <a:extLst>
              <a:ext uri="{FF2B5EF4-FFF2-40B4-BE49-F238E27FC236}">
                <a16:creationId xmlns:a16="http://schemas.microsoft.com/office/drawing/2014/main" id="{CE6358B5-B95C-3253-F360-3AAC68BB52A3}"/>
              </a:ext>
            </a:extLst>
          </p:cNvPr>
          <p:cNvPicPr>
            <a:picLocks noChangeAspect="1"/>
          </p:cNvPicPr>
          <p:nvPr/>
        </p:nvPicPr>
        <p:blipFill>
          <a:blip r:embed="rId4"/>
          <a:srcRect l="13513" t="12838" r="14865" b="6757"/>
          <a:stretch/>
        </p:blipFill>
        <p:spPr>
          <a:xfrm>
            <a:off x="1654134" y="3559134"/>
            <a:ext cx="3636831" cy="2877380"/>
          </a:xfrm>
          <a:prstGeom prst="rect">
            <a:avLst/>
          </a:prstGeom>
          <a:ln>
            <a:noFill/>
          </a:ln>
          <a:effectLst>
            <a:softEdge rad="112500"/>
          </a:effectLst>
        </p:spPr>
      </p:pic>
      <p:pic>
        <p:nvPicPr>
          <p:cNvPr id="4" name="Picture 3" descr="Clipart - Pay your bill icon">
            <a:extLst>
              <a:ext uri="{FF2B5EF4-FFF2-40B4-BE49-F238E27FC236}">
                <a16:creationId xmlns:a16="http://schemas.microsoft.com/office/drawing/2014/main" id="{64B5E933-523A-A7A1-A210-82B1119B5EC0}"/>
              </a:ext>
            </a:extLst>
          </p:cNvPr>
          <p:cNvPicPr>
            <a:picLocks noChangeAspect="1"/>
          </p:cNvPicPr>
          <p:nvPr/>
        </p:nvPicPr>
        <p:blipFill>
          <a:blip r:embed="rId5"/>
          <a:stretch>
            <a:fillRect/>
          </a:stretch>
        </p:blipFill>
        <p:spPr>
          <a:xfrm rot="300000">
            <a:off x="6593242" y="3656533"/>
            <a:ext cx="2372053" cy="2916381"/>
          </a:xfrm>
          <a:prstGeom prst="rect">
            <a:avLst/>
          </a:prstGeom>
        </p:spPr>
      </p:pic>
      <p:pic>
        <p:nvPicPr>
          <p:cNvPr id="6" name="Picture 5" descr="Early Voting Icon with Vote, Icon, and Patriotic Symbolism and Colors ...">
            <a:extLst>
              <a:ext uri="{FF2B5EF4-FFF2-40B4-BE49-F238E27FC236}">
                <a16:creationId xmlns:a16="http://schemas.microsoft.com/office/drawing/2014/main" id="{7E520085-96B2-A020-9621-A31CBC33C875}"/>
              </a:ext>
            </a:extLst>
          </p:cNvPr>
          <p:cNvPicPr>
            <a:picLocks noChangeAspect="1"/>
          </p:cNvPicPr>
          <p:nvPr/>
        </p:nvPicPr>
        <p:blipFill>
          <a:blip r:embed="rId6"/>
          <a:srcRect l="18590" t="10692" r="16346" b="18868"/>
          <a:stretch/>
        </p:blipFill>
        <p:spPr>
          <a:xfrm>
            <a:off x="10063719" y="4602741"/>
            <a:ext cx="2032969" cy="2251907"/>
          </a:xfrm>
          <a:prstGeom prst="rect">
            <a:avLst/>
          </a:prstGeom>
        </p:spPr>
      </p:pic>
    </p:spTree>
    <p:extLst>
      <p:ext uri="{BB962C8B-B14F-4D97-AF65-F5344CB8AC3E}">
        <p14:creationId xmlns:p14="http://schemas.microsoft.com/office/powerpoint/2010/main" val="1769648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arly Voting - Greg Cromer">
            <a:extLst>
              <a:ext uri="{FF2B5EF4-FFF2-40B4-BE49-F238E27FC236}">
                <a16:creationId xmlns:a16="http://schemas.microsoft.com/office/drawing/2014/main" id="{AAB7E0F1-FB5E-911D-0994-4EA42EDEDF53}"/>
              </a:ext>
            </a:extLst>
          </p:cNvPr>
          <p:cNvPicPr>
            <a:picLocks noChangeAspect="1"/>
          </p:cNvPicPr>
          <p:nvPr/>
        </p:nvPicPr>
        <p:blipFill>
          <a:blip r:embed="rId3"/>
          <a:stretch>
            <a:fillRect/>
          </a:stretch>
        </p:blipFill>
        <p:spPr>
          <a:xfrm>
            <a:off x="85973" y="927"/>
            <a:ext cx="2579171" cy="1759651"/>
          </a:xfrm>
          <a:prstGeom prst="rect">
            <a:avLst/>
          </a:prstGeom>
        </p:spPr>
      </p:pic>
      <p:sp>
        <p:nvSpPr>
          <p:cNvPr id="2" name="Title 1">
            <a:extLst>
              <a:ext uri="{FF2B5EF4-FFF2-40B4-BE49-F238E27FC236}">
                <a16:creationId xmlns:a16="http://schemas.microsoft.com/office/drawing/2014/main" id="{B811C9AF-E05A-4211-00C7-286A10897E6C}"/>
              </a:ext>
            </a:extLst>
          </p:cNvPr>
          <p:cNvSpPr>
            <a:spLocks noGrp="1"/>
          </p:cNvSpPr>
          <p:nvPr>
            <p:ph type="title"/>
          </p:nvPr>
        </p:nvSpPr>
        <p:spPr/>
        <p:txBody>
          <a:bodyPr/>
          <a:lstStyle/>
          <a:p>
            <a:r>
              <a:rPr lang="en-US" b="1">
                <a:latin typeface="Gill Sans MT"/>
                <a:ea typeface="+mj-lt"/>
                <a:cs typeface="+mj-lt"/>
              </a:rPr>
              <a:t>Elector is Eligible to Vote</a:t>
            </a:r>
            <a:endParaRPr lang="en-US" b="1">
              <a:latin typeface="Gill Sans MT"/>
            </a:endParaRPr>
          </a:p>
        </p:txBody>
      </p:sp>
      <p:sp>
        <p:nvSpPr>
          <p:cNvPr id="3" name="TextBox 2">
            <a:extLst>
              <a:ext uri="{FF2B5EF4-FFF2-40B4-BE49-F238E27FC236}">
                <a16:creationId xmlns:a16="http://schemas.microsoft.com/office/drawing/2014/main" id="{63B4BC02-78EE-E2D4-4302-1C8431B4E77A}"/>
              </a:ext>
            </a:extLst>
          </p:cNvPr>
          <p:cNvSpPr txBox="1"/>
          <p:nvPr/>
        </p:nvSpPr>
        <p:spPr>
          <a:xfrm>
            <a:off x="1377079" y="1938267"/>
            <a:ext cx="949076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t>If the registrars of voters determine that the elector </a:t>
            </a:r>
            <a:r>
              <a:rPr lang="en-US" b="1"/>
              <a:t>is eligible</a:t>
            </a:r>
            <a:r>
              <a:rPr lang="en-US"/>
              <a:t> to vote, the elector must be given an </a:t>
            </a:r>
            <a:r>
              <a:rPr lang="en-US" b="1"/>
              <a:t>early voting ballot and envelope</a:t>
            </a:r>
            <a:r>
              <a:rPr lang="en-US"/>
              <a:t>, and the registrar must record the issuance. </a:t>
            </a:r>
          </a:p>
          <a:p>
            <a:pPr algn="just"/>
            <a:endParaRPr lang="en-US"/>
          </a:p>
          <a:p>
            <a:pPr algn="just"/>
            <a:r>
              <a:rPr lang="en-US"/>
              <a:t>An elector who receives an early voting ballot must </a:t>
            </a:r>
            <a:r>
              <a:rPr lang="en-US" b="1"/>
              <a:t>privately mark</a:t>
            </a:r>
            <a:r>
              <a:rPr lang="en-US"/>
              <a:t> it in the presence of the registrars or their designees. </a:t>
            </a:r>
          </a:p>
          <a:p>
            <a:pPr algn="just"/>
            <a:endParaRPr lang="en-US"/>
          </a:p>
          <a:p>
            <a:pPr algn="just"/>
            <a:r>
              <a:rPr lang="en-US"/>
              <a:t>The elector must place the ballot in the </a:t>
            </a:r>
            <a:r>
              <a:rPr lang="en-US" b="1"/>
              <a:t>early voting envelope</a:t>
            </a:r>
            <a:r>
              <a:rPr lang="en-US"/>
              <a:t>, </a:t>
            </a:r>
            <a:r>
              <a:rPr lang="en-US" b="1"/>
              <a:t>sign the affirmation</a:t>
            </a:r>
            <a:r>
              <a:rPr lang="en-US"/>
              <a:t> on the back of the envelope, and </a:t>
            </a:r>
            <a:r>
              <a:rPr lang="en-US" b="1"/>
              <a:t>deposit the envelope</a:t>
            </a:r>
            <a:r>
              <a:rPr lang="en-US"/>
              <a:t> in a secured </a:t>
            </a:r>
            <a:r>
              <a:rPr lang="en-US" b="1"/>
              <a:t>early voting ballot depository receptacle</a:t>
            </a:r>
            <a:r>
              <a:rPr lang="en-US"/>
              <a:t>. The affirmation that is printed on the </a:t>
            </a:r>
            <a:r>
              <a:rPr lang="en-US" b="1"/>
              <a:t>early voting envelope must be signed</a:t>
            </a:r>
            <a:r>
              <a:rPr lang="en-US"/>
              <a:t> by the elector.</a:t>
            </a:r>
          </a:p>
        </p:txBody>
      </p:sp>
      <p:pic>
        <p:nvPicPr>
          <p:cNvPr id="6" name="Picture 5" descr="Man Using Computer Clip Art at Clker.com - vector clip art online ...">
            <a:extLst>
              <a:ext uri="{FF2B5EF4-FFF2-40B4-BE49-F238E27FC236}">
                <a16:creationId xmlns:a16="http://schemas.microsoft.com/office/drawing/2014/main" id="{AFE69D2C-3F1D-1182-74D4-C11BC7BD3A2E}"/>
              </a:ext>
            </a:extLst>
          </p:cNvPr>
          <p:cNvPicPr>
            <a:picLocks noChangeAspect="1"/>
          </p:cNvPicPr>
          <p:nvPr/>
        </p:nvPicPr>
        <p:blipFill>
          <a:blip r:embed="rId4"/>
          <a:stretch>
            <a:fillRect/>
          </a:stretch>
        </p:blipFill>
        <p:spPr>
          <a:xfrm>
            <a:off x="9608514" y="144978"/>
            <a:ext cx="2579303" cy="1893455"/>
          </a:xfrm>
          <a:prstGeom prst="rect">
            <a:avLst/>
          </a:prstGeom>
        </p:spPr>
      </p:pic>
      <p:sp>
        <p:nvSpPr>
          <p:cNvPr id="9" name="TextBox 8">
            <a:extLst>
              <a:ext uri="{FF2B5EF4-FFF2-40B4-BE49-F238E27FC236}">
                <a16:creationId xmlns:a16="http://schemas.microsoft.com/office/drawing/2014/main" id="{C780D984-E1AD-91D1-6E13-75DA395FD52B}"/>
              </a:ext>
            </a:extLst>
          </p:cNvPr>
          <p:cNvSpPr txBox="1"/>
          <p:nvPr/>
        </p:nvSpPr>
        <p:spPr>
          <a:xfrm rot="21240000">
            <a:off x="10938989" y="1035132"/>
            <a:ext cx="8926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FFFF"/>
                </a:solidFill>
              </a:rPr>
              <a:t>CVRS</a:t>
            </a:r>
          </a:p>
        </p:txBody>
      </p:sp>
      <p:pic>
        <p:nvPicPr>
          <p:cNvPr id="8" name="Picture 7" descr="Collection of Women Voting PNG. | PlusPNG">
            <a:extLst>
              <a:ext uri="{FF2B5EF4-FFF2-40B4-BE49-F238E27FC236}">
                <a16:creationId xmlns:a16="http://schemas.microsoft.com/office/drawing/2014/main" id="{B7A7AEED-D5BE-503C-F17A-7D2945DB815E}"/>
              </a:ext>
            </a:extLst>
          </p:cNvPr>
          <p:cNvPicPr>
            <a:picLocks noChangeAspect="1"/>
          </p:cNvPicPr>
          <p:nvPr/>
        </p:nvPicPr>
        <p:blipFill>
          <a:blip r:embed="rId5"/>
          <a:stretch>
            <a:fillRect/>
          </a:stretch>
        </p:blipFill>
        <p:spPr>
          <a:xfrm>
            <a:off x="1288740" y="4855522"/>
            <a:ext cx="1964832" cy="1679370"/>
          </a:xfrm>
          <a:prstGeom prst="rect">
            <a:avLst/>
          </a:prstGeom>
        </p:spPr>
      </p:pic>
      <p:pic>
        <p:nvPicPr>
          <p:cNvPr id="11" name="Picture 10" descr="voting ballot in envelope 3719732 Vector Art at Vecteezy">
            <a:extLst>
              <a:ext uri="{FF2B5EF4-FFF2-40B4-BE49-F238E27FC236}">
                <a16:creationId xmlns:a16="http://schemas.microsoft.com/office/drawing/2014/main" id="{5A951F76-F6BF-5CA7-52AB-AAA550B1BD82}"/>
              </a:ext>
            </a:extLst>
          </p:cNvPr>
          <p:cNvPicPr>
            <a:picLocks noChangeAspect="1"/>
          </p:cNvPicPr>
          <p:nvPr/>
        </p:nvPicPr>
        <p:blipFill>
          <a:blip r:embed="rId6"/>
          <a:stretch>
            <a:fillRect/>
          </a:stretch>
        </p:blipFill>
        <p:spPr>
          <a:xfrm>
            <a:off x="3824469" y="4591418"/>
            <a:ext cx="1960176" cy="2029449"/>
          </a:xfrm>
          <a:prstGeom prst="rect">
            <a:avLst/>
          </a:prstGeom>
        </p:spPr>
      </p:pic>
      <p:pic>
        <p:nvPicPr>
          <p:cNvPr id="13" name="Picture 12" descr="my signature clipart 10 free Cliparts | Download images on Clipground 2024">
            <a:extLst>
              <a:ext uri="{FF2B5EF4-FFF2-40B4-BE49-F238E27FC236}">
                <a16:creationId xmlns:a16="http://schemas.microsoft.com/office/drawing/2014/main" id="{C20CE796-7D5D-4718-B8A0-2AA613F1071B}"/>
              </a:ext>
            </a:extLst>
          </p:cNvPr>
          <p:cNvPicPr>
            <a:picLocks noChangeAspect="1"/>
          </p:cNvPicPr>
          <p:nvPr/>
        </p:nvPicPr>
        <p:blipFill>
          <a:blip r:embed="rId7"/>
          <a:stretch>
            <a:fillRect/>
          </a:stretch>
        </p:blipFill>
        <p:spPr>
          <a:xfrm>
            <a:off x="6581313" y="4852180"/>
            <a:ext cx="2544901" cy="1823666"/>
          </a:xfrm>
          <a:prstGeom prst="rect">
            <a:avLst/>
          </a:prstGeom>
        </p:spPr>
      </p:pic>
      <p:pic>
        <p:nvPicPr>
          <p:cNvPr id="15" name="Picture 14" descr="Free Remember Cliparts, Download Free Remember Cliparts png images ...">
            <a:extLst>
              <a:ext uri="{FF2B5EF4-FFF2-40B4-BE49-F238E27FC236}">
                <a16:creationId xmlns:a16="http://schemas.microsoft.com/office/drawing/2014/main" id="{B25B91ED-1853-85E3-4C0B-BD0F7E734701}"/>
              </a:ext>
            </a:extLst>
          </p:cNvPr>
          <p:cNvPicPr>
            <a:picLocks noChangeAspect="1"/>
          </p:cNvPicPr>
          <p:nvPr/>
        </p:nvPicPr>
        <p:blipFill>
          <a:blip r:embed="rId8"/>
          <a:srcRect r="216" b="3440"/>
          <a:stretch/>
        </p:blipFill>
        <p:spPr>
          <a:xfrm rot="60000">
            <a:off x="6369560" y="4602446"/>
            <a:ext cx="1667129" cy="1568554"/>
          </a:xfrm>
          <a:prstGeom prst="rect">
            <a:avLst/>
          </a:prstGeom>
          <a:ln>
            <a:noFill/>
          </a:ln>
          <a:effectLst>
            <a:softEdge rad="112500"/>
          </a:effectLst>
        </p:spPr>
      </p:pic>
      <p:pic>
        <p:nvPicPr>
          <p:cNvPr id="17" name="Picture 16">
            <a:extLst>
              <a:ext uri="{FF2B5EF4-FFF2-40B4-BE49-F238E27FC236}">
                <a16:creationId xmlns:a16="http://schemas.microsoft.com/office/drawing/2014/main" id="{6411F733-11E2-52DB-39F0-FE088A0CB79E}"/>
              </a:ext>
            </a:extLst>
          </p:cNvPr>
          <p:cNvPicPr>
            <a:picLocks noChangeAspect="1"/>
          </p:cNvPicPr>
          <p:nvPr/>
        </p:nvPicPr>
        <p:blipFill>
          <a:blip r:embed="rId9"/>
          <a:stretch>
            <a:fillRect/>
          </a:stretch>
        </p:blipFill>
        <p:spPr>
          <a:xfrm rot="60000">
            <a:off x="9694191" y="4522957"/>
            <a:ext cx="1403268" cy="1878404"/>
          </a:xfrm>
          <a:prstGeom prst="rect">
            <a:avLst/>
          </a:prstGeom>
        </p:spPr>
      </p:pic>
      <p:sp>
        <p:nvSpPr>
          <p:cNvPr id="23" name="TextBox 22">
            <a:extLst>
              <a:ext uri="{FF2B5EF4-FFF2-40B4-BE49-F238E27FC236}">
                <a16:creationId xmlns:a16="http://schemas.microsoft.com/office/drawing/2014/main" id="{FA6C03C7-7BDA-0C89-A509-780B29BAE107}"/>
              </a:ext>
            </a:extLst>
          </p:cNvPr>
          <p:cNvSpPr txBox="1"/>
          <p:nvPr/>
        </p:nvSpPr>
        <p:spPr>
          <a:xfrm rot="1440000">
            <a:off x="9788003" y="5667090"/>
            <a:ext cx="14263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EV</a:t>
            </a:r>
          </a:p>
        </p:txBody>
      </p:sp>
      <p:sp>
        <p:nvSpPr>
          <p:cNvPr id="29" name="TextBox 28">
            <a:extLst>
              <a:ext uri="{FF2B5EF4-FFF2-40B4-BE49-F238E27FC236}">
                <a16:creationId xmlns:a16="http://schemas.microsoft.com/office/drawing/2014/main" id="{28A5DAF6-29C5-B880-628D-3A9C1EB0FC52}"/>
              </a:ext>
            </a:extLst>
          </p:cNvPr>
          <p:cNvSpPr txBox="1"/>
          <p:nvPr/>
        </p:nvSpPr>
        <p:spPr>
          <a:xfrm>
            <a:off x="4199186" y="6036764"/>
            <a:ext cx="12358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bg1"/>
                </a:solidFill>
              </a:rPr>
              <a:t>Early  Voting</a:t>
            </a:r>
            <a:endParaRPr lang="en-US" sz="1400">
              <a:solidFill>
                <a:schemeClr val="bg1"/>
              </a:solidFill>
            </a:endParaRPr>
          </a:p>
        </p:txBody>
      </p:sp>
    </p:spTree>
    <p:extLst>
      <p:ext uri="{BB962C8B-B14F-4D97-AF65-F5344CB8AC3E}">
        <p14:creationId xmlns:p14="http://schemas.microsoft.com/office/powerpoint/2010/main" val="1877834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rly Voting - Greg Cromer">
            <a:extLst>
              <a:ext uri="{FF2B5EF4-FFF2-40B4-BE49-F238E27FC236}">
                <a16:creationId xmlns:a16="http://schemas.microsoft.com/office/drawing/2014/main" id="{202E0AB2-E75E-EA73-27B8-E27EE32C54FB}"/>
              </a:ext>
            </a:extLst>
          </p:cNvPr>
          <p:cNvPicPr>
            <a:picLocks noChangeAspect="1"/>
          </p:cNvPicPr>
          <p:nvPr/>
        </p:nvPicPr>
        <p:blipFill>
          <a:blip r:embed="rId3"/>
          <a:stretch>
            <a:fillRect/>
          </a:stretch>
        </p:blipFill>
        <p:spPr>
          <a:xfrm>
            <a:off x="254207" y="99889"/>
            <a:ext cx="2589067" cy="1739859"/>
          </a:xfrm>
          <a:prstGeom prst="rect">
            <a:avLst/>
          </a:prstGeom>
        </p:spPr>
      </p:pic>
      <p:sp>
        <p:nvSpPr>
          <p:cNvPr id="2" name="Title 1">
            <a:extLst>
              <a:ext uri="{FF2B5EF4-FFF2-40B4-BE49-F238E27FC236}">
                <a16:creationId xmlns:a16="http://schemas.microsoft.com/office/drawing/2014/main" id="{B193EBBB-ED83-2551-9BB4-867C0471F30F}"/>
              </a:ext>
            </a:extLst>
          </p:cNvPr>
          <p:cNvSpPr>
            <a:spLocks noGrp="1"/>
          </p:cNvSpPr>
          <p:nvPr>
            <p:ph type="title"/>
          </p:nvPr>
        </p:nvSpPr>
        <p:spPr/>
        <p:txBody>
          <a:bodyPr/>
          <a:lstStyle/>
          <a:p>
            <a:r>
              <a:rPr lang="en-US" b="1" baseline="0">
                <a:latin typeface="Gill Sans MT"/>
              </a:rPr>
              <a:t>SDR Process for General Elections</a:t>
            </a:r>
            <a:endParaRPr lang="en-US"/>
          </a:p>
        </p:txBody>
      </p:sp>
      <p:sp>
        <p:nvSpPr>
          <p:cNvPr id="3" name="TextBox 2">
            <a:extLst>
              <a:ext uri="{FF2B5EF4-FFF2-40B4-BE49-F238E27FC236}">
                <a16:creationId xmlns:a16="http://schemas.microsoft.com/office/drawing/2014/main" id="{B26D7BFB-02F6-A58E-70E9-A70D515540E7}"/>
              </a:ext>
            </a:extLst>
          </p:cNvPr>
          <p:cNvSpPr txBox="1"/>
          <p:nvPr/>
        </p:nvSpPr>
        <p:spPr>
          <a:xfrm>
            <a:off x="1546630" y="2412260"/>
            <a:ext cx="890455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t> The Early Voting Act replaces EDR with SDR and makes it available for:</a:t>
            </a:r>
          </a:p>
          <a:p>
            <a:pPr algn="just"/>
            <a:endParaRPr lang="en-US"/>
          </a:p>
          <a:p>
            <a:pPr algn="just"/>
            <a:r>
              <a:rPr lang="en-US"/>
              <a:t>1. the duration of the early voting period</a:t>
            </a:r>
          </a:p>
          <a:p>
            <a:pPr algn="just"/>
            <a:endParaRPr lang="en-US"/>
          </a:p>
          <a:p>
            <a:pPr algn="just"/>
            <a:r>
              <a:rPr lang="en-US"/>
              <a:t>2. on Election Day. </a:t>
            </a:r>
          </a:p>
          <a:p>
            <a:pPr algn="just"/>
            <a:endParaRPr lang="en-US"/>
          </a:p>
          <a:p>
            <a:pPr algn="just"/>
            <a:r>
              <a:rPr lang="en-US"/>
              <a:t>NOTE: SDR applies only to </a:t>
            </a:r>
            <a:r>
              <a:rPr lang="en-US" b="1"/>
              <a:t>regular general elections</a:t>
            </a:r>
            <a:r>
              <a:rPr lang="en-US"/>
              <a:t>.</a:t>
            </a:r>
          </a:p>
        </p:txBody>
      </p:sp>
      <p:pic>
        <p:nvPicPr>
          <p:cNvPr id="6" name="Picture 5" descr="Early Voting Icon with Vote, Icon, and Patriotic Symbolism and Colors ...">
            <a:extLst>
              <a:ext uri="{FF2B5EF4-FFF2-40B4-BE49-F238E27FC236}">
                <a16:creationId xmlns:a16="http://schemas.microsoft.com/office/drawing/2014/main" id="{CE70FF24-F4F1-E53A-14A8-C4F99E4BD605}"/>
              </a:ext>
            </a:extLst>
          </p:cNvPr>
          <p:cNvPicPr>
            <a:picLocks noChangeAspect="1"/>
          </p:cNvPicPr>
          <p:nvPr/>
        </p:nvPicPr>
        <p:blipFill>
          <a:blip r:embed="rId4"/>
          <a:srcRect l="18590" t="10692" r="16346" b="18868"/>
          <a:stretch/>
        </p:blipFill>
        <p:spPr>
          <a:xfrm>
            <a:off x="9608499" y="4098040"/>
            <a:ext cx="2488189" cy="2756608"/>
          </a:xfrm>
          <a:prstGeom prst="rect">
            <a:avLst/>
          </a:prstGeom>
        </p:spPr>
      </p:pic>
    </p:spTree>
    <p:extLst>
      <p:ext uri="{BB962C8B-B14F-4D97-AF65-F5344CB8AC3E}">
        <p14:creationId xmlns:p14="http://schemas.microsoft.com/office/powerpoint/2010/main" val="122188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arly Voting Icon with Vote, Icon, and Patriotic Symbolism and Colors ...">
            <a:extLst>
              <a:ext uri="{FF2B5EF4-FFF2-40B4-BE49-F238E27FC236}">
                <a16:creationId xmlns:a16="http://schemas.microsoft.com/office/drawing/2014/main" id="{5B7D9429-70C0-AD1C-BCF5-C5F7C3F437B2}"/>
              </a:ext>
            </a:extLst>
          </p:cNvPr>
          <p:cNvPicPr>
            <a:picLocks noChangeAspect="1"/>
          </p:cNvPicPr>
          <p:nvPr/>
        </p:nvPicPr>
        <p:blipFill>
          <a:blip r:embed="rId3"/>
          <a:srcRect l="18590" t="10692" r="16346" b="18868"/>
          <a:stretch/>
        </p:blipFill>
        <p:spPr>
          <a:xfrm>
            <a:off x="10617900" y="5226195"/>
            <a:ext cx="1478788" cy="1628453"/>
          </a:xfrm>
          <a:prstGeom prst="rect">
            <a:avLst/>
          </a:prstGeom>
        </p:spPr>
      </p:pic>
      <p:pic>
        <p:nvPicPr>
          <p:cNvPr id="5" name="Picture 4" descr="Early Voting - Greg Cromer">
            <a:extLst>
              <a:ext uri="{FF2B5EF4-FFF2-40B4-BE49-F238E27FC236}">
                <a16:creationId xmlns:a16="http://schemas.microsoft.com/office/drawing/2014/main" id="{6C626D99-C886-8F46-7039-C8FCA60AC335}"/>
              </a:ext>
            </a:extLst>
          </p:cNvPr>
          <p:cNvPicPr>
            <a:picLocks noChangeAspect="1"/>
          </p:cNvPicPr>
          <p:nvPr/>
        </p:nvPicPr>
        <p:blipFill>
          <a:blip r:embed="rId4"/>
          <a:stretch>
            <a:fillRect/>
          </a:stretch>
        </p:blipFill>
        <p:spPr>
          <a:xfrm>
            <a:off x="-3092" y="-28760"/>
            <a:ext cx="2589067" cy="1739859"/>
          </a:xfrm>
          <a:prstGeom prst="rect">
            <a:avLst/>
          </a:prstGeom>
        </p:spPr>
      </p:pic>
      <p:sp>
        <p:nvSpPr>
          <p:cNvPr id="2" name="Title 1">
            <a:extLst>
              <a:ext uri="{FF2B5EF4-FFF2-40B4-BE49-F238E27FC236}">
                <a16:creationId xmlns:a16="http://schemas.microsoft.com/office/drawing/2014/main" id="{738A028B-15CC-6B98-AA5E-7BEBB2329D28}"/>
              </a:ext>
            </a:extLst>
          </p:cNvPr>
          <p:cNvSpPr>
            <a:spLocks noGrp="1"/>
          </p:cNvSpPr>
          <p:nvPr>
            <p:ph type="title"/>
          </p:nvPr>
        </p:nvSpPr>
        <p:spPr/>
        <p:txBody>
          <a:bodyPr/>
          <a:lstStyle/>
          <a:p>
            <a:r>
              <a:rPr lang="en-US" b="1" baseline="0">
                <a:latin typeface="Gill Sans MT"/>
              </a:rPr>
              <a:t>SDR Voting Process</a:t>
            </a:r>
            <a:endParaRPr lang="en-US" b="1"/>
          </a:p>
        </p:txBody>
      </p:sp>
      <p:sp>
        <p:nvSpPr>
          <p:cNvPr id="3" name="TextBox 2">
            <a:extLst>
              <a:ext uri="{FF2B5EF4-FFF2-40B4-BE49-F238E27FC236}">
                <a16:creationId xmlns:a16="http://schemas.microsoft.com/office/drawing/2014/main" id="{8EFBD02B-A3EE-6097-74C7-AE3C03D46BE3}"/>
              </a:ext>
            </a:extLst>
          </p:cNvPr>
          <p:cNvSpPr txBox="1"/>
          <p:nvPr/>
        </p:nvSpPr>
        <p:spPr>
          <a:xfrm>
            <a:off x="1357251" y="2058637"/>
            <a:ext cx="947873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t> Registrars of voters must give an SDR ballot and envelope to an applicant whom they admit as an elector under SDR and record its issuance. This requirement applies even when the applicant comes in during the early voting period. </a:t>
            </a:r>
          </a:p>
          <a:p>
            <a:pPr algn="just"/>
            <a:endParaRPr lang="en-US"/>
          </a:p>
          <a:p>
            <a:pPr algn="just"/>
            <a:r>
              <a:rPr lang="en-US"/>
              <a:t>In other words, SDR applicants </a:t>
            </a:r>
            <a:r>
              <a:rPr lang="en-US" b="1"/>
              <a:t>do not receive early voting ballots and envelopes</a:t>
            </a:r>
            <a:r>
              <a:rPr lang="en-US"/>
              <a:t>; instead, they always receive </a:t>
            </a:r>
            <a:r>
              <a:rPr lang="en-US" u="sng"/>
              <a:t>SDR ballots and envelopes</a:t>
            </a:r>
            <a:r>
              <a:rPr lang="en-US"/>
              <a:t>. </a:t>
            </a:r>
          </a:p>
          <a:p>
            <a:pPr algn="just"/>
            <a:endParaRPr lang="en-US"/>
          </a:p>
          <a:p>
            <a:pPr algn="just"/>
            <a:r>
              <a:rPr lang="en-US"/>
              <a:t>Under SDR, the elector must:</a:t>
            </a:r>
          </a:p>
          <a:p>
            <a:pPr algn="just"/>
            <a:endParaRPr lang="en-US"/>
          </a:p>
          <a:p>
            <a:pPr algn="just"/>
            <a:r>
              <a:rPr lang="en-US"/>
              <a:t>(1) declare under oath that he or she did not previously vote in the election and </a:t>
            </a:r>
          </a:p>
          <a:p>
            <a:pPr algn="just"/>
            <a:r>
              <a:rPr lang="en-US"/>
              <a:t>(2) sign an affirmation that is printed on the back of the SDR security envelope </a:t>
            </a:r>
          </a:p>
        </p:txBody>
      </p:sp>
    </p:spTree>
    <p:extLst>
      <p:ext uri="{BB962C8B-B14F-4D97-AF65-F5344CB8AC3E}">
        <p14:creationId xmlns:p14="http://schemas.microsoft.com/office/powerpoint/2010/main" val="407636121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arly Voting - Greg Cromer">
            <a:extLst>
              <a:ext uri="{FF2B5EF4-FFF2-40B4-BE49-F238E27FC236}">
                <a16:creationId xmlns:a16="http://schemas.microsoft.com/office/drawing/2014/main" id="{F3BAFAEA-5176-AFE5-80D3-3511A1E39193}"/>
              </a:ext>
            </a:extLst>
          </p:cNvPr>
          <p:cNvPicPr>
            <a:picLocks noChangeAspect="1"/>
          </p:cNvPicPr>
          <p:nvPr/>
        </p:nvPicPr>
        <p:blipFill>
          <a:blip r:embed="rId3"/>
          <a:stretch>
            <a:fillRect/>
          </a:stretch>
        </p:blipFill>
        <p:spPr>
          <a:xfrm>
            <a:off x="-3092" y="80097"/>
            <a:ext cx="2589067" cy="1739859"/>
          </a:xfrm>
          <a:prstGeom prst="rect">
            <a:avLst/>
          </a:prstGeom>
        </p:spPr>
      </p:pic>
      <p:sp>
        <p:nvSpPr>
          <p:cNvPr id="2" name="Title 1">
            <a:extLst>
              <a:ext uri="{FF2B5EF4-FFF2-40B4-BE49-F238E27FC236}">
                <a16:creationId xmlns:a16="http://schemas.microsoft.com/office/drawing/2014/main" id="{0C5B5809-9AAC-2C24-08E2-CC3A68EC8F9E}"/>
              </a:ext>
            </a:extLst>
          </p:cNvPr>
          <p:cNvSpPr>
            <a:spLocks noGrp="1"/>
          </p:cNvSpPr>
          <p:nvPr>
            <p:ph type="title"/>
          </p:nvPr>
        </p:nvSpPr>
        <p:spPr/>
        <p:txBody>
          <a:bodyPr/>
          <a:lstStyle/>
          <a:p>
            <a:r>
              <a:rPr lang="en-US" b="1">
                <a:latin typeface="Gill Sans MT"/>
              </a:rPr>
              <a:t>AFFIRMATION: </a:t>
            </a:r>
            <a:endParaRPr lang="en-US" b="1"/>
          </a:p>
        </p:txBody>
      </p:sp>
      <p:sp>
        <p:nvSpPr>
          <p:cNvPr id="4" name="TextBox 3">
            <a:extLst>
              <a:ext uri="{FF2B5EF4-FFF2-40B4-BE49-F238E27FC236}">
                <a16:creationId xmlns:a16="http://schemas.microsoft.com/office/drawing/2014/main" id="{2570933B-A565-B5D8-B69B-558A0805536D}"/>
              </a:ext>
            </a:extLst>
          </p:cNvPr>
          <p:cNvSpPr txBox="1"/>
          <p:nvPr/>
        </p:nvSpPr>
        <p:spPr>
          <a:xfrm>
            <a:off x="1367147" y="2057400"/>
            <a:ext cx="10428760" cy="46140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a:t>I, the undersigned, do hereby state, under penalty of false statement, (perjury) that: </a:t>
            </a:r>
          </a:p>
          <a:p>
            <a:pPr algn="just">
              <a:lnSpc>
                <a:spcPct val="150000"/>
              </a:lnSpc>
            </a:pPr>
            <a:r>
              <a:rPr lang="en-US" b="1"/>
              <a:t>1. I am the person admitted here as an elector in the town indicated. </a:t>
            </a:r>
          </a:p>
          <a:p>
            <a:pPr algn="just">
              <a:lnSpc>
                <a:spcPct val="150000"/>
              </a:lnSpc>
            </a:pPr>
            <a:r>
              <a:rPr lang="en-US" b="1"/>
              <a:t>2. I am eligible to vote in the election indicated for today in the town indicated. </a:t>
            </a:r>
          </a:p>
          <a:p>
            <a:pPr algn="just">
              <a:lnSpc>
                <a:spcPct val="150000"/>
              </a:lnSpc>
            </a:pPr>
            <a:r>
              <a:rPr lang="en-US" b="1"/>
              <a:t>3. The information on my voter registration card is correct and complete. </a:t>
            </a:r>
          </a:p>
          <a:p>
            <a:pPr algn="just">
              <a:lnSpc>
                <a:spcPct val="150000"/>
              </a:lnSpc>
            </a:pPr>
            <a:r>
              <a:rPr lang="en-US" b="1"/>
              <a:t>4. I reside at the address that I have given to the registrars of voters. </a:t>
            </a:r>
          </a:p>
          <a:p>
            <a:pPr algn="just">
              <a:lnSpc>
                <a:spcPct val="150000"/>
              </a:lnSpc>
            </a:pPr>
            <a:r>
              <a:rPr lang="en-US" b="1"/>
              <a:t>5. If previously registered at another location, I have provided such address to the registrars of voters and hereby request cancellation of such prior registration. </a:t>
            </a:r>
          </a:p>
          <a:p>
            <a:pPr algn="just">
              <a:lnSpc>
                <a:spcPct val="150000"/>
              </a:lnSpc>
            </a:pPr>
            <a:r>
              <a:rPr lang="en-US" b="1"/>
              <a:t>6. I have not voted in person or by absentee ballot and I will not vote otherwise than by this ballot at this election. </a:t>
            </a:r>
          </a:p>
          <a:p>
            <a:pPr algn="just">
              <a:lnSpc>
                <a:spcPct val="150000"/>
              </a:lnSpc>
            </a:pPr>
            <a:r>
              <a:rPr lang="en-US" b="1"/>
              <a:t>7. I completed an application for a same-day election registration ballot and received a same day election registration ballot.</a:t>
            </a:r>
          </a:p>
        </p:txBody>
      </p:sp>
      <p:pic>
        <p:nvPicPr>
          <p:cNvPr id="7" name="Picture 6" descr="Oath Taking Hand Clipart Holding">
            <a:extLst>
              <a:ext uri="{FF2B5EF4-FFF2-40B4-BE49-F238E27FC236}">
                <a16:creationId xmlns:a16="http://schemas.microsoft.com/office/drawing/2014/main" id="{BFC4FD5C-1730-E753-2A67-4F0BDAB11873}"/>
              </a:ext>
            </a:extLst>
          </p:cNvPr>
          <p:cNvPicPr>
            <a:picLocks noChangeAspect="1"/>
          </p:cNvPicPr>
          <p:nvPr/>
        </p:nvPicPr>
        <p:blipFill>
          <a:blip r:embed="rId4"/>
          <a:stretch>
            <a:fillRect/>
          </a:stretch>
        </p:blipFill>
        <p:spPr>
          <a:xfrm>
            <a:off x="9630391" y="125187"/>
            <a:ext cx="2431473" cy="2510642"/>
          </a:xfrm>
          <a:prstGeom prst="rect">
            <a:avLst/>
          </a:prstGeom>
        </p:spPr>
      </p:pic>
    </p:spTree>
    <p:extLst>
      <p:ext uri="{BB962C8B-B14F-4D97-AF65-F5344CB8AC3E}">
        <p14:creationId xmlns:p14="http://schemas.microsoft.com/office/powerpoint/2010/main" val="17970021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arly Voting - Greg Cromer">
            <a:extLst>
              <a:ext uri="{FF2B5EF4-FFF2-40B4-BE49-F238E27FC236}">
                <a16:creationId xmlns:a16="http://schemas.microsoft.com/office/drawing/2014/main" id="{F3BAFAEA-5176-AFE5-80D3-3511A1E39193}"/>
              </a:ext>
            </a:extLst>
          </p:cNvPr>
          <p:cNvPicPr>
            <a:picLocks noChangeAspect="1"/>
          </p:cNvPicPr>
          <p:nvPr/>
        </p:nvPicPr>
        <p:blipFill>
          <a:blip r:embed="rId3"/>
          <a:stretch>
            <a:fillRect/>
          </a:stretch>
        </p:blipFill>
        <p:spPr>
          <a:xfrm>
            <a:off x="-3092" y="80097"/>
            <a:ext cx="2589067" cy="1739859"/>
          </a:xfrm>
          <a:prstGeom prst="rect">
            <a:avLst/>
          </a:prstGeom>
        </p:spPr>
      </p:pic>
      <p:sp>
        <p:nvSpPr>
          <p:cNvPr id="2" name="Title 1">
            <a:extLst>
              <a:ext uri="{FF2B5EF4-FFF2-40B4-BE49-F238E27FC236}">
                <a16:creationId xmlns:a16="http://schemas.microsoft.com/office/drawing/2014/main" id="{0C5B5809-9AAC-2C24-08E2-CC3A68EC8F9E}"/>
              </a:ext>
            </a:extLst>
          </p:cNvPr>
          <p:cNvSpPr>
            <a:spLocks noGrp="1"/>
          </p:cNvSpPr>
          <p:nvPr>
            <p:ph type="title"/>
          </p:nvPr>
        </p:nvSpPr>
        <p:spPr/>
        <p:txBody>
          <a:bodyPr/>
          <a:lstStyle/>
          <a:p>
            <a:r>
              <a:rPr lang="en-US" sz="3200" b="1">
                <a:latin typeface="Gill Sans MT"/>
              </a:rPr>
              <a:t>SDR Voting Process Continued</a:t>
            </a:r>
            <a:endParaRPr lang="en-US"/>
          </a:p>
        </p:txBody>
      </p:sp>
      <p:sp>
        <p:nvSpPr>
          <p:cNvPr id="4" name="TextBox 3">
            <a:extLst>
              <a:ext uri="{FF2B5EF4-FFF2-40B4-BE49-F238E27FC236}">
                <a16:creationId xmlns:a16="http://schemas.microsoft.com/office/drawing/2014/main" id="{2570933B-A565-B5D8-B69B-558A0805536D}"/>
              </a:ext>
            </a:extLst>
          </p:cNvPr>
          <p:cNvSpPr txBox="1"/>
          <p:nvPr/>
        </p:nvSpPr>
        <p:spPr>
          <a:xfrm>
            <a:off x="1367147" y="2052171"/>
            <a:ext cx="9983436" cy="2160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a:t>The newly admitted elector must </a:t>
            </a:r>
            <a:r>
              <a:rPr lang="en-US" b="1"/>
              <a:t>privately mark</a:t>
            </a:r>
            <a:r>
              <a:rPr lang="en-US"/>
              <a:t> the ballot in the presence of the registrars or their designees. </a:t>
            </a:r>
          </a:p>
          <a:p>
            <a:pPr algn="just">
              <a:lnSpc>
                <a:spcPct val="150000"/>
              </a:lnSpc>
            </a:pPr>
            <a:endParaRPr lang="en-US"/>
          </a:p>
          <a:p>
            <a:pPr algn="just">
              <a:lnSpc>
                <a:spcPct val="150000"/>
              </a:lnSpc>
            </a:pPr>
            <a:r>
              <a:rPr lang="en-US"/>
              <a:t>The elector must place their ballot in the </a:t>
            </a:r>
            <a:r>
              <a:rPr lang="en-US" b="1"/>
              <a:t>SDR envelope</a:t>
            </a:r>
            <a:r>
              <a:rPr lang="en-US"/>
              <a:t>, s</a:t>
            </a:r>
            <a:r>
              <a:rPr lang="en-US" b="1"/>
              <a:t>ign the affirmation</a:t>
            </a:r>
            <a:r>
              <a:rPr lang="en-US"/>
              <a:t> on the back of the envelope and then deposit the envelope in a secured </a:t>
            </a:r>
            <a:r>
              <a:rPr lang="en-US" b="1"/>
              <a:t>SDR ballot depository receptacle</a:t>
            </a:r>
            <a:r>
              <a:rPr lang="en-US"/>
              <a:t>.</a:t>
            </a:r>
          </a:p>
        </p:txBody>
      </p:sp>
      <p:pic>
        <p:nvPicPr>
          <p:cNvPr id="11" name="Picture 10" descr="my signature clipart 10 free Cliparts | Download images on Clipground 2024">
            <a:extLst>
              <a:ext uri="{FF2B5EF4-FFF2-40B4-BE49-F238E27FC236}">
                <a16:creationId xmlns:a16="http://schemas.microsoft.com/office/drawing/2014/main" id="{E95420C5-A471-9561-3599-92D941F24187}"/>
              </a:ext>
            </a:extLst>
          </p:cNvPr>
          <p:cNvPicPr>
            <a:picLocks noChangeAspect="1"/>
          </p:cNvPicPr>
          <p:nvPr/>
        </p:nvPicPr>
        <p:blipFill>
          <a:blip r:embed="rId4"/>
          <a:stretch>
            <a:fillRect/>
          </a:stretch>
        </p:blipFill>
        <p:spPr>
          <a:xfrm>
            <a:off x="6581313" y="4852180"/>
            <a:ext cx="2544901" cy="1823666"/>
          </a:xfrm>
          <a:prstGeom prst="rect">
            <a:avLst/>
          </a:prstGeom>
        </p:spPr>
      </p:pic>
      <p:pic>
        <p:nvPicPr>
          <p:cNvPr id="13" name="Picture 12" descr="Free Remember Cliparts, Download Free Remember Cliparts png images ...">
            <a:extLst>
              <a:ext uri="{FF2B5EF4-FFF2-40B4-BE49-F238E27FC236}">
                <a16:creationId xmlns:a16="http://schemas.microsoft.com/office/drawing/2014/main" id="{AF872397-8105-BB5D-3801-1725B5D89C87}"/>
              </a:ext>
            </a:extLst>
          </p:cNvPr>
          <p:cNvPicPr>
            <a:picLocks noChangeAspect="1"/>
          </p:cNvPicPr>
          <p:nvPr/>
        </p:nvPicPr>
        <p:blipFill>
          <a:blip r:embed="rId5"/>
          <a:srcRect r="216" b="3440"/>
          <a:stretch/>
        </p:blipFill>
        <p:spPr>
          <a:xfrm rot="60000">
            <a:off x="6369560" y="4602446"/>
            <a:ext cx="1667129" cy="1568554"/>
          </a:xfrm>
          <a:prstGeom prst="rect">
            <a:avLst/>
          </a:prstGeom>
          <a:ln>
            <a:noFill/>
          </a:ln>
          <a:effectLst>
            <a:softEdge rad="112500"/>
          </a:effectLst>
        </p:spPr>
      </p:pic>
      <p:pic>
        <p:nvPicPr>
          <p:cNvPr id="6" name="Picture 5">
            <a:extLst>
              <a:ext uri="{FF2B5EF4-FFF2-40B4-BE49-F238E27FC236}">
                <a16:creationId xmlns:a16="http://schemas.microsoft.com/office/drawing/2014/main" id="{745DEA4A-9979-651E-C9C9-36FC359BCCB9}"/>
              </a:ext>
            </a:extLst>
          </p:cNvPr>
          <p:cNvPicPr>
            <a:picLocks noChangeAspect="1"/>
          </p:cNvPicPr>
          <p:nvPr/>
        </p:nvPicPr>
        <p:blipFill>
          <a:blip r:embed="rId6"/>
          <a:stretch>
            <a:fillRect/>
          </a:stretch>
        </p:blipFill>
        <p:spPr>
          <a:xfrm rot="60000">
            <a:off x="9694191" y="4522957"/>
            <a:ext cx="1403268" cy="1878404"/>
          </a:xfrm>
          <a:prstGeom prst="rect">
            <a:avLst/>
          </a:prstGeom>
        </p:spPr>
      </p:pic>
      <p:pic>
        <p:nvPicPr>
          <p:cNvPr id="9" name="Picture 8" descr="voting ballot in envelope 3719732 Vector Art at Vecteezy">
            <a:extLst>
              <a:ext uri="{FF2B5EF4-FFF2-40B4-BE49-F238E27FC236}">
                <a16:creationId xmlns:a16="http://schemas.microsoft.com/office/drawing/2014/main" id="{1288187B-8E2B-198B-A4E1-F555E49FD885}"/>
              </a:ext>
            </a:extLst>
          </p:cNvPr>
          <p:cNvPicPr>
            <a:picLocks noChangeAspect="1"/>
          </p:cNvPicPr>
          <p:nvPr/>
        </p:nvPicPr>
        <p:blipFill>
          <a:blip r:embed="rId7"/>
          <a:stretch>
            <a:fillRect/>
          </a:stretch>
        </p:blipFill>
        <p:spPr>
          <a:xfrm>
            <a:off x="3824469" y="4591418"/>
            <a:ext cx="1960176" cy="2029449"/>
          </a:xfrm>
          <a:prstGeom prst="rect">
            <a:avLst/>
          </a:prstGeom>
        </p:spPr>
      </p:pic>
      <p:pic>
        <p:nvPicPr>
          <p:cNvPr id="12" name="Picture 11" descr="Collection of Women Voting PNG. | PlusPNG">
            <a:extLst>
              <a:ext uri="{FF2B5EF4-FFF2-40B4-BE49-F238E27FC236}">
                <a16:creationId xmlns:a16="http://schemas.microsoft.com/office/drawing/2014/main" id="{AA39E0AA-5C87-9976-DA0B-2A5B647BFB09}"/>
              </a:ext>
            </a:extLst>
          </p:cNvPr>
          <p:cNvPicPr>
            <a:picLocks noChangeAspect="1"/>
          </p:cNvPicPr>
          <p:nvPr/>
        </p:nvPicPr>
        <p:blipFill>
          <a:blip r:embed="rId8"/>
          <a:stretch>
            <a:fillRect/>
          </a:stretch>
        </p:blipFill>
        <p:spPr>
          <a:xfrm>
            <a:off x="1288740" y="4855522"/>
            <a:ext cx="1964832" cy="1679370"/>
          </a:xfrm>
          <a:prstGeom prst="rect">
            <a:avLst/>
          </a:prstGeom>
        </p:spPr>
      </p:pic>
      <p:sp>
        <p:nvSpPr>
          <p:cNvPr id="15" name="TextBox 14">
            <a:extLst>
              <a:ext uri="{FF2B5EF4-FFF2-40B4-BE49-F238E27FC236}">
                <a16:creationId xmlns:a16="http://schemas.microsoft.com/office/drawing/2014/main" id="{3A7BB435-A4B8-C88B-FCED-715986EB222D}"/>
              </a:ext>
            </a:extLst>
          </p:cNvPr>
          <p:cNvSpPr txBox="1"/>
          <p:nvPr/>
        </p:nvSpPr>
        <p:spPr>
          <a:xfrm>
            <a:off x="4373088" y="5957453"/>
            <a:ext cx="8797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rPr>
              <a:t>SDR</a:t>
            </a:r>
          </a:p>
        </p:txBody>
      </p:sp>
      <p:sp>
        <p:nvSpPr>
          <p:cNvPr id="3" name="TextBox 2">
            <a:extLst>
              <a:ext uri="{FF2B5EF4-FFF2-40B4-BE49-F238E27FC236}">
                <a16:creationId xmlns:a16="http://schemas.microsoft.com/office/drawing/2014/main" id="{71F4FFF8-0C72-7564-25BA-A0CF3F49F619}"/>
              </a:ext>
            </a:extLst>
          </p:cNvPr>
          <p:cNvSpPr txBox="1"/>
          <p:nvPr/>
        </p:nvSpPr>
        <p:spPr>
          <a:xfrm rot="1440000">
            <a:off x="9699103" y="5628990"/>
            <a:ext cx="14263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SDR</a:t>
            </a:r>
          </a:p>
        </p:txBody>
      </p:sp>
    </p:spTree>
    <p:extLst>
      <p:ext uri="{BB962C8B-B14F-4D97-AF65-F5344CB8AC3E}">
        <p14:creationId xmlns:p14="http://schemas.microsoft.com/office/powerpoint/2010/main" val="526915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arly Voting - Greg Cromer">
            <a:extLst>
              <a:ext uri="{FF2B5EF4-FFF2-40B4-BE49-F238E27FC236}">
                <a16:creationId xmlns:a16="http://schemas.microsoft.com/office/drawing/2014/main" id="{3F0DBBB3-C43E-18DF-A547-B6040FD6E148}"/>
              </a:ext>
            </a:extLst>
          </p:cNvPr>
          <p:cNvPicPr>
            <a:picLocks noChangeAspect="1"/>
          </p:cNvPicPr>
          <p:nvPr/>
        </p:nvPicPr>
        <p:blipFill>
          <a:blip r:embed="rId3"/>
          <a:stretch>
            <a:fillRect/>
          </a:stretch>
        </p:blipFill>
        <p:spPr>
          <a:xfrm>
            <a:off x="76077" y="928"/>
            <a:ext cx="2589067" cy="1739859"/>
          </a:xfrm>
          <a:prstGeom prst="rect">
            <a:avLst/>
          </a:prstGeom>
        </p:spPr>
      </p:pic>
      <p:pic>
        <p:nvPicPr>
          <p:cNvPr id="4" name="Picture 3">
            <a:extLst>
              <a:ext uri="{FF2B5EF4-FFF2-40B4-BE49-F238E27FC236}">
                <a16:creationId xmlns:a16="http://schemas.microsoft.com/office/drawing/2014/main" id="{17EEF8B4-3763-C8B1-4575-53F595494DF5}"/>
              </a:ext>
            </a:extLst>
          </p:cNvPr>
          <p:cNvPicPr>
            <a:picLocks noChangeAspect="1"/>
          </p:cNvPicPr>
          <p:nvPr/>
        </p:nvPicPr>
        <p:blipFill>
          <a:blip r:embed="rId4"/>
          <a:stretch>
            <a:fillRect/>
          </a:stretch>
        </p:blipFill>
        <p:spPr>
          <a:xfrm>
            <a:off x="1196362" y="4610789"/>
            <a:ext cx="3677285" cy="2065655"/>
          </a:xfrm>
          <a:prstGeom prst="rect">
            <a:avLst/>
          </a:prstGeom>
        </p:spPr>
      </p:pic>
      <p:sp>
        <p:nvSpPr>
          <p:cNvPr id="2" name="Title 1">
            <a:extLst>
              <a:ext uri="{FF2B5EF4-FFF2-40B4-BE49-F238E27FC236}">
                <a16:creationId xmlns:a16="http://schemas.microsoft.com/office/drawing/2014/main" id="{05953D00-6B4C-6F9C-C421-5B192A8F5EA3}"/>
              </a:ext>
            </a:extLst>
          </p:cNvPr>
          <p:cNvSpPr>
            <a:spLocks noGrp="1"/>
          </p:cNvSpPr>
          <p:nvPr>
            <p:ph type="title"/>
          </p:nvPr>
        </p:nvSpPr>
        <p:spPr/>
        <p:txBody>
          <a:bodyPr/>
          <a:lstStyle/>
          <a:p>
            <a:r>
              <a:rPr lang="en-US" b="1">
                <a:latin typeface="Gill Sans MT"/>
                <a:ea typeface="+mj-lt"/>
                <a:cs typeface="+mj-lt"/>
              </a:rPr>
              <a:t>Closing the Early Voting Location</a:t>
            </a:r>
            <a:endParaRPr lang="en-US" b="1">
              <a:latin typeface="Gill Sans MT"/>
            </a:endParaRPr>
          </a:p>
        </p:txBody>
      </p:sp>
      <p:sp>
        <p:nvSpPr>
          <p:cNvPr id="3" name="TextBox 2">
            <a:extLst>
              <a:ext uri="{FF2B5EF4-FFF2-40B4-BE49-F238E27FC236}">
                <a16:creationId xmlns:a16="http://schemas.microsoft.com/office/drawing/2014/main" id="{8BD77966-E87B-45DC-36D4-E1A5440159F3}"/>
              </a:ext>
            </a:extLst>
          </p:cNvPr>
          <p:cNvSpPr txBox="1"/>
          <p:nvPr/>
        </p:nvSpPr>
        <p:spPr>
          <a:xfrm>
            <a:off x="1364692" y="2199836"/>
            <a:ext cx="944506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a:ea typeface="+mn-lt"/>
                <a:cs typeface="+mn-lt"/>
              </a:rPr>
              <a:t>A voter </a:t>
            </a:r>
            <a:r>
              <a:rPr lang="en-US" u="sng">
                <a:ea typeface="+mn-lt"/>
                <a:cs typeface="+mn-lt"/>
              </a:rPr>
              <a:t>must be in line</a:t>
            </a:r>
            <a:r>
              <a:rPr lang="en-US">
                <a:ea typeface="+mn-lt"/>
                <a:cs typeface="+mn-lt"/>
              </a:rPr>
              <a:t> by the time prescribed for closing the early voting location to cast an </a:t>
            </a:r>
            <a:r>
              <a:rPr lang="en-US" b="1">
                <a:ea typeface="+mn-lt"/>
                <a:cs typeface="+mn-lt"/>
              </a:rPr>
              <a:t>early voting ballot</a:t>
            </a:r>
            <a:r>
              <a:rPr lang="en-US">
                <a:ea typeface="+mn-lt"/>
                <a:cs typeface="+mn-lt"/>
              </a:rPr>
              <a:t>. </a:t>
            </a:r>
            <a:endParaRPr lang="en-US"/>
          </a:p>
          <a:p>
            <a:pPr algn="just"/>
            <a:endParaRPr lang="en-US">
              <a:ea typeface="+mn-lt"/>
              <a:cs typeface="+mn-lt"/>
            </a:endParaRPr>
          </a:p>
          <a:p>
            <a:pPr algn="just"/>
            <a:r>
              <a:rPr lang="en-US" b="1">
                <a:ea typeface="+mn-lt"/>
                <a:cs typeface="+mn-lt"/>
              </a:rPr>
              <a:t>SDR applicant</a:t>
            </a:r>
            <a:r>
              <a:rPr lang="en-US">
                <a:ea typeface="+mn-lt"/>
                <a:cs typeface="+mn-lt"/>
              </a:rPr>
              <a:t> </a:t>
            </a:r>
            <a:r>
              <a:rPr lang="en-US" u="sng">
                <a:ea typeface="+mn-lt"/>
                <a:cs typeface="+mn-lt"/>
              </a:rPr>
              <a:t>must be in line</a:t>
            </a:r>
            <a:r>
              <a:rPr lang="en-US">
                <a:ea typeface="+mn-lt"/>
                <a:cs typeface="+mn-lt"/>
              </a:rPr>
              <a:t> by the same time to register to vote and cast a ballot. </a:t>
            </a:r>
          </a:p>
          <a:p>
            <a:pPr algn="just"/>
            <a:endParaRPr lang="en-US">
              <a:ea typeface="+mn-lt"/>
              <a:cs typeface="+mn-lt"/>
            </a:endParaRPr>
          </a:p>
          <a:p>
            <a:pPr algn="just"/>
            <a:r>
              <a:rPr lang="en-US">
                <a:ea typeface="+mn-lt"/>
                <a:cs typeface="+mn-lt"/>
              </a:rPr>
              <a:t>Registrars must place an official or police officer behind the last person standing in line at the close of early voting. The official or officer must prevent a voter or applicant from getting in line after the closing of the voting location.</a:t>
            </a:r>
            <a:endParaRPr lang="en-US"/>
          </a:p>
        </p:txBody>
      </p:sp>
      <p:pic>
        <p:nvPicPr>
          <p:cNvPr id="6" name="Picture 5" descr="Premium Vector | Young police officer holding stop sign">
            <a:extLst>
              <a:ext uri="{FF2B5EF4-FFF2-40B4-BE49-F238E27FC236}">
                <a16:creationId xmlns:a16="http://schemas.microsoft.com/office/drawing/2014/main" id="{A2105FB1-8D9C-731E-2463-36376A552FAF}"/>
              </a:ext>
            </a:extLst>
          </p:cNvPr>
          <p:cNvPicPr>
            <a:picLocks noChangeAspect="1"/>
          </p:cNvPicPr>
          <p:nvPr/>
        </p:nvPicPr>
        <p:blipFill>
          <a:blip r:embed="rId5"/>
          <a:stretch>
            <a:fillRect/>
          </a:stretch>
        </p:blipFill>
        <p:spPr>
          <a:xfrm>
            <a:off x="4869904" y="4613267"/>
            <a:ext cx="1104340" cy="1720010"/>
          </a:xfrm>
          <a:prstGeom prst="rect">
            <a:avLst/>
          </a:prstGeom>
        </p:spPr>
      </p:pic>
      <p:pic>
        <p:nvPicPr>
          <p:cNvPr id="9" name="Picture 8" descr="Premium Vector | Young police officer holding stop sign">
            <a:extLst>
              <a:ext uri="{FF2B5EF4-FFF2-40B4-BE49-F238E27FC236}">
                <a16:creationId xmlns:a16="http://schemas.microsoft.com/office/drawing/2014/main" id="{8C6ED1E1-C205-300C-9EDA-8CD5A38178FE}"/>
              </a:ext>
            </a:extLst>
          </p:cNvPr>
          <p:cNvPicPr>
            <a:picLocks noChangeAspect="1"/>
          </p:cNvPicPr>
          <p:nvPr/>
        </p:nvPicPr>
        <p:blipFill>
          <a:blip r:embed="rId5"/>
          <a:stretch>
            <a:fillRect/>
          </a:stretch>
        </p:blipFill>
        <p:spPr>
          <a:xfrm>
            <a:off x="10457904" y="4613267"/>
            <a:ext cx="1104340" cy="1720010"/>
          </a:xfrm>
          <a:prstGeom prst="rect">
            <a:avLst/>
          </a:prstGeom>
        </p:spPr>
      </p:pic>
      <p:sp>
        <p:nvSpPr>
          <p:cNvPr id="10" name="TextBox 9">
            <a:extLst>
              <a:ext uri="{FF2B5EF4-FFF2-40B4-BE49-F238E27FC236}">
                <a16:creationId xmlns:a16="http://schemas.microsoft.com/office/drawing/2014/main" id="{0FB4E22A-1EEF-C694-8321-A078E9A24D15}"/>
              </a:ext>
            </a:extLst>
          </p:cNvPr>
          <p:cNvSpPr txBox="1"/>
          <p:nvPr/>
        </p:nvSpPr>
        <p:spPr>
          <a:xfrm>
            <a:off x="1330960" y="5405120"/>
            <a:ext cx="944880"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a:solidFill>
                  <a:srgbClr val="FFFFFF"/>
                </a:solidFill>
              </a:rPr>
              <a:t>Early </a:t>
            </a:r>
            <a:endParaRPr lang="en-US"/>
          </a:p>
          <a:p>
            <a:pPr algn="ctr"/>
            <a:r>
              <a:rPr lang="en-US" sz="1050">
                <a:solidFill>
                  <a:srgbClr val="FFFFFF"/>
                </a:solidFill>
              </a:rPr>
              <a:t>Voting</a:t>
            </a:r>
            <a:endParaRPr lang="en-US"/>
          </a:p>
        </p:txBody>
      </p:sp>
      <p:pic>
        <p:nvPicPr>
          <p:cNvPr id="12" name="Picture 11" descr="Register to Vote by Alaina Johnson on Dribbble">
            <a:extLst>
              <a:ext uri="{FF2B5EF4-FFF2-40B4-BE49-F238E27FC236}">
                <a16:creationId xmlns:a16="http://schemas.microsoft.com/office/drawing/2014/main" id="{F8BAE626-C485-8C2B-A3C8-A67D8536F86A}"/>
              </a:ext>
            </a:extLst>
          </p:cNvPr>
          <p:cNvPicPr>
            <a:picLocks noChangeAspect="1"/>
          </p:cNvPicPr>
          <p:nvPr/>
        </p:nvPicPr>
        <p:blipFill>
          <a:blip r:embed="rId6"/>
          <a:srcRect t="10965" b="20123"/>
          <a:stretch/>
        </p:blipFill>
        <p:spPr>
          <a:xfrm>
            <a:off x="7284720" y="4882336"/>
            <a:ext cx="3169920" cy="1515819"/>
          </a:xfrm>
          <a:prstGeom prst="rect">
            <a:avLst/>
          </a:prstGeom>
        </p:spPr>
      </p:pic>
      <p:sp>
        <p:nvSpPr>
          <p:cNvPr id="11" name="TextBox 10">
            <a:extLst>
              <a:ext uri="{FF2B5EF4-FFF2-40B4-BE49-F238E27FC236}">
                <a16:creationId xmlns:a16="http://schemas.microsoft.com/office/drawing/2014/main" id="{23B1FD0E-A227-D73F-E0EC-E7B56A55A352}"/>
              </a:ext>
            </a:extLst>
          </p:cNvPr>
          <p:cNvSpPr txBox="1"/>
          <p:nvPr/>
        </p:nvSpPr>
        <p:spPr>
          <a:xfrm>
            <a:off x="7538719" y="5781040"/>
            <a:ext cx="94488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SDR</a:t>
            </a:r>
          </a:p>
        </p:txBody>
      </p:sp>
      <p:sp>
        <p:nvSpPr>
          <p:cNvPr id="16" name="TextBox 15">
            <a:extLst>
              <a:ext uri="{FF2B5EF4-FFF2-40B4-BE49-F238E27FC236}">
                <a16:creationId xmlns:a16="http://schemas.microsoft.com/office/drawing/2014/main" id="{EB4169E5-A819-C247-0FB9-1FAFB0D053B7}"/>
              </a:ext>
            </a:extLst>
          </p:cNvPr>
          <p:cNvSpPr txBox="1"/>
          <p:nvPr/>
        </p:nvSpPr>
        <p:spPr>
          <a:xfrm>
            <a:off x="9570719" y="5781040"/>
            <a:ext cx="94488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SDR</a:t>
            </a:r>
          </a:p>
        </p:txBody>
      </p:sp>
    </p:spTree>
    <p:extLst>
      <p:ext uri="{BB962C8B-B14F-4D97-AF65-F5344CB8AC3E}">
        <p14:creationId xmlns:p14="http://schemas.microsoft.com/office/powerpoint/2010/main" val="73817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CB67A-2887-DF5F-A543-DAE6B9767FF7}"/>
              </a:ext>
            </a:extLst>
          </p:cNvPr>
          <p:cNvSpPr>
            <a:spLocks noGrp="1"/>
          </p:cNvSpPr>
          <p:nvPr>
            <p:ph type="title"/>
          </p:nvPr>
        </p:nvSpPr>
        <p:spPr>
          <a:xfrm>
            <a:off x="688769" y="1371600"/>
            <a:ext cx="4080657" cy="4114800"/>
          </a:xfrm>
        </p:spPr>
        <p:txBody>
          <a:bodyPr vert="horz" lIns="91440" tIns="45720" rIns="91440" bIns="45720" rtlCol="0" anchor="ctr">
            <a:normAutofit/>
          </a:bodyPr>
          <a:lstStyle/>
          <a:p>
            <a:pPr algn="ctr"/>
            <a:r>
              <a:rPr lang="en-US" sz="2000" b="1" kern="1200" cap="all" spc="300" baseline="0">
                <a:solidFill>
                  <a:schemeClr val="bg2"/>
                </a:solidFill>
                <a:latin typeface="Gill Sans MT"/>
              </a:rPr>
              <a:t>Recommendations</a:t>
            </a:r>
          </a:p>
        </p:txBody>
      </p:sp>
      <p:graphicFrame>
        <p:nvGraphicFramePr>
          <p:cNvPr id="5" name="TextBox 2">
            <a:extLst>
              <a:ext uri="{FF2B5EF4-FFF2-40B4-BE49-F238E27FC236}">
                <a16:creationId xmlns:a16="http://schemas.microsoft.com/office/drawing/2014/main" id="{6F296C5B-01EB-E4F5-5AEF-049AE261AF75}"/>
              </a:ext>
            </a:extLst>
          </p:cNvPr>
          <p:cNvGraphicFramePr/>
          <p:nvPr>
            <p:extLst>
              <p:ext uri="{D42A27DB-BD31-4B8C-83A1-F6EECF244321}">
                <p14:modId xmlns:p14="http://schemas.microsoft.com/office/powerpoint/2010/main" val="2971180202"/>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8329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28CCF-3230-09B3-C0A0-3F0CA327F4FF}"/>
              </a:ext>
            </a:extLst>
          </p:cNvPr>
          <p:cNvSpPr>
            <a:spLocks noGrp="1"/>
          </p:cNvSpPr>
          <p:nvPr>
            <p:ph type="title"/>
          </p:nvPr>
        </p:nvSpPr>
        <p:spPr>
          <a:xfrm>
            <a:off x="688769" y="1371600"/>
            <a:ext cx="4001489" cy="4114800"/>
          </a:xfrm>
        </p:spPr>
        <p:txBody>
          <a:bodyPr vert="horz" lIns="91440" tIns="45720" rIns="91440" bIns="45720" rtlCol="0" anchor="ctr">
            <a:normAutofit/>
          </a:bodyPr>
          <a:lstStyle/>
          <a:p>
            <a:pPr algn="ctr"/>
            <a:r>
              <a:rPr lang="en-US" sz="2000" b="1" kern="1200" cap="all" spc="300" baseline="0">
                <a:solidFill>
                  <a:schemeClr val="bg2"/>
                </a:solidFill>
                <a:latin typeface="Gill Sans MT"/>
              </a:rPr>
              <a:t>Recommendations Continued</a:t>
            </a:r>
          </a:p>
        </p:txBody>
      </p:sp>
      <p:graphicFrame>
        <p:nvGraphicFramePr>
          <p:cNvPr id="5" name="TextBox 2">
            <a:extLst>
              <a:ext uri="{FF2B5EF4-FFF2-40B4-BE49-F238E27FC236}">
                <a16:creationId xmlns:a16="http://schemas.microsoft.com/office/drawing/2014/main" id="{EC7D8CB3-B0B2-81EB-0B9D-A7D337EBB33E}"/>
              </a:ext>
            </a:extLst>
          </p:cNvPr>
          <p:cNvGraphicFramePr/>
          <p:nvPr>
            <p:extLst>
              <p:ext uri="{D42A27DB-BD31-4B8C-83A1-F6EECF244321}">
                <p14:modId xmlns:p14="http://schemas.microsoft.com/office/powerpoint/2010/main" val="351092580"/>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321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28CCF-3230-09B3-C0A0-3F0CA327F4FF}"/>
              </a:ext>
            </a:extLst>
          </p:cNvPr>
          <p:cNvSpPr>
            <a:spLocks noGrp="1"/>
          </p:cNvSpPr>
          <p:nvPr>
            <p:ph type="title"/>
          </p:nvPr>
        </p:nvSpPr>
        <p:spPr>
          <a:xfrm>
            <a:off x="688769" y="1371600"/>
            <a:ext cx="4001489" cy="4114800"/>
          </a:xfrm>
        </p:spPr>
        <p:txBody>
          <a:bodyPr vert="horz" lIns="91440" tIns="45720" rIns="91440" bIns="45720" rtlCol="0" anchor="ctr">
            <a:normAutofit/>
          </a:bodyPr>
          <a:lstStyle/>
          <a:p>
            <a:pPr algn="ctr"/>
            <a:r>
              <a:rPr lang="en-US" sz="2000" b="1" cap="all" spc="300">
                <a:solidFill>
                  <a:schemeClr val="bg2"/>
                </a:solidFill>
                <a:latin typeface="Gill Sans MT"/>
              </a:rPr>
              <a:t>final</a:t>
            </a:r>
            <a:br>
              <a:rPr lang="en-US" sz="2000" b="1" cap="all" spc="300">
                <a:solidFill>
                  <a:schemeClr val="bg2"/>
                </a:solidFill>
                <a:latin typeface="Gill Sans MT"/>
              </a:rPr>
            </a:br>
            <a:r>
              <a:rPr lang="en-US" sz="2000" b="1" cap="all" spc="300">
                <a:solidFill>
                  <a:schemeClr val="bg2"/>
                </a:solidFill>
                <a:latin typeface="Gill Sans MT"/>
              </a:rPr>
              <a:t>Recommendation</a:t>
            </a:r>
            <a:endParaRPr lang="en-US" sz="2000" b="1" kern="1200" cap="all" spc="300" baseline="0">
              <a:solidFill>
                <a:schemeClr val="bg2"/>
              </a:solidFill>
              <a:latin typeface="Gill Sans MT"/>
            </a:endParaRPr>
          </a:p>
        </p:txBody>
      </p:sp>
      <p:sp>
        <p:nvSpPr>
          <p:cNvPr id="3" name="TextBox 2">
            <a:extLst>
              <a:ext uri="{FF2B5EF4-FFF2-40B4-BE49-F238E27FC236}">
                <a16:creationId xmlns:a16="http://schemas.microsoft.com/office/drawing/2014/main" id="{B8A7C433-DB34-C5E9-80C4-522EFD008176}"/>
              </a:ext>
            </a:extLst>
          </p:cNvPr>
          <p:cNvSpPr txBox="1"/>
          <p:nvPr/>
        </p:nvSpPr>
        <p:spPr>
          <a:xfrm>
            <a:off x="5060869" y="2705594"/>
            <a:ext cx="642454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solidFill>
                  <a:srgbClr val="1B2F2F"/>
                </a:solidFill>
              </a:rPr>
              <a:t>7. Registrars should consider having the official who distributes the affirmations, preferably one with </a:t>
            </a:r>
            <a:r>
              <a:rPr lang="en-US" b="1" i="1" u="sng">
                <a:solidFill>
                  <a:srgbClr val="1B2F2F"/>
                </a:solidFill>
              </a:rPr>
              <a:t>GOOD PENMANSHIP</a:t>
            </a:r>
            <a:r>
              <a:rPr lang="en-US">
                <a:solidFill>
                  <a:srgbClr val="1B2F2F"/>
                </a:solidFill>
              </a:rPr>
              <a:t>, write the elector’s name on the envelope so that there will be less concern regarding illegible handwriting. </a:t>
            </a:r>
            <a:endParaRPr lang="en-US">
              <a:solidFill>
                <a:srgbClr val="000000"/>
              </a:solidFill>
            </a:endParaRPr>
          </a:p>
          <a:p>
            <a:endParaRPr lang="en-US">
              <a:solidFill>
                <a:srgbClr val="1B2F2F"/>
              </a:solidFill>
            </a:endParaRPr>
          </a:p>
          <a:p>
            <a:r>
              <a:rPr lang="en-US">
                <a:solidFill>
                  <a:srgbClr val="1B2F2F"/>
                </a:solidFill>
              </a:rPr>
              <a:t>As always, the </a:t>
            </a:r>
            <a:r>
              <a:rPr lang="en-US" b="1">
                <a:solidFill>
                  <a:srgbClr val="1B2F2F"/>
                </a:solidFill>
              </a:rPr>
              <a:t>elector must sign the affirmation themselves</a:t>
            </a:r>
            <a:r>
              <a:rPr lang="en-US">
                <a:solidFill>
                  <a:srgbClr val="1B2F2F"/>
                </a:solidFill>
              </a:rPr>
              <a:t>.</a:t>
            </a:r>
            <a:endParaRPr lang="en-US"/>
          </a:p>
        </p:txBody>
      </p:sp>
      <p:pic>
        <p:nvPicPr>
          <p:cNvPr id="4" name="Picture 3" descr="Free Handwriting Cliparts, Download Free Handwriting Cliparts png ...">
            <a:extLst>
              <a:ext uri="{FF2B5EF4-FFF2-40B4-BE49-F238E27FC236}">
                <a16:creationId xmlns:a16="http://schemas.microsoft.com/office/drawing/2014/main" id="{478BE71F-F512-216B-3897-CA161A6FE56D}"/>
              </a:ext>
            </a:extLst>
          </p:cNvPr>
          <p:cNvPicPr>
            <a:picLocks noChangeAspect="1"/>
          </p:cNvPicPr>
          <p:nvPr/>
        </p:nvPicPr>
        <p:blipFill>
          <a:blip r:embed="rId3"/>
          <a:stretch>
            <a:fillRect/>
          </a:stretch>
        </p:blipFill>
        <p:spPr>
          <a:xfrm>
            <a:off x="6627049" y="268184"/>
            <a:ext cx="3302083" cy="2204852"/>
          </a:xfrm>
          <a:prstGeom prst="rect">
            <a:avLst/>
          </a:prstGeom>
        </p:spPr>
      </p:pic>
      <p:pic>
        <p:nvPicPr>
          <p:cNvPr id="5" name="Picture 4" descr="DYMO LabelWriter 4XL, 4&quot;x 6&quot; Label Printer (1755120) - Newegg.ca">
            <a:extLst>
              <a:ext uri="{FF2B5EF4-FFF2-40B4-BE49-F238E27FC236}">
                <a16:creationId xmlns:a16="http://schemas.microsoft.com/office/drawing/2014/main" id="{34A2A0EF-BCE9-FC8C-215A-108B3D400A98}"/>
              </a:ext>
            </a:extLst>
          </p:cNvPr>
          <p:cNvPicPr>
            <a:picLocks noChangeAspect="1"/>
          </p:cNvPicPr>
          <p:nvPr/>
        </p:nvPicPr>
        <p:blipFill>
          <a:blip r:embed="rId4"/>
          <a:stretch>
            <a:fillRect/>
          </a:stretch>
        </p:blipFill>
        <p:spPr>
          <a:xfrm>
            <a:off x="9383177" y="4779695"/>
            <a:ext cx="2371725" cy="17716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2728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arly Voting Icon with Vote, Icon, and Patriotic Symbolism and Colors ...">
            <a:extLst>
              <a:ext uri="{FF2B5EF4-FFF2-40B4-BE49-F238E27FC236}">
                <a16:creationId xmlns:a16="http://schemas.microsoft.com/office/drawing/2014/main" id="{C3FCAAC5-B205-3736-2A65-98C23A0E8F8E}"/>
              </a:ext>
            </a:extLst>
          </p:cNvPr>
          <p:cNvPicPr>
            <a:picLocks noChangeAspect="1"/>
          </p:cNvPicPr>
          <p:nvPr/>
        </p:nvPicPr>
        <p:blipFill>
          <a:blip r:embed="rId3"/>
          <a:srcRect l="18590" t="10692" r="16346" b="18868"/>
          <a:stretch/>
        </p:blipFill>
        <p:spPr>
          <a:xfrm>
            <a:off x="10554718" y="5142967"/>
            <a:ext cx="1403425" cy="1523656"/>
          </a:xfrm>
          <a:prstGeom prst="rect">
            <a:avLst/>
          </a:prstGeom>
        </p:spPr>
      </p:pic>
      <p:sp>
        <p:nvSpPr>
          <p:cNvPr id="2" name="Title 1">
            <a:extLst>
              <a:ext uri="{FF2B5EF4-FFF2-40B4-BE49-F238E27FC236}">
                <a16:creationId xmlns:a16="http://schemas.microsoft.com/office/drawing/2014/main" id="{7ED95D5A-70B5-11C2-EFD4-3C27780DC7C3}"/>
              </a:ext>
            </a:extLst>
          </p:cNvPr>
          <p:cNvSpPr>
            <a:spLocks noGrp="1"/>
          </p:cNvSpPr>
          <p:nvPr>
            <p:ph type="title"/>
          </p:nvPr>
        </p:nvSpPr>
        <p:spPr/>
        <p:txBody>
          <a:bodyPr>
            <a:normAutofit/>
          </a:bodyPr>
          <a:lstStyle/>
          <a:p>
            <a:r>
              <a:rPr lang="en-US">
                <a:latin typeface="Gill Sans MT"/>
              </a:rPr>
              <a:t>Early Voting</a:t>
            </a:r>
            <a:br>
              <a:rPr lang="en-US">
                <a:latin typeface="Gill Sans MT"/>
              </a:rPr>
            </a:br>
            <a:r>
              <a:rPr lang="en-US" b="1">
                <a:latin typeface="Gill Sans MT"/>
              </a:rPr>
              <a:t>general elections</a:t>
            </a:r>
          </a:p>
        </p:txBody>
      </p:sp>
      <p:sp>
        <p:nvSpPr>
          <p:cNvPr id="5" name="Text Placeholder 4">
            <a:extLst>
              <a:ext uri="{FF2B5EF4-FFF2-40B4-BE49-F238E27FC236}">
                <a16:creationId xmlns:a16="http://schemas.microsoft.com/office/drawing/2014/main" id="{FE2DCFFB-60AE-CEBB-052E-B8ECA4DC104C}"/>
              </a:ext>
            </a:extLst>
          </p:cNvPr>
          <p:cNvSpPr>
            <a:spLocks noGrp="1"/>
          </p:cNvSpPr>
          <p:nvPr>
            <p:ph type="body" idx="1"/>
          </p:nvPr>
        </p:nvSpPr>
        <p:spPr/>
        <p:txBody>
          <a:bodyPr/>
          <a:lstStyle/>
          <a:p>
            <a:r>
              <a:rPr lang="en-US">
                <a:latin typeface="Gill Sans MT"/>
              </a:rPr>
              <a:t>Things to know:</a:t>
            </a:r>
          </a:p>
        </p:txBody>
      </p:sp>
      <p:sp>
        <p:nvSpPr>
          <p:cNvPr id="3" name="Content Placeholder 2">
            <a:extLst>
              <a:ext uri="{FF2B5EF4-FFF2-40B4-BE49-F238E27FC236}">
                <a16:creationId xmlns:a16="http://schemas.microsoft.com/office/drawing/2014/main" id="{ABD5C05E-0897-9B91-71DF-F6F3C2A40CC6}"/>
              </a:ext>
            </a:extLst>
          </p:cNvPr>
          <p:cNvSpPr>
            <a:spLocks noGrp="1"/>
          </p:cNvSpPr>
          <p:nvPr>
            <p:ph sz="half" idx="2"/>
          </p:nvPr>
        </p:nvSpPr>
        <p:spPr/>
        <p:txBody>
          <a:bodyPr vert="horz" lIns="91440" tIns="45720" rIns="91440" bIns="45720" rtlCol="0" anchor="t">
            <a:noAutofit/>
          </a:bodyPr>
          <a:lstStyle/>
          <a:p>
            <a:r>
              <a:rPr lang="en-US" sz="1800">
                <a:latin typeface="Gill Sans MT"/>
              </a:rPr>
              <a:t>14 days (2 weeks)</a:t>
            </a:r>
          </a:p>
          <a:p>
            <a:pPr lvl="1"/>
            <a:r>
              <a:rPr lang="en-US" sz="1800">
                <a:latin typeface="Gill Sans MT"/>
              </a:rPr>
              <a:t>Week 1</a:t>
            </a:r>
          </a:p>
          <a:p>
            <a:pPr lvl="2"/>
            <a:r>
              <a:rPr lang="en-US">
                <a:latin typeface="Gill Sans MT"/>
              </a:rPr>
              <a:t>Monday through Sunday </a:t>
            </a:r>
          </a:p>
          <a:p>
            <a:pPr lvl="3"/>
            <a:r>
              <a:rPr lang="en-US" sz="1800">
                <a:latin typeface="Gill Sans MT"/>
              </a:rPr>
              <a:t>10:00am to 6:00pm</a:t>
            </a:r>
          </a:p>
          <a:p>
            <a:pPr lvl="1"/>
            <a:r>
              <a:rPr lang="en-US" sz="1800">
                <a:latin typeface="Gill Sans MT"/>
              </a:rPr>
              <a:t>Week 2</a:t>
            </a:r>
          </a:p>
          <a:p>
            <a:pPr lvl="2"/>
            <a:r>
              <a:rPr lang="en-US">
                <a:latin typeface="Gill Sans MT"/>
              </a:rPr>
              <a:t>Monday, Wednesday, Friday, Saturday and Sunday </a:t>
            </a:r>
          </a:p>
          <a:p>
            <a:pPr lvl="3"/>
            <a:r>
              <a:rPr lang="en-US" sz="1800">
                <a:latin typeface="Gill Sans MT"/>
              </a:rPr>
              <a:t>10:00am to 6:00pm</a:t>
            </a:r>
          </a:p>
          <a:p>
            <a:pPr lvl="2"/>
            <a:r>
              <a:rPr lang="en-US">
                <a:latin typeface="Gill Sans MT"/>
              </a:rPr>
              <a:t>Tuesday and Thursday</a:t>
            </a:r>
          </a:p>
          <a:p>
            <a:pPr lvl="3"/>
            <a:r>
              <a:rPr lang="en-US" sz="1800">
                <a:latin typeface="Gill Sans MT"/>
              </a:rPr>
              <a:t>8:00am to 8:00pm</a:t>
            </a:r>
          </a:p>
          <a:p>
            <a:r>
              <a:rPr lang="en-US" sz="1800">
                <a:latin typeface="Gill Sans MT"/>
              </a:rPr>
              <a:t>SDR during Early Voting and Election Day</a:t>
            </a:r>
          </a:p>
          <a:p>
            <a:endParaRPr lang="en-US" sz="1800">
              <a:latin typeface="Gill Sans MT"/>
            </a:endParaRPr>
          </a:p>
        </p:txBody>
      </p:sp>
      <p:sp>
        <p:nvSpPr>
          <p:cNvPr id="6" name="Text Placeholder 5">
            <a:extLst>
              <a:ext uri="{FF2B5EF4-FFF2-40B4-BE49-F238E27FC236}">
                <a16:creationId xmlns:a16="http://schemas.microsoft.com/office/drawing/2014/main" id="{83085B9E-608F-5F12-C09C-87722B361946}"/>
              </a:ext>
            </a:extLst>
          </p:cNvPr>
          <p:cNvSpPr>
            <a:spLocks noGrp="1"/>
          </p:cNvSpPr>
          <p:nvPr>
            <p:ph type="body" sz="quarter" idx="3"/>
          </p:nvPr>
        </p:nvSpPr>
        <p:spPr/>
        <p:txBody>
          <a:bodyPr/>
          <a:lstStyle/>
          <a:p>
            <a:r>
              <a:rPr lang="en-US">
                <a:latin typeface="Gill Sans MT"/>
              </a:rPr>
              <a:t>Things to do:</a:t>
            </a:r>
          </a:p>
        </p:txBody>
      </p:sp>
      <p:sp>
        <p:nvSpPr>
          <p:cNvPr id="4" name="Content Placeholder 3">
            <a:extLst>
              <a:ext uri="{FF2B5EF4-FFF2-40B4-BE49-F238E27FC236}">
                <a16:creationId xmlns:a16="http://schemas.microsoft.com/office/drawing/2014/main" id="{ACF4850C-E0E1-D845-5F75-6F4DEF40321D}"/>
              </a:ext>
            </a:extLst>
          </p:cNvPr>
          <p:cNvSpPr>
            <a:spLocks noGrp="1"/>
          </p:cNvSpPr>
          <p:nvPr>
            <p:ph sz="quarter" idx="4"/>
          </p:nvPr>
        </p:nvSpPr>
        <p:spPr/>
        <p:txBody>
          <a:bodyPr vert="horz" lIns="91440" tIns="45720" rIns="91440" bIns="45720" rtlCol="0" anchor="t">
            <a:normAutofit/>
          </a:bodyPr>
          <a:lstStyle/>
          <a:p>
            <a:r>
              <a:rPr lang="en-US" sz="1800">
                <a:latin typeface="Gill Sans MT"/>
              </a:rPr>
              <a:t>Certify Early Voting locations</a:t>
            </a:r>
          </a:p>
          <a:p>
            <a:r>
              <a:rPr lang="en-US" sz="1800">
                <a:latin typeface="Gill Sans MT"/>
              </a:rPr>
              <a:t>Certify Polling Places</a:t>
            </a:r>
          </a:p>
          <a:p>
            <a:r>
              <a:rPr lang="en-US" sz="1800">
                <a:latin typeface="Gill Sans MT"/>
              </a:rPr>
              <a:t>Certify Same Day Registration for Early Voting</a:t>
            </a:r>
          </a:p>
          <a:p>
            <a:r>
              <a:rPr lang="en-US" sz="1800">
                <a:latin typeface="Gill Sans MT"/>
              </a:rPr>
              <a:t>Certify Same Day Registration for Election Day</a:t>
            </a:r>
          </a:p>
          <a:p>
            <a:r>
              <a:rPr lang="en-US" sz="1800">
                <a:latin typeface="Gill Sans MT"/>
              </a:rPr>
              <a:t>Certify ballot order</a:t>
            </a:r>
          </a:p>
          <a:p>
            <a:r>
              <a:rPr lang="en-US" sz="1800">
                <a:latin typeface="Gill Sans MT"/>
              </a:rPr>
              <a:t>Supervised Voting</a:t>
            </a:r>
          </a:p>
          <a:p>
            <a:r>
              <a:rPr lang="en-US" sz="1800">
                <a:latin typeface="Gill Sans MT"/>
              </a:rPr>
              <a:t>Election Warning in media platforms (optional)</a:t>
            </a:r>
          </a:p>
          <a:p>
            <a:r>
              <a:rPr lang="en-US" sz="1800">
                <a:latin typeface="Gill Sans MT"/>
              </a:rPr>
              <a:t>Poll Worker Training</a:t>
            </a:r>
          </a:p>
        </p:txBody>
      </p:sp>
      <p:pic>
        <p:nvPicPr>
          <p:cNvPr id="10" name="Picture 9" descr="Early Voting - Greg Cromer">
            <a:extLst>
              <a:ext uri="{FF2B5EF4-FFF2-40B4-BE49-F238E27FC236}">
                <a16:creationId xmlns:a16="http://schemas.microsoft.com/office/drawing/2014/main" id="{8CD4B6ED-912C-710A-37EB-21F400372C5B}"/>
              </a:ext>
            </a:extLst>
          </p:cNvPr>
          <p:cNvPicPr>
            <a:picLocks noChangeAspect="1"/>
          </p:cNvPicPr>
          <p:nvPr/>
        </p:nvPicPr>
        <p:blipFill>
          <a:blip r:embed="rId4"/>
          <a:stretch>
            <a:fillRect/>
          </a:stretch>
        </p:blipFill>
        <p:spPr>
          <a:xfrm>
            <a:off x="382856" y="258226"/>
            <a:ext cx="2579171" cy="1759651"/>
          </a:xfrm>
          <a:prstGeom prst="rect">
            <a:avLst/>
          </a:prstGeom>
        </p:spPr>
      </p:pic>
    </p:spTree>
    <p:extLst>
      <p:ext uri="{BB962C8B-B14F-4D97-AF65-F5344CB8AC3E}">
        <p14:creationId xmlns:p14="http://schemas.microsoft.com/office/powerpoint/2010/main" val="3115330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additive="base">
                                        <p:cTn id="85"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4">
                                            <p:txEl>
                                              <p:pRg st="7" end="7"/>
                                            </p:txEl>
                                          </p:spTgt>
                                        </p:tgtEl>
                                        <p:attrNameLst>
                                          <p:attrName>style.visibility</p:attrName>
                                        </p:attrNameLst>
                                      </p:cBhvr>
                                      <p:to>
                                        <p:strVal val="visible"/>
                                      </p:to>
                                    </p:set>
                                    <p:anim calcmode="lin" valueType="num">
                                      <p:cBhvr additive="base">
                                        <p:cTn id="91"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arly Voting - Greg Cromer">
            <a:extLst>
              <a:ext uri="{FF2B5EF4-FFF2-40B4-BE49-F238E27FC236}">
                <a16:creationId xmlns:a16="http://schemas.microsoft.com/office/drawing/2014/main" id="{F4FD3974-ED18-8C07-E5EC-D34A48A4BB76}"/>
              </a:ext>
            </a:extLst>
          </p:cNvPr>
          <p:cNvPicPr>
            <a:picLocks noChangeAspect="1"/>
          </p:cNvPicPr>
          <p:nvPr/>
        </p:nvPicPr>
        <p:blipFill>
          <a:blip r:embed="rId3"/>
          <a:stretch>
            <a:fillRect/>
          </a:stretch>
        </p:blipFill>
        <p:spPr>
          <a:xfrm>
            <a:off x="76077" y="928"/>
            <a:ext cx="2589067" cy="1739859"/>
          </a:xfrm>
          <a:prstGeom prst="rect">
            <a:avLst/>
          </a:prstGeom>
        </p:spPr>
      </p:pic>
      <p:pic>
        <p:nvPicPr>
          <p:cNvPr id="7" name="Picture 6" descr="Chain of Custody for Document Storage | Record Nations">
            <a:extLst>
              <a:ext uri="{FF2B5EF4-FFF2-40B4-BE49-F238E27FC236}">
                <a16:creationId xmlns:a16="http://schemas.microsoft.com/office/drawing/2014/main" id="{DA52100E-C133-8D85-29CD-D3C416BABA29}"/>
              </a:ext>
            </a:extLst>
          </p:cNvPr>
          <p:cNvPicPr>
            <a:picLocks noChangeAspect="1"/>
          </p:cNvPicPr>
          <p:nvPr/>
        </p:nvPicPr>
        <p:blipFill>
          <a:blip r:embed="rId4"/>
          <a:stretch>
            <a:fillRect/>
          </a:stretch>
        </p:blipFill>
        <p:spPr>
          <a:xfrm rot="-480000">
            <a:off x="8919176" y="370778"/>
            <a:ext cx="2006436" cy="2006436"/>
          </a:xfrm>
          <a:prstGeom prst="rect">
            <a:avLst/>
          </a:prstGeom>
        </p:spPr>
      </p:pic>
      <p:sp>
        <p:nvSpPr>
          <p:cNvPr id="2" name="Title 1">
            <a:extLst>
              <a:ext uri="{FF2B5EF4-FFF2-40B4-BE49-F238E27FC236}">
                <a16:creationId xmlns:a16="http://schemas.microsoft.com/office/drawing/2014/main" id="{90F6F05E-00EF-D572-FADF-ED70C3F38E1C}"/>
              </a:ext>
            </a:extLst>
          </p:cNvPr>
          <p:cNvSpPr>
            <a:spLocks noGrp="1"/>
          </p:cNvSpPr>
          <p:nvPr>
            <p:ph type="title"/>
          </p:nvPr>
        </p:nvSpPr>
        <p:spPr/>
        <p:txBody>
          <a:bodyPr/>
          <a:lstStyle/>
          <a:p>
            <a:r>
              <a:rPr lang="en-US" b="1" cap="all" baseline="0">
                <a:solidFill>
                  <a:srgbClr val="1B2F2F"/>
                </a:solidFill>
                <a:latin typeface="Gill Sans MT"/>
              </a:rPr>
              <a:t>Chain of Custody</a:t>
            </a:r>
            <a:endParaRPr lang="en-US" b="1">
              <a:latin typeface="Gill Sans MT"/>
            </a:endParaRPr>
          </a:p>
        </p:txBody>
      </p:sp>
      <p:pic>
        <p:nvPicPr>
          <p:cNvPr id="8" name="Picture 7">
            <a:extLst>
              <a:ext uri="{FF2B5EF4-FFF2-40B4-BE49-F238E27FC236}">
                <a16:creationId xmlns:a16="http://schemas.microsoft.com/office/drawing/2014/main" id="{4CF3B99D-D60E-8691-82E5-AFC6B8E199B3}"/>
              </a:ext>
            </a:extLst>
          </p:cNvPr>
          <p:cNvPicPr>
            <a:picLocks noChangeAspect="1"/>
          </p:cNvPicPr>
          <p:nvPr/>
        </p:nvPicPr>
        <p:blipFill>
          <a:blip r:embed="rId5"/>
          <a:stretch>
            <a:fillRect/>
          </a:stretch>
        </p:blipFill>
        <p:spPr>
          <a:xfrm rot="900000">
            <a:off x="10565048" y="267633"/>
            <a:ext cx="1403268" cy="1878404"/>
          </a:xfrm>
          <a:prstGeom prst="rect">
            <a:avLst/>
          </a:prstGeom>
        </p:spPr>
      </p:pic>
      <p:sp>
        <p:nvSpPr>
          <p:cNvPr id="6" name="TextBox 5">
            <a:extLst>
              <a:ext uri="{FF2B5EF4-FFF2-40B4-BE49-F238E27FC236}">
                <a16:creationId xmlns:a16="http://schemas.microsoft.com/office/drawing/2014/main" id="{E0ADA72B-549D-3903-F15F-1F053232B07C}"/>
              </a:ext>
            </a:extLst>
          </p:cNvPr>
          <p:cNvSpPr txBox="1"/>
          <p:nvPr/>
        </p:nvSpPr>
        <p:spPr>
          <a:xfrm>
            <a:off x="1369621" y="2299854"/>
            <a:ext cx="9888187" cy="31956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just">
              <a:lnSpc>
                <a:spcPct val="150000"/>
              </a:lnSpc>
              <a:buFont typeface="Arial,Sans-Serif"/>
              <a:buChar char="•"/>
            </a:pPr>
            <a:r>
              <a:rPr lang="en-US">
                <a:solidFill>
                  <a:srgbClr val="1B2F2F"/>
                </a:solidFill>
                <a:cs typeface="Arial"/>
              </a:rPr>
              <a:t>At the conclusion of each day during the early voting period, registrars of voters must transport the receptacles containing the day’s </a:t>
            </a:r>
            <a:r>
              <a:rPr lang="en-US" b="1">
                <a:solidFill>
                  <a:srgbClr val="1B2F2F"/>
                </a:solidFill>
                <a:cs typeface="Arial"/>
              </a:rPr>
              <a:t>early voting ballots, and SDR ballots</a:t>
            </a:r>
            <a:r>
              <a:rPr lang="en-US">
                <a:solidFill>
                  <a:srgbClr val="1B2F2F"/>
                </a:solidFill>
                <a:cs typeface="Arial"/>
              </a:rPr>
              <a:t> in the case of a general election, to the municipal clerk who must secure and store them in a manner as similar as possible to the security and storage of absentee ballots. </a:t>
            </a:r>
            <a:r>
              <a:rPr lang="en-US">
                <a:cs typeface="Arial"/>
              </a:rPr>
              <a:t>​</a:t>
            </a:r>
            <a:endParaRPr lang="en-US"/>
          </a:p>
          <a:p>
            <a:pPr marL="228600" indent="-228600" algn="just">
              <a:lnSpc>
                <a:spcPts val="1875"/>
              </a:lnSpc>
              <a:buFont typeface="Arial,Sans-Serif"/>
              <a:buChar char="•"/>
            </a:pPr>
            <a:endParaRPr lang="en-US">
              <a:solidFill>
                <a:srgbClr val="000000"/>
              </a:solidFill>
              <a:cs typeface="Arial"/>
            </a:endParaRPr>
          </a:p>
          <a:p>
            <a:pPr marL="228600" indent="-228600" algn="just">
              <a:lnSpc>
                <a:spcPct val="150000"/>
              </a:lnSpc>
              <a:buFont typeface="Arial,Sans-Serif"/>
              <a:buChar char="•"/>
            </a:pPr>
            <a:r>
              <a:rPr lang="en-US">
                <a:solidFill>
                  <a:srgbClr val="1B2F2F"/>
                </a:solidFill>
                <a:cs typeface="Arial"/>
              </a:rPr>
              <a:t>The election officials who are present when the registrars transport the ballots to the </a:t>
            </a:r>
            <a:r>
              <a:rPr lang="en-US" b="1">
                <a:solidFill>
                  <a:srgbClr val="1B2F2F"/>
                </a:solidFill>
                <a:cs typeface="Arial"/>
              </a:rPr>
              <a:t>town clerk</a:t>
            </a:r>
            <a:r>
              <a:rPr lang="en-US">
                <a:solidFill>
                  <a:srgbClr val="1B2F2F"/>
                </a:solidFill>
                <a:cs typeface="Arial"/>
              </a:rPr>
              <a:t> must sign the </a:t>
            </a:r>
            <a:r>
              <a:rPr lang="en-US" b="1">
                <a:solidFill>
                  <a:srgbClr val="1B2F2F"/>
                </a:solidFill>
                <a:cs typeface="Arial"/>
              </a:rPr>
              <a:t>Affidavit of Delivery and Receipt of Early Voting Ballots: Towns Where Town Clerks Store Ballots</a:t>
            </a:r>
            <a:r>
              <a:rPr lang="en-US">
                <a:solidFill>
                  <a:srgbClr val="1B2F2F"/>
                </a:solidFill>
                <a:cs typeface="Arial"/>
              </a:rPr>
              <a:t>.</a:t>
            </a:r>
          </a:p>
        </p:txBody>
      </p:sp>
    </p:spTree>
    <p:extLst>
      <p:ext uri="{BB962C8B-B14F-4D97-AF65-F5344CB8AC3E}">
        <p14:creationId xmlns:p14="http://schemas.microsoft.com/office/powerpoint/2010/main" val="236019616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arly Voting - Greg Cromer">
            <a:extLst>
              <a:ext uri="{FF2B5EF4-FFF2-40B4-BE49-F238E27FC236}">
                <a16:creationId xmlns:a16="http://schemas.microsoft.com/office/drawing/2014/main" id="{F4FD3974-ED18-8C07-E5EC-D34A48A4BB76}"/>
              </a:ext>
            </a:extLst>
          </p:cNvPr>
          <p:cNvPicPr>
            <a:picLocks noChangeAspect="1"/>
          </p:cNvPicPr>
          <p:nvPr/>
        </p:nvPicPr>
        <p:blipFill>
          <a:blip r:embed="rId3"/>
          <a:stretch>
            <a:fillRect/>
          </a:stretch>
        </p:blipFill>
        <p:spPr>
          <a:xfrm>
            <a:off x="76077" y="928"/>
            <a:ext cx="2589067" cy="1739859"/>
          </a:xfrm>
          <a:prstGeom prst="rect">
            <a:avLst/>
          </a:prstGeom>
        </p:spPr>
      </p:pic>
      <p:pic>
        <p:nvPicPr>
          <p:cNvPr id="7" name="Picture 6" descr="Chain of Custody for Document Storage | Record Nations">
            <a:extLst>
              <a:ext uri="{FF2B5EF4-FFF2-40B4-BE49-F238E27FC236}">
                <a16:creationId xmlns:a16="http://schemas.microsoft.com/office/drawing/2014/main" id="{DA52100E-C133-8D85-29CD-D3C416BABA29}"/>
              </a:ext>
            </a:extLst>
          </p:cNvPr>
          <p:cNvPicPr>
            <a:picLocks noChangeAspect="1"/>
          </p:cNvPicPr>
          <p:nvPr/>
        </p:nvPicPr>
        <p:blipFill>
          <a:blip r:embed="rId4"/>
          <a:stretch>
            <a:fillRect/>
          </a:stretch>
        </p:blipFill>
        <p:spPr>
          <a:xfrm rot="-480000">
            <a:off x="8919176" y="370778"/>
            <a:ext cx="2006436" cy="2006436"/>
          </a:xfrm>
          <a:prstGeom prst="rect">
            <a:avLst/>
          </a:prstGeom>
        </p:spPr>
      </p:pic>
      <p:sp>
        <p:nvSpPr>
          <p:cNvPr id="2" name="Title 1">
            <a:extLst>
              <a:ext uri="{FF2B5EF4-FFF2-40B4-BE49-F238E27FC236}">
                <a16:creationId xmlns:a16="http://schemas.microsoft.com/office/drawing/2014/main" id="{90F6F05E-00EF-D572-FADF-ED70C3F38E1C}"/>
              </a:ext>
            </a:extLst>
          </p:cNvPr>
          <p:cNvSpPr>
            <a:spLocks noGrp="1"/>
          </p:cNvSpPr>
          <p:nvPr>
            <p:ph type="title"/>
          </p:nvPr>
        </p:nvSpPr>
        <p:spPr/>
        <p:txBody>
          <a:bodyPr/>
          <a:lstStyle/>
          <a:p>
            <a:r>
              <a:rPr lang="en-US" b="1" cap="all" baseline="0">
                <a:solidFill>
                  <a:srgbClr val="1B2F2F"/>
                </a:solidFill>
                <a:latin typeface="Gill Sans MT"/>
              </a:rPr>
              <a:t>Chain of Custody: Plan B</a:t>
            </a:r>
            <a:endParaRPr lang="en-US" b="1">
              <a:latin typeface="Gill Sans MT"/>
            </a:endParaRPr>
          </a:p>
        </p:txBody>
      </p:sp>
      <p:sp>
        <p:nvSpPr>
          <p:cNvPr id="5" name="TextBox 4">
            <a:extLst>
              <a:ext uri="{FF2B5EF4-FFF2-40B4-BE49-F238E27FC236}">
                <a16:creationId xmlns:a16="http://schemas.microsoft.com/office/drawing/2014/main" id="{A05D236A-23AB-61A9-FB52-749F2105D5CF}"/>
              </a:ext>
            </a:extLst>
          </p:cNvPr>
          <p:cNvSpPr txBox="1"/>
          <p:nvPr/>
        </p:nvSpPr>
        <p:spPr>
          <a:xfrm>
            <a:off x="1369621" y="2190997"/>
            <a:ext cx="968036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t>If this type of storage is not practical, the registrars must prepare an alternate plan and submit it to the Secretary of the State for approval. The plan should indicate the basis for the request and set out clear chain of custody and storage procedures. </a:t>
            </a:r>
          </a:p>
          <a:p>
            <a:pPr algn="just"/>
            <a:endParaRPr lang="en-US"/>
          </a:p>
          <a:p>
            <a:pPr algn="just"/>
            <a:r>
              <a:rPr lang="en-US"/>
              <a:t>At a minimum:</a:t>
            </a:r>
          </a:p>
          <a:p>
            <a:pPr marL="342900" indent="-342900" algn="just">
              <a:buAutoNum type="arabicParenR"/>
            </a:pPr>
            <a:r>
              <a:rPr lang="en-US"/>
              <a:t>the registrars must store the ballots </a:t>
            </a:r>
            <a:r>
              <a:rPr lang="en-US" b="1"/>
              <a:t>under lock and key in a tamper-proof, fire-proof receptacle</a:t>
            </a:r>
            <a:r>
              <a:rPr lang="en-US"/>
              <a:t>. The receptacle must be locked in a secure room that is not generally accessible. </a:t>
            </a:r>
          </a:p>
          <a:p>
            <a:pPr marL="342900" indent="-342900" algn="just">
              <a:buAutoNum type="arabicParenR"/>
            </a:pPr>
            <a:endParaRPr lang="en-US"/>
          </a:p>
          <a:p>
            <a:pPr marL="342900" indent="-342900" algn="just">
              <a:buAutoNum type="arabicParenR"/>
            </a:pPr>
            <a:r>
              <a:rPr lang="en-US"/>
              <a:t>When delivering ballots for counting on the day of the primary or election, these towns will use the </a:t>
            </a:r>
            <a:r>
              <a:rPr lang="en-US" b="1"/>
              <a:t>Affidavit of Delivery and Receipt of Early Voting Ballots: Towns Operating Under an Alternative Storage Plan</a:t>
            </a:r>
            <a:r>
              <a:rPr lang="en-US"/>
              <a:t>. </a:t>
            </a:r>
          </a:p>
          <a:p>
            <a:pPr marL="342900" indent="-342900" algn="just">
              <a:buAutoNum type="arabicParenR"/>
            </a:pPr>
            <a:endParaRPr lang="en-US"/>
          </a:p>
          <a:p>
            <a:pPr marL="342900" indent="-342900" algn="just">
              <a:buAutoNum type="arabicParenR"/>
            </a:pPr>
            <a:r>
              <a:rPr lang="en-US"/>
              <a:t>The registrars of voters or town clerk, whichever applies, should limit access to the storage location and maintain a log of all people who have access to that storage location. For anyone who accesses the storage location, the log should show the </a:t>
            </a:r>
            <a:r>
              <a:rPr lang="en-US" b="1"/>
              <a:t>names, dates, times, and purpose</a:t>
            </a:r>
            <a:r>
              <a:rPr lang="en-US"/>
              <a:t>.</a:t>
            </a:r>
          </a:p>
        </p:txBody>
      </p:sp>
      <p:pic>
        <p:nvPicPr>
          <p:cNvPr id="8" name="Picture 7">
            <a:extLst>
              <a:ext uri="{FF2B5EF4-FFF2-40B4-BE49-F238E27FC236}">
                <a16:creationId xmlns:a16="http://schemas.microsoft.com/office/drawing/2014/main" id="{4CF3B99D-D60E-8691-82E5-AFC6B8E199B3}"/>
              </a:ext>
            </a:extLst>
          </p:cNvPr>
          <p:cNvPicPr>
            <a:picLocks noChangeAspect="1"/>
          </p:cNvPicPr>
          <p:nvPr/>
        </p:nvPicPr>
        <p:blipFill>
          <a:blip r:embed="rId5"/>
          <a:stretch>
            <a:fillRect/>
          </a:stretch>
        </p:blipFill>
        <p:spPr>
          <a:xfrm rot="900000">
            <a:off x="10565048" y="267633"/>
            <a:ext cx="1403268" cy="1878404"/>
          </a:xfrm>
          <a:prstGeom prst="rect">
            <a:avLst/>
          </a:prstGeom>
        </p:spPr>
      </p:pic>
    </p:spTree>
    <p:extLst>
      <p:ext uri="{BB962C8B-B14F-4D97-AF65-F5344CB8AC3E}">
        <p14:creationId xmlns:p14="http://schemas.microsoft.com/office/powerpoint/2010/main" val="385863810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arly Voting - Greg Cromer">
            <a:extLst>
              <a:ext uri="{FF2B5EF4-FFF2-40B4-BE49-F238E27FC236}">
                <a16:creationId xmlns:a16="http://schemas.microsoft.com/office/drawing/2014/main" id="{55605166-1008-B84A-341C-E3194D098A6B}"/>
              </a:ext>
            </a:extLst>
          </p:cNvPr>
          <p:cNvPicPr>
            <a:picLocks noChangeAspect="1"/>
          </p:cNvPicPr>
          <p:nvPr/>
        </p:nvPicPr>
        <p:blipFill>
          <a:blip r:embed="rId3"/>
          <a:stretch>
            <a:fillRect/>
          </a:stretch>
        </p:blipFill>
        <p:spPr>
          <a:xfrm>
            <a:off x="76077" y="928"/>
            <a:ext cx="2589067" cy="1739859"/>
          </a:xfrm>
          <a:prstGeom prst="rect">
            <a:avLst/>
          </a:prstGeom>
        </p:spPr>
      </p:pic>
      <p:sp>
        <p:nvSpPr>
          <p:cNvPr id="2" name="Title 1">
            <a:extLst>
              <a:ext uri="{FF2B5EF4-FFF2-40B4-BE49-F238E27FC236}">
                <a16:creationId xmlns:a16="http://schemas.microsoft.com/office/drawing/2014/main" id="{90F6F05E-00EF-D572-FADF-ED70C3F38E1C}"/>
              </a:ext>
            </a:extLst>
          </p:cNvPr>
          <p:cNvSpPr>
            <a:spLocks noGrp="1"/>
          </p:cNvSpPr>
          <p:nvPr>
            <p:ph type="title"/>
          </p:nvPr>
        </p:nvSpPr>
        <p:spPr/>
        <p:txBody>
          <a:bodyPr/>
          <a:lstStyle/>
          <a:p>
            <a:r>
              <a:rPr lang="en-US" b="1">
                <a:latin typeface="Gill Sans MT"/>
              </a:rPr>
              <a:t>Counting Procedures</a:t>
            </a:r>
          </a:p>
        </p:txBody>
      </p:sp>
      <p:sp>
        <p:nvSpPr>
          <p:cNvPr id="3" name="TextBox 2">
            <a:extLst>
              <a:ext uri="{FF2B5EF4-FFF2-40B4-BE49-F238E27FC236}">
                <a16:creationId xmlns:a16="http://schemas.microsoft.com/office/drawing/2014/main" id="{74131D8E-F7DF-112B-F9BC-046713E20561}"/>
              </a:ext>
            </a:extLst>
          </p:cNvPr>
          <p:cNvSpPr txBox="1"/>
          <p:nvPr/>
        </p:nvSpPr>
        <p:spPr>
          <a:xfrm>
            <a:off x="1370106" y="2191871"/>
            <a:ext cx="1003449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t>The procedures relating to the custody, control, and counting of </a:t>
            </a:r>
            <a:r>
              <a:rPr lang="en-US" b="1"/>
              <a:t>absentee</a:t>
            </a:r>
            <a:r>
              <a:rPr lang="en-US"/>
              <a:t> ballots </a:t>
            </a:r>
            <a:r>
              <a:rPr lang="en-US" b="1" i="1" u="sng"/>
              <a:t>must apply as nearly as possible</a:t>
            </a:r>
            <a:r>
              <a:rPr lang="en-US"/>
              <a:t> to the custody, control, and counting of </a:t>
            </a:r>
            <a:r>
              <a:rPr lang="en-US" b="1"/>
              <a:t>early voting</a:t>
            </a:r>
            <a:r>
              <a:rPr lang="en-US"/>
              <a:t> ballots and, in the case of a </a:t>
            </a:r>
            <a:r>
              <a:rPr lang="en-US" i="1"/>
              <a:t>general election</a:t>
            </a:r>
            <a:r>
              <a:rPr lang="en-US"/>
              <a:t>, </a:t>
            </a:r>
            <a:r>
              <a:rPr lang="en-US" b="1"/>
              <a:t>SDR</a:t>
            </a:r>
            <a:r>
              <a:rPr lang="en-US"/>
              <a:t> ballots. </a:t>
            </a:r>
          </a:p>
          <a:p>
            <a:pPr algn="just"/>
            <a:endParaRPr lang="en-US"/>
          </a:p>
          <a:p>
            <a:pPr algn="just"/>
            <a:r>
              <a:rPr lang="en-US"/>
              <a:t>This means that registrars must have </a:t>
            </a:r>
            <a:r>
              <a:rPr lang="en-US" b="1"/>
              <a:t>two individuals of different political parties transport the ballots for counting to the same area (polling place or central location) where absentee ballots are counted</a:t>
            </a:r>
            <a:r>
              <a:rPr lang="en-US"/>
              <a:t>. </a:t>
            </a:r>
          </a:p>
          <a:p>
            <a:pPr algn="just"/>
            <a:endParaRPr lang="en-US"/>
          </a:p>
          <a:p>
            <a:pPr algn="just"/>
            <a:r>
              <a:rPr lang="en-US"/>
              <a:t>On the day of the primary or election, </a:t>
            </a:r>
            <a:r>
              <a:rPr lang="en-US" b="1"/>
              <a:t>the town clerk</a:t>
            </a:r>
            <a:r>
              <a:rPr lang="en-US"/>
              <a:t> must deliver </a:t>
            </a:r>
            <a:r>
              <a:rPr lang="en-US" b="1" i="1"/>
              <a:t>early voting ballots</a:t>
            </a:r>
            <a:r>
              <a:rPr lang="en-US"/>
              <a:t> already in their possession, and </a:t>
            </a:r>
            <a:r>
              <a:rPr lang="en-US" b="1" i="1"/>
              <a:t>SDR ballots</a:t>
            </a:r>
            <a:r>
              <a:rPr lang="en-US"/>
              <a:t> in the case of a general election, to the registrars of voters between </a:t>
            </a:r>
            <a:r>
              <a:rPr lang="en-US" b="1"/>
              <a:t>6:00 a.m. and 10:00 a.m. </a:t>
            </a:r>
            <a:r>
              <a:rPr lang="en-US"/>
              <a:t>The delivery must be documented using the appropriate affidavit. </a:t>
            </a:r>
          </a:p>
          <a:p>
            <a:pPr algn="just"/>
            <a:endParaRPr lang="en-US"/>
          </a:p>
          <a:p>
            <a:pPr algn="just"/>
            <a:r>
              <a:rPr lang="en-US"/>
              <a:t>If the early voting ballots are already in the possession of the registrars of voters </a:t>
            </a:r>
            <a:r>
              <a:rPr lang="en-US" i="1"/>
              <a:t>under a Secretary of the State approved alternate plan</a:t>
            </a:r>
            <a:r>
              <a:rPr lang="en-US"/>
              <a:t>, </a:t>
            </a:r>
            <a:r>
              <a:rPr lang="en-US" b="1"/>
              <a:t>the town clerk should be present at the time when the ballots are transported for counting and the appropriate affidavit should be completed</a:t>
            </a:r>
            <a:r>
              <a:rPr lang="en-US"/>
              <a:t>. </a:t>
            </a:r>
          </a:p>
        </p:txBody>
      </p:sp>
      <p:pic>
        <p:nvPicPr>
          <p:cNvPr id="6" name="Picture 5" descr="FAQ about Voluntary Voting">
            <a:extLst>
              <a:ext uri="{FF2B5EF4-FFF2-40B4-BE49-F238E27FC236}">
                <a16:creationId xmlns:a16="http://schemas.microsoft.com/office/drawing/2014/main" id="{82499CEB-F439-9376-4A3F-47E8052F1496}"/>
              </a:ext>
            </a:extLst>
          </p:cNvPr>
          <p:cNvPicPr>
            <a:picLocks noChangeAspect="1"/>
          </p:cNvPicPr>
          <p:nvPr/>
        </p:nvPicPr>
        <p:blipFill>
          <a:blip r:embed="rId4"/>
          <a:stretch>
            <a:fillRect/>
          </a:stretch>
        </p:blipFill>
        <p:spPr>
          <a:xfrm>
            <a:off x="9754713" y="268122"/>
            <a:ext cx="1885950" cy="1571625"/>
          </a:xfrm>
          <a:prstGeom prst="rect">
            <a:avLst/>
          </a:prstGeom>
        </p:spPr>
      </p:pic>
    </p:spTree>
    <p:extLst>
      <p:ext uri="{BB962C8B-B14F-4D97-AF65-F5344CB8AC3E}">
        <p14:creationId xmlns:p14="http://schemas.microsoft.com/office/powerpoint/2010/main" val="2239470918"/>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arly Voting - Greg Cromer">
            <a:extLst>
              <a:ext uri="{FF2B5EF4-FFF2-40B4-BE49-F238E27FC236}">
                <a16:creationId xmlns:a16="http://schemas.microsoft.com/office/drawing/2014/main" id="{18DC0948-F796-C63A-EA0D-135805AD20F9}"/>
              </a:ext>
            </a:extLst>
          </p:cNvPr>
          <p:cNvPicPr>
            <a:picLocks noChangeAspect="1"/>
          </p:cNvPicPr>
          <p:nvPr/>
        </p:nvPicPr>
        <p:blipFill>
          <a:blip r:embed="rId3"/>
          <a:stretch>
            <a:fillRect/>
          </a:stretch>
        </p:blipFill>
        <p:spPr>
          <a:xfrm>
            <a:off x="76077" y="928"/>
            <a:ext cx="2589067" cy="1739859"/>
          </a:xfrm>
          <a:prstGeom prst="rect">
            <a:avLst/>
          </a:prstGeom>
        </p:spPr>
      </p:pic>
      <p:sp>
        <p:nvSpPr>
          <p:cNvPr id="2" name="Title 1">
            <a:extLst>
              <a:ext uri="{FF2B5EF4-FFF2-40B4-BE49-F238E27FC236}">
                <a16:creationId xmlns:a16="http://schemas.microsoft.com/office/drawing/2014/main" id="{54A990A4-C32F-9E7A-B0FB-D0907A30DEB1}"/>
              </a:ext>
            </a:extLst>
          </p:cNvPr>
          <p:cNvSpPr>
            <a:spLocks noGrp="1"/>
          </p:cNvSpPr>
          <p:nvPr>
            <p:ph type="title"/>
          </p:nvPr>
        </p:nvSpPr>
        <p:spPr/>
        <p:txBody>
          <a:bodyPr/>
          <a:lstStyle/>
          <a:p>
            <a:r>
              <a:rPr lang="en-US" b="1">
                <a:latin typeface="Gill Sans MT"/>
              </a:rPr>
              <a:t>Counting Procedures Continued</a:t>
            </a:r>
          </a:p>
        </p:txBody>
      </p:sp>
      <p:sp>
        <p:nvSpPr>
          <p:cNvPr id="3" name="TextBox 2">
            <a:extLst>
              <a:ext uri="{FF2B5EF4-FFF2-40B4-BE49-F238E27FC236}">
                <a16:creationId xmlns:a16="http://schemas.microsoft.com/office/drawing/2014/main" id="{3D0021A5-13A0-C025-7FF3-370507A9CB12}"/>
              </a:ext>
            </a:extLst>
          </p:cNvPr>
          <p:cNvSpPr txBox="1"/>
          <p:nvPr/>
        </p:nvSpPr>
        <p:spPr>
          <a:xfrm>
            <a:off x="1370106" y="2692400"/>
            <a:ext cx="9444317" cy="21210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a:t> Ballot counters must proceed between </a:t>
            </a:r>
            <a:r>
              <a:rPr lang="en-US" b="1"/>
              <a:t>6:00 a.m. and 10:00 a.m.</a:t>
            </a:r>
            <a:r>
              <a:rPr lang="en-US"/>
              <a:t>, at the time designated by the registrars, to the central counting location or their respective polling places. </a:t>
            </a:r>
          </a:p>
          <a:p>
            <a:pPr algn="just">
              <a:lnSpc>
                <a:spcPct val="150000"/>
              </a:lnSpc>
            </a:pPr>
            <a:endParaRPr lang="en-US"/>
          </a:p>
          <a:p>
            <a:pPr algn="just">
              <a:lnSpc>
                <a:spcPct val="150000"/>
              </a:lnSpc>
            </a:pPr>
            <a:r>
              <a:rPr lang="en-US"/>
              <a:t>When the ballots are delivered, the ballot counters must check them and count them as nearly as possible to the manner in which they count </a:t>
            </a:r>
            <a:r>
              <a:rPr lang="en-US" b="1"/>
              <a:t>absentee ballots</a:t>
            </a:r>
            <a:r>
              <a:rPr lang="en-US"/>
              <a:t>.</a:t>
            </a:r>
          </a:p>
        </p:txBody>
      </p:sp>
      <p:pic>
        <p:nvPicPr>
          <p:cNvPr id="5" name="Picture 4" descr="FAQ about Voluntary Voting">
            <a:extLst>
              <a:ext uri="{FF2B5EF4-FFF2-40B4-BE49-F238E27FC236}">
                <a16:creationId xmlns:a16="http://schemas.microsoft.com/office/drawing/2014/main" id="{33A5E945-DC13-98D5-916D-A39991B47676}"/>
              </a:ext>
            </a:extLst>
          </p:cNvPr>
          <p:cNvPicPr>
            <a:picLocks noChangeAspect="1"/>
          </p:cNvPicPr>
          <p:nvPr/>
        </p:nvPicPr>
        <p:blipFill>
          <a:blip r:embed="rId4"/>
          <a:stretch>
            <a:fillRect/>
          </a:stretch>
        </p:blipFill>
        <p:spPr>
          <a:xfrm>
            <a:off x="9754713" y="268122"/>
            <a:ext cx="1885950" cy="1571625"/>
          </a:xfrm>
          <a:prstGeom prst="rect">
            <a:avLst/>
          </a:prstGeom>
        </p:spPr>
      </p:pic>
      <p:pic>
        <p:nvPicPr>
          <p:cNvPr id="9" name="Picture 8" descr="Early Voting Icon with Vote, Icon, and Patriotic Symbolism and Colors ...">
            <a:extLst>
              <a:ext uri="{FF2B5EF4-FFF2-40B4-BE49-F238E27FC236}">
                <a16:creationId xmlns:a16="http://schemas.microsoft.com/office/drawing/2014/main" id="{6F31BAFA-3A65-DF44-5A96-789D150E7C5B}"/>
              </a:ext>
            </a:extLst>
          </p:cNvPr>
          <p:cNvPicPr>
            <a:picLocks noChangeAspect="1"/>
          </p:cNvPicPr>
          <p:nvPr/>
        </p:nvPicPr>
        <p:blipFill>
          <a:blip r:embed="rId5"/>
          <a:srcRect l="18590" t="10692" r="16346" b="18868"/>
          <a:stretch/>
        </p:blipFill>
        <p:spPr>
          <a:xfrm>
            <a:off x="10261641" y="4830351"/>
            <a:ext cx="1835047" cy="2024297"/>
          </a:xfrm>
          <a:prstGeom prst="rect">
            <a:avLst/>
          </a:prstGeom>
        </p:spPr>
      </p:pic>
    </p:spTree>
    <p:extLst>
      <p:ext uri="{BB962C8B-B14F-4D97-AF65-F5344CB8AC3E}">
        <p14:creationId xmlns:p14="http://schemas.microsoft.com/office/powerpoint/2010/main" val="2285019777"/>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arly Voting - Greg Cromer">
            <a:extLst>
              <a:ext uri="{FF2B5EF4-FFF2-40B4-BE49-F238E27FC236}">
                <a16:creationId xmlns:a16="http://schemas.microsoft.com/office/drawing/2014/main" id="{606F6B71-6875-73EB-A866-752E8B584D6D}"/>
              </a:ext>
            </a:extLst>
          </p:cNvPr>
          <p:cNvPicPr>
            <a:picLocks noChangeAspect="1"/>
          </p:cNvPicPr>
          <p:nvPr/>
        </p:nvPicPr>
        <p:blipFill>
          <a:blip r:embed="rId3"/>
          <a:stretch>
            <a:fillRect/>
          </a:stretch>
        </p:blipFill>
        <p:spPr>
          <a:xfrm>
            <a:off x="76077" y="928"/>
            <a:ext cx="2589067" cy="1739859"/>
          </a:xfrm>
          <a:prstGeom prst="rect">
            <a:avLst/>
          </a:prstGeom>
        </p:spPr>
      </p:pic>
      <p:sp>
        <p:nvSpPr>
          <p:cNvPr id="2" name="Title 1">
            <a:extLst>
              <a:ext uri="{FF2B5EF4-FFF2-40B4-BE49-F238E27FC236}">
                <a16:creationId xmlns:a16="http://schemas.microsoft.com/office/drawing/2014/main" id="{E482F3CC-EDE3-C847-3274-70CCDD8E0F81}"/>
              </a:ext>
            </a:extLst>
          </p:cNvPr>
          <p:cNvSpPr>
            <a:spLocks noGrp="1"/>
          </p:cNvSpPr>
          <p:nvPr>
            <p:ph type="title"/>
          </p:nvPr>
        </p:nvSpPr>
        <p:spPr/>
        <p:txBody>
          <a:bodyPr/>
          <a:lstStyle/>
          <a:p>
            <a:r>
              <a:rPr lang="en-US" b="1">
                <a:latin typeface="Gill Sans MT"/>
              </a:rPr>
              <a:t>Counting Procedures Continued</a:t>
            </a:r>
          </a:p>
        </p:txBody>
      </p:sp>
      <p:sp>
        <p:nvSpPr>
          <p:cNvPr id="4" name="TextBox 3">
            <a:extLst>
              <a:ext uri="{FF2B5EF4-FFF2-40B4-BE49-F238E27FC236}">
                <a16:creationId xmlns:a16="http://schemas.microsoft.com/office/drawing/2014/main" id="{E6AE6013-C949-0216-7722-3AC901D60658}"/>
              </a:ext>
            </a:extLst>
          </p:cNvPr>
          <p:cNvSpPr txBox="1"/>
          <p:nvPr/>
        </p:nvSpPr>
        <p:spPr>
          <a:xfrm>
            <a:off x="1370106" y="2049929"/>
            <a:ext cx="9444317" cy="39215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t>In addition, counting procedures must also include the following: </a:t>
            </a:r>
          </a:p>
          <a:p>
            <a:pPr algn="just"/>
            <a:endParaRPr lang="en-US"/>
          </a:p>
          <a:p>
            <a:pPr algn="just">
              <a:lnSpc>
                <a:spcPct val="150000"/>
              </a:lnSpc>
            </a:pPr>
            <a:r>
              <a:rPr lang="en-US" dirty="0"/>
              <a:t>1. The election officials present at the absentee ballot counting location count the ballots. </a:t>
            </a:r>
          </a:p>
          <a:p>
            <a:pPr algn="just">
              <a:lnSpc>
                <a:spcPct val="150000"/>
              </a:lnSpc>
            </a:pPr>
            <a:r>
              <a:rPr lang="en-US" dirty="0"/>
              <a:t>2. A section of the </a:t>
            </a:r>
            <a:r>
              <a:rPr lang="en-US" b="1" dirty="0"/>
              <a:t>head moderator’s return</a:t>
            </a:r>
            <a:r>
              <a:rPr lang="en-US" dirty="0"/>
              <a:t> must show the number of early voting ballots cast, and for a general election, the number of SDR ballots cast. </a:t>
            </a:r>
          </a:p>
          <a:p>
            <a:pPr algn="just">
              <a:lnSpc>
                <a:spcPct val="150000"/>
              </a:lnSpc>
            </a:pPr>
            <a:r>
              <a:rPr lang="en-US" dirty="0"/>
              <a:t>3. Registrars must </a:t>
            </a:r>
            <a:r>
              <a:rPr lang="en-US" b="1" dirty="0"/>
              <a:t>seal a copy of the Early Voting Tally Sheet</a:t>
            </a:r>
            <a:r>
              <a:rPr lang="en-US" dirty="0"/>
              <a:t> in the depository receptacle with the ballots and store the receptacle with the other election results materials. </a:t>
            </a:r>
          </a:p>
          <a:p>
            <a:pPr algn="just">
              <a:lnSpc>
                <a:spcPct val="150000"/>
              </a:lnSpc>
            </a:pPr>
            <a:r>
              <a:rPr lang="en-US" dirty="0"/>
              <a:t>4. For </a:t>
            </a:r>
            <a:r>
              <a:rPr lang="en-US" u="sng" dirty="0"/>
              <a:t>general elections</a:t>
            </a:r>
            <a:r>
              <a:rPr lang="en-US" dirty="0"/>
              <a:t>, registrars </a:t>
            </a:r>
            <a:r>
              <a:rPr lang="en-US" b="1" dirty="0"/>
              <a:t>must seal a copy of the SDR Tally Sheet</a:t>
            </a:r>
            <a:r>
              <a:rPr lang="en-US" dirty="0"/>
              <a:t> in a separate depository receptacle with the ballots and store the receptacle with the other election results materials. </a:t>
            </a:r>
          </a:p>
        </p:txBody>
      </p:sp>
      <p:pic>
        <p:nvPicPr>
          <p:cNvPr id="5" name="Picture 4" descr="FAQ about Voluntary Voting">
            <a:extLst>
              <a:ext uri="{FF2B5EF4-FFF2-40B4-BE49-F238E27FC236}">
                <a16:creationId xmlns:a16="http://schemas.microsoft.com/office/drawing/2014/main" id="{134E163A-7D2F-65A0-E539-D855DD212A5C}"/>
              </a:ext>
            </a:extLst>
          </p:cNvPr>
          <p:cNvPicPr>
            <a:picLocks noChangeAspect="1"/>
          </p:cNvPicPr>
          <p:nvPr/>
        </p:nvPicPr>
        <p:blipFill>
          <a:blip r:embed="rId4"/>
          <a:stretch>
            <a:fillRect/>
          </a:stretch>
        </p:blipFill>
        <p:spPr>
          <a:xfrm>
            <a:off x="9754713" y="268122"/>
            <a:ext cx="1885950" cy="1571625"/>
          </a:xfrm>
          <a:prstGeom prst="rect">
            <a:avLst/>
          </a:prstGeom>
        </p:spPr>
      </p:pic>
    </p:spTree>
    <p:extLst>
      <p:ext uri="{BB962C8B-B14F-4D97-AF65-F5344CB8AC3E}">
        <p14:creationId xmlns:p14="http://schemas.microsoft.com/office/powerpoint/2010/main" val="15041571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arly Voting - Greg Cromer">
            <a:extLst>
              <a:ext uri="{FF2B5EF4-FFF2-40B4-BE49-F238E27FC236}">
                <a16:creationId xmlns:a16="http://schemas.microsoft.com/office/drawing/2014/main" id="{4ED8BFD1-E92E-4C63-991B-70DCF3DC9BEB}"/>
              </a:ext>
            </a:extLst>
          </p:cNvPr>
          <p:cNvPicPr>
            <a:picLocks noChangeAspect="1"/>
          </p:cNvPicPr>
          <p:nvPr/>
        </p:nvPicPr>
        <p:blipFill>
          <a:blip r:embed="rId3"/>
          <a:stretch>
            <a:fillRect/>
          </a:stretch>
        </p:blipFill>
        <p:spPr>
          <a:xfrm>
            <a:off x="76077" y="928"/>
            <a:ext cx="2589067" cy="1739859"/>
          </a:xfrm>
          <a:prstGeom prst="rect">
            <a:avLst/>
          </a:prstGeom>
        </p:spPr>
      </p:pic>
      <p:sp>
        <p:nvSpPr>
          <p:cNvPr id="2" name="Title 1">
            <a:extLst>
              <a:ext uri="{FF2B5EF4-FFF2-40B4-BE49-F238E27FC236}">
                <a16:creationId xmlns:a16="http://schemas.microsoft.com/office/drawing/2014/main" id="{072A486D-36FA-A943-0009-4527954047E1}"/>
              </a:ext>
            </a:extLst>
          </p:cNvPr>
          <p:cNvSpPr>
            <a:spLocks noGrp="1"/>
          </p:cNvSpPr>
          <p:nvPr>
            <p:ph type="title"/>
          </p:nvPr>
        </p:nvSpPr>
        <p:spPr/>
        <p:txBody>
          <a:bodyPr/>
          <a:lstStyle/>
          <a:p>
            <a:r>
              <a:rPr lang="en-US" b="1">
                <a:latin typeface="Gill Sans MT"/>
              </a:rPr>
              <a:t>Counting Procedures Continued</a:t>
            </a:r>
          </a:p>
        </p:txBody>
      </p:sp>
      <p:sp>
        <p:nvSpPr>
          <p:cNvPr id="3" name="TextBox 2">
            <a:extLst>
              <a:ext uri="{FF2B5EF4-FFF2-40B4-BE49-F238E27FC236}">
                <a16:creationId xmlns:a16="http://schemas.microsoft.com/office/drawing/2014/main" id="{5A54B1AE-8EE6-863A-A48F-2EA41C35B7F2}"/>
              </a:ext>
            </a:extLst>
          </p:cNvPr>
          <p:cNvSpPr txBox="1"/>
          <p:nvPr/>
        </p:nvSpPr>
        <p:spPr>
          <a:xfrm>
            <a:off x="1370106" y="2647576"/>
            <a:ext cx="9698317" cy="33675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a:t> 5. The registrars must preserve the early voting envelopes, and the SDR envelopes for general elections, for </a:t>
            </a:r>
            <a:r>
              <a:rPr lang="en-US" b="1"/>
              <a:t>180 days or 22 months</a:t>
            </a:r>
            <a:r>
              <a:rPr lang="en-US"/>
              <a:t> depending on the election or primary—the same period the law requires that other counted ballots be preserved. </a:t>
            </a:r>
          </a:p>
          <a:p>
            <a:pPr algn="just">
              <a:lnSpc>
                <a:spcPct val="150000"/>
              </a:lnSpc>
            </a:pPr>
            <a:r>
              <a:rPr lang="en-US"/>
              <a:t>6. Registrars must account for all </a:t>
            </a:r>
            <a:r>
              <a:rPr lang="en-US" b="1"/>
              <a:t>SDR applications received and ballots issued</a:t>
            </a:r>
            <a:r>
              <a:rPr lang="en-US"/>
              <a:t> to ensure these totals balance. Registrars can accomplish this by using the </a:t>
            </a:r>
            <a:r>
              <a:rPr lang="en-US" b="1">
                <a:ea typeface="+mn-lt"/>
                <a:cs typeface="+mn-lt"/>
              </a:rPr>
              <a:t>Ballot Log and the CVRS</a:t>
            </a:r>
            <a:r>
              <a:rPr lang="en-US">
                <a:ea typeface="+mn-lt"/>
                <a:cs typeface="+mn-lt"/>
              </a:rPr>
              <a:t> </a:t>
            </a:r>
            <a:endParaRPr lang="en-US"/>
          </a:p>
          <a:p>
            <a:pPr algn="just"/>
            <a:endParaRPr lang="en-US"/>
          </a:p>
          <a:p>
            <a:pPr algn="just"/>
            <a:r>
              <a:rPr lang="en-US"/>
              <a:t>7. If counting at a central location, </a:t>
            </a:r>
            <a:r>
              <a:rPr lang="en-US" b="1"/>
              <a:t>a separate tabulator</a:t>
            </a:r>
            <a:r>
              <a:rPr lang="en-US"/>
              <a:t> may be used for the </a:t>
            </a:r>
            <a:r>
              <a:rPr lang="en-US" b="1"/>
              <a:t>early voting</a:t>
            </a:r>
            <a:r>
              <a:rPr lang="en-US"/>
              <a:t> ballots and, in the case of a general election, </a:t>
            </a:r>
            <a:r>
              <a:rPr lang="en-US" b="1"/>
              <a:t>SDR</a:t>
            </a:r>
            <a:r>
              <a:rPr lang="en-US"/>
              <a:t> ballots. </a:t>
            </a:r>
          </a:p>
          <a:p>
            <a:pPr algn="just">
              <a:lnSpc>
                <a:spcPct val="150000"/>
              </a:lnSpc>
            </a:pPr>
            <a:endParaRPr lang="en-US"/>
          </a:p>
        </p:txBody>
      </p:sp>
      <p:pic>
        <p:nvPicPr>
          <p:cNvPr id="5" name="Picture 4" descr="FAQ about Voluntary Voting">
            <a:extLst>
              <a:ext uri="{FF2B5EF4-FFF2-40B4-BE49-F238E27FC236}">
                <a16:creationId xmlns:a16="http://schemas.microsoft.com/office/drawing/2014/main" id="{1EBE7B62-67B8-33B2-4B1E-A0714BB9ABF6}"/>
              </a:ext>
            </a:extLst>
          </p:cNvPr>
          <p:cNvPicPr>
            <a:picLocks noChangeAspect="1"/>
          </p:cNvPicPr>
          <p:nvPr/>
        </p:nvPicPr>
        <p:blipFill>
          <a:blip r:embed="rId4"/>
          <a:stretch>
            <a:fillRect/>
          </a:stretch>
        </p:blipFill>
        <p:spPr>
          <a:xfrm>
            <a:off x="9754713" y="268122"/>
            <a:ext cx="1885950" cy="1571625"/>
          </a:xfrm>
          <a:prstGeom prst="rect">
            <a:avLst/>
          </a:prstGeom>
        </p:spPr>
      </p:pic>
    </p:spTree>
    <p:extLst>
      <p:ext uri="{BB962C8B-B14F-4D97-AF65-F5344CB8AC3E}">
        <p14:creationId xmlns:p14="http://schemas.microsoft.com/office/powerpoint/2010/main" val="1482647801"/>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arly Voting - Greg Cromer">
            <a:extLst>
              <a:ext uri="{FF2B5EF4-FFF2-40B4-BE49-F238E27FC236}">
                <a16:creationId xmlns:a16="http://schemas.microsoft.com/office/drawing/2014/main" id="{2355B4B7-914C-A104-4D1C-B53EBB8D65B9}"/>
              </a:ext>
            </a:extLst>
          </p:cNvPr>
          <p:cNvPicPr>
            <a:picLocks noChangeAspect="1"/>
          </p:cNvPicPr>
          <p:nvPr/>
        </p:nvPicPr>
        <p:blipFill>
          <a:blip r:embed="rId3"/>
          <a:stretch>
            <a:fillRect/>
          </a:stretch>
        </p:blipFill>
        <p:spPr>
          <a:xfrm>
            <a:off x="76077" y="928"/>
            <a:ext cx="2589067" cy="1739859"/>
          </a:xfrm>
          <a:prstGeom prst="rect">
            <a:avLst/>
          </a:prstGeom>
        </p:spPr>
      </p:pic>
      <p:sp>
        <p:nvSpPr>
          <p:cNvPr id="2" name="Title 1">
            <a:extLst>
              <a:ext uri="{FF2B5EF4-FFF2-40B4-BE49-F238E27FC236}">
                <a16:creationId xmlns:a16="http://schemas.microsoft.com/office/drawing/2014/main" id="{DEEDF084-B416-B99C-691D-5BFA0302CE61}"/>
              </a:ext>
            </a:extLst>
          </p:cNvPr>
          <p:cNvSpPr>
            <a:spLocks noGrp="1"/>
          </p:cNvSpPr>
          <p:nvPr>
            <p:ph type="title"/>
          </p:nvPr>
        </p:nvSpPr>
        <p:spPr/>
        <p:txBody>
          <a:bodyPr/>
          <a:lstStyle/>
          <a:p>
            <a:r>
              <a:rPr lang="en-US" b="1">
                <a:latin typeface="Gill Sans MT"/>
              </a:rPr>
              <a:t>Voted Ballots</a:t>
            </a:r>
          </a:p>
        </p:txBody>
      </p:sp>
      <p:sp>
        <p:nvSpPr>
          <p:cNvPr id="3" name="TextBox 2">
            <a:extLst>
              <a:ext uri="{FF2B5EF4-FFF2-40B4-BE49-F238E27FC236}">
                <a16:creationId xmlns:a16="http://schemas.microsoft.com/office/drawing/2014/main" id="{DB0C8157-3515-B292-2480-4DB0D979AE51}"/>
              </a:ext>
            </a:extLst>
          </p:cNvPr>
          <p:cNvSpPr txBox="1"/>
          <p:nvPr/>
        </p:nvSpPr>
        <p:spPr>
          <a:xfrm>
            <a:off x="1370106" y="2826870"/>
            <a:ext cx="9616141" cy="1705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a:t>It is important to note that, once voted, a voter </a:t>
            </a:r>
            <a:r>
              <a:rPr lang="en-US" b="1" u="sng"/>
              <a:t>may not pull</a:t>
            </a:r>
            <a:r>
              <a:rPr lang="en-US"/>
              <a:t> their early voting ballot in order to vote later in person. The vote is counted because an early voting ballot is considered “voted” when it is completed. This is </a:t>
            </a:r>
            <a:r>
              <a:rPr lang="en-US" u="sng"/>
              <a:t>different</a:t>
            </a:r>
            <a:r>
              <a:rPr lang="en-US"/>
              <a:t> than the </a:t>
            </a:r>
            <a:r>
              <a:rPr lang="en-US" u="sng"/>
              <a:t>requirement for absentee ballots</a:t>
            </a:r>
            <a:r>
              <a:rPr lang="en-US"/>
              <a:t> under which the ballot must be pulled and is not counted.</a:t>
            </a:r>
          </a:p>
        </p:txBody>
      </p:sp>
      <p:pic>
        <p:nvPicPr>
          <p:cNvPr id="5" name="Picture 4" descr="FAQ about Voluntary Voting">
            <a:extLst>
              <a:ext uri="{FF2B5EF4-FFF2-40B4-BE49-F238E27FC236}">
                <a16:creationId xmlns:a16="http://schemas.microsoft.com/office/drawing/2014/main" id="{AE9225D8-1EF5-5B90-C650-8A99FB764A2B}"/>
              </a:ext>
            </a:extLst>
          </p:cNvPr>
          <p:cNvPicPr>
            <a:picLocks noChangeAspect="1"/>
          </p:cNvPicPr>
          <p:nvPr/>
        </p:nvPicPr>
        <p:blipFill>
          <a:blip r:embed="rId4"/>
          <a:stretch>
            <a:fillRect/>
          </a:stretch>
        </p:blipFill>
        <p:spPr>
          <a:xfrm>
            <a:off x="9754713" y="268122"/>
            <a:ext cx="1885950" cy="1571625"/>
          </a:xfrm>
          <a:prstGeom prst="rect">
            <a:avLst/>
          </a:prstGeom>
        </p:spPr>
      </p:pic>
      <p:pic>
        <p:nvPicPr>
          <p:cNvPr id="9" name="Picture 8" descr="Early Voting Icon with Vote, Icon, and Patriotic Symbolism and Colors ...">
            <a:extLst>
              <a:ext uri="{FF2B5EF4-FFF2-40B4-BE49-F238E27FC236}">
                <a16:creationId xmlns:a16="http://schemas.microsoft.com/office/drawing/2014/main" id="{7741FD1B-A3B9-280B-278C-3BDFB52799BF}"/>
              </a:ext>
            </a:extLst>
          </p:cNvPr>
          <p:cNvPicPr>
            <a:picLocks noChangeAspect="1"/>
          </p:cNvPicPr>
          <p:nvPr/>
        </p:nvPicPr>
        <p:blipFill>
          <a:blip r:embed="rId5"/>
          <a:srcRect l="18590" t="10692" r="16346" b="18868"/>
          <a:stretch/>
        </p:blipFill>
        <p:spPr>
          <a:xfrm>
            <a:off x="10261641" y="4830351"/>
            <a:ext cx="1835047" cy="2024297"/>
          </a:xfrm>
          <a:prstGeom prst="rect">
            <a:avLst/>
          </a:prstGeom>
        </p:spPr>
      </p:pic>
      <p:sp>
        <p:nvSpPr>
          <p:cNvPr id="4" name="TextBox 3">
            <a:extLst>
              <a:ext uri="{FF2B5EF4-FFF2-40B4-BE49-F238E27FC236}">
                <a16:creationId xmlns:a16="http://schemas.microsoft.com/office/drawing/2014/main" id="{B765B762-5E98-5F9A-DFA2-EE91C2DA2261}"/>
              </a:ext>
            </a:extLst>
          </p:cNvPr>
          <p:cNvSpPr txBox="1"/>
          <p:nvPr/>
        </p:nvSpPr>
        <p:spPr>
          <a:xfrm>
            <a:off x="1371600" y="4958080"/>
            <a:ext cx="71323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And at the end of the night, we can certify that...</a:t>
            </a:r>
          </a:p>
        </p:txBody>
      </p:sp>
    </p:spTree>
    <p:extLst>
      <p:ext uri="{BB962C8B-B14F-4D97-AF65-F5344CB8AC3E}">
        <p14:creationId xmlns:p14="http://schemas.microsoft.com/office/powerpoint/2010/main" val="476116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We Survived Inspirational Quotes Stock Vector - Illustration of ...">
            <a:extLst>
              <a:ext uri="{FF2B5EF4-FFF2-40B4-BE49-F238E27FC236}">
                <a16:creationId xmlns:a16="http://schemas.microsoft.com/office/drawing/2014/main" id="{737A2BDD-2A8F-A2D9-0517-18C37A4896B6}"/>
              </a:ext>
            </a:extLst>
          </p:cNvPr>
          <p:cNvPicPr>
            <a:picLocks noChangeAspect="1"/>
          </p:cNvPicPr>
          <p:nvPr/>
        </p:nvPicPr>
        <p:blipFill>
          <a:blip r:embed="rId3"/>
          <a:srcRect r="338" b="5503"/>
          <a:stretch/>
        </p:blipFill>
        <p:spPr>
          <a:xfrm>
            <a:off x="3075287" y="263731"/>
            <a:ext cx="6209666" cy="633639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6" name="Picture 25" descr="Fireworks Clip Art Png">
            <a:extLst>
              <a:ext uri="{FF2B5EF4-FFF2-40B4-BE49-F238E27FC236}">
                <a16:creationId xmlns:a16="http://schemas.microsoft.com/office/drawing/2014/main" id="{4BB7B71B-E880-554B-425B-75018DB4D531}"/>
              </a:ext>
            </a:extLst>
          </p:cNvPr>
          <p:cNvPicPr>
            <a:picLocks noChangeAspect="1"/>
          </p:cNvPicPr>
          <p:nvPr/>
        </p:nvPicPr>
        <p:blipFill>
          <a:blip r:embed="rId4"/>
          <a:stretch>
            <a:fillRect/>
          </a:stretch>
        </p:blipFill>
        <p:spPr>
          <a:xfrm rot="-780000">
            <a:off x="-45110" y="62025"/>
            <a:ext cx="4253750" cy="2847109"/>
          </a:xfrm>
          <a:prstGeom prst="rect">
            <a:avLst/>
          </a:prstGeom>
        </p:spPr>
      </p:pic>
      <p:pic>
        <p:nvPicPr>
          <p:cNvPr id="13" name="Picture 12" descr="Early Voting Icon with Vote, Icon, and Patriotic Symbolism and Colors ...">
            <a:extLst>
              <a:ext uri="{FF2B5EF4-FFF2-40B4-BE49-F238E27FC236}">
                <a16:creationId xmlns:a16="http://schemas.microsoft.com/office/drawing/2014/main" id="{ACDFE5B0-79BC-4800-C82B-A75C04ECEDCE}"/>
              </a:ext>
            </a:extLst>
          </p:cNvPr>
          <p:cNvPicPr>
            <a:picLocks noChangeAspect="1"/>
          </p:cNvPicPr>
          <p:nvPr/>
        </p:nvPicPr>
        <p:blipFill>
          <a:blip r:embed="rId5"/>
          <a:srcRect l="18577" t="16602" r="16601" b="23552"/>
          <a:stretch/>
        </p:blipFill>
        <p:spPr>
          <a:xfrm>
            <a:off x="5175043" y="4355337"/>
            <a:ext cx="2007130" cy="1910918"/>
          </a:xfrm>
          <a:prstGeom prst="rect">
            <a:avLst/>
          </a:prstGeom>
          <a:ln>
            <a:noFill/>
          </a:ln>
          <a:effectLst>
            <a:softEdge rad="112500"/>
          </a:effectLst>
        </p:spPr>
      </p:pic>
      <p:pic>
        <p:nvPicPr>
          <p:cNvPr id="31" name="Picture 30" descr="Fireworks Clip Art Png">
            <a:extLst>
              <a:ext uri="{FF2B5EF4-FFF2-40B4-BE49-F238E27FC236}">
                <a16:creationId xmlns:a16="http://schemas.microsoft.com/office/drawing/2014/main" id="{9C456AA8-AA7C-EA12-F16D-5CAFB2525215}"/>
              </a:ext>
            </a:extLst>
          </p:cNvPr>
          <p:cNvPicPr>
            <a:picLocks noChangeAspect="1"/>
          </p:cNvPicPr>
          <p:nvPr/>
        </p:nvPicPr>
        <p:blipFill>
          <a:blip r:embed="rId4"/>
          <a:stretch>
            <a:fillRect/>
          </a:stretch>
        </p:blipFill>
        <p:spPr>
          <a:xfrm rot="1320000">
            <a:off x="8370157" y="3668449"/>
            <a:ext cx="3808426" cy="2847109"/>
          </a:xfrm>
          <a:prstGeom prst="rect">
            <a:avLst/>
          </a:prstGeom>
        </p:spPr>
      </p:pic>
    </p:spTree>
    <p:extLst>
      <p:ext uri="{BB962C8B-B14F-4D97-AF65-F5344CB8AC3E}">
        <p14:creationId xmlns:p14="http://schemas.microsoft.com/office/powerpoint/2010/main" val="1537035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6"/>
                                        </p:tgtEl>
                                      </p:cBhvr>
                                      <p:by x="150000" y="150000"/>
                                    </p:animScale>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C62F70-E66C-5742-4B6B-67AEBDA80780}"/>
              </a:ext>
            </a:extLst>
          </p:cNvPr>
          <p:cNvSpPr>
            <a:spLocks noGrp="1"/>
          </p:cNvSpPr>
          <p:nvPr>
            <p:ph type="title"/>
          </p:nvPr>
        </p:nvSpPr>
        <p:spPr>
          <a:xfrm>
            <a:off x="369760" y="1889540"/>
            <a:ext cx="4195895" cy="3351028"/>
          </a:xfrm>
        </p:spPr>
        <p:txBody>
          <a:bodyPr vert="horz" lIns="91440" tIns="45720" rIns="91440" bIns="45720" rtlCol="0" anchor="ctr">
            <a:normAutofit fontScale="90000"/>
          </a:bodyPr>
          <a:lstStyle/>
          <a:p>
            <a:pPr algn="ctr"/>
            <a:r>
              <a:rPr lang="en-US" b="1" cap="all" spc="300">
                <a:solidFill>
                  <a:schemeClr val="bg2"/>
                </a:solidFill>
                <a:latin typeface="Gill Sans MT"/>
              </a:rPr>
              <a:t>Important Dates</a:t>
            </a:r>
            <a:br>
              <a:rPr lang="en-US" b="1" cap="all" spc="300">
                <a:latin typeface="Gill Sans MT"/>
              </a:rPr>
            </a:br>
            <a:r>
              <a:rPr lang="en-US" b="1" cap="all" spc="300">
                <a:solidFill>
                  <a:schemeClr val="bg2"/>
                </a:solidFill>
                <a:latin typeface="Gill Sans MT"/>
              </a:rPr>
              <a:t>for </a:t>
            </a:r>
            <a:br>
              <a:rPr lang="en-US" b="1" cap="all" spc="300">
                <a:solidFill>
                  <a:schemeClr val="bg2"/>
                </a:solidFill>
                <a:latin typeface="Gill Sans MT"/>
              </a:rPr>
            </a:br>
            <a:r>
              <a:rPr lang="en-US" b="1" cap="all" spc="300">
                <a:solidFill>
                  <a:schemeClr val="bg2"/>
                </a:solidFill>
                <a:latin typeface="Gill Sans MT"/>
              </a:rPr>
              <a:t>early voting</a:t>
            </a:r>
            <a:br>
              <a:rPr lang="en-US" b="1" cap="all" spc="300">
                <a:solidFill>
                  <a:schemeClr val="bg2"/>
                </a:solidFill>
                <a:latin typeface="Gill Sans MT"/>
              </a:rPr>
            </a:br>
            <a:r>
              <a:rPr lang="en-US" b="1" cap="all" spc="300" err="1">
                <a:solidFill>
                  <a:schemeClr val="bg2"/>
                </a:solidFill>
                <a:latin typeface="Gill Sans MT"/>
              </a:rPr>
              <a:t>sdr</a:t>
            </a:r>
            <a:br>
              <a:rPr lang="en-US" b="1" cap="all" spc="300">
                <a:solidFill>
                  <a:schemeClr val="bg2"/>
                </a:solidFill>
                <a:latin typeface="Gill Sans MT"/>
              </a:rPr>
            </a:br>
            <a:r>
              <a:rPr lang="en-US" b="1" cap="all" spc="300">
                <a:solidFill>
                  <a:schemeClr val="bg2"/>
                </a:solidFill>
                <a:latin typeface="Gill Sans MT"/>
              </a:rPr>
              <a:t>elections</a:t>
            </a:r>
            <a:br>
              <a:rPr lang="en-US" b="1" cap="all" spc="300">
                <a:solidFill>
                  <a:schemeClr val="bg2"/>
                </a:solidFill>
                <a:latin typeface="Gill Sans MT"/>
              </a:rPr>
            </a:br>
            <a:r>
              <a:rPr lang="en-US" b="1" cap="all" spc="300">
                <a:solidFill>
                  <a:schemeClr val="bg2"/>
                </a:solidFill>
                <a:latin typeface="Gill Sans MT"/>
              </a:rPr>
              <a:t>2024</a:t>
            </a:r>
          </a:p>
        </p:txBody>
      </p:sp>
      <p:graphicFrame>
        <p:nvGraphicFramePr>
          <p:cNvPr id="4" name="Table 3">
            <a:extLst>
              <a:ext uri="{FF2B5EF4-FFF2-40B4-BE49-F238E27FC236}">
                <a16:creationId xmlns:a16="http://schemas.microsoft.com/office/drawing/2014/main" id="{A1D6D36A-C191-CA6A-F50D-3C3F986DB772}"/>
              </a:ext>
            </a:extLst>
          </p:cNvPr>
          <p:cNvGraphicFramePr>
            <a:graphicFrameLocks noGrp="1"/>
          </p:cNvGraphicFramePr>
          <p:nvPr>
            <p:extLst>
              <p:ext uri="{D42A27DB-BD31-4B8C-83A1-F6EECF244321}">
                <p14:modId xmlns:p14="http://schemas.microsoft.com/office/powerpoint/2010/main" val="2380166670"/>
              </p:ext>
            </p:extLst>
          </p:nvPr>
        </p:nvGraphicFramePr>
        <p:xfrm>
          <a:off x="4888301" y="129396"/>
          <a:ext cx="7299742" cy="6706137"/>
        </p:xfrm>
        <a:graphic>
          <a:graphicData uri="http://schemas.openxmlformats.org/drawingml/2006/table">
            <a:tbl>
              <a:tblPr firstRow="1" bandRow="1">
                <a:noFill/>
                <a:tableStyleId>{5C22544A-7EE6-4342-B048-85BDC9FD1C3A}</a:tableStyleId>
              </a:tblPr>
              <a:tblGrid>
                <a:gridCol w="1735124">
                  <a:extLst>
                    <a:ext uri="{9D8B030D-6E8A-4147-A177-3AD203B41FA5}">
                      <a16:colId xmlns:a16="http://schemas.microsoft.com/office/drawing/2014/main" val="3521705687"/>
                    </a:ext>
                  </a:extLst>
                </a:gridCol>
                <a:gridCol w="1819653">
                  <a:extLst>
                    <a:ext uri="{9D8B030D-6E8A-4147-A177-3AD203B41FA5}">
                      <a16:colId xmlns:a16="http://schemas.microsoft.com/office/drawing/2014/main" val="1813921410"/>
                    </a:ext>
                  </a:extLst>
                </a:gridCol>
                <a:gridCol w="1634337">
                  <a:extLst>
                    <a:ext uri="{9D8B030D-6E8A-4147-A177-3AD203B41FA5}">
                      <a16:colId xmlns:a16="http://schemas.microsoft.com/office/drawing/2014/main" val="1264500545"/>
                    </a:ext>
                  </a:extLst>
                </a:gridCol>
                <a:gridCol w="2110628">
                  <a:extLst>
                    <a:ext uri="{9D8B030D-6E8A-4147-A177-3AD203B41FA5}">
                      <a16:colId xmlns:a16="http://schemas.microsoft.com/office/drawing/2014/main" val="3814382446"/>
                    </a:ext>
                  </a:extLst>
                </a:gridCol>
              </a:tblGrid>
              <a:tr h="401865">
                <a:tc>
                  <a:txBody>
                    <a:bodyPr/>
                    <a:lstStyle/>
                    <a:p>
                      <a:pPr algn="ctr" fontAlgn="base"/>
                      <a:r>
                        <a:rPr lang="en-US" sz="1600" b="1" cap="all" spc="60">
                          <a:solidFill>
                            <a:schemeClr val="tx1"/>
                          </a:solidFill>
                          <a:effectLst/>
                          <a:latin typeface="Gill Sans MT"/>
                        </a:rPr>
                        <a:t>Event</a:t>
                      </a:r>
                    </a:p>
                  </a:txBody>
                  <a:tcPr marL="78192" marR="78192" marT="78192" marB="78192" anchor="b">
                    <a:lnL w="12700" cmpd="sng">
                      <a:noFill/>
                    </a:lnL>
                    <a:lnR w="12700" cmpd="sng">
                      <a:noFill/>
                    </a:lnR>
                    <a:lnT w="12700" cmpd="sng">
                      <a:noFill/>
                    </a:lnT>
                    <a:lnB w="38100" cmpd="sng">
                      <a:noFill/>
                    </a:lnB>
                    <a:noFill/>
                  </a:tcPr>
                </a:tc>
                <a:tc>
                  <a:txBody>
                    <a:bodyPr/>
                    <a:lstStyle/>
                    <a:p>
                      <a:pPr algn="ctr" fontAlgn="base"/>
                      <a:r>
                        <a:rPr lang="en-US" sz="1600" b="1" cap="all" spc="60">
                          <a:solidFill>
                            <a:schemeClr val="tx1"/>
                          </a:solidFill>
                          <a:effectLst/>
                          <a:latin typeface="Gill Sans MT"/>
                        </a:rPr>
                        <a:t>Day</a:t>
                      </a:r>
                    </a:p>
                  </a:txBody>
                  <a:tcPr marL="78192" marR="78192" marT="78192" marB="78192" anchor="b">
                    <a:lnL w="12700" cmpd="sng">
                      <a:noFill/>
                    </a:lnL>
                    <a:lnR w="12700" cmpd="sng">
                      <a:noFill/>
                    </a:lnR>
                    <a:lnT w="12700" cmpd="sng">
                      <a:noFill/>
                    </a:lnT>
                    <a:lnB w="38100" cmpd="sng">
                      <a:noFill/>
                    </a:lnB>
                    <a:noFill/>
                  </a:tcPr>
                </a:tc>
                <a:tc>
                  <a:txBody>
                    <a:bodyPr/>
                    <a:lstStyle/>
                    <a:p>
                      <a:pPr algn="ctr" fontAlgn="t"/>
                      <a:r>
                        <a:rPr lang="en-US" sz="1600" b="1" cap="all" spc="60">
                          <a:solidFill>
                            <a:schemeClr val="tx1"/>
                          </a:solidFill>
                          <a:effectLst/>
                          <a:latin typeface="Gill Sans MT"/>
                        </a:rPr>
                        <a:t>Date</a:t>
                      </a:r>
                    </a:p>
                  </a:txBody>
                  <a:tcPr marL="78192" marR="78192" marT="78192" marB="78192" anchor="b">
                    <a:lnL w="12700" cmpd="sng">
                      <a:noFill/>
                    </a:lnL>
                    <a:lnR w="12700" cmpd="sng">
                      <a:noFill/>
                    </a:lnR>
                    <a:lnT w="12700" cmpd="sng">
                      <a:noFill/>
                    </a:lnT>
                    <a:lnB w="38100" cmpd="sng">
                      <a:noFill/>
                    </a:lnB>
                    <a:noFill/>
                  </a:tcPr>
                </a:tc>
                <a:tc>
                  <a:txBody>
                    <a:bodyPr/>
                    <a:lstStyle/>
                    <a:p>
                      <a:pPr algn="ctr" fontAlgn="t"/>
                      <a:r>
                        <a:rPr lang="en-US" sz="1600" b="1" cap="all" spc="60">
                          <a:solidFill>
                            <a:schemeClr val="tx1"/>
                          </a:solidFill>
                          <a:effectLst/>
                          <a:latin typeface="Gill Sans MT"/>
                        </a:rPr>
                        <a:t>Time</a:t>
                      </a:r>
                    </a:p>
                  </a:txBody>
                  <a:tcPr marL="78192" marR="78192" marT="78192" marB="78192" anchor="b">
                    <a:lnL w="12700" cmpd="sng">
                      <a:noFill/>
                    </a:lnL>
                    <a:lnR w="12700" cmpd="sng">
                      <a:noFill/>
                    </a:lnR>
                    <a:lnT w="12700" cmpd="sng">
                      <a:noFill/>
                    </a:lnT>
                    <a:lnB w="38100" cmpd="sng">
                      <a:noFill/>
                    </a:lnB>
                    <a:noFill/>
                  </a:tcPr>
                </a:tc>
                <a:extLst>
                  <a:ext uri="{0D108BD9-81ED-4DB2-BD59-A6C34878D82A}">
                    <a16:rowId xmlns:a16="http://schemas.microsoft.com/office/drawing/2014/main" val="1666669771"/>
                  </a:ext>
                </a:extLst>
              </a:tr>
              <a:tr h="577682">
                <a:tc>
                  <a:txBody>
                    <a:bodyPr/>
                    <a:lstStyle/>
                    <a:p>
                      <a:pPr algn="l" fontAlgn="base"/>
                      <a:r>
                        <a:rPr lang="en-US" sz="1400" cap="none" spc="0">
                          <a:solidFill>
                            <a:schemeClr val="tx1"/>
                          </a:solidFill>
                          <a:effectLst/>
                          <a:latin typeface="Gill Sans MT"/>
                        </a:rPr>
                        <a:t>Registration Session</a:t>
                      </a:r>
                    </a:p>
                  </a:txBody>
                  <a:tcPr marL="78192" marR="78192" marT="39096" marB="78192" anchor="ctr">
                    <a:lnL w="12700" cap="flat" cmpd="sng" algn="ctr">
                      <a:solidFill>
                        <a:schemeClr val="tx1"/>
                      </a:solidFill>
                      <a:prstDash val="solid"/>
                    </a:lnL>
                    <a:lnR w="12700" cmpd="sng">
                      <a:noFill/>
                      <a:prstDash val="solid"/>
                    </a:lnR>
                    <a:lnT w="38100" cmpd="sng">
                      <a:noFill/>
                    </a:lnT>
                    <a:lnB w="12700" cmpd="sng">
                      <a:noFill/>
                      <a:prstDash val="solid"/>
                    </a:lnB>
                    <a:noFill/>
                  </a:tcPr>
                </a:tc>
                <a:tc>
                  <a:txBody>
                    <a:bodyPr/>
                    <a:lstStyle/>
                    <a:p>
                      <a:pPr algn="ctr" fontAlgn="base"/>
                      <a:r>
                        <a:rPr lang="en-US" sz="1400" cap="none" spc="0">
                          <a:solidFill>
                            <a:schemeClr val="tx1"/>
                          </a:solidFill>
                          <a:effectLst/>
                          <a:latin typeface="Gill Sans MT"/>
                        </a:rPr>
                        <a:t>Tuesday </a:t>
                      </a:r>
                    </a:p>
                  </a:txBody>
                  <a:tcPr marL="78192" marR="78192" marT="39096" marB="78192" anchor="ctr">
                    <a:lnL w="12700" cmpd="sng">
                      <a:noFill/>
                      <a:prstDash val="solid"/>
                    </a:lnL>
                    <a:lnR w="12700" cmpd="sng">
                      <a:noFill/>
                      <a:prstDash val="solid"/>
                    </a:lnR>
                    <a:lnT w="38100" cmpd="sng">
                      <a:noFill/>
                    </a:lnT>
                    <a:lnB w="12700" cmpd="sng">
                      <a:noFill/>
                      <a:prstDash val="solid"/>
                    </a:lnB>
                    <a:noFill/>
                  </a:tcPr>
                </a:tc>
                <a:tc>
                  <a:txBody>
                    <a:bodyPr/>
                    <a:lstStyle/>
                    <a:p>
                      <a:pPr algn="ctr" fontAlgn="t"/>
                      <a:r>
                        <a:rPr lang="en-US" sz="1400" cap="none" spc="0">
                          <a:solidFill>
                            <a:schemeClr val="tx1"/>
                          </a:solidFill>
                          <a:effectLst/>
                          <a:latin typeface="Gill Sans MT"/>
                        </a:rPr>
                        <a:t>October 1</a:t>
                      </a:r>
                    </a:p>
                  </a:txBody>
                  <a:tcPr marL="78192" marR="78192" marT="39096" marB="78192" anchor="ctr">
                    <a:lnL w="12700" cmpd="sng">
                      <a:noFill/>
                      <a:prstDash val="solid"/>
                    </a:lnL>
                    <a:lnR w="12700" cmpd="sng">
                      <a:noFill/>
                      <a:prstDash val="solid"/>
                    </a:lnR>
                    <a:lnT w="38100" cmpd="sng">
                      <a:noFill/>
                    </a:lnT>
                    <a:lnB w="12700" cmpd="sng">
                      <a:noFill/>
                      <a:prstDash val="solid"/>
                    </a:lnB>
                    <a:noFill/>
                  </a:tcPr>
                </a:tc>
                <a:tc>
                  <a:txBody>
                    <a:bodyPr/>
                    <a:lstStyle/>
                    <a:p>
                      <a:pPr algn="ctr" fontAlgn="t"/>
                      <a:r>
                        <a:rPr lang="en-US" sz="1400" cap="none" spc="0">
                          <a:solidFill>
                            <a:schemeClr val="tx1"/>
                          </a:solidFill>
                          <a:effectLst/>
                          <a:latin typeface="Gill Sans MT"/>
                        </a:rPr>
                        <a:t>9:00am to 5:00pm</a:t>
                      </a:r>
                    </a:p>
                  </a:txBody>
                  <a:tcPr marL="78192" marR="78192" marT="39096" marB="78192"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553016462"/>
                  </a:ext>
                </a:extLst>
              </a:tr>
              <a:tr h="577682">
                <a:tc>
                  <a:txBody>
                    <a:bodyPr/>
                    <a:lstStyle/>
                    <a:p>
                      <a:pPr algn="l" fontAlgn="base"/>
                      <a:r>
                        <a:rPr lang="en-US" sz="1400" cap="none" spc="0">
                          <a:solidFill>
                            <a:schemeClr val="tx1"/>
                          </a:solidFill>
                          <a:effectLst/>
                          <a:latin typeface="Gill Sans MT"/>
                        </a:rPr>
                        <a:t>Registration Session</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base"/>
                      <a:r>
                        <a:rPr lang="en-US" sz="1400" cap="none" spc="0">
                          <a:solidFill>
                            <a:schemeClr val="tx1"/>
                          </a:solidFill>
                          <a:effectLst/>
                          <a:latin typeface="Gill Sans MT"/>
                        </a:rPr>
                        <a:t>Friday</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t"/>
                      <a:r>
                        <a:rPr lang="en-US" sz="1400" cap="none" spc="0">
                          <a:solidFill>
                            <a:schemeClr val="tx1"/>
                          </a:solidFill>
                          <a:effectLst/>
                          <a:latin typeface="Gill Sans MT"/>
                        </a:rPr>
                        <a:t>October 18</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t"/>
                      <a:r>
                        <a:rPr lang="en-US" sz="1400" cap="none" spc="0">
                          <a:solidFill>
                            <a:schemeClr val="tx1"/>
                          </a:solidFill>
                          <a:effectLst/>
                          <a:latin typeface="Gill Sans MT"/>
                        </a:rPr>
                        <a:t>9:00am to 8:00pm</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086967706"/>
                  </a:ext>
                </a:extLst>
              </a:tr>
              <a:tr h="1004666">
                <a:tc>
                  <a:txBody>
                    <a:bodyPr/>
                    <a:lstStyle/>
                    <a:p>
                      <a:pPr algn="l" fontAlgn="base"/>
                      <a:r>
                        <a:rPr lang="en-US" sz="1400" cap="none" spc="0">
                          <a:solidFill>
                            <a:schemeClr val="tx1"/>
                          </a:solidFill>
                          <a:effectLst/>
                          <a:latin typeface="Gill Sans MT"/>
                        </a:rPr>
                        <a:t>Early Voting</a:t>
                      </a:r>
                    </a:p>
                  </a:txBody>
                  <a:tcPr marL="78192" marR="78192" marT="39096" marB="78192"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ctr" fontAlgn="base"/>
                      <a:r>
                        <a:rPr lang="en-US" sz="1400" cap="none" spc="0">
                          <a:solidFill>
                            <a:schemeClr val="tx1"/>
                          </a:solidFill>
                          <a:effectLst/>
                          <a:latin typeface="Gill Sans MT"/>
                        </a:rPr>
                        <a:t>Monday through Monday </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t"/>
                      <a:r>
                        <a:rPr lang="en-US" sz="1400" cap="none" spc="0">
                          <a:solidFill>
                            <a:schemeClr val="tx1"/>
                          </a:solidFill>
                          <a:effectLst/>
                          <a:latin typeface="Gill Sans MT"/>
                        </a:rPr>
                        <a:t>October 21-October 28</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ase"/>
                      <a:r>
                        <a:rPr lang="en-US" sz="1400" cap="none" spc="0">
                          <a:solidFill>
                            <a:schemeClr val="tx1"/>
                          </a:solidFill>
                          <a:effectLst/>
                          <a:latin typeface="Gill Sans MT"/>
                        </a:rPr>
                        <a:t>10:00am to 6:00pm</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37822798"/>
                  </a:ext>
                </a:extLst>
              </a:tr>
              <a:tr h="803732">
                <a:tc>
                  <a:txBody>
                    <a:bodyPr/>
                    <a:lstStyle/>
                    <a:p>
                      <a:pPr algn="l" fontAlgn="base"/>
                      <a:r>
                        <a:rPr lang="en-US" sz="1400" cap="none" spc="0">
                          <a:solidFill>
                            <a:schemeClr val="tx1"/>
                          </a:solidFill>
                          <a:effectLst/>
                          <a:latin typeface="Gill Sans MT"/>
                        </a:rPr>
                        <a:t>Early Voting Extended Hours</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base"/>
                      <a:r>
                        <a:rPr lang="en-US" sz="1400" cap="none" spc="0">
                          <a:solidFill>
                            <a:schemeClr val="tx1"/>
                          </a:solidFill>
                          <a:effectLst/>
                          <a:latin typeface="Gill Sans MT"/>
                        </a:rPr>
                        <a:t>Tuesday</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base"/>
                      <a:r>
                        <a:rPr lang="en-US" sz="1400" cap="none" spc="0">
                          <a:solidFill>
                            <a:schemeClr val="tx1"/>
                          </a:solidFill>
                          <a:effectLst/>
                          <a:latin typeface="Gill Sans MT"/>
                        </a:rPr>
                        <a:t>October 29</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t"/>
                      <a:r>
                        <a:rPr lang="en-US" sz="1400" cap="none" spc="0">
                          <a:solidFill>
                            <a:schemeClr val="tx1"/>
                          </a:solidFill>
                          <a:effectLst/>
                          <a:latin typeface="Gill Sans MT"/>
                        </a:rPr>
                        <a:t>8:00am to 8:00pm</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56623655"/>
                  </a:ext>
                </a:extLst>
              </a:tr>
              <a:tr h="577682">
                <a:tc>
                  <a:txBody>
                    <a:bodyPr/>
                    <a:lstStyle/>
                    <a:p>
                      <a:pPr algn="l" fontAlgn="base"/>
                      <a:r>
                        <a:rPr lang="en-US" sz="1400" cap="none" spc="0">
                          <a:solidFill>
                            <a:schemeClr val="tx1"/>
                          </a:solidFill>
                          <a:effectLst/>
                          <a:latin typeface="Gill Sans MT"/>
                        </a:rPr>
                        <a:t>Early Voting</a:t>
                      </a:r>
                    </a:p>
                  </a:txBody>
                  <a:tcPr marL="78192" marR="78192" marT="39096" marB="78192"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ctr" fontAlgn="base"/>
                      <a:r>
                        <a:rPr lang="en-US" sz="1400" cap="none" spc="0">
                          <a:solidFill>
                            <a:schemeClr val="tx1"/>
                          </a:solidFill>
                          <a:effectLst/>
                          <a:latin typeface="Gill Sans MT"/>
                        </a:rPr>
                        <a:t>Wednesday </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t"/>
                      <a:r>
                        <a:rPr lang="en-US" sz="1400" cap="none" spc="0">
                          <a:solidFill>
                            <a:schemeClr val="tx1"/>
                          </a:solidFill>
                          <a:effectLst/>
                          <a:latin typeface="Gill Sans MT"/>
                        </a:rPr>
                        <a:t>October 30</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t"/>
                      <a:r>
                        <a:rPr lang="en-US" sz="1400" cap="none" spc="0">
                          <a:solidFill>
                            <a:schemeClr val="tx1"/>
                          </a:solidFill>
                          <a:effectLst/>
                          <a:latin typeface="Gill Sans MT"/>
                        </a:rPr>
                        <a:t>10:00am to 6:00pm</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16468453"/>
                  </a:ext>
                </a:extLst>
              </a:tr>
              <a:tr h="803732">
                <a:tc>
                  <a:txBody>
                    <a:bodyPr/>
                    <a:lstStyle/>
                    <a:p>
                      <a:pPr algn="l" fontAlgn="base"/>
                      <a:r>
                        <a:rPr lang="en-US" sz="1400" cap="none" spc="0">
                          <a:solidFill>
                            <a:schemeClr val="tx1"/>
                          </a:solidFill>
                          <a:effectLst/>
                          <a:latin typeface="Gill Sans MT"/>
                        </a:rPr>
                        <a:t>Early Voting Extended Hours</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t"/>
                      <a:r>
                        <a:rPr lang="en-US" sz="1400" cap="none" spc="0">
                          <a:solidFill>
                            <a:schemeClr val="tx1"/>
                          </a:solidFill>
                          <a:effectLst/>
                          <a:latin typeface="Gill Sans MT"/>
                        </a:rPr>
                        <a:t>Thursday</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t"/>
                      <a:r>
                        <a:rPr lang="en-US" sz="1400" cap="none" spc="0">
                          <a:solidFill>
                            <a:schemeClr val="tx1"/>
                          </a:solidFill>
                          <a:effectLst/>
                          <a:latin typeface="Gill Sans MT"/>
                        </a:rPr>
                        <a:t>October 31</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base"/>
                      <a:r>
                        <a:rPr lang="en-US" sz="1400" cap="none" spc="0">
                          <a:solidFill>
                            <a:schemeClr val="tx1"/>
                          </a:solidFill>
                          <a:effectLst/>
                          <a:latin typeface="Gill Sans MT"/>
                        </a:rPr>
                        <a:t>8:00am to 8:00pm</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328279318"/>
                  </a:ext>
                </a:extLst>
              </a:tr>
              <a:tr h="803732">
                <a:tc>
                  <a:txBody>
                    <a:bodyPr/>
                    <a:lstStyle/>
                    <a:p>
                      <a:pPr algn="l" fontAlgn="base"/>
                      <a:r>
                        <a:rPr lang="en-US" sz="1400" cap="none" spc="0">
                          <a:solidFill>
                            <a:schemeClr val="tx1"/>
                          </a:solidFill>
                          <a:effectLst/>
                          <a:latin typeface="Gill Sans MT"/>
                        </a:rPr>
                        <a:t>Early Voting</a:t>
                      </a:r>
                    </a:p>
                  </a:txBody>
                  <a:tcPr marL="78192" marR="78192" marT="39096" marB="78192"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ctr" fontAlgn="base"/>
                      <a:r>
                        <a:rPr lang="en-US" sz="1400" cap="none" spc="0">
                          <a:solidFill>
                            <a:schemeClr val="tx1"/>
                          </a:solidFill>
                          <a:effectLst/>
                          <a:latin typeface="Gill Sans MT"/>
                        </a:rPr>
                        <a:t>Friday through Sunday</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ase"/>
                      <a:r>
                        <a:rPr lang="en-US" sz="1400" cap="none" spc="0">
                          <a:solidFill>
                            <a:schemeClr val="tx1"/>
                          </a:solidFill>
                          <a:effectLst/>
                          <a:latin typeface="Gill Sans MT"/>
                        </a:rPr>
                        <a:t>November 1-3</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t"/>
                      <a:r>
                        <a:rPr lang="en-US" sz="1400" cap="none" spc="0">
                          <a:solidFill>
                            <a:schemeClr val="tx1"/>
                          </a:solidFill>
                          <a:effectLst/>
                          <a:latin typeface="Gill Sans MT"/>
                        </a:rPr>
                        <a:t>10:00am to 6:00pm</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79893622"/>
                  </a:ext>
                </a:extLst>
              </a:tr>
              <a:tr h="577682">
                <a:tc>
                  <a:txBody>
                    <a:bodyPr/>
                    <a:lstStyle/>
                    <a:p>
                      <a:pPr algn="l" fontAlgn="base"/>
                      <a:r>
                        <a:rPr lang="en-US" sz="1400" cap="none" spc="0">
                          <a:solidFill>
                            <a:schemeClr val="tx1"/>
                          </a:solidFill>
                          <a:effectLst/>
                          <a:latin typeface="Gill Sans MT"/>
                        </a:rPr>
                        <a:t>Registration Session</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base"/>
                      <a:r>
                        <a:rPr lang="en-US" sz="1400" cap="none" spc="0">
                          <a:solidFill>
                            <a:schemeClr val="tx1"/>
                          </a:solidFill>
                          <a:effectLst/>
                          <a:latin typeface="Gill Sans MT"/>
                        </a:rPr>
                        <a:t>Monday</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t"/>
                      <a:r>
                        <a:rPr lang="en-US" sz="1400" cap="none" spc="0">
                          <a:solidFill>
                            <a:schemeClr val="tx1"/>
                          </a:solidFill>
                          <a:effectLst/>
                          <a:latin typeface="Gill Sans MT"/>
                        </a:rPr>
                        <a:t>November 4</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fontAlgn="t"/>
                      <a:r>
                        <a:rPr lang="en-US" sz="1400" cap="none" spc="0">
                          <a:solidFill>
                            <a:schemeClr val="tx1"/>
                          </a:solidFill>
                          <a:effectLst/>
                          <a:latin typeface="Gill Sans MT"/>
                        </a:rPr>
                        <a:t>9:00am to 5:00pm</a:t>
                      </a:r>
                    </a:p>
                  </a:txBody>
                  <a:tcPr marL="78192" marR="78192" marT="39096" marB="7819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577203913"/>
                  </a:ext>
                </a:extLst>
              </a:tr>
              <a:tr h="577682">
                <a:tc>
                  <a:txBody>
                    <a:bodyPr/>
                    <a:lstStyle/>
                    <a:p>
                      <a:pPr algn="l" fontAlgn="base"/>
                      <a:r>
                        <a:rPr lang="en-US" sz="1400" cap="none" spc="0">
                          <a:solidFill>
                            <a:schemeClr val="tx1"/>
                          </a:solidFill>
                          <a:effectLst/>
                          <a:latin typeface="Gill Sans MT"/>
                        </a:rPr>
                        <a:t>Election</a:t>
                      </a:r>
                    </a:p>
                  </a:txBody>
                  <a:tcPr marL="78192" marR="78192" marT="39096" marB="78192" anchor="ctr">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tc>
                  <a:txBody>
                    <a:bodyPr/>
                    <a:lstStyle/>
                    <a:p>
                      <a:pPr algn="ctr" fontAlgn="base"/>
                      <a:r>
                        <a:rPr lang="en-US" sz="1400" cap="none" spc="0">
                          <a:solidFill>
                            <a:schemeClr val="tx1"/>
                          </a:solidFill>
                          <a:effectLst/>
                          <a:latin typeface="Gill Sans MT"/>
                        </a:rPr>
                        <a:t>Tuesday</a:t>
                      </a:r>
                    </a:p>
                  </a:txBody>
                  <a:tcPr marL="78192" marR="78192" marT="39096" marB="78192"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fontAlgn="base"/>
                      <a:r>
                        <a:rPr lang="en-US" sz="1400" cap="none" spc="0">
                          <a:solidFill>
                            <a:schemeClr val="tx1"/>
                          </a:solidFill>
                          <a:effectLst/>
                          <a:latin typeface="Gill Sans MT"/>
                        </a:rPr>
                        <a:t>November 5</a:t>
                      </a:r>
                    </a:p>
                  </a:txBody>
                  <a:tcPr marL="78192" marR="78192" marT="39096" marB="78192"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fontAlgn="t"/>
                      <a:r>
                        <a:rPr lang="en-US" sz="1400" cap="none" spc="0">
                          <a:solidFill>
                            <a:schemeClr val="tx1"/>
                          </a:solidFill>
                          <a:effectLst/>
                          <a:latin typeface="Gill Sans MT"/>
                        </a:rPr>
                        <a:t>5:00am to 8:00pm+</a:t>
                      </a:r>
                    </a:p>
                  </a:txBody>
                  <a:tcPr marL="78192" marR="78192" marT="39096" marB="78192"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319858387"/>
                  </a:ext>
                </a:extLst>
              </a:tr>
            </a:tbl>
          </a:graphicData>
        </a:graphic>
      </p:graphicFrame>
    </p:spTree>
    <p:extLst>
      <p:ext uri="{BB962C8B-B14F-4D97-AF65-F5344CB8AC3E}">
        <p14:creationId xmlns:p14="http://schemas.microsoft.com/office/powerpoint/2010/main" val="1482970021"/>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ly Voting Icon with Vote, Icon, and Patriotic Symbolism and Colors ...">
            <a:extLst>
              <a:ext uri="{FF2B5EF4-FFF2-40B4-BE49-F238E27FC236}">
                <a16:creationId xmlns:a16="http://schemas.microsoft.com/office/drawing/2014/main" id="{C4DD42CB-BF6E-AFA1-4275-EF1C64EBDF8B}"/>
              </a:ext>
            </a:extLst>
          </p:cNvPr>
          <p:cNvPicPr>
            <a:picLocks noChangeAspect="1"/>
          </p:cNvPicPr>
          <p:nvPr/>
        </p:nvPicPr>
        <p:blipFill>
          <a:blip r:embed="rId3"/>
          <a:srcRect l="18590" t="10692" r="16346" b="18868"/>
          <a:stretch/>
        </p:blipFill>
        <p:spPr>
          <a:xfrm>
            <a:off x="10487348" y="4966739"/>
            <a:ext cx="1708301" cy="1887909"/>
          </a:xfrm>
          <a:prstGeom prst="rect">
            <a:avLst/>
          </a:prstGeom>
        </p:spPr>
      </p:pic>
      <p:pic>
        <p:nvPicPr>
          <p:cNvPr id="4" name="Picture 3" descr="Early Voting - Greg Cromer">
            <a:extLst>
              <a:ext uri="{FF2B5EF4-FFF2-40B4-BE49-F238E27FC236}">
                <a16:creationId xmlns:a16="http://schemas.microsoft.com/office/drawing/2014/main" id="{46AE2F60-0302-9BD8-5F5C-604C23297B5B}"/>
              </a:ext>
            </a:extLst>
          </p:cNvPr>
          <p:cNvPicPr>
            <a:picLocks noChangeAspect="1"/>
          </p:cNvPicPr>
          <p:nvPr/>
        </p:nvPicPr>
        <p:blipFill>
          <a:blip r:embed="rId4"/>
          <a:stretch>
            <a:fillRect/>
          </a:stretch>
        </p:blipFill>
        <p:spPr>
          <a:xfrm>
            <a:off x="85973" y="927"/>
            <a:ext cx="2579171" cy="1759651"/>
          </a:xfrm>
          <a:prstGeom prst="rect">
            <a:avLst/>
          </a:prstGeom>
        </p:spPr>
      </p:pic>
      <p:sp>
        <p:nvSpPr>
          <p:cNvPr id="11" name="TextBox 10">
            <a:extLst>
              <a:ext uri="{FF2B5EF4-FFF2-40B4-BE49-F238E27FC236}">
                <a16:creationId xmlns:a16="http://schemas.microsoft.com/office/drawing/2014/main" id="{B5218DCB-F7C6-7659-BBA2-084614C29724}"/>
              </a:ext>
            </a:extLst>
          </p:cNvPr>
          <p:cNvSpPr txBox="1"/>
          <p:nvPr/>
        </p:nvSpPr>
        <p:spPr>
          <a:xfrm>
            <a:off x="1705554" y="2336943"/>
            <a:ext cx="963169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ea typeface="+mn-lt"/>
                <a:cs typeface="+mn-lt"/>
              </a:rPr>
              <a:t>To cast an early voting ballot, an elector must do the following:</a:t>
            </a:r>
            <a:endParaRPr lang="en-US"/>
          </a:p>
          <a:p>
            <a:pPr algn="just"/>
            <a:endParaRPr lang="en-US">
              <a:ea typeface="+mn-lt"/>
              <a:cs typeface="+mn-lt"/>
            </a:endParaRPr>
          </a:p>
          <a:p>
            <a:pPr algn="just"/>
            <a:r>
              <a:rPr lang="en-US">
                <a:ea typeface="+mn-lt"/>
                <a:cs typeface="+mn-lt"/>
              </a:rPr>
              <a:t>1. appear in person at an early voting location within the designated times,</a:t>
            </a:r>
            <a:endParaRPr lang="en-US"/>
          </a:p>
          <a:p>
            <a:pPr algn="just"/>
            <a:endParaRPr lang="en-US">
              <a:ea typeface="+mn-lt"/>
              <a:cs typeface="+mn-lt"/>
            </a:endParaRPr>
          </a:p>
          <a:p>
            <a:pPr algn="just"/>
            <a:r>
              <a:rPr lang="en-US">
                <a:ea typeface="+mn-lt"/>
                <a:cs typeface="+mn-lt"/>
              </a:rPr>
              <a:t>2. comply with election day identification requirements by either </a:t>
            </a:r>
          </a:p>
          <a:p>
            <a:pPr algn="just"/>
            <a:r>
              <a:rPr lang="en-US">
                <a:ea typeface="+mn-lt"/>
                <a:cs typeface="+mn-lt"/>
              </a:rPr>
              <a:t>   (a) showing adequate identification</a:t>
            </a:r>
          </a:p>
          <a:p>
            <a:pPr algn="just"/>
            <a:r>
              <a:rPr lang="en-US">
                <a:ea typeface="+mn-lt"/>
                <a:cs typeface="+mn-lt"/>
              </a:rPr>
              <a:t>   (b) signing an affidavit attesting to his or her identity, and</a:t>
            </a:r>
            <a:endParaRPr lang="en-US"/>
          </a:p>
          <a:p>
            <a:pPr algn="just"/>
            <a:endParaRPr lang="en-US">
              <a:ea typeface="+mn-lt"/>
              <a:cs typeface="+mn-lt"/>
            </a:endParaRPr>
          </a:p>
          <a:p>
            <a:pPr algn="just"/>
            <a:r>
              <a:rPr lang="en-US">
                <a:ea typeface="+mn-lt"/>
                <a:cs typeface="+mn-lt"/>
              </a:rPr>
              <a:t>3. declare under oath that he or she has not previously voted in the election by signing the affirmation on the back of the early voting envelope.</a:t>
            </a:r>
            <a:endParaRPr lang="en-US"/>
          </a:p>
        </p:txBody>
      </p:sp>
      <p:sp>
        <p:nvSpPr>
          <p:cNvPr id="13" name="Title 12">
            <a:extLst>
              <a:ext uri="{FF2B5EF4-FFF2-40B4-BE49-F238E27FC236}">
                <a16:creationId xmlns:a16="http://schemas.microsoft.com/office/drawing/2014/main" id="{5D502DB0-0C0D-E694-78D2-5EA231922962}"/>
              </a:ext>
            </a:extLst>
          </p:cNvPr>
          <p:cNvSpPr>
            <a:spLocks noGrp="1"/>
          </p:cNvSpPr>
          <p:nvPr>
            <p:ph type="title"/>
          </p:nvPr>
        </p:nvSpPr>
        <p:spPr/>
        <p:txBody>
          <a:bodyPr/>
          <a:lstStyle/>
          <a:p>
            <a:r>
              <a:rPr lang="en-US" b="1" baseline="0">
                <a:latin typeface="Gill Sans MT"/>
              </a:rPr>
              <a:t>Early Voting Process</a:t>
            </a:r>
            <a:endParaRPr lang="en-US" b="1"/>
          </a:p>
        </p:txBody>
      </p:sp>
    </p:spTree>
    <p:extLst>
      <p:ext uri="{BB962C8B-B14F-4D97-AF65-F5344CB8AC3E}">
        <p14:creationId xmlns:p14="http://schemas.microsoft.com/office/powerpoint/2010/main" val="8467215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arly Voting - Greg Cromer">
            <a:extLst>
              <a:ext uri="{FF2B5EF4-FFF2-40B4-BE49-F238E27FC236}">
                <a16:creationId xmlns:a16="http://schemas.microsoft.com/office/drawing/2014/main" id="{A5119A46-392A-0350-8277-EB56BE44811B}"/>
              </a:ext>
            </a:extLst>
          </p:cNvPr>
          <p:cNvPicPr>
            <a:picLocks noChangeAspect="1"/>
          </p:cNvPicPr>
          <p:nvPr/>
        </p:nvPicPr>
        <p:blipFill>
          <a:blip r:embed="rId3"/>
          <a:stretch>
            <a:fillRect/>
          </a:stretch>
        </p:blipFill>
        <p:spPr>
          <a:xfrm>
            <a:off x="76077" y="928"/>
            <a:ext cx="2589067" cy="1739859"/>
          </a:xfrm>
          <a:prstGeom prst="rect">
            <a:avLst/>
          </a:prstGeom>
        </p:spPr>
      </p:pic>
      <p:sp>
        <p:nvSpPr>
          <p:cNvPr id="2" name="Title 1">
            <a:extLst>
              <a:ext uri="{FF2B5EF4-FFF2-40B4-BE49-F238E27FC236}">
                <a16:creationId xmlns:a16="http://schemas.microsoft.com/office/drawing/2014/main" id="{960437A4-2261-9489-D8C1-7063FB8A001B}"/>
              </a:ext>
            </a:extLst>
          </p:cNvPr>
          <p:cNvSpPr>
            <a:spLocks noGrp="1"/>
          </p:cNvSpPr>
          <p:nvPr>
            <p:ph type="title"/>
          </p:nvPr>
        </p:nvSpPr>
        <p:spPr/>
        <p:txBody>
          <a:bodyPr/>
          <a:lstStyle/>
          <a:p>
            <a:r>
              <a:rPr lang="en-US" b="1" baseline="0">
                <a:latin typeface="Gill Sans MT"/>
              </a:rPr>
              <a:t>Checking Eligibility</a:t>
            </a:r>
            <a:endParaRPr lang="en-US" b="1"/>
          </a:p>
        </p:txBody>
      </p:sp>
      <p:sp>
        <p:nvSpPr>
          <p:cNvPr id="3" name="TextBox 2">
            <a:extLst>
              <a:ext uri="{FF2B5EF4-FFF2-40B4-BE49-F238E27FC236}">
                <a16:creationId xmlns:a16="http://schemas.microsoft.com/office/drawing/2014/main" id="{6B8523D3-149D-1620-A4D8-F300D99449EE}"/>
              </a:ext>
            </a:extLst>
          </p:cNvPr>
          <p:cNvSpPr txBox="1"/>
          <p:nvPr/>
        </p:nvSpPr>
        <p:spPr>
          <a:xfrm>
            <a:off x="1357251" y="2370365"/>
            <a:ext cx="947873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t> Registrars of voters must check the CVRS before admitting an applicant as an elector. If the person is found in the CVRS as an elector in the municipality, the appropriate ballot and corresponding envelope must be provided to the voter. </a:t>
            </a:r>
          </a:p>
          <a:p>
            <a:pPr algn="just"/>
            <a:endParaRPr lang="en-US"/>
          </a:p>
          <a:p>
            <a:pPr algn="just"/>
            <a:r>
              <a:rPr lang="en-US"/>
              <a:t>If the address in the CVRS does not match the current address of the elector, </a:t>
            </a:r>
            <a:r>
              <a:rPr lang="en-US" b="1"/>
              <a:t>but the new address is in the same town</a:t>
            </a:r>
            <a:r>
              <a:rPr lang="en-US"/>
              <a:t>, the official must transfer the elector to their new voting district. The officials must then provide the elector with the ballot for their new voting district.</a:t>
            </a:r>
          </a:p>
        </p:txBody>
      </p:sp>
      <p:pic>
        <p:nvPicPr>
          <p:cNvPr id="4" name="Picture 3" descr="Election Voter List Vector, Elector List, Voter List, Election PNG and ...">
            <a:extLst>
              <a:ext uri="{FF2B5EF4-FFF2-40B4-BE49-F238E27FC236}">
                <a16:creationId xmlns:a16="http://schemas.microsoft.com/office/drawing/2014/main" id="{40B98E94-DCF0-4F72-52DA-D11582719C51}"/>
              </a:ext>
            </a:extLst>
          </p:cNvPr>
          <p:cNvPicPr>
            <a:picLocks noChangeAspect="1"/>
          </p:cNvPicPr>
          <p:nvPr/>
        </p:nvPicPr>
        <p:blipFill>
          <a:blip r:embed="rId4"/>
          <a:srcRect l="17695" t="5004" r="17532" b="4959"/>
          <a:stretch/>
        </p:blipFill>
        <p:spPr>
          <a:xfrm rot="-900000">
            <a:off x="568187" y="4568980"/>
            <a:ext cx="1573487" cy="2015137"/>
          </a:xfrm>
          <a:prstGeom prst="rect">
            <a:avLst/>
          </a:prstGeom>
          <a:ln>
            <a:noFill/>
          </a:ln>
          <a:effectLst>
            <a:softEdge rad="112500"/>
          </a:effectLst>
        </p:spPr>
      </p:pic>
      <p:pic>
        <p:nvPicPr>
          <p:cNvPr id="5" name="Picture 4" descr="Man Using Computer Clip Art at Clker.com - vector clip art online ...">
            <a:extLst>
              <a:ext uri="{FF2B5EF4-FFF2-40B4-BE49-F238E27FC236}">
                <a16:creationId xmlns:a16="http://schemas.microsoft.com/office/drawing/2014/main" id="{C775413C-2E63-9F1E-2AE0-0D2BD8AD760B}"/>
              </a:ext>
            </a:extLst>
          </p:cNvPr>
          <p:cNvPicPr>
            <a:picLocks noChangeAspect="1"/>
          </p:cNvPicPr>
          <p:nvPr/>
        </p:nvPicPr>
        <p:blipFill>
          <a:blip r:embed="rId5"/>
          <a:stretch>
            <a:fillRect/>
          </a:stretch>
        </p:blipFill>
        <p:spPr>
          <a:xfrm>
            <a:off x="9316414" y="144978"/>
            <a:ext cx="2871403" cy="2223655"/>
          </a:xfrm>
          <a:prstGeom prst="rect">
            <a:avLst/>
          </a:prstGeom>
        </p:spPr>
      </p:pic>
      <p:sp>
        <p:nvSpPr>
          <p:cNvPr id="6" name="TextBox 5">
            <a:extLst>
              <a:ext uri="{FF2B5EF4-FFF2-40B4-BE49-F238E27FC236}">
                <a16:creationId xmlns:a16="http://schemas.microsoft.com/office/drawing/2014/main" id="{8DC3B3A9-885F-F5FC-60E3-B849A832529D}"/>
              </a:ext>
            </a:extLst>
          </p:cNvPr>
          <p:cNvSpPr txBox="1"/>
          <p:nvPr/>
        </p:nvSpPr>
        <p:spPr>
          <a:xfrm rot="21240000">
            <a:off x="10850089" y="1187532"/>
            <a:ext cx="8926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FFFF"/>
                </a:solidFill>
              </a:rPr>
              <a:t>CVRS</a:t>
            </a:r>
          </a:p>
        </p:txBody>
      </p:sp>
      <p:pic>
        <p:nvPicPr>
          <p:cNvPr id="9" name="Picture 8" descr="Early Voting Icon with Vote, Icon, and Patriotic Symbolism and Colors ...">
            <a:extLst>
              <a:ext uri="{FF2B5EF4-FFF2-40B4-BE49-F238E27FC236}">
                <a16:creationId xmlns:a16="http://schemas.microsoft.com/office/drawing/2014/main" id="{76970D24-FDCB-8277-B9E2-DF992C646555}"/>
              </a:ext>
            </a:extLst>
          </p:cNvPr>
          <p:cNvPicPr>
            <a:picLocks noChangeAspect="1"/>
          </p:cNvPicPr>
          <p:nvPr/>
        </p:nvPicPr>
        <p:blipFill>
          <a:blip r:embed="rId6"/>
          <a:srcRect l="18590" t="10692" r="16346" b="18868"/>
          <a:stretch/>
        </p:blipFill>
        <p:spPr>
          <a:xfrm>
            <a:off x="10487348" y="4966739"/>
            <a:ext cx="1708301" cy="1887909"/>
          </a:xfrm>
          <a:prstGeom prst="rect">
            <a:avLst/>
          </a:prstGeom>
        </p:spPr>
      </p:pic>
      <p:pic>
        <p:nvPicPr>
          <p:cNvPr id="7" name="Picture 6" descr="Untitled">
            <a:extLst>
              <a:ext uri="{FF2B5EF4-FFF2-40B4-BE49-F238E27FC236}">
                <a16:creationId xmlns:a16="http://schemas.microsoft.com/office/drawing/2014/main" id="{B5694F23-FD01-F0F3-4AA3-D76CEC3860BD}"/>
              </a:ext>
            </a:extLst>
          </p:cNvPr>
          <p:cNvPicPr>
            <a:picLocks noChangeAspect="1"/>
          </p:cNvPicPr>
          <p:nvPr/>
        </p:nvPicPr>
        <p:blipFill>
          <a:blip r:embed="rId7"/>
          <a:stretch>
            <a:fillRect/>
          </a:stretch>
        </p:blipFill>
        <p:spPr>
          <a:xfrm>
            <a:off x="5171395" y="4337277"/>
            <a:ext cx="1876425" cy="2428875"/>
          </a:xfrm>
          <a:prstGeom prst="rect">
            <a:avLst/>
          </a:prstGeom>
        </p:spPr>
      </p:pic>
    </p:spTree>
    <p:extLst>
      <p:ext uri="{BB962C8B-B14F-4D97-AF65-F5344CB8AC3E}">
        <p14:creationId xmlns:p14="http://schemas.microsoft.com/office/powerpoint/2010/main" val="2621701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arly Voting - Greg Cromer">
            <a:extLst>
              <a:ext uri="{FF2B5EF4-FFF2-40B4-BE49-F238E27FC236}">
                <a16:creationId xmlns:a16="http://schemas.microsoft.com/office/drawing/2014/main" id="{493794EE-642E-A72B-F985-B5D20433368D}"/>
              </a:ext>
            </a:extLst>
          </p:cNvPr>
          <p:cNvPicPr>
            <a:picLocks noChangeAspect="1"/>
          </p:cNvPicPr>
          <p:nvPr/>
        </p:nvPicPr>
        <p:blipFill>
          <a:blip r:embed="rId3"/>
          <a:stretch>
            <a:fillRect/>
          </a:stretch>
        </p:blipFill>
        <p:spPr>
          <a:xfrm>
            <a:off x="76077" y="928"/>
            <a:ext cx="2589067" cy="1739859"/>
          </a:xfrm>
          <a:prstGeom prst="rect">
            <a:avLst/>
          </a:prstGeom>
        </p:spPr>
      </p:pic>
      <p:sp>
        <p:nvSpPr>
          <p:cNvPr id="2" name="Title 1">
            <a:extLst>
              <a:ext uri="{FF2B5EF4-FFF2-40B4-BE49-F238E27FC236}">
                <a16:creationId xmlns:a16="http://schemas.microsoft.com/office/drawing/2014/main" id="{67421B2F-2E7F-C5A4-0694-C7C9507B33CD}"/>
              </a:ext>
            </a:extLst>
          </p:cNvPr>
          <p:cNvSpPr>
            <a:spLocks noGrp="1"/>
          </p:cNvSpPr>
          <p:nvPr>
            <p:ph type="title"/>
          </p:nvPr>
        </p:nvSpPr>
        <p:spPr/>
        <p:txBody>
          <a:bodyPr/>
          <a:lstStyle/>
          <a:p>
            <a:r>
              <a:rPr lang="en-US" b="1">
                <a:latin typeface="Gill Sans MT"/>
              </a:rPr>
              <a:t>Applicant and CVRS</a:t>
            </a:r>
          </a:p>
        </p:txBody>
      </p:sp>
      <p:sp>
        <p:nvSpPr>
          <p:cNvPr id="3" name="Text Placeholder 2">
            <a:extLst>
              <a:ext uri="{FF2B5EF4-FFF2-40B4-BE49-F238E27FC236}">
                <a16:creationId xmlns:a16="http://schemas.microsoft.com/office/drawing/2014/main" id="{CBA13C34-7486-E2C0-8E34-5B4F78EA01CC}"/>
              </a:ext>
            </a:extLst>
          </p:cNvPr>
          <p:cNvSpPr>
            <a:spLocks noGrp="1"/>
          </p:cNvSpPr>
          <p:nvPr>
            <p:ph type="body" idx="1"/>
          </p:nvPr>
        </p:nvSpPr>
        <p:spPr>
          <a:xfrm>
            <a:off x="839788" y="1409020"/>
            <a:ext cx="5157787" cy="823912"/>
          </a:xfrm>
        </p:spPr>
        <p:txBody>
          <a:bodyPr vert="horz" lIns="91440" tIns="45720" rIns="91440" bIns="45720" rtlCol="0" anchor="ctr">
            <a:normAutofit/>
          </a:bodyPr>
          <a:lstStyle/>
          <a:p>
            <a:r>
              <a:rPr lang="en-US" b="1" baseline="0">
                <a:solidFill>
                  <a:srgbClr val="1B2F2F"/>
                </a:solidFill>
                <a:latin typeface="Gill Sans MT"/>
              </a:rPr>
              <a:t>Applicant </a:t>
            </a:r>
            <a:r>
              <a:rPr lang="en-US">
                <a:solidFill>
                  <a:srgbClr val="1B2F2F"/>
                </a:solidFill>
                <a:latin typeface="Gill Sans MT"/>
              </a:rPr>
              <a:t>LISTED</a:t>
            </a:r>
            <a:r>
              <a:rPr lang="en-US" b="1" baseline="0">
                <a:solidFill>
                  <a:srgbClr val="1B2F2F"/>
                </a:solidFill>
                <a:latin typeface="Gill Sans MT"/>
              </a:rPr>
              <a:t> in CVRS</a:t>
            </a:r>
            <a:endParaRPr lang="en-US"/>
          </a:p>
        </p:txBody>
      </p:sp>
      <p:sp>
        <p:nvSpPr>
          <p:cNvPr id="4" name="Content Placeholder 3">
            <a:extLst>
              <a:ext uri="{FF2B5EF4-FFF2-40B4-BE49-F238E27FC236}">
                <a16:creationId xmlns:a16="http://schemas.microsoft.com/office/drawing/2014/main" id="{BD1B8018-20E7-4D7F-8F0B-F848E4D9449F}"/>
              </a:ext>
            </a:extLst>
          </p:cNvPr>
          <p:cNvSpPr>
            <a:spLocks noGrp="1"/>
          </p:cNvSpPr>
          <p:nvPr>
            <p:ph sz="half" idx="2"/>
          </p:nvPr>
        </p:nvSpPr>
        <p:spPr>
          <a:xfrm>
            <a:off x="839788" y="2124075"/>
            <a:ext cx="5144180" cy="4446588"/>
          </a:xfrm>
        </p:spPr>
        <p:txBody>
          <a:bodyPr vert="horz" lIns="91440" tIns="45720" rIns="91440" bIns="45720" rtlCol="0" anchor="t">
            <a:normAutofit/>
          </a:bodyPr>
          <a:lstStyle/>
          <a:p>
            <a:r>
              <a:rPr lang="en-US" sz="1800" baseline="0">
                <a:latin typeface="Gill Sans MT"/>
              </a:rPr>
              <a:t>If an applicant is registered </a:t>
            </a:r>
            <a:r>
              <a:rPr lang="en-US" sz="1800" u="sng" baseline="0">
                <a:latin typeface="Gill Sans MT"/>
              </a:rPr>
              <a:t>in another municipality</a:t>
            </a:r>
            <a:r>
              <a:rPr lang="en-US" sz="1800" baseline="0">
                <a:latin typeface="Gill Sans MT"/>
              </a:rPr>
              <a:t> but wants to change their registration location, the registrars must immediately notify the registrars in the municipality where the applicant is currently registered and request that they remove the elector’s name from their official registry list. </a:t>
            </a:r>
            <a:endParaRPr lang="en-US" sz="1800">
              <a:latin typeface="Goudy Old Style"/>
            </a:endParaRPr>
          </a:p>
          <a:p>
            <a:r>
              <a:rPr lang="en-US" sz="1800" baseline="0">
                <a:latin typeface="Gill Sans MT"/>
              </a:rPr>
              <a:t>The election officials </a:t>
            </a:r>
            <a:r>
              <a:rPr lang="en-US" sz="1800" u="sng" baseline="0">
                <a:latin typeface="Gill Sans MT"/>
              </a:rPr>
              <a:t>in that municipality</a:t>
            </a:r>
            <a:r>
              <a:rPr lang="en-US" sz="1800" baseline="0">
                <a:latin typeface="Gill Sans MT"/>
              </a:rPr>
              <a:t> </a:t>
            </a:r>
            <a:r>
              <a:rPr lang="en-US" sz="1800" b="1" baseline="0">
                <a:latin typeface="Gill Sans MT"/>
              </a:rPr>
              <a:t>must cross through</a:t>
            </a:r>
            <a:r>
              <a:rPr lang="en-US" sz="1800" baseline="0">
                <a:latin typeface="Gill Sans MT"/>
              </a:rPr>
              <a:t> the </a:t>
            </a:r>
            <a:r>
              <a:rPr lang="en-US" sz="1800" strike="sngStrike" baseline="0">
                <a:latin typeface="Gill Sans MT"/>
              </a:rPr>
              <a:t>elector’s name</a:t>
            </a:r>
            <a:r>
              <a:rPr lang="en-US" sz="1800" baseline="0">
                <a:latin typeface="Gill Sans MT"/>
              </a:rPr>
              <a:t> on the list and mark</a:t>
            </a:r>
            <a:r>
              <a:rPr lang="en-US" sz="1800" b="1" baseline="0">
                <a:latin typeface="Gill Sans MT"/>
              </a:rPr>
              <a:t> “OFF”</a:t>
            </a:r>
            <a:r>
              <a:rPr lang="en-US" sz="1800" baseline="0">
                <a:latin typeface="Gill Sans MT"/>
              </a:rPr>
              <a:t> next to it.</a:t>
            </a:r>
          </a:p>
          <a:p>
            <a:r>
              <a:rPr lang="en-US" sz="1800" b="1">
                <a:latin typeface="Gill Sans MT"/>
                <a:ea typeface="+mj-lt"/>
                <a:cs typeface="+mj-lt"/>
              </a:rPr>
              <a:t>Two </a:t>
            </a:r>
            <a:r>
              <a:rPr lang="en-US" sz="1800">
                <a:latin typeface="Gill Sans MT"/>
                <a:ea typeface="+mj-lt"/>
                <a:cs typeface="+mj-lt"/>
              </a:rPr>
              <a:t>telephone inquiries to the previous municipality within a </a:t>
            </a:r>
            <a:r>
              <a:rPr lang="en-US" sz="1800" b="1">
                <a:latin typeface="Gill Sans MT"/>
                <a:ea typeface="+mj-lt"/>
                <a:cs typeface="+mj-lt"/>
              </a:rPr>
              <a:t>five- to 10-minute</a:t>
            </a:r>
            <a:r>
              <a:rPr lang="en-US" sz="1800">
                <a:latin typeface="Gill Sans MT"/>
                <a:ea typeface="+mj-lt"/>
                <a:cs typeface="+mj-lt"/>
              </a:rPr>
              <a:t> period.</a:t>
            </a:r>
            <a:endParaRPr lang="en-US" sz="1800">
              <a:latin typeface="Gill Sans MT"/>
            </a:endParaRPr>
          </a:p>
        </p:txBody>
      </p:sp>
      <p:sp>
        <p:nvSpPr>
          <p:cNvPr id="5" name="Text Placeholder 4">
            <a:extLst>
              <a:ext uri="{FF2B5EF4-FFF2-40B4-BE49-F238E27FC236}">
                <a16:creationId xmlns:a16="http://schemas.microsoft.com/office/drawing/2014/main" id="{DED9985F-94AD-F8F1-9E39-46D234C9C5EB}"/>
              </a:ext>
            </a:extLst>
          </p:cNvPr>
          <p:cNvSpPr>
            <a:spLocks noGrp="1"/>
          </p:cNvSpPr>
          <p:nvPr>
            <p:ph type="body" sz="quarter" idx="3"/>
          </p:nvPr>
        </p:nvSpPr>
        <p:spPr>
          <a:xfrm>
            <a:off x="6172200" y="1381806"/>
            <a:ext cx="5183188" cy="823912"/>
          </a:xfrm>
        </p:spPr>
        <p:txBody>
          <a:bodyPr vert="horz" lIns="91440" tIns="45720" rIns="91440" bIns="45720" rtlCol="0" anchor="ctr">
            <a:normAutofit/>
          </a:bodyPr>
          <a:lstStyle/>
          <a:p>
            <a:r>
              <a:rPr lang="en-US" b="1" baseline="0">
                <a:solidFill>
                  <a:srgbClr val="1B2F2F"/>
                </a:solidFill>
                <a:latin typeface="Gill Sans MT"/>
              </a:rPr>
              <a:t>Applicant </a:t>
            </a:r>
            <a:r>
              <a:rPr lang="en-US">
                <a:solidFill>
                  <a:srgbClr val="1B2F2F"/>
                </a:solidFill>
                <a:latin typeface="Gill Sans MT"/>
              </a:rPr>
              <a:t>NOT LISTED</a:t>
            </a:r>
            <a:r>
              <a:rPr lang="en-US" b="1" baseline="0">
                <a:solidFill>
                  <a:srgbClr val="1B2F2F"/>
                </a:solidFill>
                <a:latin typeface="Gill Sans MT"/>
              </a:rPr>
              <a:t> in CVRS</a:t>
            </a:r>
            <a:endParaRPr lang="en-US"/>
          </a:p>
        </p:txBody>
      </p:sp>
      <p:pic>
        <p:nvPicPr>
          <p:cNvPr id="13" name="Picture 12" descr="Early Voting Icon with Vote, Icon, and Patriotic Symbolism and Colors ...">
            <a:extLst>
              <a:ext uri="{FF2B5EF4-FFF2-40B4-BE49-F238E27FC236}">
                <a16:creationId xmlns:a16="http://schemas.microsoft.com/office/drawing/2014/main" id="{ACDFE5B0-79BC-4800-C82B-A75C04ECEDCE}"/>
              </a:ext>
            </a:extLst>
          </p:cNvPr>
          <p:cNvPicPr>
            <a:picLocks noChangeAspect="1"/>
          </p:cNvPicPr>
          <p:nvPr/>
        </p:nvPicPr>
        <p:blipFill>
          <a:blip r:embed="rId4"/>
          <a:srcRect l="18590" t="10692" r="16346" b="18868"/>
          <a:stretch/>
        </p:blipFill>
        <p:spPr>
          <a:xfrm>
            <a:off x="10196290" y="4644379"/>
            <a:ext cx="1999359" cy="2210269"/>
          </a:xfrm>
          <a:prstGeom prst="rect">
            <a:avLst/>
          </a:prstGeom>
        </p:spPr>
      </p:pic>
      <p:sp>
        <p:nvSpPr>
          <p:cNvPr id="6" name="Content Placeholder 5">
            <a:extLst>
              <a:ext uri="{FF2B5EF4-FFF2-40B4-BE49-F238E27FC236}">
                <a16:creationId xmlns:a16="http://schemas.microsoft.com/office/drawing/2014/main" id="{D0F301BA-6229-B063-A4FC-BFD357FE1061}"/>
              </a:ext>
            </a:extLst>
          </p:cNvPr>
          <p:cNvSpPr>
            <a:spLocks noGrp="1"/>
          </p:cNvSpPr>
          <p:nvPr>
            <p:ph sz="quarter" idx="4"/>
          </p:nvPr>
        </p:nvSpPr>
        <p:spPr>
          <a:xfrm>
            <a:off x="6172200" y="2124075"/>
            <a:ext cx="5183188" cy="3684588"/>
          </a:xfrm>
        </p:spPr>
        <p:txBody>
          <a:bodyPr vert="horz" lIns="91440" tIns="45720" rIns="91440" bIns="45720" rtlCol="0" anchor="t">
            <a:normAutofit/>
          </a:bodyPr>
          <a:lstStyle/>
          <a:p>
            <a:r>
              <a:rPr lang="en-US" sz="1800">
                <a:solidFill>
                  <a:srgbClr val="000000"/>
                </a:solidFill>
                <a:latin typeface="Gill Sans MT"/>
              </a:rPr>
              <a:t>If the registrars of voters determine that the applicant is not listed in CVRS as being registered to vote </a:t>
            </a:r>
            <a:r>
              <a:rPr lang="en-US" sz="1800" u="sng">
                <a:solidFill>
                  <a:srgbClr val="000000"/>
                </a:solidFill>
                <a:latin typeface="Gill Sans MT"/>
              </a:rPr>
              <a:t>in another municipality</a:t>
            </a:r>
            <a:r>
              <a:rPr lang="en-US" sz="1800">
                <a:solidFill>
                  <a:srgbClr val="000000"/>
                </a:solidFill>
                <a:latin typeface="Gill Sans MT"/>
              </a:rPr>
              <a:t>, </a:t>
            </a:r>
            <a:r>
              <a:rPr lang="en-US" sz="1800" b="1">
                <a:solidFill>
                  <a:srgbClr val="000000"/>
                </a:solidFill>
                <a:latin typeface="Gill Sans MT"/>
              </a:rPr>
              <a:t>they must admit the applicant</a:t>
            </a:r>
            <a:r>
              <a:rPr lang="en-US" sz="1800">
                <a:solidFill>
                  <a:srgbClr val="000000"/>
                </a:solidFill>
                <a:latin typeface="Gill Sans MT"/>
              </a:rPr>
              <a:t>. </a:t>
            </a:r>
            <a:endParaRPr lang="en-US" sz="1800">
              <a:solidFill>
                <a:srgbClr val="1B2F2F"/>
              </a:solidFill>
              <a:latin typeface="Goudy Old Style"/>
            </a:endParaRPr>
          </a:p>
          <a:p>
            <a:r>
              <a:rPr lang="en-US" sz="1800">
                <a:solidFill>
                  <a:srgbClr val="000000"/>
                </a:solidFill>
                <a:latin typeface="Gill Sans MT"/>
              </a:rPr>
              <a:t>The applicant becomes an elector </a:t>
            </a:r>
            <a:r>
              <a:rPr lang="en-US" sz="1800" u="sng">
                <a:solidFill>
                  <a:srgbClr val="000000"/>
                </a:solidFill>
                <a:latin typeface="Gill Sans MT"/>
              </a:rPr>
              <a:t>in the municipality immediately</a:t>
            </a:r>
            <a:r>
              <a:rPr lang="en-US" sz="1800">
                <a:solidFill>
                  <a:srgbClr val="000000"/>
                </a:solidFill>
                <a:latin typeface="Gill Sans MT"/>
              </a:rPr>
              <a:t>.</a:t>
            </a:r>
            <a:endParaRPr lang="en-US" sz="1800"/>
          </a:p>
        </p:txBody>
      </p:sp>
    </p:spTree>
    <p:extLst>
      <p:ext uri="{BB962C8B-B14F-4D97-AF65-F5344CB8AC3E}">
        <p14:creationId xmlns:p14="http://schemas.microsoft.com/office/powerpoint/2010/main" val="562609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arly Voting - Greg Cromer">
            <a:extLst>
              <a:ext uri="{FF2B5EF4-FFF2-40B4-BE49-F238E27FC236}">
                <a16:creationId xmlns:a16="http://schemas.microsoft.com/office/drawing/2014/main" id="{EEF19755-4BBB-547F-8425-F087B76B877B}"/>
              </a:ext>
            </a:extLst>
          </p:cNvPr>
          <p:cNvPicPr>
            <a:picLocks noChangeAspect="1"/>
          </p:cNvPicPr>
          <p:nvPr/>
        </p:nvPicPr>
        <p:blipFill>
          <a:blip r:embed="rId3"/>
          <a:stretch>
            <a:fillRect/>
          </a:stretch>
        </p:blipFill>
        <p:spPr>
          <a:xfrm>
            <a:off x="85973" y="927"/>
            <a:ext cx="2579171" cy="1759651"/>
          </a:xfrm>
          <a:prstGeom prst="rect">
            <a:avLst/>
          </a:prstGeom>
        </p:spPr>
      </p:pic>
      <p:pic>
        <p:nvPicPr>
          <p:cNvPr id="5" name="Picture 4" descr="my signature clipart 10 free Cliparts | Download images on Clipground 2024">
            <a:extLst>
              <a:ext uri="{FF2B5EF4-FFF2-40B4-BE49-F238E27FC236}">
                <a16:creationId xmlns:a16="http://schemas.microsoft.com/office/drawing/2014/main" id="{17012BAA-22D3-E5FF-7EE7-559545368B1C}"/>
              </a:ext>
            </a:extLst>
          </p:cNvPr>
          <p:cNvPicPr>
            <a:picLocks noChangeAspect="1"/>
          </p:cNvPicPr>
          <p:nvPr/>
        </p:nvPicPr>
        <p:blipFill>
          <a:blip r:embed="rId4"/>
          <a:stretch>
            <a:fillRect/>
          </a:stretch>
        </p:blipFill>
        <p:spPr>
          <a:xfrm>
            <a:off x="9737233" y="5073238"/>
            <a:ext cx="2237587" cy="1610097"/>
          </a:xfrm>
          <a:prstGeom prst="rect">
            <a:avLst/>
          </a:prstGeom>
        </p:spPr>
      </p:pic>
      <p:sp>
        <p:nvSpPr>
          <p:cNvPr id="2" name="Title 1">
            <a:extLst>
              <a:ext uri="{FF2B5EF4-FFF2-40B4-BE49-F238E27FC236}">
                <a16:creationId xmlns:a16="http://schemas.microsoft.com/office/drawing/2014/main" id="{DF12D575-EBA2-74C4-F1C4-5CF713CBF763}"/>
              </a:ext>
            </a:extLst>
          </p:cNvPr>
          <p:cNvSpPr>
            <a:spLocks noGrp="1"/>
          </p:cNvSpPr>
          <p:nvPr>
            <p:ph type="title"/>
          </p:nvPr>
        </p:nvSpPr>
        <p:spPr/>
        <p:txBody>
          <a:bodyPr/>
          <a:lstStyle/>
          <a:p>
            <a:r>
              <a:rPr lang="en-US" b="1">
                <a:latin typeface="Gill Sans MT"/>
              </a:rPr>
              <a:t>Affirmation</a:t>
            </a:r>
          </a:p>
        </p:txBody>
      </p:sp>
      <p:sp>
        <p:nvSpPr>
          <p:cNvPr id="3" name="TextBox 2">
            <a:extLst>
              <a:ext uri="{FF2B5EF4-FFF2-40B4-BE49-F238E27FC236}">
                <a16:creationId xmlns:a16="http://schemas.microsoft.com/office/drawing/2014/main" id="{F11875A0-B120-6C3D-4F8F-213B9A4C7981}"/>
              </a:ext>
            </a:extLst>
          </p:cNvPr>
          <p:cNvSpPr txBox="1"/>
          <p:nvPr/>
        </p:nvSpPr>
        <p:spPr>
          <a:xfrm>
            <a:off x="1347391" y="2194009"/>
            <a:ext cx="9490764" cy="35060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t> AFFIRMATION: I, the undersigned, do hereby state, under penalty of false statement (perjury), that:</a:t>
            </a:r>
          </a:p>
          <a:p>
            <a:pPr algn="just"/>
            <a:endParaRPr lang="en-US"/>
          </a:p>
          <a:p>
            <a:pPr algn="just">
              <a:lnSpc>
                <a:spcPct val="150000"/>
              </a:lnSpc>
            </a:pPr>
            <a:r>
              <a:rPr lang="en-US" b="1"/>
              <a:t>1. I am the elector appearing in person to vote at an election or primary prior to the day of such election or primary. </a:t>
            </a:r>
          </a:p>
          <a:p>
            <a:pPr algn="just">
              <a:lnSpc>
                <a:spcPct val="150000"/>
              </a:lnSpc>
            </a:pPr>
            <a:r>
              <a:rPr lang="en-US" b="1"/>
              <a:t>2. I am eligible to vote in the election or primary indicated for today. </a:t>
            </a:r>
          </a:p>
          <a:p>
            <a:pPr algn="just">
              <a:lnSpc>
                <a:spcPct val="150000"/>
              </a:lnSpc>
            </a:pPr>
            <a:r>
              <a:rPr lang="en-US" b="1"/>
              <a:t>3. I have identified myself to the satisfaction of the registrars of voters. </a:t>
            </a:r>
          </a:p>
          <a:p>
            <a:pPr algn="just">
              <a:lnSpc>
                <a:spcPct val="150000"/>
              </a:lnSpc>
            </a:pPr>
            <a:r>
              <a:rPr lang="en-US" b="1"/>
              <a:t>4. I have not voted in person or by absentee ballot and I will not vote otherwise than by this ballot at this election or primary. </a:t>
            </a:r>
          </a:p>
          <a:p>
            <a:pPr algn="just">
              <a:lnSpc>
                <a:spcPct val="150000"/>
              </a:lnSpc>
            </a:pPr>
            <a:r>
              <a:rPr lang="en-US" b="1"/>
              <a:t>5. I have received an early voting ballot for the purpose of so voting.</a:t>
            </a:r>
          </a:p>
        </p:txBody>
      </p:sp>
      <p:pic>
        <p:nvPicPr>
          <p:cNvPr id="6" name="Picture 5" descr="Free Remember Cliparts, Download Free Remember Cliparts png images ...">
            <a:extLst>
              <a:ext uri="{FF2B5EF4-FFF2-40B4-BE49-F238E27FC236}">
                <a16:creationId xmlns:a16="http://schemas.microsoft.com/office/drawing/2014/main" id="{BD7ACC0A-A39B-C0D9-EFBA-7D90F5D98C8F}"/>
              </a:ext>
            </a:extLst>
          </p:cNvPr>
          <p:cNvPicPr>
            <a:picLocks noChangeAspect="1"/>
          </p:cNvPicPr>
          <p:nvPr/>
        </p:nvPicPr>
        <p:blipFill>
          <a:blip r:embed="rId5"/>
          <a:srcRect r="216" b="3440"/>
          <a:stretch/>
        </p:blipFill>
        <p:spPr>
          <a:xfrm rot="60000">
            <a:off x="9466759" y="5087999"/>
            <a:ext cx="1325713" cy="1235832"/>
          </a:xfrm>
          <a:prstGeom prst="rect">
            <a:avLst/>
          </a:prstGeom>
          <a:ln>
            <a:noFill/>
          </a:ln>
          <a:effectLst>
            <a:softEdge rad="112500"/>
          </a:effectLst>
        </p:spPr>
      </p:pic>
      <p:pic>
        <p:nvPicPr>
          <p:cNvPr id="4" name="Picture 3" descr="Oath Taking Hand Clipart Holding">
            <a:extLst>
              <a:ext uri="{FF2B5EF4-FFF2-40B4-BE49-F238E27FC236}">
                <a16:creationId xmlns:a16="http://schemas.microsoft.com/office/drawing/2014/main" id="{66003941-63DA-FC1D-8E6F-C93186A935DC}"/>
              </a:ext>
            </a:extLst>
          </p:cNvPr>
          <p:cNvPicPr>
            <a:picLocks noChangeAspect="1"/>
          </p:cNvPicPr>
          <p:nvPr/>
        </p:nvPicPr>
        <p:blipFill>
          <a:blip r:embed="rId6"/>
          <a:stretch>
            <a:fillRect/>
          </a:stretch>
        </p:blipFill>
        <p:spPr>
          <a:xfrm>
            <a:off x="9848107" y="125186"/>
            <a:ext cx="2015837" cy="2075213"/>
          </a:xfrm>
          <a:prstGeom prst="rect">
            <a:avLst/>
          </a:prstGeom>
        </p:spPr>
      </p:pic>
    </p:spTree>
    <p:extLst>
      <p:ext uri="{BB962C8B-B14F-4D97-AF65-F5344CB8AC3E}">
        <p14:creationId xmlns:p14="http://schemas.microsoft.com/office/powerpoint/2010/main" val="39772892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1+#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arly Voting - Greg Cromer">
            <a:extLst>
              <a:ext uri="{FF2B5EF4-FFF2-40B4-BE49-F238E27FC236}">
                <a16:creationId xmlns:a16="http://schemas.microsoft.com/office/drawing/2014/main" id="{07983C64-548A-6B9A-7F19-2E67CC5F10C1}"/>
              </a:ext>
            </a:extLst>
          </p:cNvPr>
          <p:cNvPicPr>
            <a:picLocks noChangeAspect="1"/>
          </p:cNvPicPr>
          <p:nvPr/>
        </p:nvPicPr>
        <p:blipFill>
          <a:blip r:embed="rId3"/>
          <a:stretch>
            <a:fillRect/>
          </a:stretch>
        </p:blipFill>
        <p:spPr>
          <a:xfrm>
            <a:off x="254207" y="99889"/>
            <a:ext cx="1926029" cy="1274743"/>
          </a:xfrm>
          <a:prstGeom prst="rect">
            <a:avLst/>
          </a:prstGeom>
        </p:spPr>
      </p:pic>
      <p:sp>
        <p:nvSpPr>
          <p:cNvPr id="2" name="Title 1">
            <a:extLst>
              <a:ext uri="{FF2B5EF4-FFF2-40B4-BE49-F238E27FC236}">
                <a16:creationId xmlns:a16="http://schemas.microsoft.com/office/drawing/2014/main" id="{7A56927C-339C-03F6-0526-41A00D7F8F89}"/>
              </a:ext>
            </a:extLst>
          </p:cNvPr>
          <p:cNvSpPr>
            <a:spLocks noGrp="1"/>
          </p:cNvSpPr>
          <p:nvPr>
            <p:ph type="title"/>
          </p:nvPr>
        </p:nvSpPr>
        <p:spPr>
          <a:xfrm>
            <a:off x="1381496" y="685800"/>
            <a:ext cx="9605653" cy="1371600"/>
          </a:xfrm>
        </p:spPr>
        <p:txBody>
          <a:bodyPr/>
          <a:lstStyle/>
          <a:p>
            <a:r>
              <a:rPr lang="en-US" b="1" baseline="0">
                <a:latin typeface="Gill Sans MT"/>
              </a:rPr>
              <a:t>Application and Identification Requirements </a:t>
            </a:r>
            <a:endParaRPr lang="en-US"/>
          </a:p>
        </p:txBody>
      </p:sp>
      <p:sp>
        <p:nvSpPr>
          <p:cNvPr id="3" name="TextBox 2">
            <a:extLst>
              <a:ext uri="{FF2B5EF4-FFF2-40B4-BE49-F238E27FC236}">
                <a16:creationId xmlns:a16="http://schemas.microsoft.com/office/drawing/2014/main" id="{BD46F85B-E2D1-C397-5A24-65C221D12ABA}"/>
              </a:ext>
            </a:extLst>
          </p:cNvPr>
          <p:cNvSpPr txBox="1"/>
          <p:nvPr/>
        </p:nvSpPr>
        <p:spPr>
          <a:xfrm>
            <a:off x="1456212" y="2067296"/>
            <a:ext cx="10186305" cy="33329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200000"/>
              </a:lnSpc>
            </a:pPr>
            <a:r>
              <a:rPr lang="en-US"/>
              <a:t> This means they must provide their:</a:t>
            </a:r>
          </a:p>
          <a:p>
            <a:pPr algn="just">
              <a:lnSpc>
                <a:spcPct val="200000"/>
              </a:lnSpc>
            </a:pPr>
            <a:r>
              <a:rPr lang="en-US"/>
              <a:t>   A) birth certificate</a:t>
            </a:r>
          </a:p>
          <a:p>
            <a:pPr algn="just">
              <a:lnSpc>
                <a:spcPct val="200000"/>
              </a:lnSpc>
            </a:pPr>
            <a:r>
              <a:rPr lang="en-US"/>
              <a:t>   B) driver’s license</a:t>
            </a:r>
          </a:p>
          <a:p>
            <a:pPr algn="just">
              <a:lnSpc>
                <a:spcPct val="200000"/>
              </a:lnSpc>
            </a:pPr>
            <a:r>
              <a:rPr lang="en-US"/>
              <a:t>   C) Social Security card</a:t>
            </a:r>
          </a:p>
          <a:p>
            <a:pPr algn="just">
              <a:lnSpc>
                <a:spcPct val="200000"/>
              </a:lnSpc>
            </a:pPr>
            <a:endParaRPr lang="en-US"/>
          </a:p>
          <a:p>
            <a:pPr algn="just">
              <a:lnSpc>
                <a:spcPct val="200000"/>
              </a:lnSpc>
            </a:pPr>
            <a:endParaRPr lang="en-US"/>
          </a:p>
        </p:txBody>
      </p:sp>
      <p:pic>
        <p:nvPicPr>
          <p:cNvPr id="5" name="Picture 4" descr="Premium Vector | Identification card personal info data identity ...">
            <a:extLst>
              <a:ext uri="{FF2B5EF4-FFF2-40B4-BE49-F238E27FC236}">
                <a16:creationId xmlns:a16="http://schemas.microsoft.com/office/drawing/2014/main" id="{EF6B17B2-EB60-450B-61BE-C2A27FF00950}"/>
              </a:ext>
            </a:extLst>
          </p:cNvPr>
          <p:cNvPicPr>
            <a:picLocks noChangeAspect="1"/>
          </p:cNvPicPr>
          <p:nvPr/>
        </p:nvPicPr>
        <p:blipFill>
          <a:blip r:embed="rId4"/>
          <a:srcRect l="15094" t="26022" r="14340" b="27881"/>
          <a:stretch/>
        </p:blipFill>
        <p:spPr>
          <a:xfrm>
            <a:off x="7205849" y="3816432"/>
            <a:ext cx="2320580" cy="1582010"/>
          </a:xfrm>
          <a:prstGeom prst="rect">
            <a:avLst/>
          </a:prstGeom>
        </p:spPr>
      </p:pic>
      <p:pic>
        <p:nvPicPr>
          <p:cNvPr id="8" name="Picture 7" descr="Your Source for Politics, Advocacy and History">
            <a:extLst>
              <a:ext uri="{FF2B5EF4-FFF2-40B4-BE49-F238E27FC236}">
                <a16:creationId xmlns:a16="http://schemas.microsoft.com/office/drawing/2014/main" id="{8590F75A-52D7-AECA-6F79-052981A5CCD3}"/>
              </a:ext>
            </a:extLst>
          </p:cNvPr>
          <p:cNvPicPr>
            <a:picLocks noChangeAspect="1"/>
          </p:cNvPicPr>
          <p:nvPr/>
        </p:nvPicPr>
        <p:blipFill>
          <a:blip r:embed="rId5"/>
          <a:srcRect l="18944" t="4346" r="20974" b="1887"/>
          <a:stretch/>
        </p:blipFill>
        <p:spPr>
          <a:xfrm>
            <a:off x="4496789" y="5044008"/>
            <a:ext cx="2316885" cy="1583443"/>
          </a:xfrm>
          <a:prstGeom prst="rect">
            <a:avLst/>
          </a:prstGeom>
          <a:ln>
            <a:noFill/>
          </a:ln>
          <a:effectLst>
            <a:softEdge rad="112500"/>
          </a:effectLst>
        </p:spPr>
      </p:pic>
      <p:pic>
        <p:nvPicPr>
          <p:cNvPr id="9" name="Picture 8" descr="Official Birth Certificate Template">
            <a:extLst>
              <a:ext uri="{FF2B5EF4-FFF2-40B4-BE49-F238E27FC236}">
                <a16:creationId xmlns:a16="http://schemas.microsoft.com/office/drawing/2014/main" id="{4BB0D39E-DE10-FAA9-1ACB-51EBBBC4802A}"/>
              </a:ext>
            </a:extLst>
          </p:cNvPr>
          <p:cNvPicPr>
            <a:picLocks noChangeAspect="1"/>
          </p:cNvPicPr>
          <p:nvPr/>
        </p:nvPicPr>
        <p:blipFill>
          <a:blip r:embed="rId6"/>
          <a:stretch>
            <a:fillRect/>
          </a:stretch>
        </p:blipFill>
        <p:spPr>
          <a:xfrm>
            <a:off x="4818043" y="2539834"/>
            <a:ext cx="2011631" cy="1590304"/>
          </a:xfrm>
          <a:prstGeom prst="rect">
            <a:avLst/>
          </a:prstGeom>
        </p:spPr>
      </p:pic>
      <p:pic>
        <p:nvPicPr>
          <p:cNvPr id="6" name="Picture 5" descr="Early Voting Icon with Vote, Icon, and Patriotic Symbolism and Colors ...">
            <a:extLst>
              <a:ext uri="{FF2B5EF4-FFF2-40B4-BE49-F238E27FC236}">
                <a16:creationId xmlns:a16="http://schemas.microsoft.com/office/drawing/2014/main" id="{59E00EB6-101B-E5DA-129E-AC1E6E83BA8F}"/>
              </a:ext>
            </a:extLst>
          </p:cNvPr>
          <p:cNvPicPr>
            <a:picLocks noChangeAspect="1"/>
          </p:cNvPicPr>
          <p:nvPr/>
        </p:nvPicPr>
        <p:blipFill>
          <a:blip r:embed="rId7"/>
          <a:srcRect l="18590" t="10692" r="16346" b="18868"/>
          <a:stretch/>
        </p:blipFill>
        <p:spPr>
          <a:xfrm>
            <a:off x="10231953" y="4711598"/>
            <a:ext cx="1854839" cy="2053985"/>
          </a:xfrm>
          <a:prstGeom prst="rect">
            <a:avLst/>
          </a:prstGeom>
        </p:spPr>
      </p:pic>
    </p:spTree>
    <p:extLst>
      <p:ext uri="{BB962C8B-B14F-4D97-AF65-F5344CB8AC3E}">
        <p14:creationId xmlns:p14="http://schemas.microsoft.com/office/powerpoint/2010/main" val="29918510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BCF423-48BA-E64C-C07F-8EE61A306E7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41722" y="4472168"/>
            <a:ext cx="3200726" cy="2044417"/>
          </a:xfrm>
          <a:prstGeom prst="rect">
            <a:avLst/>
          </a:prstGeom>
        </p:spPr>
      </p:pic>
      <p:pic>
        <p:nvPicPr>
          <p:cNvPr id="7" name="Picture 6" descr="Early Voting - Greg Cromer">
            <a:extLst>
              <a:ext uri="{FF2B5EF4-FFF2-40B4-BE49-F238E27FC236}">
                <a16:creationId xmlns:a16="http://schemas.microsoft.com/office/drawing/2014/main" id="{E9A55F8D-716C-225D-B7A2-26751BE728B5}"/>
              </a:ext>
            </a:extLst>
          </p:cNvPr>
          <p:cNvPicPr>
            <a:picLocks noChangeAspect="1"/>
          </p:cNvPicPr>
          <p:nvPr/>
        </p:nvPicPr>
        <p:blipFill>
          <a:blip r:embed="rId5"/>
          <a:stretch>
            <a:fillRect/>
          </a:stretch>
        </p:blipFill>
        <p:spPr>
          <a:xfrm>
            <a:off x="76077" y="928"/>
            <a:ext cx="2044782" cy="1373704"/>
          </a:xfrm>
          <a:prstGeom prst="rect">
            <a:avLst/>
          </a:prstGeom>
        </p:spPr>
      </p:pic>
      <p:sp>
        <p:nvSpPr>
          <p:cNvPr id="2" name="Title 1">
            <a:extLst>
              <a:ext uri="{FF2B5EF4-FFF2-40B4-BE49-F238E27FC236}">
                <a16:creationId xmlns:a16="http://schemas.microsoft.com/office/drawing/2014/main" id="{7A56927C-339C-03F6-0526-41A00D7F8F89}"/>
              </a:ext>
            </a:extLst>
          </p:cNvPr>
          <p:cNvSpPr>
            <a:spLocks noGrp="1"/>
          </p:cNvSpPr>
          <p:nvPr>
            <p:ph type="title"/>
          </p:nvPr>
        </p:nvSpPr>
        <p:spPr>
          <a:xfrm>
            <a:off x="1381496" y="685800"/>
            <a:ext cx="9605653" cy="1371600"/>
          </a:xfrm>
        </p:spPr>
        <p:txBody>
          <a:bodyPr/>
          <a:lstStyle/>
          <a:p>
            <a:r>
              <a:rPr lang="en-US" b="1" baseline="0">
                <a:latin typeface="Gill Sans MT"/>
              </a:rPr>
              <a:t>Application and Identification Requirements </a:t>
            </a:r>
            <a:r>
              <a:rPr lang="en-US" b="1">
                <a:latin typeface="Gill Sans MT"/>
              </a:rPr>
              <a:t>Continued</a:t>
            </a:r>
          </a:p>
        </p:txBody>
      </p:sp>
      <p:sp>
        <p:nvSpPr>
          <p:cNvPr id="3" name="TextBox 2">
            <a:extLst>
              <a:ext uri="{FF2B5EF4-FFF2-40B4-BE49-F238E27FC236}">
                <a16:creationId xmlns:a16="http://schemas.microsoft.com/office/drawing/2014/main" id="{BD46F85B-E2D1-C397-5A24-65C221D12ABA}"/>
              </a:ext>
            </a:extLst>
          </p:cNvPr>
          <p:cNvSpPr txBox="1"/>
          <p:nvPr/>
        </p:nvSpPr>
        <p:spPr>
          <a:xfrm>
            <a:off x="1377043" y="2156361"/>
            <a:ext cx="1018630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t> If an applicant </a:t>
            </a:r>
            <a:r>
              <a:rPr lang="en-US" b="1"/>
              <a:t>does not </a:t>
            </a:r>
            <a:r>
              <a:rPr lang="en-US"/>
              <a:t>have any of these forms of identification, they can prove their identity under the </a:t>
            </a:r>
            <a:r>
              <a:rPr lang="en-US" i="1" u="sng"/>
              <a:t>testimony of another elector</a:t>
            </a:r>
            <a:r>
              <a:rPr lang="en-US"/>
              <a:t> or </a:t>
            </a:r>
            <a:r>
              <a:rPr lang="en-US" i="1" u="sng"/>
              <a:t>by the presentation of other </a:t>
            </a:r>
            <a:r>
              <a:rPr lang="en-US" b="1" i="1" u="sng"/>
              <a:t>satisfactory proof </a:t>
            </a:r>
            <a:r>
              <a:rPr lang="en-US" i="1" u="sng"/>
              <a:t>to the registrar of voters</a:t>
            </a:r>
            <a:r>
              <a:rPr lang="en-US"/>
              <a:t>. </a:t>
            </a:r>
          </a:p>
          <a:p>
            <a:pPr algn="just"/>
            <a:endParaRPr lang="en-US"/>
          </a:p>
          <a:p>
            <a:pPr algn="just"/>
            <a:r>
              <a:rPr lang="en-US" b="1"/>
              <a:t>*</a:t>
            </a:r>
            <a:r>
              <a:rPr lang="en-US"/>
              <a:t>An applicant whose identification </a:t>
            </a:r>
            <a:r>
              <a:rPr lang="en-US" b="1"/>
              <a:t>does not include</a:t>
            </a:r>
            <a:r>
              <a:rPr lang="en-US"/>
              <a:t> proof of their </a:t>
            </a:r>
            <a:r>
              <a:rPr lang="en-US" u="sng"/>
              <a:t>residential address</a:t>
            </a:r>
            <a:r>
              <a:rPr lang="en-US"/>
              <a:t> must also submit another form of identification:  The additional identification may include a </a:t>
            </a:r>
            <a:r>
              <a:rPr lang="en-US" i="1"/>
              <a:t>motor vehicle learner’s permit</a:t>
            </a:r>
            <a:r>
              <a:rPr lang="en-US"/>
              <a:t>; </a:t>
            </a:r>
            <a:r>
              <a:rPr lang="en-US" i="1"/>
              <a:t>utility bill</a:t>
            </a:r>
            <a:r>
              <a:rPr lang="en-US"/>
              <a:t> </a:t>
            </a:r>
            <a:r>
              <a:rPr lang="en-US" b="1" u="sng"/>
              <a:t>due no later than 30 days after the election</a:t>
            </a:r>
            <a:r>
              <a:rPr lang="en-US"/>
              <a:t>; </a:t>
            </a:r>
            <a:r>
              <a:rPr lang="en-US" i="1"/>
              <a:t>lease</a:t>
            </a:r>
            <a:r>
              <a:rPr lang="en-US"/>
              <a:t>; </a:t>
            </a:r>
            <a:r>
              <a:rPr lang="en-US" i="1"/>
              <a:t>library card</a:t>
            </a:r>
            <a:r>
              <a:rPr lang="en-US"/>
              <a:t>; </a:t>
            </a:r>
            <a:r>
              <a:rPr lang="en-US" i="1"/>
              <a:t>paycheck</a:t>
            </a:r>
            <a:r>
              <a:rPr lang="en-US"/>
              <a:t>; </a:t>
            </a:r>
            <a:r>
              <a:rPr lang="en-US" i="1"/>
              <a:t>property tax bill</a:t>
            </a:r>
            <a:r>
              <a:rPr lang="en-US"/>
              <a:t>; </a:t>
            </a:r>
            <a:r>
              <a:rPr lang="en-US" i="1"/>
              <a:t>naturalization documents</a:t>
            </a:r>
            <a:r>
              <a:rPr lang="en-US"/>
              <a:t>; </a:t>
            </a:r>
            <a:r>
              <a:rPr lang="en-US" i="1"/>
              <a:t>recent passport.</a:t>
            </a:r>
            <a:endParaRPr lang="en-US"/>
          </a:p>
        </p:txBody>
      </p:sp>
      <p:pic>
        <p:nvPicPr>
          <p:cNvPr id="4" name="Picture 3" descr="Clipart - Pay your bill icon">
            <a:extLst>
              <a:ext uri="{FF2B5EF4-FFF2-40B4-BE49-F238E27FC236}">
                <a16:creationId xmlns:a16="http://schemas.microsoft.com/office/drawing/2014/main" id="{64B5E933-523A-A7A1-A210-82B1119B5EC0}"/>
              </a:ext>
            </a:extLst>
          </p:cNvPr>
          <p:cNvPicPr>
            <a:picLocks noChangeAspect="1"/>
          </p:cNvPicPr>
          <p:nvPr/>
        </p:nvPicPr>
        <p:blipFill>
          <a:blip r:embed="rId6"/>
          <a:stretch>
            <a:fillRect/>
          </a:stretch>
        </p:blipFill>
        <p:spPr>
          <a:xfrm rot="300000">
            <a:off x="516103" y="4370614"/>
            <a:ext cx="1728807" cy="2174175"/>
          </a:xfrm>
          <a:prstGeom prst="rect">
            <a:avLst/>
          </a:prstGeom>
        </p:spPr>
      </p:pic>
      <p:pic>
        <p:nvPicPr>
          <p:cNvPr id="15" name="Picture 14">
            <a:extLst>
              <a:ext uri="{FF2B5EF4-FFF2-40B4-BE49-F238E27FC236}">
                <a16:creationId xmlns:a16="http://schemas.microsoft.com/office/drawing/2014/main" id="{D9DADF77-F143-6B19-EF93-E253C47E2CB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883868" y="4657603"/>
            <a:ext cx="2013585" cy="1847602"/>
          </a:xfrm>
          <a:prstGeom prst="rect">
            <a:avLst/>
          </a:prstGeom>
        </p:spPr>
      </p:pic>
      <p:pic>
        <p:nvPicPr>
          <p:cNvPr id="18" name="Picture 17" descr="Woman with paycheck in hand smiles demonstrating financial document ...">
            <a:extLst>
              <a:ext uri="{FF2B5EF4-FFF2-40B4-BE49-F238E27FC236}">
                <a16:creationId xmlns:a16="http://schemas.microsoft.com/office/drawing/2014/main" id="{BF199095-A0E1-1EE1-E4AC-5EA94D303F4C}"/>
              </a:ext>
            </a:extLst>
          </p:cNvPr>
          <p:cNvPicPr>
            <a:picLocks noChangeAspect="1"/>
          </p:cNvPicPr>
          <p:nvPr/>
        </p:nvPicPr>
        <p:blipFill>
          <a:blip r:embed="rId9"/>
          <a:stretch>
            <a:fillRect/>
          </a:stretch>
        </p:blipFill>
        <p:spPr>
          <a:xfrm>
            <a:off x="5427370" y="4459679"/>
            <a:ext cx="1238300" cy="2045525"/>
          </a:xfrm>
          <a:prstGeom prst="rect">
            <a:avLst/>
          </a:prstGeom>
        </p:spPr>
      </p:pic>
      <p:pic>
        <p:nvPicPr>
          <p:cNvPr id="19" name="Picture 18" descr="Naturalization Certificate Number">
            <a:extLst>
              <a:ext uri="{FF2B5EF4-FFF2-40B4-BE49-F238E27FC236}">
                <a16:creationId xmlns:a16="http://schemas.microsoft.com/office/drawing/2014/main" id="{0790B8A7-618F-92F1-6E2A-9627C79E5F1D}"/>
              </a:ext>
            </a:extLst>
          </p:cNvPr>
          <p:cNvPicPr>
            <a:picLocks noChangeAspect="1"/>
          </p:cNvPicPr>
          <p:nvPr/>
        </p:nvPicPr>
        <p:blipFill>
          <a:blip r:embed="rId10"/>
          <a:stretch>
            <a:fillRect/>
          </a:stretch>
        </p:blipFill>
        <p:spPr>
          <a:xfrm>
            <a:off x="7021996" y="4479472"/>
            <a:ext cx="2739800" cy="2045525"/>
          </a:xfrm>
          <a:prstGeom prst="rect">
            <a:avLst/>
          </a:prstGeom>
        </p:spPr>
      </p:pic>
    </p:spTree>
    <p:extLst>
      <p:ext uri="{BB962C8B-B14F-4D97-AF65-F5344CB8AC3E}">
        <p14:creationId xmlns:p14="http://schemas.microsoft.com/office/powerpoint/2010/main" val="2342145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assicFrameVTI">
  <a:themeElements>
    <a:clrScheme name="AnalogousFromRegularSeed_2SEEDS">
      <a:dk1>
        <a:srgbClr val="000000"/>
      </a:dk1>
      <a:lt1>
        <a:srgbClr val="FFFFFF"/>
      </a:lt1>
      <a:dk2>
        <a:srgbClr val="1B2F2F"/>
      </a:dk2>
      <a:lt2>
        <a:srgbClr val="F3F1F0"/>
      </a:lt2>
      <a:accent1>
        <a:srgbClr val="3B9EB1"/>
      </a:accent1>
      <a:accent2>
        <a:srgbClr val="46B196"/>
      </a:accent2>
      <a:accent3>
        <a:srgbClr val="4D7FC3"/>
      </a:accent3>
      <a:accent4>
        <a:srgbClr val="B13B3E"/>
      </a:accent4>
      <a:accent5>
        <a:srgbClr val="C37B4D"/>
      </a:accent5>
      <a:accent6>
        <a:srgbClr val="B19B3B"/>
      </a:accent6>
      <a:hlink>
        <a:srgbClr val="BF5641"/>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27</Slides>
  <Notes>27</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ClassicFrameVTI</vt:lpstr>
      <vt:lpstr>Early Voting and same day registration</vt:lpstr>
      <vt:lpstr>Early Voting general elections</vt:lpstr>
      <vt:lpstr>Important Dates for  early voting sdr elections 2024</vt:lpstr>
      <vt:lpstr>Early Voting Process</vt:lpstr>
      <vt:lpstr>Checking Eligibility</vt:lpstr>
      <vt:lpstr>Applicant and CVRS</vt:lpstr>
      <vt:lpstr>Affirmation</vt:lpstr>
      <vt:lpstr>Application and Identification Requirements </vt:lpstr>
      <vt:lpstr>Application and Identification Requirements Continued</vt:lpstr>
      <vt:lpstr>Application and Identification Requirements Continued</vt:lpstr>
      <vt:lpstr>Elector is Eligible to Vote</vt:lpstr>
      <vt:lpstr>SDR Process for General Elections</vt:lpstr>
      <vt:lpstr>SDR Voting Process</vt:lpstr>
      <vt:lpstr>AFFIRMATION: </vt:lpstr>
      <vt:lpstr>SDR Voting Process Continued</vt:lpstr>
      <vt:lpstr>Closing the Early Voting Location</vt:lpstr>
      <vt:lpstr>Recommendations</vt:lpstr>
      <vt:lpstr>Recommendations Continued</vt:lpstr>
      <vt:lpstr>final Recommendation</vt:lpstr>
      <vt:lpstr>Chain of Custody</vt:lpstr>
      <vt:lpstr>Chain of Custody: Plan B</vt:lpstr>
      <vt:lpstr>Counting Procedures</vt:lpstr>
      <vt:lpstr>Counting Procedures Continued</vt:lpstr>
      <vt:lpstr>Counting Procedures Continued</vt:lpstr>
      <vt:lpstr>Counting Procedures Continued</vt:lpstr>
      <vt:lpstr>Voted Ballots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cp:revision>
  <dcterms:created xsi:type="dcterms:W3CDTF">2024-08-09T14:47:14Z</dcterms:created>
  <dcterms:modified xsi:type="dcterms:W3CDTF">2024-09-25T11:24:18Z</dcterms:modified>
</cp:coreProperties>
</file>