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314" r:id="rId3"/>
    <p:sldId id="315" r:id="rId4"/>
    <p:sldId id="322" r:id="rId5"/>
    <p:sldId id="259" r:id="rId6"/>
    <p:sldId id="316" r:id="rId7"/>
    <p:sldId id="317" r:id="rId8"/>
    <p:sldId id="306" r:id="rId9"/>
    <p:sldId id="312" r:id="rId10"/>
    <p:sldId id="307" r:id="rId11"/>
    <p:sldId id="318" r:id="rId12"/>
    <p:sldId id="319" r:id="rId13"/>
    <p:sldId id="320" r:id="rId14"/>
    <p:sldId id="321" r:id="rId15"/>
    <p:sldId id="323" r:id="rId16"/>
    <p:sldId id="324" r:id="rId17"/>
    <p:sldId id="304" r:id="rId18"/>
    <p:sldId id="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FEF43A-5B41-40A5-1D5C-966CC9926DBA}" name="Cylie, Kirejczyk" initials="CK" userId="S::cylie.kirejczyk@ct.gov::4d0ec6d0-4997-45e6-9cd7-f39ce4b683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417D"/>
    <a:srgbClr val="23408F"/>
    <a:srgbClr val="E76221"/>
    <a:srgbClr val="03408F"/>
    <a:srgbClr val="156082"/>
    <a:srgbClr val="155F81"/>
    <a:srgbClr val="117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CACAD-4A1F-0184-9547-FB6B7148ED9F}" v="1564" dt="2024-09-18T10:02:03.143"/>
    <p1510:client id="{2662991C-E694-97CD-1AE2-EAC3770A8A15}" v="55" dt="2024-09-17T20:50:19.201"/>
    <p1510:client id="{2998871C-8F58-BE0D-27F1-52DD23D61264}" v="4" dt="2024-09-17T20:00:52.564"/>
    <p1510:client id="{4CC0AE4E-D4D7-18C3-E1BA-4F3C3969A655}" v="3306" dt="2024-09-17T21:01:29.035"/>
    <p1510:client id="{7BD1CD4F-E1A1-C6E6-394D-08E560E8E51E}" v="1245" dt="2024-09-18T13:54:40.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DA71-5121-D7BD-1045-0B9D03179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A94C8-6A25-55E2-B337-774F72217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4ED38F-833A-062E-89A6-A3914ADB9323}"/>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5" name="Footer Placeholder 4">
            <a:extLst>
              <a:ext uri="{FF2B5EF4-FFF2-40B4-BE49-F238E27FC236}">
                <a16:creationId xmlns:a16="http://schemas.microsoft.com/office/drawing/2014/main" id="{FA24BC53-7A4C-6126-A227-678473890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F4EDB-0063-B154-9004-845191B0215A}"/>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8801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4229-7013-0E63-D42D-869D3BF86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E16CD-08A7-F969-D889-E3DA224AB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5C342-A484-F8E4-5BCC-C09B63027E2E}"/>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5" name="Footer Placeholder 4">
            <a:extLst>
              <a:ext uri="{FF2B5EF4-FFF2-40B4-BE49-F238E27FC236}">
                <a16:creationId xmlns:a16="http://schemas.microsoft.com/office/drawing/2014/main" id="{2DDF86A3-2BB1-68D4-BD42-E00ECBEF9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41350-A793-27DF-29CA-6B774A27EE8B}"/>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241727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13CF-F15B-4110-7931-020E349E98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F60B8D-95A8-372D-2AAA-AB9FB9B1B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D4921-05C0-A9AD-C3BA-C4DDA1257164}"/>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5" name="Footer Placeholder 4">
            <a:extLst>
              <a:ext uri="{FF2B5EF4-FFF2-40B4-BE49-F238E27FC236}">
                <a16:creationId xmlns:a16="http://schemas.microsoft.com/office/drawing/2014/main" id="{C0ECD030-8E5C-F923-3321-D08AB4755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B71E2-A0A7-A57F-797A-3C7C8DEC2D6A}"/>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42984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B591-D887-BEBE-428E-89916AADE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8B534-9F45-307C-4817-1D52990EB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3AC0C-589C-14FC-9AC8-2B727D012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52CCF5-E962-BCEA-FD35-A7B9687718FC}"/>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6" name="Footer Placeholder 5">
            <a:extLst>
              <a:ext uri="{FF2B5EF4-FFF2-40B4-BE49-F238E27FC236}">
                <a16:creationId xmlns:a16="http://schemas.microsoft.com/office/drawing/2014/main" id="{5964E3CA-7D28-1AC2-C6DA-61CF8AC58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7CEF-AE1B-62FE-5FDE-BA3206DB0108}"/>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158779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BFB7-8509-734F-5025-0C30B4EF5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A0F56-1E47-79C3-A300-5521937B40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05F64-1AD2-2162-52F6-FF878F3D1A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A7F18-B987-6E85-D548-200D46B41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868EB7-DAA7-382F-2743-8CC3229F9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E8397-3FCB-06D0-7A65-DC9BFE5C9CDA}"/>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8" name="Footer Placeholder 7">
            <a:extLst>
              <a:ext uri="{FF2B5EF4-FFF2-40B4-BE49-F238E27FC236}">
                <a16:creationId xmlns:a16="http://schemas.microsoft.com/office/drawing/2014/main" id="{F0BE9E44-9C3D-D0DC-3947-987EF74BD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CFDFA4-29A9-CBA1-07A4-57BF342F21E3}"/>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83207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D7DF-8D3A-4BB7-386D-D402F4B237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6C696-751B-BFF2-7501-50078854BA6C}"/>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4" name="Footer Placeholder 3">
            <a:extLst>
              <a:ext uri="{FF2B5EF4-FFF2-40B4-BE49-F238E27FC236}">
                <a16:creationId xmlns:a16="http://schemas.microsoft.com/office/drawing/2014/main" id="{BC477F05-AC83-0696-D0C4-0436B8B60A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83621D-ECE5-2050-EEFB-2729ECB11665}"/>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60839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D0883-F94A-1AF8-D713-1FCB00223498}"/>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3" name="Footer Placeholder 2">
            <a:extLst>
              <a:ext uri="{FF2B5EF4-FFF2-40B4-BE49-F238E27FC236}">
                <a16:creationId xmlns:a16="http://schemas.microsoft.com/office/drawing/2014/main" id="{0313DCDF-04CE-3284-33F8-EA78DDEC0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3EE12-8A0B-8663-2C28-EB6C57E9E42C}"/>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909593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F4EC-8AA7-C4C1-7163-6954577B9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7679DA-FC29-EFB5-5603-1AD4EEC14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7276-56E7-E829-85DF-5AA126AAD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406C3-D15C-29A4-19E1-39E85372A41A}"/>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6" name="Footer Placeholder 5">
            <a:extLst>
              <a:ext uri="{FF2B5EF4-FFF2-40B4-BE49-F238E27FC236}">
                <a16:creationId xmlns:a16="http://schemas.microsoft.com/office/drawing/2014/main" id="{7DBF091C-BD68-AE0B-265D-C1786008E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D9CEE-7E6D-9470-98AC-D50DF3A6915F}"/>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216466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A57E-55F5-E5AF-4E70-3F49E1525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5093BF-F094-407C-A2BD-72FFCF19E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5B20E-0770-9DBC-1EEB-C94EB5316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0574A-5E65-44A7-320E-58A127252561}"/>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6" name="Footer Placeholder 5">
            <a:extLst>
              <a:ext uri="{FF2B5EF4-FFF2-40B4-BE49-F238E27FC236}">
                <a16:creationId xmlns:a16="http://schemas.microsoft.com/office/drawing/2014/main" id="{7DE7B381-17CC-6CC4-FEB8-2427B7BC4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8B492-58C7-56A4-FD07-C9C3264F09DF}"/>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272916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0F3C-D4A9-9AEB-F0D2-B40CCB3D1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CF6FD7-029F-1479-AC8E-A166AC992C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34379-D861-376F-3D91-6CCB006C2AE3}"/>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5" name="Footer Placeholder 4">
            <a:extLst>
              <a:ext uri="{FF2B5EF4-FFF2-40B4-BE49-F238E27FC236}">
                <a16:creationId xmlns:a16="http://schemas.microsoft.com/office/drawing/2014/main" id="{0CD76565-0D40-10EA-EBC4-E78DEE009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C0D71-6F89-D2B5-1EB5-92D117091D73}"/>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042510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24A20-7D36-3135-B110-C742257C45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1D796-43D7-F339-FF2B-11B152070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F9928-D7CB-43C7-7A4B-291888D3005B}"/>
              </a:ext>
            </a:extLst>
          </p:cNvPr>
          <p:cNvSpPr>
            <a:spLocks noGrp="1"/>
          </p:cNvSpPr>
          <p:nvPr>
            <p:ph type="dt" sz="half" idx="10"/>
          </p:nvPr>
        </p:nvSpPr>
        <p:spPr/>
        <p:txBody>
          <a:bodyPr/>
          <a:lstStyle/>
          <a:p>
            <a:fld id="{796B15DB-B161-429A-90E2-18E8C7C517E8}" type="datetimeFigureOut">
              <a:rPr lang="en-US" smtClean="0"/>
              <a:t>9/18/2024</a:t>
            </a:fld>
            <a:endParaRPr lang="en-US"/>
          </a:p>
        </p:txBody>
      </p:sp>
      <p:sp>
        <p:nvSpPr>
          <p:cNvPr id="5" name="Footer Placeholder 4">
            <a:extLst>
              <a:ext uri="{FF2B5EF4-FFF2-40B4-BE49-F238E27FC236}">
                <a16:creationId xmlns:a16="http://schemas.microsoft.com/office/drawing/2014/main" id="{E5A4566D-C5F2-CA79-22BA-23F9A0537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522BA-1002-0DE1-1E7A-82314A0028B0}"/>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150210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4A0F0-13AA-3077-C75C-DF54E1855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F3FAD8-9B16-7BDF-05E6-C94DC5A07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740AE-97D0-1C2D-ACD7-1B9874EC1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B15DB-B161-429A-90E2-18E8C7C517E8}" type="datetimeFigureOut">
              <a:rPr lang="en-US" smtClean="0"/>
              <a:t>9/18/2024</a:t>
            </a:fld>
            <a:endParaRPr lang="en-US"/>
          </a:p>
        </p:txBody>
      </p:sp>
      <p:sp>
        <p:nvSpPr>
          <p:cNvPr id="5" name="Footer Placeholder 4">
            <a:extLst>
              <a:ext uri="{FF2B5EF4-FFF2-40B4-BE49-F238E27FC236}">
                <a16:creationId xmlns:a16="http://schemas.microsoft.com/office/drawing/2014/main" id="{72F796DC-1EF9-88AE-D375-346F79D4A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34B2E-8D3D-0257-5549-71A301126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B180E-4A5A-4B1D-9C66-13DA1C0FA0F3}" type="slidenum">
              <a:rPr lang="en-US" smtClean="0"/>
              <a:t>‹#›</a:t>
            </a:fld>
            <a:endParaRPr lang="en-US"/>
          </a:p>
        </p:txBody>
      </p:sp>
    </p:spTree>
    <p:extLst>
      <p:ext uri="{BB962C8B-B14F-4D97-AF65-F5344CB8AC3E}">
        <p14:creationId xmlns:p14="http://schemas.microsoft.com/office/powerpoint/2010/main" val="396755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A18DF0-0190-230F-7BF2-B41E53428DEF}"/>
              </a:ext>
            </a:extLst>
          </p:cNvPr>
          <p:cNvSpPr>
            <a:spLocks noGrp="1" noRot="1" noMove="1" noResize="1" noEditPoints="1" noAdjustHandles="1" noChangeArrowheads="1" noChangeShapeType="1"/>
          </p:cNvSpPr>
          <p:nvPr/>
        </p:nvSpPr>
        <p:spPr>
          <a:xfrm>
            <a:off x="0" y="1583575"/>
            <a:ext cx="12192000" cy="382801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63BBE8-38D2-97B6-9AB9-607A2F189799}"/>
              </a:ext>
            </a:extLst>
          </p:cNvPr>
          <p:cNvSpPr>
            <a:spLocks noGrp="1" noRot="1" noMove="1" noResize="1" noEditPoints="1" noAdjustHandles="1" noChangeArrowheads="1" noChangeShapeType="1"/>
          </p:cNvSpPr>
          <p:nvPr/>
        </p:nvSpPr>
        <p:spPr>
          <a:xfrm>
            <a:off x="0" y="5411584"/>
            <a:ext cx="12192000" cy="1446415"/>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indoor, music, banjo&#10;&#10;Description automatically generated">
            <a:extLst>
              <a:ext uri="{FF2B5EF4-FFF2-40B4-BE49-F238E27FC236}">
                <a16:creationId xmlns:a16="http://schemas.microsoft.com/office/drawing/2014/main" id="{26D67DA8-6E6C-E10B-09F9-0A63D749A132}"/>
              </a:ext>
            </a:extLst>
          </p:cNvPr>
          <p:cNvPicPr>
            <a:picLocks noChangeAspect="1"/>
          </p:cNvPicPr>
          <p:nvPr/>
        </p:nvPicPr>
        <p:blipFill rotWithShape="1">
          <a:blip r:embed="rId2">
            <a:extLst>
              <a:ext uri="{28A0092B-C50C-407E-A947-70E740481C1C}">
                <a14:useLocalDpi xmlns:a14="http://schemas.microsoft.com/office/drawing/2010/main" val="0"/>
              </a:ext>
            </a:extLst>
          </a:blip>
          <a:srcRect l="2195" t="11525" r="2162" b="2100"/>
          <a:stretch/>
        </p:blipFill>
        <p:spPr>
          <a:xfrm>
            <a:off x="1006997" y="948992"/>
            <a:ext cx="4097438" cy="5092859"/>
          </a:xfrm>
          <a:prstGeom prst="rect">
            <a:avLst/>
          </a:prstGeom>
        </p:spPr>
      </p:pic>
      <p:sp>
        <p:nvSpPr>
          <p:cNvPr id="9" name="TextBox 8">
            <a:extLst>
              <a:ext uri="{FF2B5EF4-FFF2-40B4-BE49-F238E27FC236}">
                <a16:creationId xmlns:a16="http://schemas.microsoft.com/office/drawing/2014/main" id="{C4C883E6-D3E3-FC51-D746-BD4E3B088225}"/>
              </a:ext>
            </a:extLst>
          </p:cNvPr>
          <p:cNvSpPr txBox="1"/>
          <p:nvPr/>
        </p:nvSpPr>
        <p:spPr>
          <a:xfrm>
            <a:off x="5790977" y="2817997"/>
            <a:ext cx="7186352" cy="1200329"/>
          </a:xfrm>
          <a:prstGeom prst="rect">
            <a:avLst/>
          </a:prstGeom>
          <a:noFill/>
        </p:spPr>
        <p:txBody>
          <a:bodyPr wrap="square" lIns="91440" tIns="45720" rIns="91440" bIns="45720" rtlCol="0" anchor="t">
            <a:spAutoFit/>
          </a:bodyPr>
          <a:lstStyle/>
          <a:p>
            <a:r>
              <a:rPr lang="en-US" sz="4400" b="1">
                <a:solidFill>
                  <a:schemeClr val="bg1"/>
                </a:solidFill>
                <a:latin typeface="Verdana"/>
                <a:ea typeface="Verdana"/>
              </a:rPr>
              <a:t>Are We There Yet?</a:t>
            </a:r>
            <a:br>
              <a:rPr lang="en-US" sz="4400" b="1">
                <a:latin typeface="Verdana" panose="020B0604030504040204" pitchFamily="34" charset="0"/>
                <a:ea typeface="Verdana" panose="020B0604030504040204" pitchFamily="34" charset="0"/>
              </a:rPr>
            </a:br>
            <a:r>
              <a:rPr lang="en-US" sz="2800" b="1">
                <a:solidFill>
                  <a:schemeClr val="bg1"/>
                </a:solidFill>
                <a:latin typeface="Verdana"/>
                <a:ea typeface="Verdana"/>
              </a:rPr>
              <a:t>Sorry for all the emails!</a:t>
            </a:r>
          </a:p>
        </p:txBody>
      </p:sp>
      <p:sp>
        <p:nvSpPr>
          <p:cNvPr id="11" name="TextBox 10">
            <a:extLst>
              <a:ext uri="{FF2B5EF4-FFF2-40B4-BE49-F238E27FC236}">
                <a16:creationId xmlns:a16="http://schemas.microsoft.com/office/drawing/2014/main" id="{27B9FC7B-E586-87A9-AF87-D030EBDD2194}"/>
              </a:ext>
            </a:extLst>
          </p:cNvPr>
          <p:cNvSpPr txBox="1"/>
          <p:nvPr/>
        </p:nvSpPr>
        <p:spPr>
          <a:xfrm>
            <a:off x="5790977" y="5752484"/>
            <a:ext cx="5679641" cy="369332"/>
          </a:xfrm>
          <a:prstGeom prst="rect">
            <a:avLst/>
          </a:prstGeom>
          <a:noFill/>
        </p:spPr>
        <p:txBody>
          <a:bodyPr wrap="square" rtlCol="0">
            <a:spAutoFit/>
          </a:bodyPr>
          <a:lstStyle/>
          <a:p>
            <a:r>
              <a:rPr lang="en-US">
                <a:solidFill>
                  <a:schemeClr val="bg1"/>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252067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Russia</a:t>
            </a:r>
            <a:endParaRPr lang="en-US"/>
          </a:p>
        </p:txBody>
      </p:sp>
      <p:sp>
        <p:nvSpPr>
          <p:cNvPr id="5" name="TextBox 4">
            <a:extLst>
              <a:ext uri="{FF2B5EF4-FFF2-40B4-BE49-F238E27FC236}">
                <a16:creationId xmlns:a16="http://schemas.microsoft.com/office/drawing/2014/main" id="{8AE91457-89C7-F6CE-2FAC-84CF6D3C079A}"/>
              </a:ext>
            </a:extLst>
          </p:cNvPr>
          <p:cNvSpPr txBox="1"/>
          <p:nvPr/>
        </p:nvSpPr>
        <p:spPr>
          <a:xfrm>
            <a:off x="1068632" y="3934546"/>
            <a:ext cx="10109200" cy="954107"/>
          </a:xfrm>
          <a:prstGeom prst="rect">
            <a:avLst/>
          </a:prstGeom>
          <a:noFill/>
        </p:spPr>
        <p:txBody>
          <a:bodyPr wrap="square" lIns="91440" tIns="45720" rIns="91440" bIns="45720" rtlCol="0" anchor="t">
            <a:spAutoFit/>
          </a:bodyPr>
          <a:lstStyle/>
          <a:p>
            <a:pPr algn="ctr"/>
            <a:r>
              <a:rPr lang="en-US" sz="2800" b="1">
                <a:solidFill>
                  <a:schemeClr val="bg1"/>
                </a:solidFill>
                <a:latin typeface="Verdana"/>
                <a:ea typeface="Verdana"/>
              </a:rPr>
              <a:t>Amplifying divisive rhetoric to shape the outcome of the presidential election.</a:t>
            </a:r>
            <a:endParaRPr lang="en-US" sz="2800">
              <a:solidFill>
                <a:schemeClr val="bg1"/>
              </a:solidFill>
              <a:latin typeface="Verdana"/>
              <a:ea typeface="Verdana"/>
            </a:endParaRP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pic>
        <p:nvPicPr>
          <p:cNvPr id="3" name="Picture 2" descr="Image result for russia">
            <a:extLst>
              <a:ext uri="{FF2B5EF4-FFF2-40B4-BE49-F238E27FC236}">
                <a16:creationId xmlns:a16="http://schemas.microsoft.com/office/drawing/2014/main" id="{C3A74699-0D73-76ED-1C42-CE4550A8DA29}"/>
              </a:ext>
            </a:extLst>
          </p:cNvPr>
          <p:cNvPicPr>
            <a:picLocks noChangeAspect="1"/>
          </p:cNvPicPr>
          <p:nvPr/>
        </p:nvPicPr>
        <p:blipFill>
          <a:blip r:embed="rId4"/>
          <a:stretch>
            <a:fillRect/>
          </a:stretch>
        </p:blipFill>
        <p:spPr>
          <a:xfrm>
            <a:off x="4832846" y="1629388"/>
            <a:ext cx="2526311" cy="1851911"/>
          </a:xfrm>
          <a:prstGeom prst="rect">
            <a:avLst/>
          </a:prstGeom>
          <a:ln w="12700">
            <a:solidFill>
              <a:schemeClr val="tx1"/>
            </a:solidFill>
          </a:ln>
        </p:spPr>
      </p:pic>
    </p:spTree>
    <p:extLst>
      <p:ext uri="{BB962C8B-B14F-4D97-AF65-F5344CB8AC3E}">
        <p14:creationId xmlns:p14="http://schemas.microsoft.com/office/powerpoint/2010/main" val="208680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China</a:t>
            </a:r>
            <a:endParaRPr lang="en-US"/>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3" name="TextBox 2">
            <a:extLst>
              <a:ext uri="{FF2B5EF4-FFF2-40B4-BE49-F238E27FC236}">
                <a16:creationId xmlns:a16="http://schemas.microsoft.com/office/drawing/2014/main" id="{BDAD9DFE-B238-A677-94BE-40392660D1F4}"/>
              </a:ext>
            </a:extLst>
          </p:cNvPr>
          <p:cNvSpPr txBox="1"/>
          <p:nvPr/>
        </p:nvSpPr>
        <p:spPr>
          <a:xfrm>
            <a:off x="1068632" y="3934546"/>
            <a:ext cx="10109200" cy="954107"/>
          </a:xfrm>
          <a:prstGeom prst="rect">
            <a:avLst/>
          </a:prstGeom>
          <a:noFill/>
        </p:spPr>
        <p:txBody>
          <a:bodyPr wrap="square" lIns="91440" tIns="45720" rIns="91440" bIns="45720" rtlCol="0" anchor="t">
            <a:spAutoFit/>
          </a:bodyPr>
          <a:lstStyle/>
          <a:p>
            <a:pPr algn="ctr"/>
            <a:r>
              <a:rPr lang="en-US" sz="2800" b="1">
                <a:solidFill>
                  <a:schemeClr val="bg1"/>
                </a:solidFill>
                <a:latin typeface="Verdana"/>
                <a:ea typeface="Verdana"/>
              </a:rPr>
              <a:t>Seeking to influence down ballot races around core interest areas, not party specific.</a:t>
            </a:r>
          </a:p>
        </p:txBody>
      </p:sp>
      <p:pic>
        <p:nvPicPr>
          <p:cNvPr id="8" name="Picture 7" descr="What Do The Colors And Symbols Of The National Flag Of China Mean ...">
            <a:extLst>
              <a:ext uri="{FF2B5EF4-FFF2-40B4-BE49-F238E27FC236}">
                <a16:creationId xmlns:a16="http://schemas.microsoft.com/office/drawing/2014/main" id="{BE183A9C-84BC-0C98-BBEE-F65A2E4A845E}"/>
              </a:ext>
            </a:extLst>
          </p:cNvPr>
          <p:cNvPicPr>
            <a:picLocks noChangeAspect="1"/>
          </p:cNvPicPr>
          <p:nvPr/>
        </p:nvPicPr>
        <p:blipFill>
          <a:blip r:embed="rId4"/>
          <a:stretch>
            <a:fillRect/>
          </a:stretch>
        </p:blipFill>
        <p:spPr>
          <a:xfrm>
            <a:off x="4724478" y="1649481"/>
            <a:ext cx="2743199" cy="1828538"/>
          </a:xfrm>
          <a:prstGeom prst="rect">
            <a:avLst/>
          </a:prstGeom>
          <a:ln w="12700">
            <a:solidFill>
              <a:schemeClr val="tx1"/>
            </a:solidFill>
          </a:ln>
        </p:spPr>
      </p:pic>
    </p:spTree>
    <p:extLst>
      <p:ext uri="{BB962C8B-B14F-4D97-AF65-F5344CB8AC3E}">
        <p14:creationId xmlns:p14="http://schemas.microsoft.com/office/powerpoint/2010/main" val="337030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Iran</a:t>
            </a:r>
            <a:endParaRPr lang="en-US"/>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3" name="TextBox 2">
            <a:extLst>
              <a:ext uri="{FF2B5EF4-FFF2-40B4-BE49-F238E27FC236}">
                <a16:creationId xmlns:a16="http://schemas.microsoft.com/office/drawing/2014/main" id="{FE409B4D-0A2A-A2C4-56E4-F368FE4AD6B6}"/>
              </a:ext>
            </a:extLst>
          </p:cNvPr>
          <p:cNvSpPr txBox="1"/>
          <p:nvPr/>
        </p:nvSpPr>
        <p:spPr>
          <a:xfrm>
            <a:off x="1068632" y="3934546"/>
            <a:ext cx="10109200" cy="1384995"/>
          </a:xfrm>
          <a:prstGeom prst="rect">
            <a:avLst/>
          </a:prstGeom>
          <a:noFill/>
        </p:spPr>
        <p:txBody>
          <a:bodyPr wrap="square" lIns="91440" tIns="45720" rIns="91440" bIns="45720" rtlCol="0" anchor="t">
            <a:spAutoFit/>
          </a:bodyPr>
          <a:lstStyle/>
          <a:p>
            <a:pPr algn="ctr"/>
            <a:r>
              <a:rPr lang="en-US" sz="2800" b="1">
                <a:solidFill>
                  <a:schemeClr val="bg1"/>
                </a:solidFill>
                <a:latin typeface="Verdana"/>
                <a:ea typeface="Verdana"/>
              </a:rPr>
              <a:t>Amplifying discord, undermining confidence in elections to shape the outcome of the presidential election.</a:t>
            </a:r>
            <a:endParaRPr lang="en-US" sz="2800">
              <a:solidFill>
                <a:schemeClr val="bg1"/>
              </a:solidFill>
              <a:latin typeface="Verdana"/>
              <a:ea typeface="Verdana"/>
            </a:endParaRPr>
          </a:p>
        </p:txBody>
      </p:sp>
      <p:pic>
        <p:nvPicPr>
          <p:cNvPr id="8" name="Picture 7" descr="Image result for Iran">
            <a:extLst>
              <a:ext uri="{FF2B5EF4-FFF2-40B4-BE49-F238E27FC236}">
                <a16:creationId xmlns:a16="http://schemas.microsoft.com/office/drawing/2014/main" id="{7ADD81D3-9262-420E-6273-CDC0D94E18A3}"/>
              </a:ext>
            </a:extLst>
          </p:cNvPr>
          <p:cNvPicPr>
            <a:picLocks noChangeAspect="1"/>
          </p:cNvPicPr>
          <p:nvPr/>
        </p:nvPicPr>
        <p:blipFill>
          <a:blip r:embed="rId4"/>
          <a:stretch>
            <a:fillRect/>
          </a:stretch>
        </p:blipFill>
        <p:spPr>
          <a:xfrm>
            <a:off x="4714376" y="1545469"/>
            <a:ext cx="2793166" cy="1687641"/>
          </a:xfrm>
          <a:prstGeom prst="rect">
            <a:avLst/>
          </a:prstGeom>
          <a:ln w="12700">
            <a:solidFill>
              <a:schemeClr val="tx1"/>
            </a:solidFill>
          </a:ln>
        </p:spPr>
      </p:pic>
    </p:spTree>
    <p:extLst>
      <p:ext uri="{BB962C8B-B14F-4D97-AF65-F5344CB8AC3E}">
        <p14:creationId xmlns:p14="http://schemas.microsoft.com/office/powerpoint/2010/main" val="335510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9" name="TextBox 8">
            <a:extLst>
              <a:ext uri="{FF2B5EF4-FFF2-40B4-BE49-F238E27FC236}">
                <a16:creationId xmlns:a16="http://schemas.microsoft.com/office/drawing/2014/main" id="{3360740F-08F8-7E4F-2464-CFB1FFD06180}"/>
              </a:ext>
            </a:extLst>
          </p:cNvPr>
          <p:cNvSpPr txBox="1"/>
          <p:nvPr/>
        </p:nvSpPr>
        <p:spPr>
          <a:xfrm>
            <a:off x="4029381" y="761945"/>
            <a:ext cx="8108846" cy="1323439"/>
          </a:xfrm>
          <a:prstGeom prst="rect">
            <a:avLst/>
          </a:prstGeom>
          <a:noFill/>
        </p:spPr>
        <p:txBody>
          <a:bodyPr wrap="square" lIns="91440" tIns="45720" rIns="91440" bIns="45720" rtlCol="0" anchor="t">
            <a:spAutoFit/>
          </a:bodyPr>
          <a:lstStyle/>
          <a:p>
            <a:r>
              <a:rPr lang="en-US" sz="4000" b="1">
                <a:solidFill>
                  <a:schemeClr val="bg1"/>
                </a:solidFill>
                <a:latin typeface="Verdana"/>
                <a:ea typeface="Verdana"/>
              </a:rPr>
              <a:t>Preparing for the</a:t>
            </a:r>
            <a:endParaRPr lang="en-US">
              <a:solidFill>
                <a:schemeClr val="bg1"/>
              </a:solidFill>
              <a:latin typeface="Aptos" panose="020B0004020202020204"/>
              <a:ea typeface="Verdana"/>
            </a:endParaRPr>
          </a:p>
          <a:p>
            <a:r>
              <a:rPr lang="en-US" sz="4000" b="1">
                <a:solidFill>
                  <a:schemeClr val="bg1"/>
                </a:solidFill>
                <a:latin typeface="Verdana"/>
                <a:ea typeface="Verdana"/>
              </a:rPr>
              <a:t>General Election</a:t>
            </a:r>
            <a:endParaRPr lang="en-US">
              <a:solidFill>
                <a:schemeClr val="bg1"/>
              </a:solidFill>
            </a:endParaRPr>
          </a:p>
        </p:txBody>
      </p:sp>
      <p:sp>
        <p:nvSpPr>
          <p:cNvPr id="11" name="TextBox 10">
            <a:extLst>
              <a:ext uri="{FF2B5EF4-FFF2-40B4-BE49-F238E27FC236}">
                <a16:creationId xmlns:a16="http://schemas.microsoft.com/office/drawing/2014/main" id="{9DE00245-845E-0585-5C2B-CCC5D5B9D3ED}"/>
              </a:ext>
            </a:extLst>
          </p:cNvPr>
          <p:cNvSpPr txBox="1"/>
          <p:nvPr/>
        </p:nvSpPr>
        <p:spPr>
          <a:xfrm>
            <a:off x="3254840" y="2229919"/>
            <a:ext cx="8795534" cy="12003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a:solidFill>
                  <a:srgbClr val="595959"/>
                </a:solidFill>
                <a:latin typeface="Verdana"/>
                <a:ea typeface="Verdana"/>
              </a:rPr>
              <a:t>Building Resilience</a:t>
            </a:r>
          </a:p>
          <a:p>
            <a:pPr marL="800100" lvl="1" indent="-342900">
              <a:buFont typeface="Arial" panose="020B0604020202020204" pitchFamily="34" charset="0"/>
              <a:buChar char="•"/>
            </a:pPr>
            <a:r>
              <a:rPr lang="en-US" sz="2400" b="1">
                <a:solidFill>
                  <a:srgbClr val="595959"/>
                </a:solidFill>
                <a:latin typeface="Verdana"/>
                <a:ea typeface="Verdana"/>
              </a:rPr>
              <a:t>Review emergency plans with moderators</a:t>
            </a:r>
          </a:p>
          <a:p>
            <a:pPr marL="800100" lvl="1" indent="-342900">
              <a:buFont typeface="Arial" panose="020B0604020202020204" pitchFamily="34" charset="0"/>
              <a:buChar char="•"/>
            </a:pPr>
            <a:r>
              <a:rPr lang="en-US" sz="2400" b="1">
                <a:solidFill>
                  <a:srgbClr val="595959"/>
                </a:solidFill>
                <a:latin typeface="Verdana"/>
                <a:ea typeface="Verdana"/>
              </a:rPr>
              <a:t>Prepare to counter false claims</a:t>
            </a:r>
          </a:p>
        </p:txBody>
      </p:sp>
      <p:sp>
        <p:nvSpPr>
          <p:cNvPr id="13" name="TextBox 12">
            <a:extLst>
              <a:ext uri="{FF2B5EF4-FFF2-40B4-BE49-F238E27FC236}">
                <a16:creationId xmlns:a16="http://schemas.microsoft.com/office/drawing/2014/main" id="{5E783864-1C89-F039-1BEA-D62E1DDE44B8}"/>
              </a:ext>
            </a:extLst>
          </p:cNvPr>
          <p:cNvSpPr txBox="1"/>
          <p:nvPr/>
        </p:nvSpPr>
        <p:spPr>
          <a:xfrm>
            <a:off x="3254840" y="3660814"/>
            <a:ext cx="8845502" cy="1569660"/>
          </a:xfrm>
          <a:prstGeom prst="rect">
            <a:avLst/>
          </a:prstGeom>
          <a:noFill/>
        </p:spPr>
        <p:txBody>
          <a:bodyPr wrap="square" lIns="91440" tIns="45720" rIns="91440" bIns="45720" rtlCol="0" anchor="t">
            <a:spAutoFit/>
          </a:bodyPr>
          <a:lstStyle/>
          <a:p>
            <a:pPr marL="342900" indent="-342900">
              <a:buFont typeface="Arial"/>
              <a:buChar char="•"/>
            </a:pPr>
            <a:r>
              <a:rPr lang="en-US" sz="2400" b="1">
                <a:solidFill>
                  <a:srgbClr val="595959"/>
                </a:solidFill>
                <a:latin typeface="Verdana"/>
                <a:ea typeface="Verdana"/>
              </a:rPr>
              <a:t>Training</a:t>
            </a:r>
            <a:endParaRPr lang="en-US" sz="2400">
              <a:solidFill>
                <a:srgbClr val="595959"/>
              </a:solidFill>
              <a:latin typeface="Verdana"/>
              <a:ea typeface="Verdana"/>
            </a:endParaRPr>
          </a:p>
          <a:p>
            <a:pPr marL="800100" lvl="1" indent="-342900">
              <a:buFont typeface="Arial"/>
              <a:buChar char="•"/>
            </a:pPr>
            <a:r>
              <a:rPr lang="en-US" sz="2400" b="1">
                <a:solidFill>
                  <a:srgbClr val="595959"/>
                </a:solidFill>
                <a:latin typeface="Verdana"/>
                <a:ea typeface="Verdana"/>
              </a:rPr>
              <a:t>De-escalation, CISA series, cybersecurity</a:t>
            </a:r>
            <a:endParaRPr lang="en-US"/>
          </a:p>
          <a:p>
            <a:pPr marL="800100" lvl="1" indent="-342900">
              <a:buFont typeface="Arial"/>
              <a:buChar char="•"/>
            </a:pPr>
            <a:r>
              <a:rPr lang="en-US" sz="2400" b="1">
                <a:solidFill>
                  <a:srgbClr val="595959"/>
                </a:solidFill>
                <a:latin typeface="Verdana"/>
                <a:ea typeface="Verdana"/>
              </a:rPr>
              <a:t>You know what you're doing!</a:t>
            </a:r>
          </a:p>
          <a:p>
            <a:pPr marL="800100" lvl="1" indent="-342900">
              <a:buFont typeface="Arial"/>
              <a:buChar char="•"/>
            </a:pPr>
            <a:endParaRPr lang="en-US" sz="2400" b="1">
              <a:solidFill>
                <a:srgbClr val="595959"/>
              </a:solidFill>
              <a:latin typeface="Verdana"/>
              <a:ea typeface="Verdana"/>
            </a:endParaRPr>
          </a:p>
        </p:txBody>
      </p:sp>
      <p:sp>
        <p:nvSpPr>
          <p:cNvPr id="15" name="TextBox 14">
            <a:extLst>
              <a:ext uri="{FF2B5EF4-FFF2-40B4-BE49-F238E27FC236}">
                <a16:creationId xmlns:a16="http://schemas.microsoft.com/office/drawing/2014/main" id="{31C5BD3A-CD38-F01F-4722-29AF38422681}"/>
              </a:ext>
            </a:extLst>
          </p:cNvPr>
          <p:cNvSpPr txBox="1"/>
          <p:nvPr/>
        </p:nvSpPr>
        <p:spPr>
          <a:xfrm>
            <a:off x="3254841" y="4724925"/>
            <a:ext cx="8801780" cy="1569660"/>
          </a:xfrm>
          <a:prstGeom prst="rect">
            <a:avLst/>
          </a:prstGeom>
          <a:noFill/>
        </p:spPr>
        <p:txBody>
          <a:bodyPr wrap="square" lIns="91440" tIns="45720" rIns="91440" bIns="45720" rtlCol="0" anchor="t">
            <a:spAutoFit/>
          </a:bodyPr>
          <a:lstStyle/>
          <a:p>
            <a:pPr marL="342900" indent="-342900">
              <a:buFont typeface="Arial"/>
              <a:buChar char="•"/>
            </a:pPr>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Assistance</a:t>
            </a:r>
          </a:p>
          <a:p>
            <a:pPr marL="800100" lvl="1" indent="-342900">
              <a:buFont typeface="Arial"/>
              <a:buChar char="•"/>
            </a:pPr>
            <a:r>
              <a:rPr lang="en-US" sz="2400" b="1">
                <a:solidFill>
                  <a:srgbClr val="595959"/>
                </a:solidFill>
                <a:latin typeface="Verdana"/>
                <a:ea typeface="Verdana"/>
              </a:rPr>
              <a:t>Fusion Center coordination</a:t>
            </a:r>
          </a:p>
          <a:p>
            <a:pPr marL="800100" lvl="1" indent="-342900">
              <a:buFont typeface="Arial"/>
              <a:buChar char="•"/>
            </a:pPr>
            <a:r>
              <a:rPr lang="en-US" sz="2400" b="1">
                <a:solidFill>
                  <a:srgbClr val="595959"/>
                </a:solidFill>
                <a:latin typeface="Verdana"/>
                <a:ea typeface="Verdana"/>
              </a:rPr>
              <a:t>Law Enforcement training</a:t>
            </a:r>
          </a:p>
        </p:txBody>
      </p:sp>
    </p:spTree>
    <p:extLst>
      <p:ext uri="{BB962C8B-B14F-4D97-AF65-F5344CB8AC3E}">
        <p14:creationId xmlns:p14="http://schemas.microsoft.com/office/powerpoint/2010/main" val="6585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9949" y="174765"/>
            <a:ext cx="12169696"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Open Letter to People of Connecticut</a:t>
            </a:r>
            <a:endParaRPr lang="en-US">
              <a:solidFill>
                <a:schemeClr val="bg1"/>
              </a:solidFill>
            </a:endParaRP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3" name="TextBox 2">
            <a:extLst>
              <a:ext uri="{FF2B5EF4-FFF2-40B4-BE49-F238E27FC236}">
                <a16:creationId xmlns:a16="http://schemas.microsoft.com/office/drawing/2014/main" id="{BDAD9DFE-B238-A677-94BE-40392660D1F4}"/>
              </a:ext>
            </a:extLst>
          </p:cNvPr>
          <p:cNvSpPr txBox="1"/>
          <p:nvPr/>
        </p:nvSpPr>
        <p:spPr>
          <a:xfrm>
            <a:off x="1087217" y="1183912"/>
            <a:ext cx="10078225" cy="5016758"/>
          </a:xfrm>
          <a:prstGeom prst="rect">
            <a:avLst/>
          </a:prstGeom>
          <a:noFill/>
        </p:spPr>
        <p:txBody>
          <a:bodyPr wrap="square" lIns="91440" tIns="45720" rIns="91440" bIns="45720" rtlCol="0" anchor="t">
            <a:spAutoFit/>
          </a:bodyPr>
          <a:lstStyle/>
          <a:p>
            <a:pPr algn="ctr"/>
            <a:r>
              <a:rPr lang="en-US" sz="2000">
                <a:solidFill>
                  <a:schemeClr val="bg1"/>
                </a:solidFill>
                <a:latin typeface="Verdana"/>
                <a:ea typeface="+mn-lt"/>
                <a:cs typeface="+mn-lt"/>
              </a:rPr>
              <a:t>We are a team of elected officials who are committed to ensuring voters’ rights are protected and secure, and that no obstacles stand in the way of the voting process. Governing and politics are not one and the same. Today, we want to take an opportunity to reinforce that although we are members of different political parties, we are united in our commitment to ensure safe, secure elections for all, regardless of political affiliation.</a:t>
            </a:r>
            <a:endParaRPr lang="en-US" sz="2000">
              <a:solidFill>
                <a:schemeClr val="bg1"/>
              </a:solidFill>
              <a:latin typeface="Verdana"/>
              <a:ea typeface="Verdana"/>
            </a:endParaRPr>
          </a:p>
          <a:p>
            <a:pPr algn="ctr"/>
            <a:endParaRPr lang="en-US" sz="2000">
              <a:latin typeface="Verdana"/>
              <a:ea typeface="Verdana"/>
            </a:endParaRPr>
          </a:p>
          <a:p>
            <a:pPr algn="ctr"/>
            <a:r>
              <a:rPr lang="en-US" sz="2000">
                <a:solidFill>
                  <a:schemeClr val="bg1"/>
                </a:solidFill>
                <a:latin typeface="Verdana"/>
                <a:ea typeface="+mn-lt"/>
                <a:cs typeface="+mn-lt"/>
              </a:rPr>
              <a:t>Whether training poll workers or serving voters, our top priority is always the protection of our constituents. As proud Connecticut elections officials, we strive to uphold the tenets of voter rights: to make certain ballot access is not restricted, no eligible voter is disenfranchised, and the election process is secure. </a:t>
            </a:r>
            <a:endParaRPr lang="en-US" sz="2000">
              <a:solidFill>
                <a:schemeClr val="bg1"/>
              </a:solidFill>
              <a:latin typeface="Verdana"/>
              <a:ea typeface="Verdana"/>
            </a:endParaRPr>
          </a:p>
          <a:p>
            <a:pPr algn="ctr"/>
            <a:endParaRPr lang="en-US" sz="2000">
              <a:latin typeface="Verdana"/>
              <a:ea typeface="Verdana"/>
            </a:endParaRPr>
          </a:p>
          <a:p>
            <a:pPr algn="ctr"/>
            <a:r>
              <a:rPr lang="en-US" sz="2000">
                <a:solidFill>
                  <a:schemeClr val="bg1"/>
                </a:solidFill>
                <a:latin typeface="Verdana"/>
                <a:ea typeface="+mn-lt"/>
                <a:cs typeface="+mn-lt"/>
              </a:rPr>
              <a:t>We are proud to serve and protect this cornerstone of democracy. We are proud to call ourselves Registrars of Voters. </a:t>
            </a:r>
            <a:endParaRPr lang="en-US" sz="2000">
              <a:solidFill>
                <a:schemeClr val="bg1"/>
              </a:solidFill>
              <a:latin typeface="Verdana"/>
              <a:ea typeface="Verdana"/>
            </a:endParaRPr>
          </a:p>
          <a:p>
            <a:pPr algn="ctr"/>
            <a:endParaRPr lang="en-US" sz="2000" b="1">
              <a:solidFill>
                <a:schemeClr val="bg1"/>
              </a:solidFill>
              <a:latin typeface="Verdana"/>
              <a:ea typeface="Verdana"/>
            </a:endParaRPr>
          </a:p>
        </p:txBody>
      </p:sp>
    </p:spTree>
    <p:extLst>
      <p:ext uri="{BB962C8B-B14F-4D97-AF65-F5344CB8AC3E}">
        <p14:creationId xmlns:p14="http://schemas.microsoft.com/office/powerpoint/2010/main" val="324485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52552" y="1100906"/>
            <a:ext cx="8083846" cy="646331"/>
          </a:xfrm>
          <a:prstGeom prst="rect">
            <a:avLst/>
          </a:prstGeom>
          <a:noFill/>
        </p:spPr>
        <p:txBody>
          <a:bodyPr wrap="square" lIns="91440" tIns="45720" rIns="91440" bIns="45720" rtlCol="0" anchor="t">
            <a:spAutoFit/>
          </a:bodyPr>
          <a:lstStyle/>
          <a:p>
            <a:r>
              <a:rPr lang="en-US" sz="3600" b="1">
                <a:solidFill>
                  <a:schemeClr val="bg1"/>
                </a:solidFill>
                <a:latin typeface="Verdana"/>
                <a:ea typeface="Verdana"/>
              </a:rPr>
              <a:t>2025 Legislative Session</a:t>
            </a:r>
            <a:endParaRPr lang="en-US">
              <a:solidFill>
                <a:schemeClr val="bg1"/>
              </a:solidFill>
            </a:endParaRPr>
          </a:p>
        </p:txBody>
      </p:sp>
      <p:sp>
        <p:nvSpPr>
          <p:cNvPr id="11" name="TextBox 10">
            <a:extLst>
              <a:ext uri="{FF2B5EF4-FFF2-40B4-BE49-F238E27FC236}">
                <a16:creationId xmlns:a16="http://schemas.microsoft.com/office/drawing/2014/main" id="{E30111E8-2A51-D5D4-FCE4-43E31E0931DB}"/>
              </a:ext>
            </a:extLst>
          </p:cNvPr>
          <p:cNvSpPr txBox="1"/>
          <p:nvPr/>
        </p:nvSpPr>
        <p:spPr>
          <a:xfrm>
            <a:off x="3117780" y="2295407"/>
            <a:ext cx="899767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solidFill>
                  <a:srgbClr val="595959"/>
                </a:solidFill>
                <a:latin typeface="Verdana"/>
                <a:ea typeface="Verdana"/>
              </a:rPr>
              <a:t>Allow towns to certify that their early voting plan has not changed from the prior elections rather than needing to resubmit a plan.</a:t>
            </a:r>
          </a:p>
          <a:p>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Should the ballot measure pass, creating a comprehensive better system of absentee and early voting.</a:t>
            </a:r>
          </a:p>
          <a:p>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Funding for early voting.</a:t>
            </a:r>
          </a:p>
          <a:p>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And much, much more.</a:t>
            </a:r>
          </a:p>
          <a:p>
            <a:pPr marL="457200" indent="-457200">
              <a:buAutoNum type="arabicPeriod"/>
            </a:pPr>
            <a:endParaRPr lang="en-US" sz="2400" b="1">
              <a:solidFill>
                <a:srgbClr val="595959"/>
              </a:solidFill>
              <a:latin typeface="Verdana"/>
              <a:ea typeface="Verdana"/>
            </a:endParaRPr>
          </a:p>
        </p:txBody>
      </p:sp>
    </p:spTree>
    <p:extLst>
      <p:ext uri="{BB962C8B-B14F-4D97-AF65-F5344CB8AC3E}">
        <p14:creationId xmlns:p14="http://schemas.microsoft.com/office/powerpoint/2010/main" val="357721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52552" y="1100906"/>
            <a:ext cx="8083846" cy="646331"/>
          </a:xfrm>
          <a:prstGeom prst="rect">
            <a:avLst/>
          </a:prstGeom>
          <a:noFill/>
        </p:spPr>
        <p:txBody>
          <a:bodyPr wrap="square" lIns="91440" tIns="45720" rIns="91440" bIns="45720" rtlCol="0" anchor="t">
            <a:spAutoFit/>
          </a:bodyPr>
          <a:lstStyle/>
          <a:p>
            <a:r>
              <a:rPr lang="en-US" sz="3600" b="1">
                <a:solidFill>
                  <a:schemeClr val="bg1"/>
                </a:solidFill>
                <a:latin typeface="Verdana"/>
                <a:ea typeface="Verdana"/>
              </a:rPr>
              <a:t>New Tabulator Pilot Program</a:t>
            </a:r>
            <a:endParaRPr lang="en-US" sz="3000" b="1">
              <a:solidFill>
                <a:schemeClr val="bg1"/>
              </a:solidFill>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8E7DE216-865E-9542-DA5D-8B568314431B}"/>
              </a:ext>
            </a:extLst>
          </p:cNvPr>
          <p:cNvPicPr>
            <a:picLocks noChangeAspect="1"/>
          </p:cNvPicPr>
          <p:nvPr/>
        </p:nvPicPr>
        <p:blipFill>
          <a:blip r:embed="rId4"/>
          <a:srcRect l="-1306" t="16894" r="-481" b="10656"/>
          <a:stretch/>
        </p:blipFill>
        <p:spPr>
          <a:xfrm>
            <a:off x="3045427" y="2107880"/>
            <a:ext cx="2792245" cy="2649932"/>
          </a:xfrm>
          <a:prstGeom prst="rect">
            <a:avLst/>
          </a:prstGeom>
        </p:spPr>
      </p:pic>
      <p:sp>
        <p:nvSpPr>
          <p:cNvPr id="11" name="TextBox 10">
            <a:extLst>
              <a:ext uri="{FF2B5EF4-FFF2-40B4-BE49-F238E27FC236}">
                <a16:creationId xmlns:a16="http://schemas.microsoft.com/office/drawing/2014/main" id="{E30111E8-2A51-D5D4-FCE4-43E31E0931DB}"/>
              </a:ext>
            </a:extLst>
          </p:cNvPr>
          <p:cNvSpPr txBox="1"/>
          <p:nvPr/>
        </p:nvSpPr>
        <p:spPr>
          <a:xfrm>
            <a:off x="7726950" y="2295407"/>
            <a:ext cx="4382309"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400" b="1">
                <a:solidFill>
                  <a:srgbClr val="595959"/>
                </a:solidFill>
                <a:latin typeface="Verdana"/>
                <a:ea typeface="Verdana"/>
              </a:rPr>
              <a:t>Glastonbury</a:t>
            </a:r>
          </a:p>
          <a:p>
            <a:pPr marL="457200" indent="-457200">
              <a:buAutoNum type="arabicPeriod"/>
            </a:pPr>
            <a:r>
              <a:rPr lang="en-US" sz="2400" b="1">
                <a:solidFill>
                  <a:srgbClr val="595959"/>
                </a:solidFill>
                <a:latin typeface="Verdana"/>
                <a:ea typeface="Verdana"/>
              </a:rPr>
              <a:t>Hamden</a:t>
            </a:r>
          </a:p>
          <a:p>
            <a:pPr marL="457200" indent="-457200">
              <a:buAutoNum type="arabicPeriod"/>
            </a:pPr>
            <a:r>
              <a:rPr lang="en-US" sz="2400" b="1">
                <a:solidFill>
                  <a:srgbClr val="595959"/>
                </a:solidFill>
                <a:latin typeface="Verdana"/>
                <a:ea typeface="Verdana"/>
              </a:rPr>
              <a:t>New Britain</a:t>
            </a:r>
          </a:p>
          <a:p>
            <a:pPr marL="457200" indent="-457200">
              <a:buAutoNum type="arabicPeriod"/>
            </a:pPr>
            <a:r>
              <a:rPr lang="en-US" sz="2400" b="1">
                <a:solidFill>
                  <a:srgbClr val="595959"/>
                </a:solidFill>
                <a:latin typeface="Verdana"/>
                <a:ea typeface="Verdana"/>
              </a:rPr>
              <a:t>New Haven</a:t>
            </a:r>
          </a:p>
          <a:p>
            <a:pPr marL="457200" indent="-457200">
              <a:buAutoNum type="arabicPeriod"/>
            </a:pPr>
            <a:r>
              <a:rPr lang="en-US" sz="2400" b="1">
                <a:solidFill>
                  <a:srgbClr val="595959"/>
                </a:solidFill>
                <a:latin typeface="Verdana"/>
                <a:ea typeface="Verdana"/>
              </a:rPr>
              <a:t>Rocky Hill</a:t>
            </a:r>
          </a:p>
          <a:p>
            <a:pPr marL="457200" indent="-457200">
              <a:buAutoNum type="arabicPeriod"/>
            </a:pPr>
            <a:r>
              <a:rPr lang="en-US" sz="2400" b="1">
                <a:solidFill>
                  <a:srgbClr val="595959"/>
                </a:solidFill>
                <a:latin typeface="Verdana"/>
                <a:ea typeface="Verdana"/>
              </a:rPr>
              <a:t>Southington</a:t>
            </a:r>
          </a:p>
          <a:p>
            <a:pPr marL="457200" indent="-457200">
              <a:buAutoNum type="arabicPeriod"/>
            </a:pPr>
            <a:r>
              <a:rPr lang="en-US" sz="2400" b="1">
                <a:solidFill>
                  <a:srgbClr val="595959"/>
                </a:solidFill>
                <a:latin typeface="Verdana"/>
                <a:ea typeface="Verdana"/>
              </a:rPr>
              <a:t>South Windsor</a:t>
            </a:r>
          </a:p>
          <a:p>
            <a:pPr marL="457200" indent="-457200">
              <a:buAutoNum type="arabicPeriod"/>
            </a:pPr>
            <a:r>
              <a:rPr lang="en-US" sz="2400" b="1">
                <a:solidFill>
                  <a:srgbClr val="595959"/>
                </a:solidFill>
                <a:latin typeface="Verdana"/>
                <a:ea typeface="Verdana"/>
              </a:rPr>
              <a:t>Vernon</a:t>
            </a:r>
          </a:p>
          <a:p>
            <a:pPr marL="457200" indent="-457200">
              <a:buAutoNum type="arabicPeriod"/>
            </a:pPr>
            <a:r>
              <a:rPr lang="en-US" sz="2400" b="1">
                <a:solidFill>
                  <a:srgbClr val="595959"/>
                </a:solidFill>
                <a:latin typeface="Verdana"/>
                <a:ea typeface="Verdana"/>
              </a:rPr>
              <a:t>Wethersfield</a:t>
            </a:r>
          </a:p>
          <a:p>
            <a:endParaRPr lang="en-US" sz="2400" b="1">
              <a:solidFill>
                <a:srgbClr val="595959"/>
              </a:solidFill>
              <a:latin typeface="Verdana"/>
              <a:ea typeface="Verdana"/>
            </a:endParaRPr>
          </a:p>
          <a:p>
            <a:r>
              <a:rPr lang="en-US" sz="2200" b="1">
                <a:latin typeface="Verdana"/>
                <a:ea typeface="Verdana"/>
              </a:rPr>
              <a:t>Complete Rollout in 2025!</a:t>
            </a:r>
          </a:p>
        </p:txBody>
      </p:sp>
      <p:pic>
        <p:nvPicPr>
          <p:cNvPr id="2" name="Picture 1">
            <a:extLst>
              <a:ext uri="{FF2B5EF4-FFF2-40B4-BE49-F238E27FC236}">
                <a16:creationId xmlns:a16="http://schemas.microsoft.com/office/drawing/2014/main" id="{D257294F-5EA2-E31E-3CF9-99CB0013A4F4}"/>
              </a:ext>
            </a:extLst>
          </p:cNvPr>
          <p:cNvPicPr>
            <a:picLocks noChangeAspect="1"/>
          </p:cNvPicPr>
          <p:nvPr/>
        </p:nvPicPr>
        <p:blipFill>
          <a:blip r:embed="rId5"/>
          <a:srcRect t="8145" r="356" b="452"/>
          <a:stretch/>
        </p:blipFill>
        <p:spPr>
          <a:xfrm>
            <a:off x="3722376" y="3879643"/>
            <a:ext cx="3856901" cy="2738027"/>
          </a:xfrm>
          <a:prstGeom prst="rect">
            <a:avLst/>
          </a:prstGeom>
        </p:spPr>
      </p:pic>
    </p:spTree>
    <p:extLst>
      <p:ext uri="{BB962C8B-B14F-4D97-AF65-F5344CB8AC3E}">
        <p14:creationId xmlns:p14="http://schemas.microsoft.com/office/powerpoint/2010/main" val="33655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646331"/>
          </a:xfrm>
          <a:prstGeom prst="rect">
            <a:avLst/>
          </a:prstGeom>
          <a:noFill/>
        </p:spPr>
        <p:txBody>
          <a:bodyPr wrap="square" lIns="91440" tIns="45720" rIns="91440" bIns="45720" rtlCol="0" anchor="t">
            <a:spAutoFit/>
          </a:bodyPr>
          <a:lstStyle/>
          <a:p>
            <a:r>
              <a:rPr lang="en-US" sz="3600" b="1">
                <a:solidFill>
                  <a:schemeClr val="bg1"/>
                </a:solidFill>
                <a:latin typeface="Verdana"/>
                <a:ea typeface="Verdana"/>
              </a:rPr>
              <a:t>Election Reminders</a:t>
            </a:r>
            <a:endParaRPr lang="en-US" sz="3600">
              <a:solidFill>
                <a:schemeClr val="bg1"/>
              </a:solidFill>
              <a:latin typeface="Verdana"/>
              <a:ea typeface="Verdana"/>
            </a:endParaRPr>
          </a:p>
        </p:txBody>
      </p:sp>
      <p:sp>
        <p:nvSpPr>
          <p:cNvPr id="11" name="TextBox 10">
            <a:extLst>
              <a:ext uri="{FF2B5EF4-FFF2-40B4-BE49-F238E27FC236}">
                <a16:creationId xmlns:a16="http://schemas.microsoft.com/office/drawing/2014/main" id="{192994E6-AC0F-2941-C5CC-853BC007A9CA}"/>
              </a:ext>
            </a:extLst>
          </p:cNvPr>
          <p:cNvSpPr txBox="1"/>
          <p:nvPr/>
        </p:nvSpPr>
        <p:spPr>
          <a:xfrm>
            <a:off x="3254840" y="2229919"/>
            <a:ext cx="8795534" cy="4034438"/>
          </a:xfrm>
          <a:prstGeom prst="rect">
            <a:avLst/>
          </a:prstGeom>
          <a:noFill/>
        </p:spPr>
        <p:txBody>
          <a:bodyPr wrap="square" lIns="91440" tIns="45720" rIns="91440" bIns="45720" rtlCol="0" anchor="t">
            <a:spAutoFit/>
          </a:bodyPr>
          <a:lstStyle/>
          <a:p>
            <a:pPr marL="342900" indent="-342900">
              <a:spcBef>
                <a:spcPts val="1100"/>
              </a:spcBef>
              <a:buFont typeface="Arial" panose="020B0604020202020204" pitchFamily="34" charset="0"/>
              <a:buChar char="•"/>
            </a:pPr>
            <a:r>
              <a:rPr lang="en-US" sz="2400" b="1">
                <a:solidFill>
                  <a:srgbClr val="595959"/>
                </a:solidFill>
                <a:latin typeface="Verdana"/>
                <a:ea typeface="Verdana"/>
              </a:rPr>
              <a:t>Are you set with poll workers (+ backups)</a:t>
            </a:r>
            <a:endParaRPr lang="en-US"/>
          </a:p>
          <a:p>
            <a:pPr marL="342900" indent="-342900">
              <a:spcBef>
                <a:spcPts val="1100"/>
              </a:spcBef>
              <a:buFont typeface="Arial" panose="020B0604020202020204" pitchFamily="34" charset="0"/>
              <a:buChar char="•"/>
            </a:pPr>
            <a:r>
              <a:rPr lang="en-US" sz="2400" b="1">
                <a:solidFill>
                  <a:srgbClr val="595959"/>
                </a:solidFill>
                <a:latin typeface="Verdana"/>
                <a:ea typeface="Verdana"/>
              </a:rPr>
              <a:t>Paper system is the law, e-pollbooks are not</a:t>
            </a:r>
          </a:p>
          <a:p>
            <a:pPr marL="342900" indent="-342900">
              <a:spcBef>
                <a:spcPts val="1100"/>
              </a:spcBef>
              <a:buFont typeface="Arial" panose="020B0604020202020204" pitchFamily="34" charset="0"/>
              <a:buChar char="•"/>
            </a:pPr>
            <a:r>
              <a:rPr lang="en-US" sz="2400" b="1">
                <a:solidFill>
                  <a:srgbClr val="595959"/>
                </a:solidFill>
                <a:latin typeface="Verdana"/>
                <a:ea typeface="Verdana"/>
              </a:rPr>
              <a:t>Curbside signage</a:t>
            </a:r>
          </a:p>
          <a:p>
            <a:pPr marL="342900" indent="-342900">
              <a:spcBef>
                <a:spcPts val="1100"/>
              </a:spcBef>
              <a:buFont typeface="Arial" panose="020B0604020202020204" pitchFamily="34" charset="0"/>
              <a:buChar char="•"/>
            </a:pPr>
            <a:r>
              <a:rPr lang="en-US" sz="2400" b="1">
                <a:solidFill>
                  <a:srgbClr val="595959"/>
                </a:solidFill>
                <a:latin typeface="Verdana"/>
                <a:ea typeface="Verdana"/>
              </a:rPr>
              <a:t>Availability of live language translation</a:t>
            </a:r>
          </a:p>
          <a:p>
            <a:pPr marL="800100" lvl="1" indent="-342900">
              <a:spcBef>
                <a:spcPts val="1100"/>
              </a:spcBef>
              <a:buFont typeface="Arial" panose="020B0604020202020204" pitchFamily="34" charset="0"/>
              <a:buChar char="•"/>
            </a:pPr>
            <a:r>
              <a:rPr lang="en-US" sz="2400" b="1">
                <a:solidFill>
                  <a:srgbClr val="595959"/>
                </a:solidFill>
                <a:latin typeface="Verdana"/>
                <a:ea typeface="Verdana"/>
              </a:rPr>
              <a:t>PCs, Apple &amp; Android tablets, iPads, phones</a:t>
            </a:r>
          </a:p>
          <a:p>
            <a:pPr marL="342900" indent="-342900">
              <a:spcBef>
                <a:spcPts val="1100"/>
              </a:spcBef>
              <a:buFont typeface="Arial" panose="020B0604020202020204" pitchFamily="34" charset="0"/>
              <a:buChar char="•"/>
            </a:pPr>
            <a:r>
              <a:rPr lang="en-US" sz="2400" b="1">
                <a:solidFill>
                  <a:srgbClr val="595959"/>
                </a:solidFill>
                <a:latin typeface="Verdana"/>
                <a:ea typeface="Verdana"/>
              </a:rPr>
              <a:t>Privacy assured at IVS </a:t>
            </a:r>
          </a:p>
          <a:p>
            <a:pPr marL="342900" indent="-342900">
              <a:spcBef>
                <a:spcPts val="1100"/>
              </a:spcBef>
              <a:buFont typeface="Arial" panose="020B0604020202020204" pitchFamily="34" charset="0"/>
              <a:buChar char="•"/>
            </a:pPr>
            <a:r>
              <a:rPr lang="en-US" sz="2400" b="1">
                <a:solidFill>
                  <a:srgbClr val="595959"/>
                </a:solidFill>
                <a:latin typeface="Verdana"/>
                <a:ea typeface="Verdana"/>
              </a:rPr>
              <a:t>See something, say something</a:t>
            </a:r>
          </a:p>
          <a:p>
            <a:pPr marL="342900" indent="-342900">
              <a:spcBef>
                <a:spcPts val="1100"/>
              </a:spcBef>
              <a:buFont typeface="Arial" panose="020B0604020202020204" pitchFamily="34" charset="0"/>
              <a:buChar char="•"/>
            </a:pPr>
            <a:r>
              <a:rPr lang="en-US" sz="2400" b="1">
                <a:solidFill>
                  <a:srgbClr val="595959"/>
                </a:solidFill>
                <a:latin typeface="Verdana"/>
                <a:ea typeface="Verdana"/>
              </a:rPr>
              <a:t>Breathe!</a:t>
            </a:r>
          </a:p>
        </p:txBody>
      </p:sp>
    </p:spTree>
    <p:extLst>
      <p:ext uri="{BB962C8B-B14F-4D97-AF65-F5344CB8AC3E}">
        <p14:creationId xmlns:p14="http://schemas.microsoft.com/office/powerpoint/2010/main" val="218267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Thank You!!</a:t>
            </a:r>
            <a:endParaRPr lang="en-US"/>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pic>
        <p:nvPicPr>
          <p:cNvPr id="3" name="Picture 2">
            <a:extLst>
              <a:ext uri="{FF2B5EF4-FFF2-40B4-BE49-F238E27FC236}">
                <a16:creationId xmlns:a16="http://schemas.microsoft.com/office/drawing/2014/main" id="{CD232B64-17B0-B921-381F-0FE4C20790D3}"/>
              </a:ext>
            </a:extLst>
          </p:cNvPr>
          <p:cNvPicPr>
            <a:picLocks noChangeAspect="1"/>
          </p:cNvPicPr>
          <p:nvPr/>
        </p:nvPicPr>
        <p:blipFill>
          <a:blip r:embed="rId4"/>
          <a:stretch>
            <a:fillRect/>
          </a:stretch>
        </p:blipFill>
        <p:spPr>
          <a:xfrm>
            <a:off x="3110802" y="1391026"/>
            <a:ext cx="6009053" cy="4082651"/>
          </a:xfrm>
          <a:prstGeom prst="rect">
            <a:avLst/>
          </a:prstGeom>
        </p:spPr>
      </p:pic>
    </p:spTree>
    <p:extLst>
      <p:ext uri="{BB962C8B-B14F-4D97-AF65-F5344CB8AC3E}">
        <p14:creationId xmlns:p14="http://schemas.microsoft.com/office/powerpoint/2010/main" val="164602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Freedom of Information Act</a:t>
            </a:r>
            <a:endParaRPr lang="en-US"/>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2" name="TextBox 1">
            <a:extLst>
              <a:ext uri="{FF2B5EF4-FFF2-40B4-BE49-F238E27FC236}">
                <a16:creationId xmlns:a16="http://schemas.microsoft.com/office/drawing/2014/main" id="{F0916A56-AEFD-9279-7FD4-DF21A1187EC3}"/>
              </a:ext>
            </a:extLst>
          </p:cNvPr>
          <p:cNvSpPr txBox="1"/>
          <p:nvPr/>
        </p:nvSpPr>
        <p:spPr>
          <a:xfrm>
            <a:off x="1544579" y="1443887"/>
            <a:ext cx="9097027" cy="39703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ptos"/>
              </a:rPr>
              <a:t>Under FOIA, the towns can only provide public records that exist at the time the request is made.</a:t>
            </a:r>
          </a:p>
          <a:p>
            <a:endParaRPr lang="en-US" sz="2800">
              <a:solidFill>
                <a:schemeClr val="bg1"/>
              </a:solidFill>
              <a:latin typeface="Aptos"/>
              <a:ea typeface="Calibri"/>
              <a:cs typeface="Calibri"/>
            </a:endParaRPr>
          </a:p>
          <a:p>
            <a:r>
              <a:rPr lang="en-US" sz="2800">
                <a:solidFill>
                  <a:schemeClr val="bg1"/>
                </a:solidFill>
                <a:latin typeface="Aptos"/>
                <a:ea typeface="Calibri"/>
                <a:cs typeface="Calibri"/>
              </a:rPr>
              <a:t>Explaining the certification process will help the requestor understand why it has not been provided if you are still in process.</a:t>
            </a:r>
          </a:p>
          <a:p>
            <a:endParaRPr lang="en-US" sz="2800">
              <a:solidFill>
                <a:schemeClr val="bg1"/>
              </a:solidFill>
              <a:latin typeface="Aptos"/>
              <a:ea typeface="Calibri"/>
              <a:cs typeface="Calibri"/>
            </a:endParaRPr>
          </a:p>
          <a:p>
            <a:r>
              <a:rPr lang="en-US" sz="2800">
                <a:solidFill>
                  <a:schemeClr val="bg1"/>
                </a:solidFill>
                <a:latin typeface="Aptos"/>
                <a:ea typeface="Calibri"/>
                <a:cs typeface="Calibri"/>
              </a:rPr>
              <a:t>Serves as a good reminder to stay up to date and track your continuing education.</a:t>
            </a:r>
          </a:p>
        </p:txBody>
      </p:sp>
    </p:spTree>
    <p:extLst>
      <p:ext uri="{BB962C8B-B14F-4D97-AF65-F5344CB8AC3E}">
        <p14:creationId xmlns:p14="http://schemas.microsoft.com/office/powerpoint/2010/main" val="248379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Early Voting Stats</a:t>
            </a:r>
            <a:endParaRPr lang="en-US"/>
          </a:p>
        </p:txBody>
      </p:sp>
      <p:sp>
        <p:nvSpPr>
          <p:cNvPr id="5" name="TextBox 4">
            <a:extLst>
              <a:ext uri="{FF2B5EF4-FFF2-40B4-BE49-F238E27FC236}">
                <a16:creationId xmlns:a16="http://schemas.microsoft.com/office/drawing/2014/main" id="{8AE91457-89C7-F6CE-2FAC-84CF6D3C079A}"/>
              </a:ext>
            </a:extLst>
          </p:cNvPr>
          <p:cNvSpPr txBox="1"/>
          <p:nvPr/>
        </p:nvSpPr>
        <p:spPr>
          <a:xfrm>
            <a:off x="949960" y="1498644"/>
            <a:ext cx="10109200" cy="3539430"/>
          </a:xfrm>
          <a:prstGeom prst="rect">
            <a:avLst/>
          </a:prstGeom>
          <a:noFill/>
        </p:spPr>
        <p:txBody>
          <a:bodyPr wrap="square" lIns="91440" tIns="45720" rIns="91440" bIns="45720" rtlCol="0" anchor="t">
            <a:spAutoFit/>
          </a:bodyPr>
          <a:lstStyle/>
          <a:p>
            <a:r>
              <a:rPr lang="en-US" sz="2800" b="1">
                <a:solidFill>
                  <a:schemeClr val="bg1"/>
                </a:solidFill>
                <a:latin typeface="Verdana"/>
                <a:ea typeface="Verdana"/>
              </a:rPr>
              <a:t>Most Voters</a:t>
            </a:r>
          </a:p>
          <a:p>
            <a:pPr marL="457200" indent="-457200">
              <a:buFont typeface="Arial"/>
              <a:buChar char="•"/>
            </a:pPr>
            <a:r>
              <a:rPr lang="en-US" sz="2800">
                <a:solidFill>
                  <a:schemeClr val="bg1"/>
                </a:solidFill>
                <a:latin typeface="Verdana"/>
                <a:ea typeface="Verdana"/>
              </a:rPr>
              <a:t>Hamden (again!) - 1,275 voters in the Democratic Primary</a:t>
            </a:r>
            <a:endParaRPr lang="en-US" sz="2800">
              <a:solidFill>
                <a:schemeClr val="bg1"/>
              </a:solidFill>
              <a:latin typeface="Verdana" panose="020B0604030504040204" pitchFamily="34" charset="0"/>
              <a:ea typeface="Verdana" panose="020B0604030504040204" pitchFamily="34" charset="0"/>
            </a:endParaRPr>
          </a:p>
          <a:p>
            <a:pPr marL="457200" indent="-457200">
              <a:buFont typeface="Arial"/>
              <a:buChar char="•"/>
            </a:pPr>
            <a:r>
              <a:rPr lang="en-US" sz="2800">
                <a:solidFill>
                  <a:schemeClr val="bg1"/>
                </a:solidFill>
                <a:latin typeface="Verdana"/>
                <a:ea typeface="Verdana"/>
              </a:rPr>
              <a:t>Southbury – 267 voters in the Republican primary</a:t>
            </a:r>
          </a:p>
          <a:p>
            <a:endParaRPr lang="en-US" sz="2800" b="1">
              <a:solidFill>
                <a:schemeClr val="bg1"/>
              </a:solidFill>
              <a:latin typeface="Verdana"/>
              <a:ea typeface="Verdana"/>
            </a:endParaRPr>
          </a:p>
          <a:p>
            <a:r>
              <a:rPr lang="en-US" sz="2800" b="1">
                <a:solidFill>
                  <a:schemeClr val="bg1"/>
                </a:solidFill>
                <a:latin typeface="Verdana"/>
                <a:ea typeface="Verdana"/>
              </a:rPr>
              <a:t>Highest Turnout</a:t>
            </a:r>
          </a:p>
          <a:p>
            <a:pPr marL="457200" indent="-457200">
              <a:buFont typeface="Arial"/>
              <a:buChar char="•"/>
            </a:pPr>
            <a:r>
              <a:rPr lang="en-US" sz="2800">
                <a:solidFill>
                  <a:schemeClr val="bg1"/>
                </a:solidFill>
                <a:latin typeface="Verdana"/>
                <a:ea typeface="Verdana"/>
              </a:rPr>
              <a:t>Bridgewater – 34% in the Republican Primary</a:t>
            </a:r>
          </a:p>
          <a:p>
            <a:pPr marL="457200" indent="-457200">
              <a:buFont typeface="Arial"/>
              <a:buChar char="•"/>
            </a:pPr>
            <a:r>
              <a:rPr lang="en-US" sz="2800">
                <a:solidFill>
                  <a:schemeClr val="bg1"/>
                </a:solidFill>
                <a:latin typeface="Verdana"/>
                <a:ea typeface="Verdana"/>
              </a:rPr>
              <a:t>Bloomfield – 28.27% in the Democratic Primary</a:t>
            </a: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164602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How it's Going</a:t>
            </a: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pic>
        <p:nvPicPr>
          <p:cNvPr id="5" name="Picture 4">
            <a:extLst>
              <a:ext uri="{FF2B5EF4-FFF2-40B4-BE49-F238E27FC236}">
                <a16:creationId xmlns:a16="http://schemas.microsoft.com/office/drawing/2014/main" id="{2116D3DF-7BE9-8597-08A1-90909DB4A27E}"/>
              </a:ext>
            </a:extLst>
          </p:cNvPr>
          <p:cNvPicPr>
            <a:picLocks noChangeAspect="1"/>
          </p:cNvPicPr>
          <p:nvPr/>
        </p:nvPicPr>
        <p:blipFill>
          <a:blip r:embed="rId4"/>
          <a:srcRect l="2699" t="706" r="-2699" b="-941"/>
          <a:stretch/>
        </p:blipFill>
        <p:spPr>
          <a:xfrm>
            <a:off x="5549239" y="1866666"/>
            <a:ext cx="5844778" cy="3787199"/>
          </a:xfrm>
          <a:prstGeom prst="rect">
            <a:avLst/>
          </a:prstGeom>
        </p:spPr>
      </p:pic>
      <p:pic>
        <p:nvPicPr>
          <p:cNvPr id="8" name="Picture 7">
            <a:extLst>
              <a:ext uri="{FF2B5EF4-FFF2-40B4-BE49-F238E27FC236}">
                <a16:creationId xmlns:a16="http://schemas.microsoft.com/office/drawing/2014/main" id="{A6D3EEE1-4A40-2C45-0DA5-51C9FED73CE3}"/>
              </a:ext>
            </a:extLst>
          </p:cNvPr>
          <p:cNvPicPr>
            <a:picLocks noChangeAspect="1"/>
          </p:cNvPicPr>
          <p:nvPr/>
        </p:nvPicPr>
        <p:blipFill>
          <a:blip r:embed="rId5"/>
          <a:stretch>
            <a:fillRect/>
          </a:stretch>
        </p:blipFill>
        <p:spPr>
          <a:xfrm>
            <a:off x="795382" y="3222748"/>
            <a:ext cx="4228796" cy="2426041"/>
          </a:xfrm>
          <a:prstGeom prst="rect">
            <a:avLst/>
          </a:prstGeom>
        </p:spPr>
      </p:pic>
      <p:sp>
        <p:nvSpPr>
          <p:cNvPr id="13" name="Rectangle 12">
            <a:extLst>
              <a:ext uri="{FF2B5EF4-FFF2-40B4-BE49-F238E27FC236}">
                <a16:creationId xmlns:a16="http://schemas.microsoft.com/office/drawing/2014/main" id="{BA450282-A20B-5CE9-896F-A64D5117B865}"/>
              </a:ext>
            </a:extLst>
          </p:cNvPr>
          <p:cNvSpPr/>
          <p:nvPr/>
        </p:nvSpPr>
        <p:spPr>
          <a:xfrm>
            <a:off x="869383" y="1237912"/>
            <a:ext cx="4076985" cy="1615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a typeface="Calibri"/>
              <a:cs typeface="Calibri"/>
            </a:endParaRPr>
          </a:p>
        </p:txBody>
      </p:sp>
      <p:pic>
        <p:nvPicPr>
          <p:cNvPr id="10" name="Picture 9">
            <a:extLst>
              <a:ext uri="{FF2B5EF4-FFF2-40B4-BE49-F238E27FC236}">
                <a16:creationId xmlns:a16="http://schemas.microsoft.com/office/drawing/2014/main" id="{C1303A47-DC00-F70C-31C6-FCC2929991CA}"/>
              </a:ext>
            </a:extLst>
          </p:cNvPr>
          <p:cNvPicPr>
            <a:picLocks noChangeAspect="1"/>
          </p:cNvPicPr>
          <p:nvPr/>
        </p:nvPicPr>
        <p:blipFill>
          <a:blip r:embed="rId6"/>
          <a:stretch>
            <a:fillRect/>
          </a:stretch>
        </p:blipFill>
        <p:spPr>
          <a:xfrm>
            <a:off x="868012" y="1270723"/>
            <a:ext cx="4087836" cy="1547149"/>
          </a:xfrm>
          <a:prstGeom prst="rect">
            <a:avLst/>
          </a:prstGeom>
        </p:spPr>
      </p:pic>
      <p:sp>
        <p:nvSpPr>
          <p:cNvPr id="2" name="TextBox 1">
            <a:extLst>
              <a:ext uri="{FF2B5EF4-FFF2-40B4-BE49-F238E27FC236}">
                <a16:creationId xmlns:a16="http://schemas.microsoft.com/office/drawing/2014/main" id="{0F6D603A-9570-B825-E806-60565D15ACE1}"/>
              </a:ext>
            </a:extLst>
          </p:cNvPr>
          <p:cNvSpPr txBox="1"/>
          <p:nvPr/>
        </p:nvSpPr>
        <p:spPr>
          <a:xfrm>
            <a:off x="6367397" y="1268261"/>
            <a:ext cx="42118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Verdana"/>
                <a:ea typeface="Calibri"/>
                <a:cs typeface="Calibri"/>
              </a:rPr>
              <a:t>Signed up in 27 Towns!</a:t>
            </a:r>
          </a:p>
        </p:txBody>
      </p:sp>
    </p:spTree>
    <p:extLst>
      <p:ext uri="{BB962C8B-B14F-4D97-AF65-F5344CB8AC3E}">
        <p14:creationId xmlns:p14="http://schemas.microsoft.com/office/powerpoint/2010/main" val="347059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7156" y="174765"/>
            <a:ext cx="12187418" cy="769441"/>
          </a:xfrm>
          <a:prstGeom prst="rect">
            <a:avLst/>
          </a:prstGeom>
          <a:noFill/>
        </p:spPr>
        <p:txBody>
          <a:bodyPr wrap="square" lIns="91440" tIns="45720" rIns="91440" bIns="45720" rtlCol="0" anchor="t">
            <a:spAutoFit/>
          </a:bodyPr>
          <a:lstStyle/>
          <a:p>
            <a:pPr algn="ctr"/>
            <a:r>
              <a:rPr lang="en-US" sz="4400" b="1">
                <a:solidFill>
                  <a:schemeClr val="bg1"/>
                </a:solidFill>
                <a:latin typeface="Verdana"/>
                <a:ea typeface="Verdana"/>
              </a:rPr>
              <a:t>Governor's Emergency Exercise</a:t>
            </a:r>
            <a:endParaRPr lang="en-US">
              <a:solidFill>
                <a:schemeClr val="bg1"/>
              </a:solidFill>
            </a:endParaRPr>
          </a:p>
        </p:txBody>
      </p:sp>
      <p:sp>
        <p:nvSpPr>
          <p:cNvPr id="5" name="TextBox 4">
            <a:extLst>
              <a:ext uri="{FF2B5EF4-FFF2-40B4-BE49-F238E27FC236}">
                <a16:creationId xmlns:a16="http://schemas.microsoft.com/office/drawing/2014/main" id="{8AE91457-89C7-F6CE-2FAC-84CF6D3C079A}"/>
              </a:ext>
            </a:extLst>
          </p:cNvPr>
          <p:cNvSpPr txBox="1"/>
          <p:nvPr/>
        </p:nvSpPr>
        <p:spPr>
          <a:xfrm>
            <a:off x="949960" y="1232466"/>
            <a:ext cx="10109200" cy="523220"/>
          </a:xfrm>
          <a:prstGeom prst="rect">
            <a:avLst/>
          </a:prstGeom>
          <a:noFill/>
        </p:spPr>
        <p:txBody>
          <a:bodyPr wrap="square" lIns="91440" tIns="45720" rIns="91440" bIns="45720" rtlCol="0" anchor="t">
            <a:spAutoFit/>
          </a:bodyPr>
          <a:lstStyle/>
          <a:p>
            <a:pPr algn="ctr"/>
            <a:r>
              <a:rPr lang="en-US" sz="2800" b="1">
                <a:solidFill>
                  <a:schemeClr val="bg1"/>
                </a:solidFill>
                <a:latin typeface="Verdana"/>
                <a:ea typeface="Verdana"/>
              </a:rPr>
              <a:t>Over 145 Towns Participated</a:t>
            </a:r>
            <a:endParaRPr lang="en-US" sz="2800">
              <a:solidFill>
                <a:schemeClr val="bg1"/>
              </a:solidFill>
              <a:latin typeface="Verdana"/>
              <a:ea typeface="Verdana"/>
            </a:endParaRP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pic>
        <p:nvPicPr>
          <p:cNvPr id="3" name="Picture 2">
            <a:extLst>
              <a:ext uri="{FF2B5EF4-FFF2-40B4-BE49-F238E27FC236}">
                <a16:creationId xmlns:a16="http://schemas.microsoft.com/office/drawing/2014/main" id="{DDFCB393-36AC-A05F-3F30-939B77D0D63E}"/>
              </a:ext>
            </a:extLst>
          </p:cNvPr>
          <p:cNvPicPr>
            <a:picLocks noChangeAspect="1"/>
          </p:cNvPicPr>
          <p:nvPr/>
        </p:nvPicPr>
        <p:blipFill>
          <a:blip r:embed="rId4"/>
          <a:stretch>
            <a:fillRect/>
          </a:stretch>
        </p:blipFill>
        <p:spPr>
          <a:xfrm>
            <a:off x="895794" y="1982993"/>
            <a:ext cx="4877957" cy="3636396"/>
          </a:xfrm>
          <a:prstGeom prst="rect">
            <a:avLst/>
          </a:prstGeom>
        </p:spPr>
      </p:pic>
      <p:pic>
        <p:nvPicPr>
          <p:cNvPr id="8" name="Picture 7">
            <a:extLst>
              <a:ext uri="{FF2B5EF4-FFF2-40B4-BE49-F238E27FC236}">
                <a16:creationId xmlns:a16="http://schemas.microsoft.com/office/drawing/2014/main" id="{4066F198-E83F-1247-EA08-953F62D6B599}"/>
              </a:ext>
            </a:extLst>
          </p:cNvPr>
          <p:cNvPicPr>
            <a:picLocks noChangeAspect="1"/>
          </p:cNvPicPr>
          <p:nvPr/>
        </p:nvPicPr>
        <p:blipFill>
          <a:blip r:embed="rId5"/>
          <a:srcRect l="-1993" t="-4545" r="1993" b="5050"/>
          <a:stretch/>
        </p:blipFill>
        <p:spPr>
          <a:xfrm>
            <a:off x="6006232" y="2616866"/>
            <a:ext cx="5316876" cy="1731596"/>
          </a:xfrm>
          <a:prstGeom prst="rect">
            <a:avLst/>
          </a:prstGeom>
        </p:spPr>
      </p:pic>
    </p:spTree>
    <p:extLst>
      <p:ext uri="{BB962C8B-B14F-4D97-AF65-F5344CB8AC3E}">
        <p14:creationId xmlns:p14="http://schemas.microsoft.com/office/powerpoint/2010/main" val="259792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9" name="TextBox 8">
            <a:extLst>
              <a:ext uri="{FF2B5EF4-FFF2-40B4-BE49-F238E27FC236}">
                <a16:creationId xmlns:a16="http://schemas.microsoft.com/office/drawing/2014/main" id="{3360740F-08F8-7E4F-2464-CFB1FFD06180}"/>
              </a:ext>
            </a:extLst>
          </p:cNvPr>
          <p:cNvSpPr txBox="1"/>
          <p:nvPr/>
        </p:nvSpPr>
        <p:spPr>
          <a:xfrm>
            <a:off x="4029381" y="761945"/>
            <a:ext cx="8108846" cy="1354669"/>
          </a:xfrm>
          <a:prstGeom prst="rect">
            <a:avLst/>
          </a:prstGeom>
          <a:noFill/>
        </p:spPr>
        <p:txBody>
          <a:bodyPr wrap="square" lIns="91440" tIns="45720" rIns="91440" bIns="45720" rtlCol="0" anchor="t">
            <a:spAutoFit/>
          </a:bodyPr>
          <a:lstStyle/>
          <a:p>
            <a:r>
              <a:rPr lang="en-US" sz="4000" b="1">
                <a:solidFill>
                  <a:schemeClr val="bg1"/>
                </a:solidFill>
                <a:latin typeface="Verdana"/>
                <a:ea typeface="Verdana"/>
              </a:rPr>
              <a:t>National Threat Landscape </a:t>
            </a:r>
            <a:endParaRPr lang="en-US" sz="4000">
              <a:solidFill>
                <a:schemeClr val="bg1"/>
              </a:solidFill>
              <a:latin typeface="Verdana"/>
              <a:ea typeface="Verdana"/>
            </a:endParaRPr>
          </a:p>
          <a:p>
            <a:r>
              <a:rPr lang="en-US" sz="4000" b="1">
                <a:solidFill>
                  <a:schemeClr val="bg1"/>
                </a:solidFill>
                <a:latin typeface="Verdana"/>
                <a:ea typeface="Verdana"/>
              </a:rPr>
              <a:t>Department of Justice</a:t>
            </a:r>
            <a:endParaRPr lang="en-US" sz="4000">
              <a:solidFill>
                <a:schemeClr val="bg1"/>
              </a:solidFill>
              <a:latin typeface="Verdana"/>
              <a:ea typeface="Verdana"/>
            </a:endParaRPr>
          </a:p>
        </p:txBody>
      </p:sp>
      <p:sp>
        <p:nvSpPr>
          <p:cNvPr id="11" name="TextBox 10">
            <a:extLst>
              <a:ext uri="{FF2B5EF4-FFF2-40B4-BE49-F238E27FC236}">
                <a16:creationId xmlns:a16="http://schemas.microsoft.com/office/drawing/2014/main" id="{9DE00245-845E-0585-5C2B-CCC5D5B9D3ED}"/>
              </a:ext>
            </a:extLst>
          </p:cNvPr>
          <p:cNvSpPr txBox="1"/>
          <p:nvPr/>
        </p:nvSpPr>
        <p:spPr>
          <a:xfrm>
            <a:off x="3254840" y="2648394"/>
            <a:ext cx="11581206" cy="83099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a:solidFill>
                  <a:srgbClr val="595959"/>
                </a:solidFill>
                <a:latin typeface="Verdana"/>
                <a:ea typeface="Verdana"/>
              </a:rPr>
              <a:t>Threats to Election Workers</a:t>
            </a:r>
          </a:p>
          <a:p>
            <a:pPr marL="800100" lvl="1" indent="-342900">
              <a:buFont typeface="Arial" panose="020B0604020202020204" pitchFamily="34" charset="0"/>
              <a:buChar char="•"/>
            </a:pPr>
            <a:r>
              <a:rPr lang="en-US" sz="2400" b="1">
                <a:solidFill>
                  <a:srgbClr val="595959"/>
                </a:solidFill>
                <a:latin typeface="Verdana"/>
                <a:ea typeface="Verdana"/>
              </a:rPr>
              <a:t>Follow CISA guidance, Join EI-ISAC</a:t>
            </a:r>
          </a:p>
        </p:txBody>
      </p:sp>
      <p:sp>
        <p:nvSpPr>
          <p:cNvPr id="13" name="TextBox 12">
            <a:extLst>
              <a:ext uri="{FF2B5EF4-FFF2-40B4-BE49-F238E27FC236}">
                <a16:creationId xmlns:a16="http://schemas.microsoft.com/office/drawing/2014/main" id="{5E783864-1C89-F039-1BEA-D62E1DDE44B8}"/>
              </a:ext>
            </a:extLst>
          </p:cNvPr>
          <p:cNvSpPr txBox="1"/>
          <p:nvPr/>
        </p:nvSpPr>
        <p:spPr>
          <a:xfrm>
            <a:off x="3254840" y="3660814"/>
            <a:ext cx="8845502" cy="1569660"/>
          </a:xfrm>
          <a:prstGeom prst="rect">
            <a:avLst/>
          </a:prstGeom>
          <a:noFill/>
        </p:spPr>
        <p:txBody>
          <a:bodyPr wrap="square" lIns="91440" tIns="45720" rIns="91440" bIns="45720" rtlCol="0" anchor="t">
            <a:spAutoFit/>
          </a:bodyPr>
          <a:lstStyle/>
          <a:p>
            <a:pPr marL="342900" indent="-342900">
              <a:buFont typeface="Arial"/>
              <a:buChar char="•"/>
            </a:pPr>
            <a:r>
              <a:rPr lang="en-US" sz="2400" b="1">
                <a:solidFill>
                  <a:srgbClr val="595959"/>
                </a:solidFill>
                <a:latin typeface="Verdana"/>
                <a:ea typeface="Verdana"/>
              </a:rPr>
              <a:t>Artificial Intelligence</a:t>
            </a:r>
            <a:endParaRPr lang="en-US" sz="2400">
              <a:solidFill>
                <a:srgbClr val="595959"/>
              </a:solidFill>
              <a:latin typeface="Verdana"/>
              <a:ea typeface="Verdana"/>
            </a:endParaRPr>
          </a:p>
          <a:p>
            <a:pPr marL="800100" lvl="1" indent="-342900">
              <a:buFont typeface="Arial"/>
              <a:buChar char="•"/>
            </a:pPr>
            <a:r>
              <a:rPr lang="en-US" sz="2400" b="1">
                <a:solidFill>
                  <a:srgbClr val="595959"/>
                </a:solidFill>
                <a:latin typeface="Verdana"/>
                <a:ea typeface="Verdana"/>
              </a:rPr>
              <a:t>Keep websites updated, crisis communication plan</a:t>
            </a:r>
          </a:p>
          <a:p>
            <a:pPr marL="800100" lvl="1" indent="-342900">
              <a:buFont typeface="Arial"/>
              <a:buChar char="•"/>
            </a:pPr>
            <a:endParaRPr lang="en-US" sz="2400" b="1">
              <a:solidFill>
                <a:srgbClr val="595959"/>
              </a:solidFill>
              <a:latin typeface="Verdana"/>
              <a:ea typeface="Verdana"/>
            </a:endParaRPr>
          </a:p>
        </p:txBody>
      </p:sp>
      <p:sp>
        <p:nvSpPr>
          <p:cNvPr id="15" name="TextBox 14">
            <a:extLst>
              <a:ext uri="{FF2B5EF4-FFF2-40B4-BE49-F238E27FC236}">
                <a16:creationId xmlns:a16="http://schemas.microsoft.com/office/drawing/2014/main" id="{31C5BD3A-CD38-F01F-4722-29AF38422681}"/>
              </a:ext>
            </a:extLst>
          </p:cNvPr>
          <p:cNvSpPr txBox="1"/>
          <p:nvPr/>
        </p:nvSpPr>
        <p:spPr>
          <a:xfrm>
            <a:off x="3254841" y="4724925"/>
            <a:ext cx="11581206" cy="1200329"/>
          </a:xfrm>
          <a:prstGeom prst="rect">
            <a:avLst/>
          </a:prstGeom>
          <a:noFill/>
        </p:spPr>
        <p:txBody>
          <a:bodyPr wrap="square" lIns="91440" tIns="45720" rIns="91440" bIns="45720" rtlCol="0" anchor="t">
            <a:spAutoFit/>
          </a:bodyPr>
          <a:lstStyle/>
          <a:p>
            <a:pPr marL="342900" indent="-342900">
              <a:buFont typeface="Arial"/>
              <a:buChar char="•"/>
            </a:pPr>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Foreign Malign Influence</a:t>
            </a:r>
          </a:p>
          <a:p>
            <a:pPr marL="800100" lvl="1" indent="-342900">
              <a:buFont typeface="Arial"/>
              <a:buChar char="•"/>
            </a:pPr>
            <a:r>
              <a:rPr lang="en-US" sz="2400" b="1">
                <a:solidFill>
                  <a:srgbClr val="595959"/>
                </a:solidFill>
                <a:latin typeface="Verdana"/>
                <a:ea typeface="Verdana"/>
              </a:rPr>
              <a:t>Participate in cybersecurity training</a:t>
            </a:r>
          </a:p>
        </p:txBody>
      </p:sp>
    </p:spTree>
    <p:extLst>
      <p:ext uri="{BB962C8B-B14F-4D97-AF65-F5344CB8AC3E}">
        <p14:creationId xmlns:p14="http://schemas.microsoft.com/office/powerpoint/2010/main" val="289096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27414" y="796708"/>
            <a:ext cx="8245700" cy="1323439"/>
          </a:xfrm>
          <a:prstGeom prst="rect">
            <a:avLst/>
          </a:prstGeom>
          <a:noFill/>
        </p:spPr>
        <p:txBody>
          <a:bodyPr wrap="square" lIns="91440" tIns="45720" rIns="91440" bIns="45720" rtlCol="0" anchor="t">
            <a:spAutoFit/>
          </a:bodyPr>
          <a:lstStyle/>
          <a:p>
            <a:r>
              <a:rPr lang="en-US" sz="4000" b="1">
                <a:solidFill>
                  <a:schemeClr val="bg1"/>
                </a:solidFill>
                <a:latin typeface="Verdana"/>
                <a:ea typeface="Verdana"/>
              </a:rPr>
              <a:t>National Threat Landscape CISA (ONDI)</a:t>
            </a:r>
          </a:p>
        </p:txBody>
      </p:sp>
      <p:pic>
        <p:nvPicPr>
          <p:cNvPr id="10" name="Picture 9" descr="Image result for russia">
            <a:extLst>
              <a:ext uri="{FF2B5EF4-FFF2-40B4-BE49-F238E27FC236}">
                <a16:creationId xmlns:a16="http://schemas.microsoft.com/office/drawing/2014/main" id="{687AEC57-587E-3893-95FB-2348A349BD4A}"/>
              </a:ext>
            </a:extLst>
          </p:cNvPr>
          <p:cNvPicPr>
            <a:picLocks noChangeAspect="1"/>
          </p:cNvPicPr>
          <p:nvPr/>
        </p:nvPicPr>
        <p:blipFill>
          <a:blip r:embed="rId4"/>
          <a:stretch>
            <a:fillRect/>
          </a:stretch>
        </p:blipFill>
        <p:spPr>
          <a:xfrm>
            <a:off x="3215157" y="3478175"/>
            <a:ext cx="2526311" cy="1851911"/>
          </a:xfrm>
          <a:prstGeom prst="rect">
            <a:avLst/>
          </a:prstGeom>
          <a:ln w="12700">
            <a:solidFill>
              <a:schemeClr val="tx1"/>
            </a:solidFill>
          </a:ln>
        </p:spPr>
      </p:pic>
      <p:pic>
        <p:nvPicPr>
          <p:cNvPr id="12" name="Picture 11" descr="What Do The Colors And Symbols Of The National Flag Of China Mean ...">
            <a:extLst>
              <a:ext uri="{FF2B5EF4-FFF2-40B4-BE49-F238E27FC236}">
                <a16:creationId xmlns:a16="http://schemas.microsoft.com/office/drawing/2014/main" id="{FB33E598-AAF6-6964-6862-AC6237BC20B6}"/>
              </a:ext>
            </a:extLst>
          </p:cNvPr>
          <p:cNvPicPr>
            <a:picLocks noChangeAspect="1"/>
          </p:cNvPicPr>
          <p:nvPr/>
        </p:nvPicPr>
        <p:blipFill>
          <a:blip r:embed="rId5"/>
          <a:stretch>
            <a:fillRect/>
          </a:stretch>
        </p:blipFill>
        <p:spPr>
          <a:xfrm>
            <a:off x="6098576" y="3473284"/>
            <a:ext cx="2743199" cy="1828538"/>
          </a:xfrm>
          <a:prstGeom prst="rect">
            <a:avLst/>
          </a:prstGeom>
          <a:ln w="12700">
            <a:solidFill>
              <a:schemeClr val="tx1"/>
            </a:solidFill>
          </a:ln>
        </p:spPr>
      </p:pic>
      <p:pic>
        <p:nvPicPr>
          <p:cNvPr id="14" name="Picture 13" descr="Image result for Iran">
            <a:extLst>
              <a:ext uri="{FF2B5EF4-FFF2-40B4-BE49-F238E27FC236}">
                <a16:creationId xmlns:a16="http://schemas.microsoft.com/office/drawing/2014/main" id="{6B63AE69-F669-7A16-BECC-1F22D7B98454}"/>
              </a:ext>
            </a:extLst>
          </p:cNvPr>
          <p:cNvPicPr>
            <a:picLocks noChangeAspect="1"/>
          </p:cNvPicPr>
          <p:nvPr/>
        </p:nvPicPr>
        <p:blipFill>
          <a:blip r:embed="rId6"/>
          <a:stretch>
            <a:fillRect/>
          </a:stretch>
        </p:blipFill>
        <p:spPr>
          <a:xfrm>
            <a:off x="9123983" y="3475452"/>
            <a:ext cx="2793166" cy="1687641"/>
          </a:xfrm>
          <a:prstGeom prst="rect">
            <a:avLst/>
          </a:prstGeom>
          <a:ln w="12700">
            <a:solidFill>
              <a:schemeClr val="tx1"/>
            </a:solidFill>
          </a:ln>
        </p:spPr>
      </p:pic>
    </p:spTree>
    <p:extLst>
      <p:ext uri="{BB962C8B-B14F-4D97-AF65-F5344CB8AC3E}">
        <p14:creationId xmlns:p14="http://schemas.microsoft.com/office/powerpoint/2010/main" val="240298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9" name="TextBox 8">
            <a:extLst>
              <a:ext uri="{FF2B5EF4-FFF2-40B4-BE49-F238E27FC236}">
                <a16:creationId xmlns:a16="http://schemas.microsoft.com/office/drawing/2014/main" id="{4056FFC3-D49A-6B35-1CB0-0F8EA359DE2E}"/>
              </a:ext>
            </a:extLst>
          </p:cNvPr>
          <p:cNvSpPr txBox="1"/>
          <p:nvPr/>
        </p:nvSpPr>
        <p:spPr>
          <a:xfrm>
            <a:off x="1423529" y="1053420"/>
            <a:ext cx="10007600" cy="646331"/>
          </a:xfrm>
          <a:prstGeom prst="rect">
            <a:avLst/>
          </a:prstGeom>
          <a:noFill/>
        </p:spPr>
        <p:txBody>
          <a:bodyPr wrap="square" lIns="91440" tIns="45720" rIns="91440" bIns="45720" rtlCol="0" anchor="t">
            <a:spAutoFit/>
          </a:bodyPr>
          <a:lstStyle/>
          <a:p>
            <a:pPr algn="ctr"/>
            <a:r>
              <a:rPr lang="en-US" sz="3600" b="1">
                <a:solidFill>
                  <a:schemeClr val="bg1"/>
                </a:solidFill>
                <a:latin typeface="Verdana" panose="020B0604030504040204" pitchFamily="34" charset="0"/>
                <a:ea typeface="Verdana" panose="020B0604030504040204" pitchFamily="34" charset="0"/>
              </a:rPr>
              <a:t>Common Tactics </a:t>
            </a:r>
            <a:endParaRPr lang="en-US"/>
          </a:p>
        </p:txBody>
      </p:sp>
      <p:sp>
        <p:nvSpPr>
          <p:cNvPr id="11" name="TextBox 10">
            <a:extLst>
              <a:ext uri="{FF2B5EF4-FFF2-40B4-BE49-F238E27FC236}">
                <a16:creationId xmlns:a16="http://schemas.microsoft.com/office/drawing/2014/main" id="{14C453B8-0964-C0BC-990F-25C5F7E4E0BC}"/>
              </a:ext>
            </a:extLst>
          </p:cNvPr>
          <p:cNvSpPr txBox="1"/>
          <p:nvPr/>
        </p:nvSpPr>
        <p:spPr>
          <a:xfrm>
            <a:off x="3179041" y="2393547"/>
            <a:ext cx="9012984" cy="4154984"/>
          </a:xfrm>
          <a:prstGeom prst="rect">
            <a:avLst/>
          </a:prstGeom>
          <a:noFill/>
        </p:spPr>
        <p:txBody>
          <a:bodyPr wrap="square" lIns="91440" tIns="45720" rIns="91440" bIns="45720" rtlCol="0" anchor="t">
            <a:spAutoFit/>
          </a:bodyPr>
          <a:lstStyle/>
          <a:p>
            <a:pPr marL="342900" indent="-342900">
              <a:buFont typeface="Arial"/>
              <a:buChar char="•"/>
            </a:pPr>
            <a:r>
              <a:rPr lang="en-US" sz="2400" b="1">
                <a:solidFill>
                  <a:srgbClr val="595959"/>
                </a:solidFill>
                <a:latin typeface="Verdana"/>
                <a:ea typeface="Verdana"/>
              </a:rPr>
              <a:t>Fake personas on social media</a:t>
            </a:r>
            <a:endParaRPr lang="en-US"/>
          </a:p>
          <a:p>
            <a:pPr marL="342900" indent="-342900">
              <a:buFont typeface="Arial"/>
              <a:buChar char="•"/>
            </a:pPr>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Feeding disinformation to real people to push narratives</a:t>
            </a:r>
            <a:endParaRPr lang="en-US" sz="2400">
              <a:solidFill>
                <a:srgbClr val="595959"/>
              </a:solidFill>
              <a:latin typeface="Verdana"/>
              <a:ea typeface="Verdana"/>
            </a:endParaRPr>
          </a:p>
          <a:p>
            <a:pPr marL="342900" indent="-342900">
              <a:buFont typeface="Arial"/>
              <a:buChar char="•"/>
            </a:pPr>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Using Artificial Intelligence to create fake news sites</a:t>
            </a:r>
          </a:p>
          <a:p>
            <a:pPr marL="342900" indent="-342900">
              <a:buFont typeface="Arial"/>
              <a:buChar char="•"/>
            </a:pPr>
            <a:endParaRPr lang="en-US" sz="2400" b="1">
              <a:solidFill>
                <a:srgbClr val="595959"/>
              </a:solidFill>
              <a:latin typeface="Verdana"/>
              <a:ea typeface="Verdana"/>
            </a:endParaRPr>
          </a:p>
          <a:p>
            <a:pPr marL="342900" indent="-342900">
              <a:buFont typeface="Arial"/>
              <a:buChar char="•"/>
            </a:pPr>
            <a:r>
              <a:rPr lang="en-US" sz="2400" b="1">
                <a:solidFill>
                  <a:srgbClr val="595959"/>
                </a:solidFill>
                <a:latin typeface="Verdana"/>
                <a:ea typeface="Verdana"/>
              </a:rPr>
              <a:t>Claims to have breeched systems</a:t>
            </a:r>
            <a:endParaRPr lang="en-US"/>
          </a:p>
          <a:p>
            <a:pPr marL="285750" indent="-285750">
              <a:buFont typeface="Arial"/>
              <a:buChar char="•"/>
            </a:pPr>
            <a:endParaRPr lang="en-US" sz="2400">
              <a:solidFill>
                <a:srgbClr val="000000"/>
              </a:solidFill>
              <a:latin typeface="Verdana"/>
              <a:ea typeface="Verdana"/>
            </a:endParaRPr>
          </a:p>
          <a:p>
            <a:pPr marL="457200" indent="-457200">
              <a:buAutoNum type="arabicPeriod"/>
            </a:pPr>
            <a:endParaRPr lang="en-US" sz="2400" b="1">
              <a:solidFill>
                <a:srgbClr val="156082"/>
              </a:solidFill>
              <a:latin typeface="Verdana"/>
              <a:ea typeface="Verdana"/>
            </a:endParaRPr>
          </a:p>
        </p:txBody>
      </p:sp>
    </p:spTree>
    <p:extLst>
      <p:ext uri="{BB962C8B-B14F-4D97-AF65-F5344CB8AC3E}">
        <p14:creationId xmlns:p14="http://schemas.microsoft.com/office/powerpoint/2010/main" val="774579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cp:revision>
  <dcterms:created xsi:type="dcterms:W3CDTF">2024-09-17T16:10:39Z</dcterms:created>
  <dcterms:modified xsi:type="dcterms:W3CDTF">2024-09-18T14:02:15Z</dcterms:modified>
</cp:coreProperties>
</file>