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2C_26EE1028.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38_8EF0DA51.xml" ContentType="application/vnd.ms-powerpoint.comments+xml"/>
  <Override PartName="/ppt/comments/modernComment_118_F81ABDDB.xml" ContentType="application/vnd.ms-powerpoint.comments+xml"/>
  <Override PartName="/ppt/comments/modernComment_125_49EB96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06" r:id="rId2"/>
    <p:sldId id="307" r:id="rId3"/>
    <p:sldId id="300" r:id="rId4"/>
    <p:sldId id="305" r:id="rId5"/>
    <p:sldId id="308" r:id="rId6"/>
    <p:sldId id="274" r:id="rId7"/>
    <p:sldId id="259" r:id="rId8"/>
    <p:sldId id="258" r:id="rId9"/>
    <p:sldId id="263" r:id="rId10"/>
    <p:sldId id="275" r:id="rId11"/>
    <p:sldId id="317" r:id="rId12"/>
    <p:sldId id="297" r:id="rId13"/>
    <p:sldId id="302" r:id="rId14"/>
    <p:sldId id="318" r:id="rId15"/>
    <p:sldId id="319" r:id="rId16"/>
    <p:sldId id="299" r:id="rId17"/>
    <p:sldId id="320" r:id="rId18"/>
    <p:sldId id="303" r:id="rId19"/>
    <p:sldId id="290" r:id="rId20"/>
    <p:sldId id="294" r:id="rId21"/>
    <p:sldId id="295" r:id="rId22"/>
    <p:sldId id="298" r:id="rId23"/>
    <p:sldId id="312" r:id="rId24"/>
    <p:sldId id="289" r:id="rId25"/>
    <p:sldId id="316" r:id="rId26"/>
    <p:sldId id="309" r:id="rId27"/>
    <p:sldId id="257" r:id="rId28"/>
    <p:sldId id="314" r:id="rId29"/>
    <p:sldId id="280" r:id="rId30"/>
    <p:sldId id="291" r:id="rId31"/>
    <p:sldId id="292" r:id="rId32"/>
    <p:sldId id="315" r:id="rId33"/>
    <p:sldId id="293" r:id="rId34"/>
    <p:sldId id="261" r:id="rId35"/>
    <p:sldId id="279"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00705-ABA7-9D37-9126-13387BA31194}" name="Sullivan, Kristin" initials="SK" userId="S::kristin.sullivan@ct.gov::d3655bbe-46f8-4020-838b-e07b40dbbc2d" providerId="AD"/>
  <p188:author id="{A1F1B31A-F231-F9B5-A38A-19FFC5BFB04C}" name="Dussault, Violet" initials="DV" userId="S::violet.dussault@ct.gov::78395e02-60b0-4f73-b449-f3de6ee3a75b" providerId="AD"/>
  <p188:author id="{4884C439-23D9-928A-2CAD-2E2C67A22C8D}" name="Carini, Aida" initials="CA" userId="S::aida.carini@ct.gov::d7622fd7-73b7-4958-94fe-e4b5bc9a49c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51F71-2DED-4292-AA15-41CA6716B1B6}" v="13" dt="2024-09-17T19:47:24.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modernComment_118_F81ABDDB.xml><?xml version="1.0" encoding="utf-8"?>
<p188:cmLst xmlns:a="http://schemas.openxmlformats.org/drawingml/2006/main" xmlns:r="http://schemas.openxmlformats.org/officeDocument/2006/relationships" xmlns:p188="http://schemas.microsoft.com/office/powerpoint/2018/8/main">
  <p188:cm id="{75E0C70C-00F7-4904-82D0-697367AD12CF}" authorId="{A1F1B31A-F231-F9B5-A38A-19FFC5BFB04C}" created="2024-09-16T17:30:11.648">
    <ac:deMkLst xmlns:ac="http://schemas.microsoft.com/office/drawing/2013/main/command">
      <pc:docMk xmlns:pc="http://schemas.microsoft.com/office/powerpoint/2013/main/command"/>
      <pc:sldMk xmlns:pc="http://schemas.microsoft.com/office/powerpoint/2013/main/command" cId="4162502107" sldId="280"/>
      <ac:spMk id="3" creationId="{DBDAB9DC-9221-CDA4-F8D1-3722345472CE}"/>
    </ac:deMkLst>
    <p188:replyLst>
      <p188:reply id="{426F464E-836B-4495-92C7-B07963EC1B15}" authorId="{4884C439-23D9-928A-2CAD-2E2C67A22C8D}" created="2024-09-16T17:41:59.414">
        <p188:txBody>
          <a:bodyPr/>
          <a:lstStyle/>
          <a:p>
            <a:r>
              <a:rPr lang="en-US"/>
              <a:t>Leave it just with the DOJ and FVAP. I don't know that we want to say erroneous. "in consultation with the DOJ and FVAP, the OSOTS has clarified the proper manner to process these applications."</a:t>
            </a:r>
          </a:p>
        </p188:txBody>
      </p188:reply>
      <p188:reply id="{DCD08ADF-35D0-4DBA-BE82-F8FC2DCD3AD8}" authorId="{A1F1B31A-F231-F9B5-A38A-19FFC5BFB04C}" created="2024-09-16T17:46:29.305">
        <p188:txBody>
          <a:bodyPr/>
          <a:lstStyle/>
          <a:p>
            <a:r>
              <a:rPr lang="en-US"/>
              <a:t>Perfect, thank you!</a:t>
            </a:r>
          </a:p>
        </p188:txBody>
      </p188:reply>
    </p188:replyLst>
    <p188:txBody>
      <a:bodyPr/>
      <a:lstStyle/>
      <a:p>
        <a:r>
          <a:rPr lang="en-US"/>
          <a:t>[@Carini, Aida] does this sound ok? I forget the third, if there was one, agency you spoke to</a:t>
        </a:r>
      </a:p>
    </p188:txBody>
  </p188:cm>
</p188:cmLst>
</file>

<file path=ppt/comments/modernComment_125_49EB96B.xml><?xml version="1.0" encoding="utf-8"?>
<p188:cmLst xmlns:a="http://schemas.openxmlformats.org/drawingml/2006/main" xmlns:r="http://schemas.openxmlformats.org/officeDocument/2006/relationships" xmlns:p188="http://schemas.microsoft.com/office/powerpoint/2018/8/main">
  <p188:cm id="{9482F0BA-99A5-49C2-8533-9BD9015B7840}" authorId="{2DC00705-ABA7-9D37-9126-13387BA31194}" created="2024-09-15T22:02:48.776">
    <ac:txMkLst xmlns:ac="http://schemas.microsoft.com/office/drawing/2013/main/command">
      <pc:docMk xmlns:pc="http://schemas.microsoft.com/office/powerpoint/2013/main/command"/>
      <pc:sldMk xmlns:pc="http://schemas.microsoft.com/office/powerpoint/2013/main/command" cId="77511019" sldId="293"/>
      <ac:spMk id="6" creationId="{26076748-0FD3-A971-EFD2-1B6082FF0604}"/>
      <ac:txMk cp="41" len="8">
        <ac:context len="356" hash="1226119361"/>
      </ac:txMk>
    </ac:txMkLst>
    <p188:pos x="10084129" y="267194"/>
    <p188:txBody>
      <a:bodyPr/>
      <a:lstStyle/>
      <a:p>
        <a:r>
          <a:rPr lang="en-US"/>
          <a:t>Violet - You might be planning to address this in your verbal remarks... I'd indicate why.</a:t>
        </a:r>
      </a:p>
    </p188:txBody>
  </p188:cm>
</p188:cmLst>
</file>

<file path=ppt/comments/modernComment_12C_26EE1028.xml><?xml version="1.0" encoding="utf-8"?>
<p188:cmLst xmlns:a="http://schemas.openxmlformats.org/drawingml/2006/main" xmlns:r="http://schemas.openxmlformats.org/officeDocument/2006/relationships" xmlns:p188="http://schemas.microsoft.com/office/powerpoint/2018/8/main">
  <p188:cm id="{27108B04-BF5D-4695-80DC-8F0EEDDA1630}" authorId="{2DC00705-ABA7-9D37-9126-13387BA31194}" created="2024-09-15T21:52:56.028">
    <ac:txMkLst xmlns:ac="http://schemas.microsoft.com/office/drawing/2013/main/command">
      <pc:docMk xmlns:pc="http://schemas.microsoft.com/office/powerpoint/2013/main/command"/>
      <pc:sldMk xmlns:pc="http://schemas.microsoft.com/office/powerpoint/2013/main/command" cId="653135912" sldId="300"/>
      <ac:spMk id="20" creationId="{7BA42934-0AAD-89F9-A119-B9446CF329C2}"/>
      <ac:txMk cp="1" len="3">
        <ac:context len="982" hash="1572231279"/>
      </ac:txMk>
    </ac:txMkLst>
    <p188:pos x="5076701" y="504701"/>
    <p188:txBody>
      <a:bodyPr/>
      <a:lstStyle/>
      <a:p>
        <a:r>
          <a:rPr lang="en-US"/>
          <a:t>I would split this up into two slides as there is a lot of text.</a:t>
        </a:r>
      </a:p>
    </p188:txBody>
  </p188:cm>
  <p188:cm id="{3CF2EFCE-66EE-4288-AC4F-48C89E91D83F}" authorId="{2DC00705-ABA7-9D37-9126-13387BA31194}" created="2024-09-15T21:54:07.714">
    <ac:txMkLst xmlns:ac="http://schemas.microsoft.com/office/drawing/2013/main/command">
      <pc:docMk xmlns:pc="http://schemas.microsoft.com/office/powerpoint/2013/main/command"/>
      <pc:sldMk xmlns:pc="http://schemas.microsoft.com/office/powerpoint/2013/main/command" cId="653135912" sldId="300"/>
      <ac:spMk id="20" creationId="{7BA42934-0AAD-89F9-A119-B9446CF329C2}"/>
      <ac:txMk cp="311" len="8">
        <ac:context len="982" hash="1572231279"/>
      </ac:txMk>
    </ac:txMkLst>
    <p188:pos x="1820883" y="1909948"/>
    <p188:txBody>
      <a:bodyPr/>
      <a:lstStyle/>
      <a:p>
        <a:r>
          <a:rPr lang="en-US"/>
          <a:t>I changed from caps to bold for accessibility compliance.  Please go through and delete all caps.</a:t>
        </a:r>
      </a:p>
    </p188:txBody>
  </p188:cm>
</p188:cmLst>
</file>

<file path=ppt/comments/modernComment_138_8EF0DA51.xml><?xml version="1.0" encoding="utf-8"?>
<p188:cmLst xmlns:a="http://schemas.openxmlformats.org/drawingml/2006/main" xmlns:r="http://schemas.openxmlformats.org/officeDocument/2006/relationships" xmlns:p188="http://schemas.microsoft.com/office/powerpoint/2018/8/main">
  <p188:cm id="{A7F4B21D-F599-45F1-A1FF-F53EC306D58F}" authorId="{2DC00705-ABA7-9D37-9126-13387BA31194}" created="2024-09-15T22:11:48.614">
    <ac:txMkLst xmlns:ac="http://schemas.microsoft.com/office/drawing/2013/main/command">
      <pc:docMk xmlns:pc="http://schemas.microsoft.com/office/powerpoint/2013/main/command"/>
      <pc:sldMk xmlns:pc="http://schemas.microsoft.com/office/powerpoint/2013/main/command" cId="2398149201" sldId="312"/>
      <ac:spMk id="3" creationId="{BFB52AB3-331C-EF94-1D75-A84B47CD9B32}"/>
      <ac:txMk cp="20" len="7">
        <ac:context len="317" hash="4115993435"/>
      </ac:txMk>
    </ac:txMkLst>
    <p188:pos x="1326077" y="860961"/>
    <p188:txBody>
      <a:bodyPr/>
      <a:lstStyle/>
      <a:p>
        <a:r>
          <a:rPr lang="en-US"/>
          <a:t>Is the background meant to be shaded here?</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2:39:57.561"/>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2:40:00.506"/>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2:40:01.067"/>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2:38:33.464"/>
    </inkml:context>
    <inkml:brush xml:id="br0">
      <inkml:brushProperty name="width" value="0.035" units="cm"/>
      <inkml:brushProperty name="height" value="0.035" units="cm"/>
      <inkml:brushProperty name="color" value="#E71224"/>
    </inkml:brush>
  </inkml:definitions>
  <inkml:trace contextRef="#ctx0" brushRef="#br0">0 5 24575,'0'-5'0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2:38:35.1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2:38:33.464"/>
    </inkml:context>
    <inkml:brush xml:id="br0">
      <inkml:brushProperty name="width" value="0.035" units="cm"/>
      <inkml:brushProperty name="height" value="0.035" units="cm"/>
      <inkml:brushProperty name="color" value="#E71224"/>
    </inkml:brush>
  </inkml:definitions>
  <inkml:trace contextRef="#ctx0" brushRef="#br0">0 5 24575,'0'-5'0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2:38:35.180"/>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E47B83-81E6-4883-894E-7C3CDF401128}" type="datetimeFigureOut">
              <a:t>9/16/2024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0B0B17-DB7B-47CA-B7E8-17907B6C3D41}" type="slidenum">
              <a:t>‹#›</a:t>
            </a:fld>
            <a:endParaRPr lang="en-US"/>
          </a:p>
        </p:txBody>
      </p:sp>
    </p:spTree>
    <p:extLst>
      <p:ext uri="{BB962C8B-B14F-4D97-AF65-F5344CB8AC3E}">
        <p14:creationId xmlns:p14="http://schemas.microsoft.com/office/powerpoint/2010/main" val="267895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Joke --  Man gets a job painting a line on the road.  First day he paints 300 yards of line.  The boss is duly impressed and pays him.  The second day the man paints </a:t>
            </a:r>
            <a:r>
              <a:rPr lang="en-US" sz="3600" dirty="0"/>
              <a:t>150 yards.  The boss is not as impressed, but is satisfied.  He pays the man.  The third day the man paints 75 yards.  The boss exclaims that his work is getting worse everyday.  The man says that the paint can keeps getting farther away each day.  </a:t>
            </a:r>
          </a:p>
          <a:p>
            <a:r>
              <a:rPr lang="en-US" sz="3600" dirty="0"/>
              <a:t>The moral of this story is that you can only make true judgments when you have all the information.  So when you ask our office for an answer, we can only give you one with the facts that you have presented to us.  This presentation will give you a broad overview</a:t>
            </a:r>
          </a:p>
        </p:txBody>
      </p:sp>
      <p:sp>
        <p:nvSpPr>
          <p:cNvPr id="4" name="Slide Number Placeholder 3"/>
          <p:cNvSpPr>
            <a:spLocks noGrp="1"/>
          </p:cNvSpPr>
          <p:nvPr>
            <p:ph type="sldNum" sz="quarter" idx="5"/>
          </p:nvPr>
        </p:nvSpPr>
        <p:spPr/>
        <p:txBody>
          <a:bodyPr/>
          <a:lstStyle/>
          <a:p>
            <a:fld id="{E928FB0B-2E16-430E-9E0B-AEE3AF030E81}" type="slidenum">
              <a:rPr lang="en-US" smtClean="0"/>
              <a:t>6</a:t>
            </a:fld>
            <a:endParaRPr lang="en-US"/>
          </a:p>
        </p:txBody>
      </p:sp>
    </p:spTree>
    <p:extLst>
      <p:ext uri="{BB962C8B-B14F-4D97-AF65-F5344CB8AC3E}">
        <p14:creationId xmlns:p14="http://schemas.microsoft.com/office/powerpoint/2010/main" val="178435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things start to get muddy.  This office has maintained that any paraphernalia that  advocates for a candidate or cause is considered electioneering.  This includes palm cards, t-shirts, hats and buttons.  The McMahon case showed us that the line for advocating is not as clear as we want it.  For instance, what if the firemen show up in full gear during the referendum for a new firehouse?  This might not be considered electioneering, but if they come in wearing a hat that says “fire department” they could be considered electioneering.  The reason that I do not give a blanket statement that it is or isn’t electioneering is because these questions are highly </a:t>
            </a:r>
            <a:r>
              <a:rPr lang="en-US" dirty="0" err="1"/>
              <a:t>highly</a:t>
            </a:r>
            <a:r>
              <a:rPr lang="en-US" dirty="0"/>
              <a:t> fact specific.  That is when we welcome a call from you. </a:t>
            </a:r>
          </a:p>
          <a:p>
            <a:r>
              <a:rPr lang="en-US" dirty="0"/>
              <a:t>The disruption of voting.  Unfortunately, we have to prepare for this possibility this election cycle.  There may be disruptive elements to come into the polling place in November.  The moderator is allowed to removed the elements.  You can’t taze the person.  If the person is difficult, then the moderator can ask an officer to enforce the peace.  </a:t>
            </a:r>
          </a:p>
        </p:txBody>
      </p:sp>
      <p:sp>
        <p:nvSpPr>
          <p:cNvPr id="4" name="Slide Number Placeholder 3"/>
          <p:cNvSpPr>
            <a:spLocks noGrp="1"/>
          </p:cNvSpPr>
          <p:nvPr>
            <p:ph type="sldNum" sz="quarter" idx="5"/>
          </p:nvPr>
        </p:nvSpPr>
        <p:spPr/>
        <p:txBody>
          <a:bodyPr/>
          <a:lstStyle/>
          <a:p>
            <a:fld id="{E928FB0B-2E16-430E-9E0B-AEE3AF030E81}" type="slidenum">
              <a:rPr lang="en-US" smtClean="0"/>
              <a:t>15</a:t>
            </a:fld>
            <a:endParaRPr lang="en-US"/>
          </a:p>
        </p:txBody>
      </p:sp>
    </p:spTree>
    <p:extLst>
      <p:ext uri="{BB962C8B-B14F-4D97-AF65-F5344CB8AC3E}">
        <p14:creationId xmlns:p14="http://schemas.microsoft.com/office/powerpoint/2010/main" val="325520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28FB0B-2E16-430E-9E0B-AEE3AF030E81}" type="slidenum">
              <a:rPr lang="en-US" smtClean="0"/>
              <a:t>16</a:t>
            </a:fld>
            <a:endParaRPr lang="en-US"/>
          </a:p>
        </p:txBody>
      </p:sp>
    </p:spTree>
    <p:extLst>
      <p:ext uri="{BB962C8B-B14F-4D97-AF65-F5344CB8AC3E}">
        <p14:creationId xmlns:p14="http://schemas.microsoft.com/office/powerpoint/2010/main" val="48052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28FB0B-2E16-430E-9E0B-AEE3AF030E81}" type="slidenum">
              <a:rPr lang="en-US" smtClean="0"/>
              <a:t>17</a:t>
            </a:fld>
            <a:endParaRPr lang="en-US"/>
          </a:p>
        </p:txBody>
      </p:sp>
    </p:spTree>
    <p:extLst>
      <p:ext uri="{BB962C8B-B14F-4D97-AF65-F5344CB8AC3E}">
        <p14:creationId xmlns:p14="http://schemas.microsoft.com/office/powerpoint/2010/main" val="169129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8FB0B-2E16-430E-9E0B-AEE3AF030E81}" type="slidenum">
              <a:rPr lang="en-US" smtClean="0"/>
              <a:t>18</a:t>
            </a:fld>
            <a:endParaRPr lang="en-US"/>
          </a:p>
        </p:txBody>
      </p:sp>
    </p:spTree>
    <p:extLst>
      <p:ext uri="{BB962C8B-B14F-4D97-AF65-F5344CB8AC3E}">
        <p14:creationId xmlns:p14="http://schemas.microsoft.com/office/powerpoint/2010/main" val="209863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8FB0B-2E16-430E-9E0B-AEE3AF030E81}" type="slidenum">
              <a:rPr lang="en-US" smtClean="0"/>
              <a:t>7</a:t>
            </a:fld>
            <a:endParaRPr lang="en-US"/>
          </a:p>
        </p:txBody>
      </p:sp>
    </p:spTree>
    <p:extLst>
      <p:ext uri="{BB962C8B-B14F-4D97-AF65-F5344CB8AC3E}">
        <p14:creationId xmlns:p14="http://schemas.microsoft.com/office/powerpoint/2010/main" val="395060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28FB0B-2E16-430E-9E0B-AEE3AF030E81}" type="slidenum">
              <a:rPr lang="en-US" smtClean="0"/>
              <a:t>8</a:t>
            </a:fld>
            <a:endParaRPr lang="en-US"/>
          </a:p>
        </p:txBody>
      </p:sp>
    </p:spTree>
    <p:extLst>
      <p:ext uri="{BB962C8B-B14F-4D97-AF65-F5344CB8AC3E}">
        <p14:creationId xmlns:p14="http://schemas.microsoft.com/office/powerpoint/2010/main" val="349015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Due to past litigation, this office has an official stance on interpretations of 9-236.  This office will assess each scenario on a case by case basis.  The court in McMahon v. </a:t>
            </a:r>
            <a:r>
              <a:rPr lang="en-US" err="1"/>
              <a:t>Bysiewicz</a:t>
            </a:r>
            <a:r>
              <a:rPr lang="en-US"/>
              <a:t> created a framework in which this office has to look at each case’s facts separately.   </a:t>
            </a:r>
          </a:p>
        </p:txBody>
      </p:sp>
      <p:sp>
        <p:nvSpPr>
          <p:cNvPr id="4" name="Slide Number Placeholder 3"/>
          <p:cNvSpPr>
            <a:spLocks noGrp="1"/>
          </p:cNvSpPr>
          <p:nvPr>
            <p:ph type="sldNum" sz="quarter" idx="5"/>
          </p:nvPr>
        </p:nvSpPr>
        <p:spPr/>
        <p:txBody>
          <a:bodyPr/>
          <a:lstStyle/>
          <a:p>
            <a:fld id="{E928FB0B-2E16-430E-9E0B-AEE3AF030E81}" type="slidenum">
              <a:rPr lang="en-US" smtClean="0"/>
              <a:t>9</a:t>
            </a:fld>
            <a:endParaRPr lang="en-US"/>
          </a:p>
        </p:txBody>
      </p:sp>
    </p:spTree>
    <p:extLst>
      <p:ext uri="{BB962C8B-B14F-4D97-AF65-F5344CB8AC3E}">
        <p14:creationId xmlns:p14="http://schemas.microsoft.com/office/powerpoint/2010/main" val="369689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who are years off from geometry class,  a semi-circle is half a circle.</a:t>
            </a:r>
          </a:p>
          <a:p>
            <a:r>
              <a:rPr lang="en-US"/>
              <a:t>Now, </a:t>
            </a:r>
          </a:p>
        </p:txBody>
      </p:sp>
      <p:sp>
        <p:nvSpPr>
          <p:cNvPr id="4" name="Slide Number Placeholder 3"/>
          <p:cNvSpPr>
            <a:spLocks noGrp="1"/>
          </p:cNvSpPr>
          <p:nvPr>
            <p:ph type="sldNum" sz="quarter" idx="5"/>
          </p:nvPr>
        </p:nvSpPr>
        <p:spPr/>
        <p:txBody>
          <a:bodyPr/>
          <a:lstStyle/>
          <a:p>
            <a:fld id="{E928FB0B-2E16-430E-9E0B-AEE3AF030E81}" type="slidenum">
              <a:rPr lang="en-US" smtClean="0"/>
              <a:t>10</a:t>
            </a:fld>
            <a:endParaRPr lang="en-US"/>
          </a:p>
        </p:txBody>
      </p:sp>
    </p:spTree>
    <p:extLst>
      <p:ext uri="{BB962C8B-B14F-4D97-AF65-F5344CB8AC3E}">
        <p14:creationId xmlns:p14="http://schemas.microsoft.com/office/powerpoint/2010/main" val="166438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we have said that</a:t>
            </a:r>
          </a:p>
          <a:p>
            <a:pPr marL="228600" indent="-228600">
              <a:buAutoNum type="arabicPeriod"/>
            </a:pPr>
            <a:r>
              <a:rPr lang="en-US" dirty="0"/>
              <a:t>If there is any doubt that the 75 feet is accurate use a tape measure.</a:t>
            </a:r>
          </a:p>
          <a:p>
            <a:pPr marL="685800" lvl="1" indent="-228600">
              <a:buAutoNum type="arabicPeriod"/>
            </a:pPr>
            <a:r>
              <a:rPr lang="en-US" dirty="0"/>
              <a:t>Moderators have paced out the 75 feet.  For your own sanity give the moderator a tape measure.</a:t>
            </a:r>
          </a:p>
          <a:p>
            <a:pPr marL="685800" lvl="1" indent="-228600">
              <a:buAutoNum type="arabicPeriod"/>
            </a:pPr>
            <a:r>
              <a:rPr lang="en-US" dirty="0"/>
              <a:t>When the 75 feet ends up in the middle of a road, set the sign up to the road and allow the police to deal with the traffic flow.</a:t>
            </a:r>
          </a:p>
          <a:p>
            <a:pPr marL="685800" lvl="1" indent="-228600">
              <a:buAutoNum type="arabicPeriod"/>
            </a:pPr>
            <a:r>
              <a:rPr lang="en-US" dirty="0"/>
              <a:t>How many signs do we need?  One for each entrance to the polling place or EV location</a:t>
            </a:r>
          </a:p>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fld id="{E928FB0B-2E16-430E-9E0B-AEE3AF030E81}" type="slidenum">
              <a:rPr lang="en-US" smtClean="0"/>
              <a:t>11</a:t>
            </a:fld>
            <a:endParaRPr lang="en-US"/>
          </a:p>
        </p:txBody>
      </p:sp>
    </p:spTree>
    <p:extLst>
      <p:ext uri="{BB962C8B-B14F-4D97-AF65-F5344CB8AC3E}">
        <p14:creationId xmlns:p14="http://schemas.microsoft.com/office/powerpoint/2010/main" val="25279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suppose to be what happens in a polling place.  An elector is suppose to be able to cast a ballot unfettered by undue influence.</a:t>
            </a:r>
          </a:p>
        </p:txBody>
      </p:sp>
      <p:sp>
        <p:nvSpPr>
          <p:cNvPr id="4" name="Slide Number Placeholder 3"/>
          <p:cNvSpPr>
            <a:spLocks noGrp="1"/>
          </p:cNvSpPr>
          <p:nvPr>
            <p:ph type="sldNum" sz="quarter" idx="5"/>
          </p:nvPr>
        </p:nvSpPr>
        <p:spPr/>
        <p:txBody>
          <a:bodyPr/>
          <a:lstStyle/>
          <a:p>
            <a:fld id="{E928FB0B-2E16-430E-9E0B-AEE3AF030E81}" type="slidenum">
              <a:rPr lang="en-US" smtClean="0"/>
              <a:t>12</a:t>
            </a:fld>
            <a:endParaRPr lang="en-US"/>
          </a:p>
        </p:txBody>
      </p:sp>
    </p:spTree>
    <p:extLst>
      <p:ext uri="{BB962C8B-B14F-4D97-AF65-F5344CB8AC3E}">
        <p14:creationId xmlns:p14="http://schemas.microsoft.com/office/powerpoint/2010/main" val="375353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you are all asking does the 75 foot rule apply to the Early Voting locations.  Short answer is “yes.”  Same rules as a polling place, but the twist here is that the ordinary governmental business can be done here.  People coming in to pay taxes, file liens </a:t>
            </a:r>
            <a:r>
              <a:rPr lang="en-US" dirty="0" err="1"/>
              <a:t>etc</a:t>
            </a:r>
            <a:r>
              <a:rPr lang="en-US" dirty="0"/>
              <a:t> can come into town hall.  But once done they have to leave.  Otherwise, any prohibited by 9-236 for a normal polling place is prohibited in the Early Voting location.  </a:t>
            </a:r>
          </a:p>
        </p:txBody>
      </p:sp>
      <p:sp>
        <p:nvSpPr>
          <p:cNvPr id="4" name="Slide Number Placeholder 3"/>
          <p:cNvSpPr>
            <a:spLocks noGrp="1"/>
          </p:cNvSpPr>
          <p:nvPr>
            <p:ph type="sldNum" sz="quarter" idx="5"/>
          </p:nvPr>
        </p:nvSpPr>
        <p:spPr/>
        <p:txBody>
          <a:bodyPr/>
          <a:lstStyle/>
          <a:p>
            <a:fld id="{E928FB0B-2E16-430E-9E0B-AEE3AF030E81}" type="slidenum">
              <a:rPr lang="en-US" smtClean="0"/>
              <a:t>13</a:t>
            </a:fld>
            <a:endParaRPr lang="en-US"/>
          </a:p>
        </p:txBody>
      </p:sp>
    </p:spTree>
    <p:extLst>
      <p:ext uri="{BB962C8B-B14F-4D97-AF65-F5344CB8AC3E}">
        <p14:creationId xmlns:p14="http://schemas.microsoft.com/office/powerpoint/2010/main" val="262113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exceptions built into the statute.  This question that has come it</a:t>
            </a:r>
          </a:p>
        </p:txBody>
      </p:sp>
      <p:sp>
        <p:nvSpPr>
          <p:cNvPr id="4" name="Slide Number Placeholder 3"/>
          <p:cNvSpPr>
            <a:spLocks noGrp="1"/>
          </p:cNvSpPr>
          <p:nvPr>
            <p:ph type="sldNum" sz="quarter" idx="5"/>
          </p:nvPr>
        </p:nvSpPr>
        <p:spPr/>
        <p:txBody>
          <a:bodyPr/>
          <a:lstStyle/>
          <a:p>
            <a:fld id="{E928FB0B-2E16-430E-9E0B-AEE3AF030E81}" type="slidenum">
              <a:rPr lang="en-US" smtClean="0"/>
              <a:t>14</a:t>
            </a:fld>
            <a:endParaRPr lang="en-US"/>
          </a:p>
        </p:txBody>
      </p:sp>
    </p:spTree>
    <p:extLst>
      <p:ext uri="{BB962C8B-B14F-4D97-AF65-F5344CB8AC3E}">
        <p14:creationId xmlns:p14="http://schemas.microsoft.com/office/powerpoint/2010/main" val="197332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oriah.Moriarty@ct.gov"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LEAD@ct.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ga.ct.gov/current/pub/chap_145.htm#sec_9-159q"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www.cga.ct.gov/current/pub/chap_145.htm#sec_9-140" TargetMode="External"/><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www.cga.ct.gov/current/pub/chap_145.htm#sec_9-159q" TargetMode="External"/><Relationship Id="rId5" Type="http://schemas.openxmlformats.org/officeDocument/2006/relationships/hyperlink" Target="https://www.cga.ct.gov/current/pub/chap_145.htm#sec_9-140a" TargetMode="External"/><Relationship Id="rId4" Type="http://schemas.openxmlformats.org/officeDocument/2006/relationships/hyperlink" Target="https://www.cga.ct.gov/current/pub/chap_145.htm#sec_9-13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ga.ct.gov/current/pub/chap_188.htm#sec_11-4a"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38_8EF0DA5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18_F81ABDDB.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ustomXml" Target="../ink/ink3.xml"/><Relationship Id="rId2" Type="http://schemas.microsoft.com/office/2018/10/relationships/comments" Target="../comments/modernComment_12C_26EE1028.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25_49EB96B.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mailto:LEAD@ct.gov" TargetMode="External"/><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6.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screenshot, blue, electric blue">
            <a:extLst>
              <a:ext uri="{FF2B5EF4-FFF2-40B4-BE49-F238E27FC236}">
                <a16:creationId xmlns:a16="http://schemas.microsoft.com/office/drawing/2014/main" id="{141B825C-C7BD-2E10-05D1-B44EC5669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2" y="371"/>
            <a:ext cx="12192000" cy="6858000"/>
          </a:xfrm>
          <a:prstGeom prst="rect">
            <a:avLst/>
          </a:prstGeom>
        </p:spPr>
      </p:pic>
      <p:sp>
        <p:nvSpPr>
          <p:cNvPr id="4" name="Title 1">
            <a:extLst>
              <a:ext uri="{FF2B5EF4-FFF2-40B4-BE49-F238E27FC236}">
                <a16:creationId xmlns:a16="http://schemas.microsoft.com/office/drawing/2014/main" id="{56CA0D11-932B-FBEA-E282-CF93C4701E99}"/>
              </a:ext>
            </a:extLst>
          </p:cNvPr>
          <p:cNvSpPr>
            <a:spLocks noGrp="1"/>
          </p:cNvSpPr>
          <p:nvPr>
            <p:ph type="ctrTitle"/>
          </p:nvPr>
        </p:nvSpPr>
        <p:spPr>
          <a:xfrm>
            <a:off x="4227046" y="1325011"/>
            <a:ext cx="6617583" cy="2387600"/>
          </a:xfrm>
          <a:prstGeom prst="rect">
            <a:avLst/>
          </a:prstGeom>
        </p:spPr>
        <p:txBody>
          <a:bodyPr anchor="b">
            <a:normAutofit fontScale="90000"/>
          </a:bodyPr>
          <a:lstStyle>
            <a:lvl1pPr algn="l">
              <a:defRPr sz="6000">
                <a:solidFill>
                  <a:schemeClr val="bg1"/>
                </a:solidFill>
                <a:latin typeface="Trade Gothic LT Pro Bold" panose="020B0803040303020004" pitchFamily="34" charset="0"/>
              </a:defRPr>
            </a:lvl1pPr>
          </a:lstStyle>
          <a:p>
            <a:r>
              <a:rPr lang="en-US" dirty="0">
                <a:latin typeface="Verdana" panose="020B0604030504040204" pitchFamily="34" charset="0"/>
                <a:ea typeface="Verdana" panose="020B0604030504040204" pitchFamily="34" charset="0"/>
                <a:cs typeface="Vrinda" panose="020B0502040204020203" pitchFamily="34" charset="0"/>
              </a:rPr>
              <a:t>EMS Refresher:    </a:t>
            </a:r>
            <a:br>
              <a:rPr lang="en-US" dirty="0">
                <a:latin typeface="Verdana" panose="020B0604030504040204" pitchFamily="34" charset="0"/>
                <a:ea typeface="Verdana" panose="020B0604030504040204" pitchFamily="34" charset="0"/>
                <a:cs typeface="Vrinda" panose="020B0502040204020203" pitchFamily="34" charset="0"/>
              </a:rPr>
            </a:br>
            <a:r>
              <a:rPr lang="en-US" dirty="0">
                <a:latin typeface="Verdana" panose="020B0604030504040204" pitchFamily="34" charset="0"/>
                <a:ea typeface="Verdana" panose="020B0604030504040204" pitchFamily="34" charset="0"/>
                <a:cs typeface="Vrinda" panose="020B0502040204020203" pitchFamily="34" charset="0"/>
              </a:rPr>
              <a:t>2024 General Election</a:t>
            </a:r>
          </a:p>
        </p:txBody>
      </p:sp>
      <p:sp>
        <p:nvSpPr>
          <p:cNvPr id="5" name="Subtitle 2">
            <a:extLst>
              <a:ext uri="{FF2B5EF4-FFF2-40B4-BE49-F238E27FC236}">
                <a16:creationId xmlns:a16="http://schemas.microsoft.com/office/drawing/2014/main" id="{23151090-349B-14A2-CEA5-02CB1E7B141C}"/>
              </a:ext>
            </a:extLst>
          </p:cNvPr>
          <p:cNvSpPr>
            <a:spLocks noGrp="1"/>
          </p:cNvSpPr>
          <p:nvPr>
            <p:ph type="subTitle" idx="1"/>
          </p:nvPr>
        </p:nvSpPr>
        <p:spPr>
          <a:xfrm>
            <a:off x="4227045" y="3771349"/>
            <a:ext cx="6617583" cy="616054"/>
          </a:xfrm>
          <a:prstGeom prst="rect">
            <a:avLst/>
          </a:prstGeom>
        </p:spPr>
        <p:txBody>
          <a:bodyPr>
            <a:normAutofit fontScale="92500"/>
          </a:bodyPr>
          <a:lstStyle>
            <a:lvl1pPr marL="0" indent="0" algn="l">
              <a:buNone/>
              <a:defRPr sz="3000">
                <a:solidFill>
                  <a:schemeClr val="bg1"/>
                </a:solidFill>
                <a:latin typeface="Trade Gothic LT Pro" panose="020B0503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Verdana" panose="020B0604030504040204" pitchFamily="34" charset="0"/>
                <a:ea typeface="Verdana" panose="020B0604030504040204" pitchFamily="34" charset="0"/>
                <a:cs typeface="Vrinda" panose="020B0502040204020203" pitchFamily="34" charset="0"/>
              </a:rPr>
              <a:t>Office of the Secretary of the State</a:t>
            </a:r>
          </a:p>
        </p:txBody>
      </p:sp>
      <p:pic>
        <p:nvPicPr>
          <p:cNvPr id="7" name="Picture 6">
            <a:extLst>
              <a:ext uri="{FF2B5EF4-FFF2-40B4-BE49-F238E27FC236}">
                <a16:creationId xmlns:a16="http://schemas.microsoft.com/office/drawing/2014/main" id="{77AEC630-98F5-352E-38E8-647196104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18088" y="2810503"/>
            <a:ext cx="1422807" cy="1422807"/>
          </a:xfrm>
          <a:prstGeom prst="rect">
            <a:avLst/>
          </a:prstGeom>
        </p:spPr>
      </p:pic>
      <p:sp>
        <p:nvSpPr>
          <p:cNvPr id="3" name="Date Placeholder 2">
            <a:extLst>
              <a:ext uri="{FF2B5EF4-FFF2-40B4-BE49-F238E27FC236}">
                <a16:creationId xmlns:a16="http://schemas.microsoft.com/office/drawing/2014/main" id="{2BE4EAB9-1A42-369A-9C03-3A02CC403BD3}"/>
              </a:ext>
            </a:extLst>
          </p:cNvPr>
          <p:cNvSpPr>
            <a:spLocks noGrp="1"/>
          </p:cNvSpPr>
          <p:nvPr>
            <p:ph type="dt" sz="half" idx="10"/>
          </p:nvPr>
        </p:nvSpPr>
        <p:spPr/>
        <p:txBody>
          <a:bodyPr/>
          <a:lstStyle/>
          <a:p>
            <a:fld id="{604D2DC0-7748-4B9E-9131-C9F63514184E}" type="datetime1">
              <a:rPr lang="en-US" smtClean="0"/>
              <a:t>9/13/2024</a:t>
            </a:fld>
            <a:endParaRPr lang="en-US"/>
          </a:p>
        </p:txBody>
      </p:sp>
    </p:spTree>
    <p:extLst>
      <p:ext uri="{BB962C8B-B14F-4D97-AF65-F5344CB8AC3E}">
        <p14:creationId xmlns:p14="http://schemas.microsoft.com/office/powerpoint/2010/main" val="173276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1015663"/>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physical area does 75 feet cover?</a:t>
            </a:r>
          </a:p>
        </p:txBody>
      </p:sp>
      <p:sp>
        <p:nvSpPr>
          <p:cNvPr id="2" name="TextBox 1">
            <a:extLst>
              <a:ext uri="{FF2B5EF4-FFF2-40B4-BE49-F238E27FC236}">
                <a16:creationId xmlns:a16="http://schemas.microsoft.com/office/drawing/2014/main" id="{E7CBF111-3C81-85BE-B0F8-F66C5B33476A}"/>
              </a:ext>
            </a:extLst>
          </p:cNvPr>
          <p:cNvSpPr txBox="1"/>
          <p:nvPr/>
        </p:nvSpPr>
        <p:spPr>
          <a:xfrm>
            <a:off x="3802807" y="2210811"/>
            <a:ext cx="7553325" cy="3416320"/>
          </a:xfrm>
          <a:prstGeom prst="rect">
            <a:avLst/>
          </a:prstGeom>
          <a:noFill/>
        </p:spPr>
        <p:txBody>
          <a:bodyPr wrap="square" lIns="91440" tIns="45720" rIns="91440" bIns="45720" rtlCol="0" anchor="t">
            <a:spAutoFit/>
          </a:bodyPr>
          <a:lstStyle/>
          <a:p>
            <a:r>
              <a:rPr lang="en-US" sz="2400">
                <a:latin typeface="Verdana"/>
                <a:ea typeface="Verdana"/>
              </a:rPr>
              <a:t>75 Feet from any and all entrances used by voters to enter the polling place.  </a:t>
            </a:r>
          </a:p>
          <a:p>
            <a:endParaRPr lang="en-US" sz="2400">
              <a:latin typeface="Verdana"/>
              <a:ea typeface="Verdana"/>
              <a:cs typeface="Calibri"/>
            </a:endParaRPr>
          </a:p>
          <a:p>
            <a:r>
              <a:rPr lang="en-US" sz="2400">
                <a:latin typeface="Verdana"/>
                <a:ea typeface="Verdana"/>
                <a:cs typeface="Calibri"/>
              </a:rPr>
              <a:t>This is a radius with the door being the center of the circle  </a:t>
            </a:r>
          </a:p>
          <a:p>
            <a:endParaRPr lang="en-US" sz="2400">
              <a:latin typeface="Verdana"/>
              <a:ea typeface="Verdana"/>
              <a:cs typeface="Calibri"/>
            </a:endParaRPr>
          </a:p>
          <a:p>
            <a:r>
              <a:rPr lang="en-US" sz="2400">
                <a:latin typeface="Verdana"/>
                <a:ea typeface="Verdana"/>
                <a:cs typeface="Calibri"/>
              </a:rPr>
              <a:t>The area of the circle includes areas inside of the building being used as polling place.  </a:t>
            </a:r>
          </a:p>
          <a:p>
            <a:endParaRPr lang="en-US" sz="2400">
              <a:latin typeface="Verdana"/>
              <a:ea typeface="Verdana"/>
              <a:cs typeface="Calibri"/>
            </a:endParaRPr>
          </a:p>
        </p:txBody>
      </p:sp>
    </p:spTree>
    <p:extLst>
      <p:ext uri="{BB962C8B-B14F-4D97-AF65-F5344CB8AC3E}">
        <p14:creationId xmlns:p14="http://schemas.microsoft.com/office/powerpoint/2010/main" val="102089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576594" y="1122540"/>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Who measures out the 75</a:t>
            </a:r>
          </a:p>
        </p:txBody>
      </p:sp>
      <p:sp>
        <p:nvSpPr>
          <p:cNvPr id="2" name="TextBox 1">
            <a:extLst>
              <a:ext uri="{FF2B5EF4-FFF2-40B4-BE49-F238E27FC236}">
                <a16:creationId xmlns:a16="http://schemas.microsoft.com/office/drawing/2014/main" id="{E7CBF111-3C81-85BE-B0F8-F66C5B33476A}"/>
              </a:ext>
            </a:extLst>
          </p:cNvPr>
          <p:cNvSpPr txBox="1"/>
          <p:nvPr/>
        </p:nvSpPr>
        <p:spPr>
          <a:xfrm>
            <a:off x="3752850" y="3057525"/>
            <a:ext cx="7553325" cy="1569660"/>
          </a:xfrm>
          <a:prstGeom prst="rect">
            <a:avLst/>
          </a:prstGeom>
          <a:noFill/>
        </p:spPr>
        <p:txBody>
          <a:bodyPr wrap="square" lIns="91440" tIns="45720" rIns="91440" bIns="45720" rtlCol="0" anchor="t">
            <a:spAutoFit/>
          </a:bodyPr>
          <a:lstStyle/>
          <a:p>
            <a:r>
              <a:rPr lang="en-US" sz="2400">
                <a:latin typeface="Verdana"/>
                <a:ea typeface="Verdana"/>
              </a:rPr>
              <a:t>This office has held that the moderator is responsible for measuring out the 75 feet.</a:t>
            </a:r>
          </a:p>
          <a:p>
            <a:endParaRPr lang="en-US" sz="2400">
              <a:latin typeface="Verdana"/>
              <a:ea typeface="Verdana"/>
            </a:endParaRPr>
          </a:p>
          <a:p>
            <a:endParaRPr lang="en-US" sz="2400">
              <a:latin typeface="Verdana"/>
              <a:ea typeface="Verdana"/>
            </a:endParaRPr>
          </a:p>
        </p:txBody>
      </p:sp>
    </p:spTree>
    <p:extLst>
      <p:ext uri="{BB962C8B-B14F-4D97-AF65-F5344CB8AC3E}">
        <p14:creationId xmlns:p14="http://schemas.microsoft.com/office/powerpoint/2010/main" val="95410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lIns="91440" tIns="45720" rIns="91440" bIns="45720" rtlCol="0" anchor="t">
            <a:spAutoFit/>
          </a:bodyPr>
          <a:lstStyle/>
          <a:p>
            <a:r>
              <a:rPr lang="en-US" sz="3000" b="1">
                <a:solidFill>
                  <a:schemeClr val="bg1"/>
                </a:solidFill>
                <a:latin typeface="Verdana"/>
                <a:ea typeface="Verdana"/>
              </a:rPr>
              <a:t>What happens inside the 75 feet?</a:t>
            </a:r>
          </a:p>
        </p:txBody>
      </p:sp>
      <p:sp>
        <p:nvSpPr>
          <p:cNvPr id="2" name="TextBox 1">
            <a:extLst>
              <a:ext uri="{FF2B5EF4-FFF2-40B4-BE49-F238E27FC236}">
                <a16:creationId xmlns:a16="http://schemas.microsoft.com/office/drawing/2014/main" id="{A4D59B46-B224-FD13-F7F9-5727BC0E5600}"/>
              </a:ext>
            </a:extLst>
          </p:cNvPr>
          <p:cNvSpPr txBox="1"/>
          <p:nvPr/>
        </p:nvSpPr>
        <p:spPr>
          <a:xfrm>
            <a:off x="4065043" y="3751727"/>
            <a:ext cx="6652263" cy="830997"/>
          </a:xfrm>
          <a:prstGeom prst="rect">
            <a:avLst/>
          </a:prstGeom>
          <a:noFill/>
        </p:spPr>
        <p:txBody>
          <a:bodyPr wrap="square" rtlCol="0">
            <a:spAutoFit/>
          </a:bodyPr>
          <a:lstStyle/>
          <a:p>
            <a:pPr algn="ctr"/>
            <a:r>
              <a:rPr lang="en-US" sz="4800"/>
              <a:t>Voting</a:t>
            </a:r>
          </a:p>
        </p:txBody>
      </p:sp>
    </p:spTree>
    <p:extLst>
      <p:ext uri="{BB962C8B-B14F-4D97-AF65-F5344CB8AC3E}">
        <p14:creationId xmlns:p14="http://schemas.microsoft.com/office/powerpoint/2010/main" val="289581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1015663"/>
          </a:xfrm>
          <a:prstGeom prst="rect">
            <a:avLst/>
          </a:prstGeom>
          <a:noFill/>
        </p:spPr>
        <p:txBody>
          <a:bodyPr wrap="square" lIns="91440" tIns="45720" rIns="91440" bIns="45720" rtlCol="0" anchor="t">
            <a:spAutoFit/>
          </a:bodyPr>
          <a:lstStyle/>
          <a:p>
            <a:r>
              <a:rPr lang="en-US" sz="3000" b="1" dirty="0">
                <a:solidFill>
                  <a:schemeClr val="bg1"/>
                </a:solidFill>
                <a:latin typeface="Verdana"/>
                <a:ea typeface="Verdana"/>
              </a:rPr>
              <a:t>What happens inside the 75 feet at an EV location?</a:t>
            </a:r>
          </a:p>
        </p:txBody>
      </p:sp>
      <p:sp>
        <p:nvSpPr>
          <p:cNvPr id="2" name="TextBox 1">
            <a:extLst>
              <a:ext uri="{FF2B5EF4-FFF2-40B4-BE49-F238E27FC236}">
                <a16:creationId xmlns:a16="http://schemas.microsoft.com/office/drawing/2014/main" id="{A4D59B46-B224-FD13-F7F9-5727BC0E5600}"/>
              </a:ext>
            </a:extLst>
          </p:cNvPr>
          <p:cNvSpPr txBox="1"/>
          <p:nvPr/>
        </p:nvSpPr>
        <p:spPr>
          <a:xfrm>
            <a:off x="4065043" y="3751727"/>
            <a:ext cx="6652263" cy="1569660"/>
          </a:xfrm>
          <a:prstGeom prst="rect">
            <a:avLst/>
          </a:prstGeom>
          <a:noFill/>
        </p:spPr>
        <p:txBody>
          <a:bodyPr wrap="square" rtlCol="0">
            <a:spAutoFit/>
          </a:bodyPr>
          <a:lstStyle/>
          <a:p>
            <a:pPr algn="ctr"/>
            <a:r>
              <a:rPr lang="en-US" sz="4800" dirty="0"/>
              <a:t>Ordinary business as long as not electioneering</a:t>
            </a:r>
          </a:p>
        </p:txBody>
      </p:sp>
    </p:spTree>
    <p:extLst>
      <p:ext uri="{BB962C8B-B14F-4D97-AF65-F5344CB8AC3E}">
        <p14:creationId xmlns:p14="http://schemas.microsoft.com/office/powerpoint/2010/main" val="344686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Else Happens Inside 75 feet</a:t>
            </a:r>
          </a:p>
        </p:txBody>
      </p:sp>
      <p:sp>
        <p:nvSpPr>
          <p:cNvPr id="9" name="TextBox 8">
            <a:extLst>
              <a:ext uri="{FF2B5EF4-FFF2-40B4-BE49-F238E27FC236}">
                <a16:creationId xmlns:a16="http://schemas.microsoft.com/office/drawing/2014/main" id="{EC1C8310-1E9C-B813-C311-0C5018782AA3}"/>
              </a:ext>
            </a:extLst>
          </p:cNvPr>
          <p:cNvSpPr txBox="1"/>
          <p:nvPr/>
        </p:nvSpPr>
        <p:spPr>
          <a:xfrm>
            <a:off x="3048427" y="2258049"/>
            <a:ext cx="8013586" cy="2677656"/>
          </a:xfrm>
          <a:prstGeom prst="rect">
            <a:avLst/>
          </a:prstGeom>
          <a:noFill/>
        </p:spPr>
        <p:txBody>
          <a:bodyPr wrap="square" lIns="91440" tIns="45720" rIns="91440" bIns="45720" rtlCol="0" anchor="t">
            <a:spAutoFit/>
          </a:bodyPr>
          <a:lstStyle/>
          <a:p>
            <a:r>
              <a:rPr lang="en-US" sz="2400">
                <a:latin typeface="Calibri" panose="020F0502020204030204"/>
                <a:ea typeface="Verdana"/>
                <a:cs typeface="Calibri"/>
              </a:rPr>
              <a:t>If the registrars agree, they can let some other things happen</a:t>
            </a:r>
          </a:p>
          <a:p>
            <a:endParaRPr lang="en-US" sz="2400">
              <a:latin typeface="Calibri" panose="020F0502020204030204"/>
              <a:ea typeface="Verdana"/>
              <a:cs typeface="Calibri"/>
            </a:endParaRPr>
          </a:p>
          <a:p>
            <a:pPr marL="457200" indent="-457200">
              <a:buAutoNum type="arabicPeriod"/>
            </a:pPr>
            <a:r>
              <a:rPr lang="en-US" sz="2400">
                <a:latin typeface="Calibri" panose="020F0502020204030204"/>
                <a:ea typeface="Verdana"/>
                <a:cs typeface="Calibri"/>
              </a:rPr>
              <a:t>PTA bake sales or fund raising</a:t>
            </a:r>
          </a:p>
          <a:p>
            <a:pPr marL="457200" indent="-457200">
              <a:buAutoNum type="arabicPeriod"/>
            </a:pPr>
            <a:r>
              <a:rPr lang="en-US" sz="2400">
                <a:latin typeface="Calibri" panose="020F0502020204030204"/>
                <a:ea typeface="Verdana"/>
                <a:cs typeface="Calibri"/>
              </a:rPr>
              <a:t>Distribution of “I voted” stickers</a:t>
            </a:r>
          </a:p>
          <a:p>
            <a:pPr marL="457200" indent="-457200">
              <a:buAutoNum type="arabicPeriod"/>
            </a:pPr>
            <a:r>
              <a:rPr lang="en-US" sz="2400">
                <a:latin typeface="Calibri" panose="020F0502020204030204"/>
                <a:ea typeface="Verdana"/>
                <a:cs typeface="Calibri"/>
              </a:rPr>
              <a:t>Non-partisan activities </a:t>
            </a:r>
          </a:p>
          <a:p>
            <a:pPr marL="457200" indent="-457200">
              <a:buAutoNum type="arabicPeriod"/>
            </a:pPr>
            <a:r>
              <a:rPr lang="en-US" sz="2400">
                <a:latin typeface="Calibri" panose="020F0502020204030204"/>
                <a:ea typeface="Verdana"/>
                <a:cs typeface="Calibri"/>
              </a:rPr>
              <a:t>News crews.</a:t>
            </a:r>
          </a:p>
          <a:p>
            <a:pPr marL="457200" indent="-457200">
              <a:buAutoNum type="arabicPeriod"/>
            </a:pPr>
            <a:endParaRPr lang="en-US" sz="2400">
              <a:latin typeface="Calibri" panose="020F0502020204030204"/>
              <a:ea typeface="Verdana"/>
              <a:cs typeface="Calibri"/>
            </a:endParaRPr>
          </a:p>
        </p:txBody>
      </p:sp>
    </p:spTree>
    <p:extLst>
      <p:ext uri="{BB962C8B-B14F-4D97-AF65-F5344CB8AC3E}">
        <p14:creationId xmlns:p14="http://schemas.microsoft.com/office/powerpoint/2010/main" val="28523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Doesn’t Happen in 75 feet?</a:t>
            </a:r>
          </a:p>
        </p:txBody>
      </p:sp>
      <p:sp>
        <p:nvSpPr>
          <p:cNvPr id="9" name="TextBox 8">
            <a:extLst>
              <a:ext uri="{FF2B5EF4-FFF2-40B4-BE49-F238E27FC236}">
                <a16:creationId xmlns:a16="http://schemas.microsoft.com/office/drawing/2014/main" id="{EC1C8310-1E9C-B813-C311-0C5018782AA3}"/>
              </a:ext>
            </a:extLst>
          </p:cNvPr>
          <p:cNvSpPr txBox="1"/>
          <p:nvPr/>
        </p:nvSpPr>
        <p:spPr>
          <a:xfrm>
            <a:off x="3666862" y="2699788"/>
            <a:ext cx="8013586" cy="1815882"/>
          </a:xfrm>
          <a:prstGeom prst="rect">
            <a:avLst/>
          </a:prstGeom>
          <a:noFill/>
        </p:spPr>
        <p:txBody>
          <a:bodyPr wrap="square" lIns="91440" tIns="45720" rIns="91440" bIns="45720" rtlCol="0" anchor="t">
            <a:spAutoFit/>
          </a:bodyPr>
          <a:lstStyle/>
          <a:p>
            <a:r>
              <a:rPr lang="en-US" sz="2400">
                <a:solidFill>
                  <a:srgbClr val="000000"/>
                </a:solidFill>
                <a:highlight>
                  <a:srgbClr val="FFFFFF"/>
                </a:highlight>
                <a:latin typeface="Verdana"/>
                <a:ea typeface="Verdana"/>
              </a:rPr>
              <a:t>Electioneering</a:t>
            </a:r>
          </a:p>
          <a:p>
            <a:r>
              <a:rPr lang="en-US" sz="2400">
                <a:solidFill>
                  <a:srgbClr val="000000"/>
                </a:solidFill>
                <a:highlight>
                  <a:srgbClr val="FFFFFF"/>
                </a:highlight>
                <a:latin typeface="Verdana"/>
                <a:ea typeface="Verdana"/>
              </a:rPr>
              <a:t>Disruption to the process of voting</a:t>
            </a:r>
          </a:p>
          <a:p>
            <a:endParaRPr lang="en-US" sz="2400">
              <a:solidFill>
                <a:srgbClr val="000000"/>
              </a:solidFill>
              <a:highlight>
                <a:srgbClr val="FFFFFF"/>
              </a:highlight>
              <a:latin typeface="Verdana"/>
              <a:ea typeface="Verdana"/>
            </a:endParaRPr>
          </a:p>
          <a:p>
            <a:r>
              <a:rPr lang="en-US" sz="2000">
                <a:solidFill>
                  <a:srgbClr val="000000"/>
                </a:solidFill>
                <a:highlight>
                  <a:srgbClr val="FFFFFF"/>
                </a:highlight>
                <a:latin typeface="Verdana"/>
                <a:ea typeface="Verdana"/>
              </a:rPr>
              <a:t>	</a:t>
            </a:r>
          </a:p>
          <a:p>
            <a:endParaRPr lang="en-US" sz="2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92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Happens Outside of 75 feet?</a:t>
            </a:r>
          </a:p>
        </p:txBody>
      </p:sp>
      <p:sp>
        <p:nvSpPr>
          <p:cNvPr id="9" name="TextBox 8">
            <a:extLst>
              <a:ext uri="{FF2B5EF4-FFF2-40B4-BE49-F238E27FC236}">
                <a16:creationId xmlns:a16="http://schemas.microsoft.com/office/drawing/2014/main" id="{EC1C8310-1E9C-B813-C311-0C5018782AA3}"/>
              </a:ext>
            </a:extLst>
          </p:cNvPr>
          <p:cNvSpPr txBox="1"/>
          <p:nvPr/>
        </p:nvSpPr>
        <p:spPr>
          <a:xfrm>
            <a:off x="3225123" y="2467875"/>
            <a:ext cx="8013586" cy="3046988"/>
          </a:xfrm>
          <a:prstGeom prst="rect">
            <a:avLst/>
          </a:prstGeom>
          <a:noFill/>
        </p:spPr>
        <p:txBody>
          <a:bodyPr wrap="square" lIns="91440" tIns="45720" rIns="91440" bIns="45720" rtlCol="0" anchor="t">
            <a:spAutoFit/>
          </a:bodyPr>
          <a:lstStyle/>
          <a:p>
            <a:r>
              <a:rPr lang="en-US" sz="2400">
                <a:solidFill>
                  <a:srgbClr val="000000"/>
                </a:solidFill>
                <a:highlight>
                  <a:srgbClr val="FFFFFF"/>
                </a:highlight>
                <a:latin typeface="Verdana"/>
                <a:ea typeface="Verdana"/>
              </a:rPr>
              <a:t>We don’t care (almost)</a:t>
            </a:r>
          </a:p>
          <a:p>
            <a:endParaRPr lang="en-US" sz="2400">
              <a:solidFill>
                <a:srgbClr val="000000"/>
              </a:solidFill>
              <a:highlight>
                <a:srgbClr val="FFFFFF"/>
              </a:highlight>
              <a:latin typeface="Verdana"/>
              <a:ea typeface="Verdana"/>
            </a:endParaRPr>
          </a:p>
          <a:p>
            <a:r>
              <a:rPr lang="en-US" sz="2400">
                <a:solidFill>
                  <a:srgbClr val="000000"/>
                </a:solidFill>
                <a:highlight>
                  <a:srgbClr val="FFFFFF"/>
                </a:highlight>
                <a:latin typeface="Verdana"/>
                <a:ea typeface="Verdana"/>
              </a:rPr>
              <a:t>Sound trucks that blast sound into the 75 foot zone is restricted.  (if not by local ordinance, then by the moderator)</a:t>
            </a:r>
          </a:p>
          <a:p>
            <a:endParaRPr lang="en-US" sz="2400">
              <a:solidFill>
                <a:srgbClr val="000000"/>
              </a:solidFill>
              <a:highlight>
                <a:srgbClr val="FFFFFF"/>
              </a:highlight>
              <a:latin typeface="Verdana"/>
              <a:ea typeface="Verdana"/>
            </a:endParaRPr>
          </a:p>
          <a:p>
            <a:r>
              <a:rPr lang="en-US" sz="2400">
                <a:solidFill>
                  <a:srgbClr val="000000"/>
                </a:solidFill>
                <a:highlight>
                  <a:srgbClr val="FFFFFF"/>
                </a:highlight>
                <a:latin typeface="Verdana"/>
                <a:ea typeface="Verdana"/>
              </a:rPr>
              <a:t>Blocking entry to the parking lot of the polling locations.  (please call the police)</a:t>
            </a:r>
            <a:endParaRPr lang="en-US" sz="2400">
              <a:latin typeface="Verdana"/>
              <a:ea typeface="Verdana"/>
            </a:endParaRPr>
          </a:p>
        </p:txBody>
      </p:sp>
    </p:spTree>
    <p:extLst>
      <p:ext uri="{BB962C8B-B14F-4D97-AF65-F5344CB8AC3E}">
        <p14:creationId xmlns:p14="http://schemas.microsoft.com/office/powerpoint/2010/main" val="181856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else?</a:t>
            </a:r>
          </a:p>
        </p:txBody>
      </p:sp>
      <p:sp>
        <p:nvSpPr>
          <p:cNvPr id="9" name="TextBox 8">
            <a:extLst>
              <a:ext uri="{FF2B5EF4-FFF2-40B4-BE49-F238E27FC236}">
                <a16:creationId xmlns:a16="http://schemas.microsoft.com/office/drawing/2014/main" id="{EC1C8310-1E9C-B813-C311-0C5018782AA3}"/>
              </a:ext>
            </a:extLst>
          </p:cNvPr>
          <p:cNvSpPr txBox="1"/>
          <p:nvPr/>
        </p:nvSpPr>
        <p:spPr>
          <a:xfrm>
            <a:off x="3114688" y="2390571"/>
            <a:ext cx="8013586" cy="2800767"/>
          </a:xfrm>
          <a:prstGeom prst="rect">
            <a:avLst/>
          </a:prstGeom>
          <a:noFill/>
        </p:spPr>
        <p:txBody>
          <a:bodyPr wrap="square" lIns="91440" tIns="45720" rIns="91440" bIns="45720" rtlCol="0" anchor="t">
            <a:spAutoFit/>
          </a:bodyPr>
          <a:lstStyle/>
          <a:p>
            <a:r>
              <a:rPr lang="en-US" sz="2400" dirty="0">
                <a:solidFill>
                  <a:srgbClr val="000000"/>
                </a:solidFill>
                <a:highlight>
                  <a:srgbClr val="FFFFFF"/>
                </a:highlight>
                <a:latin typeface="Verdana"/>
                <a:ea typeface="Verdana"/>
              </a:rPr>
              <a:t>Once the voter finishes voting and is leaving</a:t>
            </a:r>
          </a:p>
          <a:p>
            <a:r>
              <a:rPr lang="en-US" sz="2400" dirty="0">
                <a:solidFill>
                  <a:srgbClr val="000000"/>
                </a:solidFill>
                <a:highlight>
                  <a:srgbClr val="FFFFFF"/>
                </a:highlight>
                <a:latin typeface="Verdana"/>
                <a:ea typeface="Verdana"/>
              </a:rPr>
              <a:t>	Pollsters can be present and doing their jobs</a:t>
            </a:r>
          </a:p>
          <a:p>
            <a:endParaRPr lang="en-US" sz="2400" dirty="0">
              <a:solidFill>
                <a:srgbClr val="000000"/>
              </a:solidFill>
              <a:highlight>
                <a:srgbClr val="FFFFFF"/>
              </a:highlight>
              <a:latin typeface="Verdana"/>
              <a:ea typeface="Verdana"/>
            </a:endParaRPr>
          </a:p>
          <a:p>
            <a:endParaRPr lang="en-US" sz="2400" dirty="0">
              <a:solidFill>
                <a:srgbClr val="000000"/>
              </a:solidFill>
              <a:highlight>
                <a:srgbClr val="FFFFFF"/>
              </a:highlight>
              <a:latin typeface="Verdana"/>
              <a:ea typeface="Verdana"/>
            </a:endParaRPr>
          </a:p>
          <a:p>
            <a:r>
              <a:rPr lang="en-US" sz="2000" dirty="0">
                <a:solidFill>
                  <a:srgbClr val="000000"/>
                </a:solidFill>
                <a:highlight>
                  <a:srgbClr val="FFFFFF"/>
                </a:highlight>
                <a:latin typeface="Verdana" panose="020B0604030504040204" pitchFamily="34" charset="0"/>
                <a:ea typeface="Verdana" panose="020B0604030504040204" pitchFamily="34" charset="0"/>
              </a:rPr>
              <a:t>Police at the polling location.  </a:t>
            </a:r>
          </a:p>
          <a:p>
            <a:endParaRPr lang="en-US" sz="2000" dirty="0">
              <a:solidFill>
                <a:srgbClr val="000000"/>
              </a:solidFill>
              <a:highlight>
                <a:srgbClr val="FFFFFF"/>
              </a:highlight>
              <a:latin typeface="Verdana" panose="020B0604030504040204" pitchFamily="34" charset="0"/>
              <a:ea typeface="Verdana" panose="020B0604030504040204" pitchFamily="34" charset="0"/>
            </a:endParaRPr>
          </a:p>
          <a:p>
            <a:r>
              <a:rPr lang="en-US" sz="2000" dirty="0">
                <a:solidFill>
                  <a:srgbClr val="000000"/>
                </a:solidFill>
                <a:highlight>
                  <a:srgbClr val="FFFFFF"/>
                </a:highlight>
                <a:latin typeface="Verdana" panose="020B0604030504040204" pitchFamily="34" charset="0"/>
                <a:ea typeface="Verdana" panose="020B0604030504040204" pitchFamily="34" charset="0"/>
              </a:rPr>
              <a:t>Curbside voting</a:t>
            </a:r>
          </a:p>
          <a:p>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0749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dirty="0">
                <a:solidFill>
                  <a:schemeClr val="bg1"/>
                </a:solidFill>
                <a:latin typeface="Verdana" panose="020B0604030504040204" pitchFamily="34" charset="0"/>
                <a:ea typeface="Verdana" panose="020B0604030504040204" pitchFamily="34" charset="0"/>
              </a:rPr>
              <a:t>Curbside Voting</a:t>
            </a:r>
          </a:p>
        </p:txBody>
      </p:sp>
      <p:sp>
        <p:nvSpPr>
          <p:cNvPr id="9" name="TextBox 8">
            <a:extLst>
              <a:ext uri="{FF2B5EF4-FFF2-40B4-BE49-F238E27FC236}">
                <a16:creationId xmlns:a16="http://schemas.microsoft.com/office/drawing/2014/main" id="{EC1C8310-1E9C-B813-C311-0C5018782AA3}"/>
              </a:ext>
            </a:extLst>
          </p:cNvPr>
          <p:cNvSpPr txBox="1"/>
          <p:nvPr/>
        </p:nvSpPr>
        <p:spPr>
          <a:xfrm>
            <a:off x="3114688" y="2390571"/>
            <a:ext cx="8013586" cy="4462760"/>
          </a:xfrm>
          <a:prstGeom prst="rect">
            <a:avLst/>
          </a:prstGeom>
          <a:noFill/>
        </p:spPr>
        <p:txBody>
          <a:bodyPr wrap="square" lIns="91440" tIns="45720" rIns="91440" bIns="45720" rtlCol="0" anchor="t">
            <a:spAutoFit/>
          </a:bodyPr>
          <a:lstStyle/>
          <a:p>
            <a:r>
              <a:rPr lang="en-US" sz="2400" dirty="0">
                <a:solidFill>
                  <a:srgbClr val="000000"/>
                </a:solidFill>
                <a:highlight>
                  <a:srgbClr val="FFFFFF"/>
                </a:highlight>
                <a:latin typeface="Verdana"/>
                <a:ea typeface="Verdana"/>
              </a:rPr>
              <a:t>Voter requesting for curbside</a:t>
            </a:r>
          </a:p>
          <a:p>
            <a:endParaRPr lang="en-US" sz="2400" dirty="0">
              <a:solidFill>
                <a:srgbClr val="000000"/>
              </a:solidFill>
              <a:highlight>
                <a:srgbClr val="FFFFFF"/>
              </a:highlight>
              <a:latin typeface="Verdana"/>
              <a:ea typeface="Verdana"/>
            </a:endParaRPr>
          </a:p>
          <a:p>
            <a:r>
              <a:rPr lang="en-US" sz="2400" dirty="0">
                <a:solidFill>
                  <a:srgbClr val="000000"/>
                </a:solidFill>
                <a:highlight>
                  <a:srgbClr val="FFFFFF"/>
                </a:highlight>
                <a:latin typeface="Verdana"/>
                <a:ea typeface="Verdana"/>
              </a:rPr>
              <a:t>	Don’t question the condition</a:t>
            </a:r>
          </a:p>
          <a:p>
            <a:r>
              <a:rPr lang="en-US" sz="2400" dirty="0">
                <a:solidFill>
                  <a:srgbClr val="000000"/>
                </a:solidFill>
                <a:highlight>
                  <a:srgbClr val="FFFFFF"/>
                </a:highlight>
                <a:latin typeface="Verdana"/>
                <a:ea typeface="Verdana"/>
              </a:rPr>
              <a:t>	Two people should bring ballot</a:t>
            </a:r>
          </a:p>
          <a:p>
            <a:r>
              <a:rPr lang="en-US" sz="2400" dirty="0">
                <a:solidFill>
                  <a:srgbClr val="000000"/>
                </a:solidFill>
                <a:highlight>
                  <a:srgbClr val="FFFFFF"/>
                </a:highlight>
                <a:latin typeface="Verdana"/>
                <a:ea typeface="Verdana"/>
              </a:rPr>
              <a:t>	Allow the voter to complete the ballot.  	Abuses of CV should be reported, but not 		investigated by the moderator report 		to SEEC </a:t>
            </a:r>
          </a:p>
          <a:p>
            <a:r>
              <a:rPr lang="en-US" sz="2400" dirty="0">
                <a:solidFill>
                  <a:srgbClr val="000000"/>
                </a:solidFill>
                <a:highlight>
                  <a:srgbClr val="FFFFFF"/>
                </a:highlight>
                <a:latin typeface="Verdana"/>
                <a:ea typeface="Verdana"/>
              </a:rPr>
              <a:t>	Moderator is in charge of the area for voting 		regardless of the 75 marker.  </a:t>
            </a:r>
          </a:p>
          <a:p>
            <a:r>
              <a:rPr lang="en-US" sz="2400" dirty="0">
                <a:solidFill>
                  <a:srgbClr val="000000"/>
                </a:solidFill>
                <a:highlight>
                  <a:srgbClr val="FFFFFF"/>
                </a:highlight>
                <a:latin typeface="Verdana"/>
                <a:ea typeface="Verdana"/>
              </a:rPr>
              <a:t>	</a:t>
            </a:r>
            <a:endParaRPr lang="en-US" sz="2000" dirty="0">
              <a:solidFill>
                <a:srgbClr val="000000"/>
              </a:solidFill>
              <a:highlight>
                <a:srgbClr val="FFFFFF"/>
              </a:highlight>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536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B4F11-B037-DFBD-106F-1C50D251F2A0}"/>
              </a:ext>
            </a:extLst>
          </p:cNvPr>
          <p:cNvSpPr>
            <a:spLocks noGrp="1" noRot="1" noMove="1" noResize="1" noEditPoints="1" noAdjustHandles="1" noChangeArrowheads="1" noChangeShapeType="1"/>
          </p:cNvSpPr>
          <p:nvPr/>
        </p:nvSpPr>
        <p:spPr>
          <a:xfrm>
            <a:off x="0" y="3362446"/>
            <a:ext cx="12192000" cy="3495553"/>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rectangle&#10;&#10;Description automatically generated">
            <a:extLst>
              <a:ext uri="{FF2B5EF4-FFF2-40B4-BE49-F238E27FC236}">
                <a16:creationId xmlns:a16="http://schemas.microsoft.com/office/drawing/2014/main" id="{57907262-B448-509E-8B07-E78F867BCC7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rot="10800000">
            <a:off x="532435" y="549796"/>
            <a:ext cx="11186932" cy="5775769"/>
          </a:xfrm>
          <a:prstGeom prst="rect">
            <a:avLst/>
          </a:prstGeom>
        </p:spPr>
      </p:pic>
      <p:pic>
        <p:nvPicPr>
          <p:cNvPr id="4" name="Picture 3" descr="Logo&#10;&#10;Description automatically generated">
            <a:extLst>
              <a:ext uri="{FF2B5EF4-FFF2-40B4-BE49-F238E27FC236}">
                <a16:creationId xmlns:a16="http://schemas.microsoft.com/office/drawing/2014/main" id="{273118D5-354C-3811-6678-1EF092CDE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634" y="4404755"/>
            <a:ext cx="1376208" cy="1376208"/>
          </a:xfrm>
          <a:prstGeom prst="rect">
            <a:avLst/>
          </a:prstGeom>
        </p:spPr>
      </p:pic>
      <p:sp>
        <p:nvSpPr>
          <p:cNvPr id="5" name="TextBox 4">
            <a:extLst>
              <a:ext uri="{FF2B5EF4-FFF2-40B4-BE49-F238E27FC236}">
                <a16:creationId xmlns:a16="http://schemas.microsoft.com/office/drawing/2014/main" id="{510381B1-65A6-6EAA-9F71-206032D8E75B}"/>
              </a:ext>
            </a:extLst>
          </p:cNvPr>
          <p:cNvSpPr txBox="1"/>
          <p:nvPr/>
        </p:nvSpPr>
        <p:spPr>
          <a:xfrm>
            <a:off x="4008842" y="4887889"/>
            <a:ext cx="5679641" cy="369332"/>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rPr>
              <a:t>Office of the Connecticut Secretary of the State</a:t>
            </a:r>
          </a:p>
        </p:txBody>
      </p:sp>
      <p:sp>
        <p:nvSpPr>
          <p:cNvPr id="6" name="TextBox 5">
            <a:extLst>
              <a:ext uri="{FF2B5EF4-FFF2-40B4-BE49-F238E27FC236}">
                <a16:creationId xmlns:a16="http://schemas.microsoft.com/office/drawing/2014/main" id="{78561649-684B-D6CF-FD9B-87FD19197934}"/>
              </a:ext>
            </a:extLst>
          </p:cNvPr>
          <p:cNvSpPr txBox="1"/>
          <p:nvPr/>
        </p:nvSpPr>
        <p:spPr>
          <a:xfrm>
            <a:off x="2502824" y="1391416"/>
            <a:ext cx="7186352" cy="1446550"/>
          </a:xfrm>
          <a:prstGeom prst="rect">
            <a:avLst/>
          </a:prstGeom>
          <a:noFill/>
        </p:spPr>
        <p:txBody>
          <a:bodyPr wrap="square" lIns="91440" tIns="45720" rIns="91440" bIns="45720" rtlCol="0" anchor="t">
            <a:spAutoFit/>
          </a:bodyPr>
          <a:lstStyle/>
          <a:p>
            <a:pPr algn="ctr"/>
            <a:r>
              <a:rPr lang="en-US" sz="4400" b="1" dirty="0">
                <a:solidFill>
                  <a:schemeClr val="bg1"/>
                </a:solidFill>
                <a:latin typeface="Verdana"/>
                <a:ea typeface="Verdana"/>
              </a:rPr>
              <a:t>Supervised Absentee Balloting </a:t>
            </a:r>
            <a:endParaRPr lang="en-US" dirty="0">
              <a:solidFill>
                <a:schemeClr val="bg1"/>
              </a:solidFill>
              <a:latin typeface="Aptos" panose="020B0004020202020204"/>
            </a:endParaRPr>
          </a:p>
        </p:txBody>
      </p:sp>
      <p:sp>
        <p:nvSpPr>
          <p:cNvPr id="7" name="TextBox 6">
            <a:extLst>
              <a:ext uri="{FF2B5EF4-FFF2-40B4-BE49-F238E27FC236}">
                <a16:creationId xmlns:a16="http://schemas.microsoft.com/office/drawing/2014/main" id="{814AEBB6-E718-E1B5-CDA5-34A1267D2EFA}"/>
              </a:ext>
            </a:extLst>
          </p:cNvPr>
          <p:cNvSpPr txBox="1"/>
          <p:nvPr/>
        </p:nvSpPr>
        <p:spPr>
          <a:xfrm>
            <a:off x="3268904" y="3437437"/>
            <a:ext cx="5659820"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solidFill>
                  <a:srgbClr val="FFFFFF"/>
                </a:solidFill>
                <a:latin typeface="Verdana"/>
                <a:ea typeface="Verdana"/>
              </a:rPr>
              <a:t>Independent Living Facilities </a:t>
            </a:r>
            <a:endParaRPr lang="en-US" sz="2400" dirty="0">
              <a:latin typeface="Verdana"/>
              <a:ea typeface="Verdana"/>
            </a:endParaRPr>
          </a:p>
        </p:txBody>
      </p:sp>
    </p:spTree>
    <p:extLst>
      <p:ext uri="{BB962C8B-B14F-4D97-AF65-F5344CB8AC3E}">
        <p14:creationId xmlns:p14="http://schemas.microsoft.com/office/powerpoint/2010/main" val="105634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579FA19-36EC-20EB-4D03-2628BD19C2DF}"/>
              </a:ext>
            </a:extLst>
          </p:cNvPr>
          <p:cNvSpPr/>
          <p:nvPr/>
        </p:nvSpPr>
        <p:spPr>
          <a:xfrm>
            <a:off x="0" y="2972"/>
            <a:ext cx="12192000" cy="1663475"/>
          </a:xfrm>
          <a:prstGeom prst="rect">
            <a:avLst/>
          </a:prstGeom>
          <a:solidFill>
            <a:srgbClr val="4182D9"/>
          </a:solidFill>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solidFill>
            </a:endParaRPr>
          </a:p>
        </p:txBody>
      </p:sp>
      <p:pic>
        <p:nvPicPr>
          <p:cNvPr id="9" name="Content Placeholder 8" descr="A blue circle with a crest and text">
            <a:extLst>
              <a:ext uri="{FF2B5EF4-FFF2-40B4-BE49-F238E27FC236}">
                <a16:creationId xmlns:a16="http://schemas.microsoft.com/office/drawing/2014/main" id="{AF9DD932-E2AE-DEB3-C99D-9570BA9452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033060" y="5638182"/>
            <a:ext cx="1019285" cy="1019285"/>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a:extLst>
              <a:ext uri="{FF2B5EF4-FFF2-40B4-BE49-F238E27FC236}">
                <a16:creationId xmlns:a16="http://schemas.microsoft.com/office/drawing/2014/main" id="{527A1D20-6B71-0B9C-5070-470CC16B8A36}"/>
              </a:ext>
            </a:extLst>
          </p:cNvPr>
          <p:cNvSpPr txBox="1">
            <a:spLocks/>
          </p:cNvSpPr>
          <p:nvPr/>
        </p:nvSpPr>
        <p:spPr>
          <a:xfrm>
            <a:off x="-1597226" y="332366"/>
            <a:ext cx="13139928" cy="1196793"/>
          </a:xfrm>
          <a:prstGeom prst="rect">
            <a:avLst/>
          </a:prstGeom>
        </p:spPr>
        <p:txBody>
          <a:bodyPr vert="horz" wrap="square" lIns="0" tIns="197159"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480310">
              <a:lnSpc>
                <a:spcPct val="100000"/>
              </a:lnSpc>
              <a:spcBef>
                <a:spcPts val="100"/>
              </a:spcBef>
            </a:pPr>
            <a:r>
              <a:rPr lang="en-US" sz="3200" b="1">
                <a:solidFill>
                  <a:schemeClr val="bg1"/>
                </a:solidFill>
                <a:latin typeface="Verdana"/>
                <a:ea typeface="Verdana"/>
              </a:rPr>
              <a:t>To-Do List</a:t>
            </a:r>
          </a:p>
          <a:p>
            <a:pPr marL="2480310">
              <a:lnSpc>
                <a:spcPct val="100000"/>
              </a:lnSpc>
              <a:spcBef>
                <a:spcPts val="100"/>
              </a:spcBef>
            </a:pPr>
            <a:r>
              <a:rPr lang="en-US" sz="3200" b="1">
                <a:solidFill>
                  <a:schemeClr val="bg1"/>
                </a:solidFill>
                <a:latin typeface="Verdana"/>
                <a:ea typeface="Verdana"/>
              </a:rPr>
              <a:t>A week before the Election</a:t>
            </a:r>
          </a:p>
        </p:txBody>
      </p:sp>
      <p:sp>
        <p:nvSpPr>
          <p:cNvPr id="35" name="object 10">
            <a:extLst>
              <a:ext uri="{FF2B5EF4-FFF2-40B4-BE49-F238E27FC236}">
                <a16:creationId xmlns:a16="http://schemas.microsoft.com/office/drawing/2014/main" id="{CAD1BDED-E1E5-09F6-5C6C-6C896C4E3973}"/>
              </a:ext>
            </a:extLst>
          </p:cNvPr>
          <p:cNvSpPr txBox="1"/>
          <p:nvPr/>
        </p:nvSpPr>
        <p:spPr>
          <a:xfrm>
            <a:off x="1049221" y="1740502"/>
            <a:ext cx="10332760" cy="4893006"/>
          </a:xfrm>
          <a:prstGeom prst="rect">
            <a:avLst/>
          </a:prstGeom>
        </p:spPr>
        <p:txBody>
          <a:bodyPr vert="horz" wrap="square" lIns="0" tIns="161925" rIns="0" bIns="0" rtlCol="0" anchor="t">
            <a:spAutoFit/>
          </a:bodyPr>
          <a:lstStyle/>
          <a:p>
            <a:pPr marL="324485" indent="-285750">
              <a:spcBef>
                <a:spcPts val="1275"/>
              </a:spcBef>
              <a:buFont typeface="Arial"/>
              <a:buChar char="•"/>
            </a:pPr>
            <a:r>
              <a:rPr lang="en-US">
                <a:latin typeface="Verdana"/>
                <a:ea typeface="Verdana"/>
                <a:cs typeface="Arial"/>
              </a:rPr>
              <a:t>Review and print your Tally Sheet Template </a:t>
            </a:r>
            <a:r>
              <a:rPr>
                <a:latin typeface="Verdana"/>
                <a:ea typeface="Verdana"/>
                <a:cs typeface="Arial"/>
              </a:rPr>
              <a:t>u</a:t>
            </a:r>
            <a:r>
              <a:rPr lang="en-US">
                <a:latin typeface="Verdana"/>
                <a:ea typeface="Verdana"/>
                <a:cs typeface="Arial"/>
              </a:rPr>
              <a:t>nd</a:t>
            </a:r>
            <a:r>
              <a:rPr>
                <a:latin typeface="Verdana"/>
                <a:ea typeface="Verdana"/>
                <a:cs typeface="Arial"/>
              </a:rPr>
              <a:t>er</a:t>
            </a:r>
            <a:r>
              <a:rPr spc="-30">
                <a:latin typeface="Verdana"/>
                <a:ea typeface="Verdana"/>
                <a:cs typeface="Arial"/>
              </a:rPr>
              <a:t> </a:t>
            </a:r>
            <a:r>
              <a:rPr lang="en-US" spc="-10">
                <a:latin typeface="Verdana"/>
                <a:ea typeface="Verdana"/>
                <a:cs typeface="Arial"/>
              </a:rPr>
              <a:t>R</a:t>
            </a:r>
            <a:r>
              <a:rPr spc="-10">
                <a:latin typeface="Verdana"/>
                <a:ea typeface="Verdana"/>
                <a:cs typeface="Arial"/>
              </a:rPr>
              <a:t>eports.</a:t>
            </a:r>
            <a:r>
              <a:rPr lang="en-US" spc="-10">
                <a:latin typeface="Verdana"/>
                <a:ea typeface="Verdana"/>
                <a:cs typeface="Arial"/>
              </a:rPr>
              <a:t> </a:t>
            </a:r>
            <a:r>
              <a:rPr lang="en-US" spc="-10">
                <a:solidFill>
                  <a:srgbClr val="FF0000"/>
                </a:solidFill>
                <a:latin typeface="Verdana"/>
                <a:ea typeface="Verdana"/>
                <a:cs typeface="Arial"/>
              </a:rPr>
              <a:t>Polling locations need to be assigned to generate this report. </a:t>
            </a:r>
            <a:endParaRPr lang="en-US">
              <a:solidFill>
                <a:srgbClr val="FF0000"/>
              </a:solidFill>
              <a:latin typeface="Verdana"/>
              <a:ea typeface="Verdana"/>
              <a:cs typeface="Arial"/>
            </a:endParaRPr>
          </a:p>
          <a:p>
            <a:pPr marL="324485" indent="-285750">
              <a:spcBef>
                <a:spcPts val="1275"/>
              </a:spcBef>
              <a:buFont typeface="Arial"/>
              <a:buChar char="•"/>
            </a:pPr>
            <a:r>
              <a:rPr>
                <a:latin typeface="Verdana"/>
                <a:ea typeface="Verdana"/>
                <a:cs typeface="Arial"/>
              </a:rPr>
              <a:t>Check</a:t>
            </a:r>
            <a:r>
              <a:rPr spc="-25">
                <a:latin typeface="Verdana"/>
                <a:ea typeface="Verdana"/>
                <a:cs typeface="Arial"/>
              </a:rPr>
              <a:t> </a:t>
            </a:r>
            <a:r>
              <a:rPr>
                <a:latin typeface="Verdana"/>
                <a:ea typeface="Verdana"/>
                <a:cs typeface="Arial"/>
              </a:rPr>
              <a:t>that</a:t>
            </a:r>
            <a:r>
              <a:rPr lang="en-US" spc="-25">
                <a:latin typeface="Verdana"/>
                <a:ea typeface="Verdana"/>
                <a:cs typeface="Arial"/>
              </a:rPr>
              <a:t> </a:t>
            </a:r>
            <a:r>
              <a:rPr>
                <a:latin typeface="Verdana"/>
                <a:ea typeface="Verdana"/>
                <a:cs typeface="Arial"/>
              </a:rPr>
              <a:t>polling</a:t>
            </a:r>
            <a:r>
              <a:rPr spc="-25">
                <a:latin typeface="Verdana"/>
                <a:ea typeface="Verdana"/>
                <a:cs typeface="Arial"/>
              </a:rPr>
              <a:t> </a:t>
            </a:r>
            <a:r>
              <a:rPr lang="en-US" spc="-25">
                <a:latin typeface="Verdana"/>
                <a:ea typeface="Verdana"/>
                <a:cs typeface="Arial"/>
              </a:rPr>
              <a:t>locations</a:t>
            </a:r>
            <a:r>
              <a:rPr spc="-25">
                <a:latin typeface="Verdana"/>
                <a:ea typeface="Verdana"/>
                <a:cs typeface="Arial"/>
              </a:rPr>
              <a:t> </a:t>
            </a:r>
            <a:r>
              <a:rPr>
                <a:latin typeface="Verdana"/>
                <a:ea typeface="Verdana"/>
                <a:cs typeface="Arial"/>
              </a:rPr>
              <a:t>are</a:t>
            </a:r>
            <a:r>
              <a:rPr spc="-20">
                <a:latin typeface="Verdana"/>
                <a:ea typeface="Verdana"/>
                <a:cs typeface="Arial"/>
              </a:rPr>
              <a:t> </a:t>
            </a:r>
            <a:r>
              <a:rPr spc="-10">
                <a:latin typeface="Verdana"/>
                <a:ea typeface="Verdana"/>
                <a:cs typeface="Arial"/>
              </a:rPr>
              <a:t>correct</a:t>
            </a:r>
            <a:r>
              <a:rPr lang="en-US" spc="-10">
                <a:latin typeface="Verdana"/>
                <a:ea typeface="Verdana"/>
                <a:cs typeface="Arial"/>
              </a:rPr>
              <a:t>: </a:t>
            </a:r>
            <a:r>
              <a:rPr lang="en-US" spc="-10">
                <a:solidFill>
                  <a:srgbClr val="FF0000"/>
                </a:solidFill>
                <a:latin typeface="Verdana"/>
                <a:ea typeface="Verdana"/>
                <a:cs typeface="Arial"/>
              </a:rPr>
              <a:t>Early Voting, Same Day Registration, and Central Absentee locations </a:t>
            </a:r>
            <a:r>
              <a:rPr lang="en-US" u="sng" spc="-10">
                <a:solidFill>
                  <a:srgbClr val="FF0000"/>
                </a:solidFill>
                <a:latin typeface="Verdana"/>
                <a:ea typeface="Verdana"/>
                <a:cs typeface="Arial"/>
              </a:rPr>
              <a:t>are not</a:t>
            </a:r>
            <a:r>
              <a:rPr lang="en-US" spc="-10">
                <a:solidFill>
                  <a:srgbClr val="FF0000"/>
                </a:solidFill>
                <a:latin typeface="Verdana"/>
                <a:ea typeface="Verdana"/>
                <a:cs typeface="Arial"/>
              </a:rPr>
              <a:t> polling places in EMS. They are included in the audit drawing, that is why we require a them to be reported to us.   </a:t>
            </a:r>
            <a:endParaRPr lang="en-US">
              <a:solidFill>
                <a:srgbClr val="FF0000"/>
              </a:solidFill>
              <a:latin typeface="Verdana"/>
              <a:ea typeface="Verdana"/>
              <a:cs typeface="Arial"/>
            </a:endParaRPr>
          </a:p>
          <a:p>
            <a:pPr marL="324485" indent="-285750">
              <a:spcBef>
                <a:spcPts val="1275"/>
              </a:spcBef>
              <a:buFont typeface="Arial"/>
              <a:buChar char="•"/>
            </a:pPr>
            <a:r>
              <a:rPr lang="en-US" spc="-10">
                <a:latin typeface="Verdana"/>
                <a:ea typeface="Verdana"/>
                <a:cs typeface="Arial"/>
              </a:rPr>
              <a:t>Verify that your Head Moderator can access EMS. You can reset their password under Maintain Moderator/Head Moderator. </a:t>
            </a:r>
            <a:endParaRPr lang="en-US">
              <a:solidFill>
                <a:srgbClr val="FF0000"/>
              </a:solidFill>
              <a:latin typeface="Verdana"/>
              <a:ea typeface="Verdana"/>
              <a:cs typeface="Arial"/>
            </a:endParaRPr>
          </a:p>
          <a:p>
            <a:pPr marL="324485" indent="-285750">
              <a:spcBef>
                <a:spcPts val="1275"/>
              </a:spcBef>
              <a:buFont typeface="Arial"/>
              <a:buChar char="•"/>
              <a:tabLst>
                <a:tab pos="240665" algn="l"/>
              </a:tabLst>
            </a:pPr>
            <a:r>
              <a:rPr lang="en-US" spc="-10">
                <a:latin typeface="Verdana"/>
                <a:ea typeface="Verdana"/>
                <a:cs typeface="Arial"/>
              </a:rPr>
              <a:t>Review and print a blank Head Moderator’s Return under Reports</a:t>
            </a:r>
          </a:p>
          <a:p>
            <a:pPr marL="324485" indent="-285750">
              <a:spcBef>
                <a:spcPts val="1275"/>
              </a:spcBef>
              <a:buFont typeface="Arial"/>
              <a:buChar char="•"/>
              <a:tabLst>
                <a:tab pos="240665" algn="l"/>
              </a:tabLst>
            </a:pPr>
            <a:endParaRPr lang="en-US" spc="-10">
              <a:latin typeface="Verdana" panose="020B0604030504040204" pitchFamily="34" charset="0"/>
              <a:ea typeface="Verdana" panose="020B0604030504040204" pitchFamily="34" charset="0"/>
              <a:cs typeface="Arial"/>
            </a:endParaRPr>
          </a:p>
          <a:p>
            <a:pPr marL="240665" indent="-227965">
              <a:spcBef>
                <a:spcPts val="1175"/>
              </a:spcBef>
              <a:buChar char="•"/>
              <a:tabLst>
                <a:tab pos="240665" algn="l"/>
              </a:tabLst>
            </a:pPr>
            <a:endParaRPr lang="en-US" spc="-10">
              <a:latin typeface="Verdana" panose="020B0604030504040204" pitchFamily="34" charset="0"/>
              <a:ea typeface="Verdana" panose="020B0604030504040204" pitchFamily="34" charset="0"/>
              <a:cs typeface="Arial"/>
            </a:endParaRPr>
          </a:p>
          <a:p>
            <a:pPr marL="12700">
              <a:lnSpc>
                <a:spcPct val="100000"/>
              </a:lnSpc>
              <a:spcBef>
                <a:spcPts val="1175"/>
              </a:spcBef>
              <a:tabLst>
                <a:tab pos="240665" algn="l"/>
              </a:tabLst>
            </a:pPr>
            <a:br>
              <a:rPr lang="en-US" spc="-10">
                <a:latin typeface="Verdana" panose="020B0604030504040204" pitchFamily="34" charset="0"/>
                <a:ea typeface="Verdana" panose="020B0604030504040204" pitchFamily="34" charset="0"/>
                <a:cs typeface="Arial"/>
              </a:rPr>
            </a:br>
            <a:endParaRPr lang="en-US" spc="-10">
              <a:latin typeface="Verdana" panose="020B0604030504040204" pitchFamily="34" charset="0"/>
              <a:ea typeface="Verdana" panose="020B0604030504040204" pitchFamily="34" charset="0"/>
              <a:cs typeface="Arial"/>
            </a:endParaRPr>
          </a:p>
          <a:p>
            <a:pPr marL="240665" indent="-227965">
              <a:lnSpc>
                <a:spcPct val="100000"/>
              </a:lnSpc>
              <a:spcBef>
                <a:spcPts val="1175"/>
              </a:spcBef>
              <a:buChar char="•"/>
              <a:tabLst>
                <a:tab pos="240665" algn="l"/>
              </a:tabLst>
            </a:pPr>
            <a:endParaRPr lang="en-US" spc="-10">
              <a:latin typeface="Verdana" panose="020B0604030504040204" pitchFamily="34" charset="0"/>
              <a:ea typeface="Verdana" panose="020B0604030504040204" pitchFamily="34" charset="0"/>
              <a:cs typeface="Arial"/>
            </a:endParaRPr>
          </a:p>
        </p:txBody>
      </p:sp>
      <p:sp>
        <p:nvSpPr>
          <p:cNvPr id="43" name="object 18">
            <a:extLst>
              <a:ext uri="{FF2B5EF4-FFF2-40B4-BE49-F238E27FC236}">
                <a16:creationId xmlns:a16="http://schemas.microsoft.com/office/drawing/2014/main" id="{D59F347C-DEFF-3689-A5B9-D3B71F136780}"/>
              </a:ext>
            </a:extLst>
          </p:cNvPr>
          <p:cNvSpPr txBox="1"/>
          <p:nvPr/>
        </p:nvSpPr>
        <p:spPr>
          <a:xfrm>
            <a:off x="1262813" y="4472489"/>
            <a:ext cx="9243060" cy="2914580"/>
          </a:xfrm>
          <a:prstGeom prst="rect">
            <a:avLst/>
          </a:prstGeom>
        </p:spPr>
        <p:txBody>
          <a:bodyPr vert="horz" wrap="square" lIns="0" tIns="161925" rIns="0" bIns="0" rtlCol="0" anchor="t">
            <a:spAutoFit/>
          </a:bodyPr>
          <a:lstStyle/>
          <a:p>
            <a:pPr marL="457200" marR="0" algn="ctr">
              <a:lnSpc>
                <a:spcPct val="107000"/>
              </a:lnSpc>
              <a:spcBef>
                <a:spcPts val="0"/>
              </a:spcBef>
              <a:spcAft>
                <a:spcPts val="800"/>
              </a:spcAft>
            </a:pPr>
            <a:r>
              <a:rPr lang="en-US" sz="1800" u="heavy" kern="100">
                <a:effectLst/>
                <a:latin typeface="Verdana"/>
                <a:ea typeface="Verdana"/>
                <a:cs typeface="Times New Roman"/>
              </a:rPr>
              <a:t>Plan “B” </a:t>
            </a:r>
            <a:r>
              <a:rPr lang="en-US" sz="1800" kern="100">
                <a:effectLst/>
                <a:latin typeface="Verdana"/>
                <a:ea typeface="Verdana"/>
                <a:cs typeface="Times New Roman"/>
              </a:rPr>
              <a:t> for election night if there is a system failure </a:t>
            </a:r>
          </a:p>
          <a:p>
            <a:pPr marL="800100" marR="0" lvl="1" indent="-342900">
              <a:lnSpc>
                <a:spcPct val="107000"/>
              </a:lnSpc>
              <a:spcBef>
                <a:spcPts val="0"/>
              </a:spcBef>
              <a:spcAft>
                <a:spcPts val="800"/>
              </a:spcAft>
              <a:buFont typeface="Times New Roman" panose="02020603050405020304" pitchFamily="18" charset="0"/>
              <a:buChar char="•"/>
              <a:tabLst>
                <a:tab pos="457200" algn="l"/>
              </a:tabLst>
            </a:pPr>
            <a:r>
              <a:rPr lang="en-US" sz="1800" kern="100">
                <a:effectLst/>
                <a:latin typeface="Verdana"/>
                <a:ea typeface="Verdana"/>
                <a:cs typeface="Times New Roman"/>
              </a:rPr>
              <a:t>Please manually fill out a paper backup of the Head Moderator’s Return (e.g., the blank return you printed for your town or the generic template SOTS emailed you).</a:t>
            </a:r>
          </a:p>
          <a:p>
            <a:pPr marL="800100" marR="0" lvl="1" indent="-342900">
              <a:lnSpc>
                <a:spcPct val="107000"/>
              </a:lnSpc>
              <a:spcBef>
                <a:spcPts val="0"/>
              </a:spcBef>
              <a:spcAft>
                <a:spcPts val="800"/>
              </a:spcAft>
              <a:buFont typeface="Times New Roman" panose="02020603050405020304" pitchFamily="18" charset="0"/>
              <a:buChar char="•"/>
              <a:tabLst>
                <a:tab pos="457200" algn="l"/>
              </a:tabLst>
            </a:pPr>
            <a:r>
              <a:rPr lang="en-US" sz="1800" kern="100">
                <a:effectLst/>
                <a:latin typeface="Verdana"/>
                <a:ea typeface="Verdana"/>
                <a:cs typeface="Times New Roman"/>
              </a:rPr>
              <a:t>Email the paper backup to </a:t>
            </a:r>
            <a:r>
              <a:rPr lang="en-US" sz="1800" u="heavy" kern="100">
                <a:effectLst/>
                <a:latin typeface="Verdana"/>
                <a:ea typeface="Verdana"/>
                <a:cs typeface="Times New Roman"/>
                <a:hlinkClick r:id="rId3"/>
              </a:rPr>
              <a:t>Moriah.Moriarty@ct.gov</a:t>
            </a:r>
            <a:r>
              <a:rPr lang="en-US" sz="1800" kern="100">
                <a:effectLst/>
                <a:latin typeface="Verdana"/>
                <a:ea typeface="Verdana"/>
                <a:cs typeface="Times New Roman"/>
              </a:rPr>
              <a:t> and </a:t>
            </a:r>
            <a:r>
              <a:rPr lang="en-US" sz="1800" u="sng" kern="0">
                <a:solidFill>
                  <a:srgbClr val="0563C1"/>
                </a:solidFill>
                <a:effectLst/>
                <a:latin typeface="Verdana"/>
                <a:ea typeface="Verdana"/>
                <a:cs typeface="Times New Roman"/>
                <a:hlinkClick r:id="rId4"/>
              </a:rPr>
              <a:t>LEAD@ct.gov</a:t>
            </a:r>
            <a:r>
              <a:rPr lang="en-US" sz="1800" kern="0">
                <a:effectLst/>
                <a:latin typeface="Verdana"/>
                <a:ea typeface="Verdana"/>
                <a:cs typeface="Times New Roman"/>
              </a:rPr>
              <a:t>. </a:t>
            </a:r>
            <a:endParaRPr lang="en-US" sz="1800" kern="100">
              <a:effectLst/>
              <a:latin typeface="Verdana"/>
              <a:ea typeface="Verdana"/>
              <a:cs typeface="Times New Roman"/>
            </a:endParaRPr>
          </a:p>
          <a:p>
            <a:pPr marR="0" lvl="0">
              <a:lnSpc>
                <a:spcPct val="107000"/>
              </a:lnSpc>
              <a:spcBef>
                <a:spcPts val="0"/>
              </a:spcBef>
              <a:spcAft>
                <a:spcPts val="800"/>
              </a:spcAft>
              <a:tabLst>
                <a:tab pos="457200" algn="l"/>
              </a:tabLst>
            </a:pPr>
            <a:endParaRPr lang="en-US" sz="1800" kern="100">
              <a:effectLst/>
              <a:latin typeface="Verdana" panose="020B0604030504040204" pitchFamily="34" charset="0"/>
              <a:ea typeface="Verdana" panose="020B0604030504040204" pitchFamily="34" charset="0"/>
              <a:cs typeface="Times New Roman" panose="02020603050405020304" pitchFamily="18" charset="0"/>
            </a:endParaRPr>
          </a:p>
          <a:p>
            <a:pPr marL="241300" marR="5080" indent="-228600">
              <a:lnSpc>
                <a:spcPct val="86300"/>
              </a:lnSpc>
              <a:spcBef>
                <a:spcPts val="1620"/>
              </a:spcBef>
              <a:buChar char="•"/>
              <a:tabLst>
                <a:tab pos="241300" algn="l"/>
                <a:tab pos="8657590" algn="l"/>
              </a:tabLst>
            </a:pPr>
            <a:endParaRPr lang="en-US" sz="2700" spc="-10">
              <a:latin typeface="Arial"/>
              <a:cs typeface="Arial"/>
            </a:endParaRPr>
          </a:p>
        </p:txBody>
      </p:sp>
      <p:sp>
        <p:nvSpPr>
          <p:cNvPr id="49" name="Date Placeholder 48">
            <a:extLst>
              <a:ext uri="{FF2B5EF4-FFF2-40B4-BE49-F238E27FC236}">
                <a16:creationId xmlns:a16="http://schemas.microsoft.com/office/drawing/2014/main" id="{23C9F229-9115-B8BC-1512-FA0C34262B0D}"/>
              </a:ext>
            </a:extLst>
          </p:cNvPr>
          <p:cNvSpPr>
            <a:spLocks noGrp="1"/>
          </p:cNvSpPr>
          <p:nvPr>
            <p:ph type="dt" sz="half" idx="10"/>
          </p:nvPr>
        </p:nvSpPr>
        <p:spPr/>
        <p:txBody>
          <a:bodyPr/>
          <a:lstStyle/>
          <a:p>
            <a:fld id="{490C518F-BB9A-4F07-9FE3-54FADF41385C}" type="datetime1">
              <a:rPr lang="en-US" smtClean="0"/>
              <a:t>9/15/2024</a:t>
            </a:fld>
            <a:endParaRPr lang="en-US"/>
          </a:p>
        </p:txBody>
      </p:sp>
    </p:spTree>
    <p:extLst>
      <p:ext uri="{BB962C8B-B14F-4D97-AF65-F5344CB8AC3E}">
        <p14:creationId xmlns:p14="http://schemas.microsoft.com/office/powerpoint/2010/main" val="76154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rPr>
              <a:t>C.G.S. § 9-159r </a:t>
            </a:r>
          </a:p>
        </p:txBody>
      </p:sp>
      <p:sp>
        <p:nvSpPr>
          <p:cNvPr id="5" name="TextBox 4">
            <a:extLst>
              <a:ext uri="{FF2B5EF4-FFF2-40B4-BE49-F238E27FC236}">
                <a16:creationId xmlns:a16="http://schemas.microsoft.com/office/drawing/2014/main" id="{8AE91457-89C7-F6CE-2FAC-84CF6D3C079A}"/>
              </a:ext>
            </a:extLst>
          </p:cNvPr>
          <p:cNvSpPr txBox="1"/>
          <p:nvPr/>
        </p:nvSpPr>
        <p:spPr>
          <a:xfrm>
            <a:off x="921957" y="1196910"/>
            <a:ext cx="10137203" cy="3416320"/>
          </a:xfrm>
          <a:prstGeom prst="rect">
            <a:avLst/>
          </a:prstGeom>
          <a:noFill/>
        </p:spPr>
        <p:txBody>
          <a:bodyPr wrap="square" lIns="91440" tIns="45720" rIns="91440" bIns="45720" rtlCol="0" anchor="t">
            <a:spAutoFit/>
          </a:bodyPr>
          <a:lstStyle/>
          <a:p>
            <a:pPr marL="342900" indent="-342900" algn="just">
              <a:buFont typeface="Arial" panose="020B0604020202020204" pitchFamily="34" charset="0"/>
              <a:buChar char="•"/>
            </a:pPr>
            <a:r>
              <a:rPr lang="en-US" sz="2400" b="1" i="0">
                <a:solidFill>
                  <a:schemeClr val="bg1"/>
                </a:solidFill>
                <a:effectLst/>
                <a:latin typeface="Verdana"/>
                <a:ea typeface="Verdana"/>
                <a:cs typeface="Vrinda"/>
              </a:rPr>
              <a:t>Mandatory supervised absentee voting at institutions</a:t>
            </a:r>
          </a:p>
          <a:p>
            <a:pPr marL="342900" indent="-342900" algn="jus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marL="0" marR="0" indent="152400" algn="just">
              <a:spcBef>
                <a:spcPts val="1200"/>
              </a:spcBef>
              <a:spcAft>
                <a:spcPts val="0"/>
              </a:spcAft>
            </a:pPr>
            <a:r>
              <a:rPr lang="en-US" sz="2000" b="0" i="0" u="none" strike="noStrike">
                <a:solidFill>
                  <a:schemeClr val="bg1"/>
                </a:solidFill>
                <a:effectLst/>
                <a:latin typeface="Verdana"/>
                <a:ea typeface="Verdana"/>
              </a:rPr>
              <a:t> </a:t>
            </a:r>
            <a:r>
              <a:rPr lang="en-US" sz="2000">
                <a:solidFill>
                  <a:schemeClr val="bg1"/>
                </a:solidFill>
                <a:effectLst/>
                <a:latin typeface="Verdana"/>
                <a:ea typeface="Times New Roman" panose="02020603050405020304" pitchFamily="18" charset="0"/>
              </a:rPr>
              <a:t>(a) Notwithstanding any provision of the general statutes to the contrary, if twenty or more of the patients in any institution in the state are electors, absentee ballots voted by such electors shall be voted under the supervision of the registrars of voters or their designees of the town in which the institution is located, in accordance with the provisions of this section. As used in this section, “institution” has the same meaning as provided in section </a:t>
            </a:r>
            <a:r>
              <a:rPr lang="en-US" sz="2000" u="sng">
                <a:solidFill>
                  <a:srgbClr val="00B0F0"/>
                </a:solidFill>
                <a:effectLst/>
                <a:latin typeface="Verdana"/>
                <a:ea typeface="Times New Roman" panose="02020603050405020304" pitchFamily="18" charset="0"/>
                <a:hlinkClick r:id="rId3">
                  <a:extLst>
                    <a:ext uri="{A12FA001-AC4F-418D-AE19-62706E023703}">
                      <ahyp:hlinkClr xmlns:ahyp="http://schemas.microsoft.com/office/drawing/2018/hyperlinkcolor" val="tx"/>
                    </a:ext>
                  </a:extLst>
                </a:hlinkClick>
              </a:rPr>
              <a:t>9-159q</a:t>
            </a:r>
            <a:r>
              <a:rPr lang="en-US" sz="2000">
                <a:solidFill>
                  <a:schemeClr val="bg1"/>
                </a:solidFill>
                <a:effectLst/>
                <a:latin typeface="Verdana"/>
                <a:ea typeface="Times New Roman" panose="02020603050405020304" pitchFamily="18" charset="0"/>
              </a:rPr>
              <a:t>.</a:t>
            </a:r>
          </a:p>
          <a:p>
            <a:pPr marL="342900" indent="-342900" algn="just">
              <a:buFont typeface="Arial" panose="020B0604020202020204" pitchFamily="34" charset="0"/>
              <a:buChar char="•"/>
            </a:pPr>
            <a:endParaRPr lang="en-US" sz="2000" b="0" i="0" u="sng" strike="noStrike" dirty="0">
              <a:solidFill>
                <a:schemeClr val="bg1"/>
              </a:solidFill>
              <a:effectLst/>
              <a:latin typeface="Times New Roman" panose="02020603050405020304" pitchFamily="18" charset="0"/>
            </a:endParaRP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dirty="0">
                <a:solidFill>
                  <a:srgbClr val="4078BD"/>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58671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rPr>
              <a:t>C.G.S. § 9-159r </a:t>
            </a:r>
          </a:p>
        </p:txBody>
      </p:sp>
      <p:sp>
        <p:nvSpPr>
          <p:cNvPr id="5" name="TextBox 4">
            <a:extLst>
              <a:ext uri="{FF2B5EF4-FFF2-40B4-BE49-F238E27FC236}">
                <a16:creationId xmlns:a16="http://schemas.microsoft.com/office/drawing/2014/main" id="{8AE91457-89C7-F6CE-2FAC-84CF6D3C079A}"/>
              </a:ext>
            </a:extLst>
          </p:cNvPr>
          <p:cNvSpPr txBox="1"/>
          <p:nvPr/>
        </p:nvSpPr>
        <p:spPr>
          <a:xfrm>
            <a:off x="923924" y="1301652"/>
            <a:ext cx="10135235" cy="4555093"/>
          </a:xfrm>
          <a:prstGeom prst="rect">
            <a:avLst/>
          </a:prstGeom>
          <a:noFill/>
        </p:spPr>
        <p:txBody>
          <a:bodyPr wrap="square" rtlCol="0">
            <a:spAutoFit/>
          </a:bodyPr>
          <a:lstStyle/>
          <a:p>
            <a:pPr marL="0" marR="0" indent="152400" algn="just">
              <a:spcBef>
                <a:spcPts val="1200"/>
              </a:spcBef>
              <a:spcAft>
                <a:spcPts val="0"/>
              </a:spcAft>
            </a:pPr>
            <a:r>
              <a:rPr lang="en-US" sz="1800" dirty="0">
                <a:solidFill>
                  <a:schemeClr val="bg1"/>
                </a:solidFill>
                <a:effectLst/>
                <a:latin typeface="Verdana" panose="020B0604030504040204" pitchFamily="34" charset="0"/>
                <a:ea typeface="Times New Roman" panose="02020603050405020304" pitchFamily="18" charset="0"/>
              </a:rPr>
              <a:t>(b) Application for an absentee ballot for any such patient shall be made to the clerk of the town in which such patient is eligible to vote. The application procedure set forth in section </a:t>
            </a:r>
            <a:r>
              <a:rPr lang="en-US" sz="1800" u="sng" dirty="0">
                <a:solidFill>
                  <a:schemeClr val="bg1"/>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9-140</a:t>
            </a:r>
            <a:r>
              <a:rPr lang="en-US" sz="1800" dirty="0">
                <a:solidFill>
                  <a:schemeClr val="bg1"/>
                </a:solidFill>
                <a:effectLst/>
                <a:latin typeface="Verdana" panose="020B0604030504040204" pitchFamily="34" charset="0"/>
                <a:ea typeface="Times New Roman" panose="02020603050405020304" pitchFamily="18" charset="0"/>
              </a:rPr>
              <a:t> shall apply, except that the clerk shall deliver the absentee voting set for any such application to the clerk of the town in which the institution is located, who shall deliver all such voting sets he receives to the registrars of such town, on the date when the supervision of absentee balloting is to occur. The ballots and envelopes shall be prepared for delivery to the applicant as provided in sections </a:t>
            </a:r>
            <a:r>
              <a:rPr lang="en-US" sz="1800" u="sng" dirty="0">
                <a:solidFill>
                  <a:schemeClr val="bg1"/>
                </a:solidFill>
                <a:effectLst/>
                <a:latin typeface="Verdana" panose="020B060403050404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9-137</a:t>
            </a:r>
            <a:r>
              <a:rPr lang="en-US" sz="1800" dirty="0">
                <a:solidFill>
                  <a:schemeClr val="bg1"/>
                </a:solidFill>
                <a:effectLst/>
                <a:latin typeface="Verdana" panose="020B0604030504040204" pitchFamily="34" charset="0"/>
                <a:ea typeface="Times New Roman" panose="02020603050405020304" pitchFamily="18" charset="0"/>
              </a:rPr>
              <a:t> to </a:t>
            </a:r>
            <a:r>
              <a:rPr lang="en-US" sz="1800" u="sng" dirty="0">
                <a:solidFill>
                  <a:schemeClr val="bg1"/>
                </a:solidFill>
                <a:effectLst/>
                <a:latin typeface="Verdana" panose="020B060403050404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9-140a</a:t>
            </a:r>
            <a:r>
              <a:rPr lang="en-US" sz="1800" dirty="0">
                <a:solidFill>
                  <a:schemeClr val="bg1"/>
                </a:solidFill>
                <a:effectLst/>
                <a:latin typeface="Verdana" panose="020B0604030504040204" pitchFamily="34" charset="0"/>
                <a:ea typeface="Times New Roman" panose="02020603050405020304" pitchFamily="18" charset="0"/>
              </a:rPr>
              <a:t>, inclusive. The registrars or their designees shall furnish the town clerk a written receipt for such ballots. The registrars of the town in which an institution is located and the administrator of the institution shall mutually agree on a date and time for such supervision of absentee balloting, which shall be not later than the last business day before the election or primary.</a:t>
            </a:r>
          </a:p>
          <a:p>
            <a:pPr indent="152400" algn="just">
              <a:spcBef>
                <a:spcPts val="1200"/>
              </a:spcBef>
            </a:pPr>
            <a:r>
              <a:rPr lang="en-US" sz="1800" dirty="0">
                <a:solidFill>
                  <a:schemeClr val="bg1"/>
                </a:solidFill>
                <a:effectLst/>
                <a:latin typeface="Verdana" panose="020B0604030504040204" pitchFamily="34" charset="0"/>
                <a:ea typeface="Times New Roman" panose="02020603050405020304" pitchFamily="18" charset="0"/>
              </a:rPr>
              <a:t>(c) The supervision of absentee balloting under this section shall be carried out in accordance with the provisions of subsections (g), (h), (</a:t>
            </a:r>
            <a:r>
              <a:rPr lang="en-US" sz="1800" dirty="0" err="1">
                <a:solidFill>
                  <a:schemeClr val="bg1"/>
                </a:solidFill>
                <a:effectLst/>
                <a:latin typeface="Verdana" panose="020B0604030504040204" pitchFamily="34" charset="0"/>
                <a:ea typeface="Times New Roman" panose="02020603050405020304" pitchFamily="18" charset="0"/>
              </a:rPr>
              <a:t>i</a:t>
            </a:r>
            <a:r>
              <a:rPr lang="en-US" sz="1800" dirty="0">
                <a:solidFill>
                  <a:schemeClr val="bg1"/>
                </a:solidFill>
                <a:effectLst/>
                <a:latin typeface="Verdana" panose="020B0604030504040204" pitchFamily="34" charset="0"/>
                <a:ea typeface="Times New Roman" panose="02020603050405020304" pitchFamily="18" charset="0"/>
              </a:rPr>
              <a:t>) and (k) of section </a:t>
            </a:r>
            <a:r>
              <a:rPr lang="en-US" sz="1800" u="sng" dirty="0">
                <a:solidFill>
                  <a:schemeClr val="bg1"/>
                </a:solidFill>
                <a:effectLst/>
                <a:latin typeface="Verdana" panose="020B060403050404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9-159q</a:t>
            </a:r>
            <a:r>
              <a:rPr lang="en-US" sz="1800" dirty="0">
                <a:solidFill>
                  <a:schemeClr val="bg1"/>
                </a:solidFill>
                <a:effectLst/>
                <a:latin typeface="Verdana" panose="020B0604030504040204" pitchFamily="34" charset="0"/>
                <a:ea typeface="Times New Roman" panose="02020603050405020304" pitchFamily="18" charset="0"/>
              </a:rPr>
              <a:t>.</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indent="152400" algn="just">
              <a:spcBef>
                <a:spcPts val="120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dirty="0">
                <a:solidFill>
                  <a:srgbClr val="4078BD"/>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275416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rPr>
              <a:t>C.G.S. § 9-159r </a:t>
            </a:r>
          </a:p>
        </p:txBody>
      </p:sp>
      <p:sp>
        <p:nvSpPr>
          <p:cNvPr id="5" name="TextBox 4">
            <a:extLst>
              <a:ext uri="{FF2B5EF4-FFF2-40B4-BE49-F238E27FC236}">
                <a16:creationId xmlns:a16="http://schemas.microsoft.com/office/drawing/2014/main" id="{8AE91457-89C7-F6CE-2FAC-84CF6D3C079A}"/>
              </a:ext>
            </a:extLst>
          </p:cNvPr>
          <p:cNvSpPr txBox="1"/>
          <p:nvPr/>
        </p:nvSpPr>
        <p:spPr>
          <a:xfrm>
            <a:off x="949960" y="1498644"/>
            <a:ext cx="10109200" cy="3693319"/>
          </a:xfrm>
          <a:prstGeom prst="rect">
            <a:avLst/>
          </a:prstGeom>
          <a:noFill/>
        </p:spPr>
        <p:txBody>
          <a:bodyPr wrap="square" rtlCol="0">
            <a:spAutoFit/>
          </a:bodyPr>
          <a:lstStyle/>
          <a:p>
            <a:pPr marL="0" marR="0" indent="152400" algn="just">
              <a:spcBef>
                <a:spcPts val="1200"/>
              </a:spcBef>
              <a:spcAft>
                <a:spcPts val="0"/>
              </a:spcAft>
            </a:pPr>
            <a:r>
              <a:rPr lang="en-US" sz="1800" dirty="0">
                <a:solidFill>
                  <a:schemeClr val="bg1"/>
                </a:solidFill>
                <a:effectLst/>
                <a:latin typeface="Verdana" panose="020B0604030504040204" pitchFamily="34" charset="0"/>
                <a:ea typeface="Times New Roman" panose="02020603050405020304" pitchFamily="18" charset="0"/>
              </a:rPr>
              <a:t>(d) Notwithstanding the provisions of subsections (a) to (c), inclusive, of this section, for the state election in 2020, and any election or primary held on or after June 23, 2021, but prior to November 3, 2021, the Secretary of the State may waive any requirement under said subsections, provided the Secretary (1) waives such requirement in recognition of the public health and civil preparedness emergency declared by the Governor on March 10, 2020, and has consulted with the Commissioner of Public Health or said commissioner's designee regarding such waiver, (2) has given written notice to the town clerk and registrars of voters in each municipality, and (3) has submitted a report, in accordance with section </a:t>
            </a:r>
            <a:r>
              <a:rPr lang="en-US" sz="1800" u="sng" dirty="0">
                <a:solidFill>
                  <a:schemeClr val="bg1"/>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11-4a</a:t>
            </a:r>
            <a:r>
              <a:rPr lang="en-US" sz="1800" dirty="0">
                <a:solidFill>
                  <a:schemeClr val="bg1"/>
                </a:solidFill>
                <a:effectLst/>
                <a:latin typeface="Verdana" panose="020B0604030504040204" pitchFamily="34" charset="0"/>
                <a:ea typeface="Times New Roman" panose="02020603050405020304" pitchFamily="18" charset="0"/>
              </a:rPr>
              <a:t>, to the joint standing committee of the General Assembly having cognizance of matters relating to elections advising of such waiver and specifying alternative actions to be taken to provide opportunities for absentee voting by electors described in this section.</a:t>
            </a:r>
            <a:endParaRPr lang="en-US" sz="1800" dirty="0">
              <a:solidFill>
                <a:schemeClr val="bg1"/>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dirty="0">
                <a:solidFill>
                  <a:srgbClr val="4078BD"/>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631615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B52AB3-331C-EF94-1D75-A84B47CD9B32}"/>
              </a:ext>
            </a:extLst>
          </p:cNvPr>
          <p:cNvSpPr txBox="1"/>
          <p:nvPr/>
        </p:nvSpPr>
        <p:spPr>
          <a:xfrm>
            <a:off x="845059" y="2940328"/>
            <a:ext cx="5141908" cy="301186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b="1" i="0" cap="all" dirty="0">
                <a:effectLst/>
                <a:highlight>
                  <a:srgbClr val="F2F1EF"/>
                </a:highlight>
                <a:latin typeface="Verdana"/>
                <a:ea typeface="Verdana"/>
                <a:cs typeface="Vrinda"/>
              </a:rPr>
              <a:t>INDEPENDENT LIVING</a:t>
            </a:r>
          </a:p>
          <a:p>
            <a:pPr indent="-228600">
              <a:lnSpc>
                <a:spcPct val="90000"/>
              </a:lnSpc>
              <a:spcAft>
                <a:spcPts val="600"/>
              </a:spcAft>
              <a:buFont typeface="Arial" panose="020B0604020202020204" pitchFamily="34" charset="0"/>
              <a:buChar char="•"/>
            </a:pPr>
            <a:endParaRPr lang="en-US" b="0" i="0" dirty="0">
              <a:effectLst/>
              <a:highlight>
                <a:srgbClr val="F2F1EF"/>
              </a:highlight>
              <a:latin typeface="Verdana" panose="020B0604030504040204" pitchFamily="34" charset="0"/>
              <a:ea typeface="Verdana" panose="020B0604030504040204" pitchFamily="34" charset="0"/>
              <a:cs typeface="Vrinda" panose="020B0502040204020203" pitchFamily="34" charset="0"/>
            </a:endParaRPr>
          </a:p>
          <a:p>
            <a:pPr indent="-228600">
              <a:lnSpc>
                <a:spcPct val="90000"/>
              </a:lnSpc>
              <a:spcAft>
                <a:spcPts val="600"/>
              </a:spcAft>
              <a:buFont typeface="Arial" panose="020B0604020202020204" pitchFamily="34" charset="0"/>
              <a:buChar char="•"/>
            </a:pPr>
            <a:r>
              <a:rPr lang="en-US" b="0" i="0" dirty="0">
                <a:effectLst/>
                <a:highlight>
                  <a:srgbClr val="F2F1EF"/>
                </a:highlight>
                <a:latin typeface="Verdana"/>
                <a:ea typeface="Verdana"/>
                <a:cs typeface="Vrinda"/>
              </a:rPr>
              <a:t>Independent living is the privacy of your own apartment home where the company does all the upkeep with the added benefit of community living—luxurious common areas, a variety of dining experiences, abundant amenities and plenty of opportunities to explore your personal passions and connections.</a:t>
            </a:r>
          </a:p>
        </p:txBody>
      </p:sp>
      <p:pic>
        <p:nvPicPr>
          <p:cNvPr id="1026" name="Picture 2">
            <a:extLst>
              <a:ext uri="{FF2B5EF4-FFF2-40B4-BE49-F238E27FC236}">
                <a16:creationId xmlns:a16="http://schemas.microsoft.com/office/drawing/2014/main" id="{A57FFA90-324D-D2C1-EB0B-EDF33EB10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74" r="26273" b="-1"/>
          <a:stretch/>
        </p:blipFill>
        <p:spPr bwMode="auto">
          <a:xfrm>
            <a:off x="8504196" y="3383812"/>
            <a:ext cx="3439393" cy="3429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D0894E-6D71-006A-3EF4-62AC05D85C44}"/>
              </a:ext>
            </a:extLst>
          </p:cNvPr>
          <p:cNvSpPr txBox="1"/>
          <p:nvPr/>
        </p:nvSpPr>
        <p:spPr>
          <a:xfrm>
            <a:off x="1183990" y="467026"/>
            <a:ext cx="4910486" cy="1938992"/>
          </a:xfrm>
          <a:prstGeom prst="rect">
            <a:avLst/>
          </a:prstGeom>
          <a:noFill/>
        </p:spPr>
        <p:txBody>
          <a:bodyPr wrap="square" lIns="91440" tIns="45720" rIns="91440" bIns="45720" rtlCol="0" anchor="t">
            <a:spAutoFit/>
          </a:bodyPr>
          <a:lstStyle/>
          <a:p>
            <a:r>
              <a:rPr lang="en-US" sz="2400">
                <a:latin typeface="Verdana"/>
                <a:ea typeface="Verdana"/>
                <a:cs typeface="Vrinda"/>
              </a:rPr>
              <a:t>What is Independent Living?</a:t>
            </a:r>
          </a:p>
          <a:p>
            <a:endParaRPr lang="en-US" sz="2400" dirty="0">
              <a:latin typeface="Verdana" panose="020B0604030504040204" pitchFamily="34" charset="0"/>
              <a:ea typeface="Verdana" panose="020B0604030504040204" pitchFamily="34" charset="0"/>
              <a:cs typeface="Vrinda" panose="020B0502040204020203" pitchFamily="34" charset="0"/>
            </a:endParaRPr>
          </a:p>
          <a:p>
            <a:r>
              <a:rPr lang="en-US" sz="2400">
                <a:latin typeface="Verdana"/>
                <a:ea typeface="Verdana"/>
                <a:cs typeface="Vrinda"/>
              </a:rPr>
              <a:t>According to a private Independent Living facility in Connecticut...</a:t>
            </a:r>
          </a:p>
        </p:txBody>
      </p:sp>
      <p:sp>
        <p:nvSpPr>
          <p:cNvPr id="9" name="TextBox 8">
            <a:extLst>
              <a:ext uri="{FF2B5EF4-FFF2-40B4-BE49-F238E27FC236}">
                <a16:creationId xmlns:a16="http://schemas.microsoft.com/office/drawing/2014/main" id="{761C054B-47B9-649D-EAEB-228C5CF4818F}"/>
              </a:ext>
            </a:extLst>
          </p:cNvPr>
          <p:cNvSpPr txBox="1"/>
          <p:nvPr/>
        </p:nvSpPr>
        <p:spPr>
          <a:xfrm>
            <a:off x="6332914" y="1245331"/>
            <a:ext cx="6094476" cy="2862322"/>
          </a:xfrm>
          <a:prstGeom prst="rect">
            <a:avLst/>
          </a:prstGeom>
          <a:noFill/>
        </p:spPr>
        <p:txBody>
          <a:bodyPr wrap="square">
            <a:spAutoFit/>
          </a:bodyPr>
          <a:lstStyle/>
          <a:p>
            <a:pPr algn="l"/>
            <a:r>
              <a:rPr lang="en-US" b="0" i="0" dirty="0">
                <a:solidFill>
                  <a:srgbClr val="292929"/>
                </a:solidFill>
                <a:effectLst/>
                <a:highlight>
                  <a:srgbClr val="FFFFFF"/>
                </a:highlight>
                <a:latin typeface="Verdana" panose="020B0604030504040204" pitchFamily="34" charset="0"/>
                <a:ea typeface="Verdana" panose="020B0604030504040204" pitchFamily="34" charset="0"/>
              </a:rPr>
              <a:t>Your own private retreat awaiting your personal touches.</a:t>
            </a:r>
          </a:p>
          <a:p>
            <a:pPr algn="l"/>
            <a:br>
              <a:rPr lang="en-US" b="0" i="0" dirty="0">
                <a:solidFill>
                  <a:srgbClr val="292929"/>
                </a:solidFill>
                <a:effectLst/>
                <a:highlight>
                  <a:srgbClr val="FFFFFF"/>
                </a:highlight>
                <a:latin typeface="Verdana" panose="020B0604030504040204" pitchFamily="34" charset="0"/>
                <a:ea typeface="Verdana" panose="020B0604030504040204" pitchFamily="34" charset="0"/>
              </a:rPr>
            </a:br>
            <a:r>
              <a:rPr lang="en-US" b="0" i="0" dirty="0">
                <a:solidFill>
                  <a:srgbClr val="292929"/>
                </a:solidFill>
                <a:effectLst/>
                <a:highlight>
                  <a:srgbClr val="FFFFFF"/>
                </a:highlight>
                <a:latin typeface="Verdana" panose="020B0604030504040204" pitchFamily="34" charset="0"/>
                <a:ea typeface="Verdana" panose="020B0604030504040204" pitchFamily="34" charset="0"/>
              </a:rPr>
              <a:t>Spacious apartment homes in your choice of studio, one and two bedrooms and standalone cottages with all the comforts of home—fully equipped kitchens, plenty of closet space and modern bathrooms.</a:t>
            </a:r>
          </a:p>
          <a:p>
            <a:br>
              <a:rPr lang="en-US" b="0" i="0" dirty="0">
                <a:solidFill>
                  <a:srgbClr val="292929"/>
                </a:solidFill>
                <a:effectLst/>
                <a:highlight>
                  <a:srgbClr val="FFFFFF"/>
                </a:highlight>
                <a:latin typeface="ProximaNova-Regular"/>
              </a:rPr>
            </a:br>
            <a:endParaRPr lang="en-US" dirty="0"/>
          </a:p>
        </p:txBody>
      </p:sp>
    </p:spTree>
    <p:extLst>
      <p:ext uri="{BB962C8B-B14F-4D97-AF65-F5344CB8AC3E}">
        <p14:creationId xmlns:p14="http://schemas.microsoft.com/office/powerpoint/2010/main" val="2398149201"/>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34F17-D07C-F3A3-62DB-4A63C3BA29FC}"/>
              </a:ext>
            </a:extLst>
          </p:cNvPr>
          <p:cNvSpPr>
            <a:spLocks noGrp="1" noRot="1" noMove="1" noResize="1" noEditPoints="1" noAdjustHandles="1" noChangeArrowheads="1" noChangeShapeType="1"/>
          </p:cNvSpPr>
          <p:nvPr/>
        </p:nvSpPr>
        <p:spPr>
          <a:xfrm>
            <a:off x="0" y="0"/>
            <a:ext cx="12192000" cy="1417320"/>
          </a:xfrm>
          <a:prstGeom prst="rect">
            <a:avLst/>
          </a:prstGeom>
          <a:solidFill>
            <a:srgbClr val="E6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82FCB8-4179-AA3F-BA76-996F67C466A7}"/>
              </a:ext>
            </a:extLst>
          </p:cNvPr>
          <p:cNvSpPr txBox="1"/>
          <p:nvPr/>
        </p:nvSpPr>
        <p:spPr>
          <a:xfrm>
            <a:off x="1092200" y="385494"/>
            <a:ext cx="10007600" cy="646331"/>
          </a:xfrm>
          <a:prstGeom prst="rect">
            <a:avLst/>
          </a:prstGeom>
          <a:noFill/>
        </p:spPr>
        <p:txBody>
          <a:bodyPr wrap="square" lIns="91440" tIns="45720" rIns="91440" bIns="45720" rtlCol="0" anchor="t">
            <a:spAutoFit/>
          </a:bodyPr>
          <a:lstStyle/>
          <a:p>
            <a:pPr algn="ctr"/>
            <a:r>
              <a:rPr lang="en-US" sz="3600" b="1" dirty="0">
                <a:solidFill>
                  <a:schemeClr val="bg1"/>
                </a:solidFill>
                <a:latin typeface="Verdana" panose="020B0604030504040204" pitchFamily="34" charset="0"/>
                <a:ea typeface="Verdana" panose="020B0604030504040204" pitchFamily="34" charset="0"/>
              </a:rPr>
              <a:t>Independent Living </a:t>
            </a:r>
          </a:p>
        </p:txBody>
      </p:sp>
      <p:pic>
        <p:nvPicPr>
          <p:cNvPr id="4" name="Picture 3">
            <a:extLst>
              <a:ext uri="{FF2B5EF4-FFF2-40B4-BE49-F238E27FC236}">
                <a16:creationId xmlns:a16="http://schemas.microsoft.com/office/drawing/2014/main" id="{C0672D70-CF26-8DB9-1D6A-DCD90B92A9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552" y="6052409"/>
            <a:ext cx="755726" cy="755726"/>
          </a:xfrm>
          <a:prstGeom prst="rect">
            <a:avLst/>
          </a:prstGeom>
        </p:spPr>
      </p:pic>
      <p:sp>
        <p:nvSpPr>
          <p:cNvPr id="5" name="TextBox 4">
            <a:extLst>
              <a:ext uri="{FF2B5EF4-FFF2-40B4-BE49-F238E27FC236}">
                <a16:creationId xmlns:a16="http://schemas.microsoft.com/office/drawing/2014/main" id="{1C55844B-CFCE-9825-250C-E292353867DD}"/>
              </a:ext>
            </a:extLst>
          </p:cNvPr>
          <p:cNvSpPr txBox="1"/>
          <p:nvPr/>
        </p:nvSpPr>
        <p:spPr>
          <a:xfrm>
            <a:off x="879278" y="6305113"/>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6" name="TextBox 5">
            <a:extLst>
              <a:ext uri="{FF2B5EF4-FFF2-40B4-BE49-F238E27FC236}">
                <a16:creationId xmlns:a16="http://schemas.microsoft.com/office/drawing/2014/main" id="{C7263696-3139-085F-C50B-CCA72ACDC9FA}"/>
              </a:ext>
            </a:extLst>
          </p:cNvPr>
          <p:cNvSpPr txBox="1"/>
          <p:nvPr/>
        </p:nvSpPr>
        <p:spPr>
          <a:xfrm>
            <a:off x="501336" y="1975104"/>
            <a:ext cx="11388912" cy="3862596"/>
          </a:xfrm>
          <a:prstGeom prst="rect">
            <a:avLst/>
          </a:prstGeom>
          <a:noFill/>
        </p:spPr>
        <p:txBody>
          <a:bodyPr wrap="square" lIns="91440" tIns="45720" rIns="91440" bIns="45720" rtlCol="0" anchor="t">
            <a:spAutoFit/>
          </a:bodyPr>
          <a:lstStyle/>
          <a:p>
            <a:pPr marL="285750" indent="-285750">
              <a:spcAft>
                <a:spcPts val="600"/>
              </a:spcAft>
              <a:buFont typeface="Wingdings" panose="05000000000000000000" pitchFamily="2" charset="2"/>
              <a:buChar char="q"/>
            </a:pPr>
            <a:r>
              <a:rPr lang="en-US" sz="2200">
                <a:latin typeface="Verdana"/>
                <a:ea typeface="Verdana"/>
                <a:cs typeface="Vrinda"/>
              </a:rPr>
              <a:t>Is an independent living facility subject to 9-159r?</a:t>
            </a:r>
            <a:endParaRPr lang="en-US"/>
          </a:p>
          <a:p>
            <a:pPr marL="285750" indent="-285750">
              <a:spcAft>
                <a:spcPts val="600"/>
              </a:spcAft>
              <a:buFont typeface="Wingdings" panose="05000000000000000000" pitchFamily="2" charset="2"/>
              <a:buChar char="q"/>
            </a:pPr>
            <a:r>
              <a:rPr lang="en-US" sz="2200" b="1">
                <a:latin typeface="Verdana"/>
                <a:ea typeface="Verdana"/>
                <a:cs typeface="Vrinda"/>
              </a:rPr>
              <a:t>Depends</a:t>
            </a:r>
          </a:p>
          <a:p>
            <a:pPr marL="285750" indent="-285750">
              <a:spcAft>
                <a:spcPts val="600"/>
              </a:spcAft>
              <a:buFont typeface="Wingdings" panose="05000000000000000000" pitchFamily="2" charset="2"/>
              <a:buChar char="q"/>
            </a:pPr>
            <a:r>
              <a:rPr lang="en-US" sz="2200">
                <a:latin typeface="Verdana"/>
                <a:ea typeface="Verdana"/>
                <a:cs typeface="Vrinda"/>
              </a:rPr>
              <a:t>Many private independent living facilities in Connecticut offer three tiers of living: independent, assisted, and nursing care.</a:t>
            </a:r>
          </a:p>
          <a:p>
            <a:pPr marL="285750" indent="-285750">
              <a:spcAft>
                <a:spcPts val="600"/>
              </a:spcAft>
              <a:buFont typeface="Wingdings" panose="05000000000000000000" pitchFamily="2" charset="2"/>
              <a:buChar char="q"/>
            </a:pPr>
            <a:r>
              <a:rPr lang="en-US" sz="2200">
                <a:latin typeface="Verdana"/>
                <a:ea typeface="Verdana"/>
                <a:cs typeface="Vrinda"/>
              </a:rPr>
              <a:t>Does the independent living also house a nursing home facility on the same campus? </a:t>
            </a:r>
          </a:p>
          <a:p>
            <a:pPr marL="285750" indent="-285750">
              <a:spcAft>
                <a:spcPts val="600"/>
              </a:spcAft>
              <a:buFont typeface="Wingdings" panose="05000000000000000000" pitchFamily="2" charset="2"/>
              <a:buChar char="q"/>
            </a:pPr>
            <a:r>
              <a:rPr lang="en-US" sz="2200">
                <a:latin typeface="Verdana"/>
                <a:ea typeface="Verdana"/>
                <a:cs typeface="Vrinda"/>
              </a:rPr>
              <a:t>Are the addresses the same for the independent living and the nursing home facilities?</a:t>
            </a:r>
          </a:p>
          <a:p>
            <a:pPr marL="285750" indent="-285750">
              <a:spcAft>
                <a:spcPts val="600"/>
              </a:spcAft>
              <a:buFont typeface="Wingdings" panose="05000000000000000000" pitchFamily="2" charset="2"/>
              <a:buChar char="q"/>
            </a:pPr>
            <a:r>
              <a:rPr lang="en-US" sz="2200">
                <a:latin typeface="Verdana"/>
                <a:ea typeface="Verdana"/>
                <a:cs typeface="Vrinda"/>
              </a:rPr>
              <a:t>If so, then </a:t>
            </a:r>
            <a:r>
              <a:rPr lang="en-US" sz="2200" b="1">
                <a:latin typeface="Verdana"/>
                <a:ea typeface="Verdana"/>
                <a:cs typeface="Vrinda"/>
              </a:rPr>
              <a:t>Yes</a:t>
            </a:r>
            <a:r>
              <a:rPr lang="en-US" sz="2200">
                <a:latin typeface="Verdana"/>
                <a:ea typeface="Verdana"/>
                <a:cs typeface="Vrinda"/>
              </a:rPr>
              <a:t>, you must deem the address as a supervised balloting location for all residents who request an absentee ballot.</a:t>
            </a:r>
          </a:p>
        </p:txBody>
      </p:sp>
    </p:spTree>
    <p:extLst>
      <p:ext uri="{BB962C8B-B14F-4D97-AF65-F5344CB8AC3E}">
        <p14:creationId xmlns:p14="http://schemas.microsoft.com/office/powerpoint/2010/main" val="51978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34F17-D07C-F3A3-62DB-4A63C3BA29FC}"/>
              </a:ext>
            </a:extLst>
          </p:cNvPr>
          <p:cNvSpPr>
            <a:spLocks noGrp="1" noRot="1" noMove="1" noResize="1" noEditPoints="1" noAdjustHandles="1" noChangeArrowheads="1" noChangeShapeType="1"/>
          </p:cNvSpPr>
          <p:nvPr/>
        </p:nvSpPr>
        <p:spPr>
          <a:xfrm>
            <a:off x="0" y="0"/>
            <a:ext cx="12192000" cy="1417320"/>
          </a:xfrm>
          <a:prstGeom prst="rect">
            <a:avLst/>
          </a:prstGeom>
          <a:solidFill>
            <a:srgbClr val="E6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82FCB8-4179-AA3F-BA76-996F67C466A7}"/>
              </a:ext>
            </a:extLst>
          </p:cNvPr>
          <p:cNvSpPr txBox="1"/>
          <p:nvPr/>
        </p:nvSpPr>
        <p:spPr>
          <a:xfrm>
            <a:off x="879278" y="408984"/>
            <a:ext cx="10007600" cy="1200329"/>
          </a:xfrm>
          <a:prstGeom prst="rect">
            <a:avLst/>
          </a:prstGeom>
          <a:noFill/>
        </p:spPr>
        <p:txBody>
          <a:bodyPr wrap="square" lIns="91440" tIns="45720" rIns="91440" bIns="45720" rtlCol="0" anchor="t">
            <a:spAutoFit/>
          </a:bodyPr>
          <a:lstStyle/>
          <a:p>
            <a:pPr algn="ctr"/>
            <a:r>
              <a:rPr lang="en-US" sz="3600" b="1">
                <a:solidFill>
                  <a:schemeClr val="bg1"/>
                </a:solidFill>
                <a:latin typeface="Verdana"/>
                <a:ea typeface="Verdana"/>
              </a:rPr>
              <a:t>	</a:t>
            </a:r>
            <a:r>
              <a:rPr lang="en-US" sz="3600" b="1">
                <a:solidFill>
                  <a:schemeClr val="bg1"/>
                </a:solidFill>
                <a:latin typeface="Veranda"/>
              </a:rPr>
              <a:t>Two Facilities in Connecticut</a:t>
            </a:r>
          </a:p>
          <a:p>
            <a:pPr algn="ctr"/>
            <a:r>
              <a:rPr lang="en-US" sz="3600" b="1">
                <a:solidFill>
                  <a:schemeClr val="bg1"/>
                </a:solidFill>
                <a:latin typeface="Verdana"/>
                <a:ea typeface="Verdana"/>
              </a:rPr>
              <a:t> </a:t>
            </a:r>
          </a:p>
        </p:txBody>
      </p:sp>
      <p:pic>
        <p:nvPicPr>
          <p:cNvPr id="4" name="Picture 3">
            <a:extLst>
              <a:ext uri="{FF2B5EF4-FFF2-40B4-BE49-F238E27FC236}">
                <a16:creationId xmlns:a16="http://schemas.microsoft.com/office/drawing/2014/main" id="{C0672D70-CF26-8DB9-1D6A-DCD90B92A9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552" y="6052409"/>
            <a:ext cx="755726" cy="755726"/>
          </a:xfrm>
          <a:prstGeom prst="rect">
            <a:avLst/>
          </a:prstGeom>
        </p:spPr>
      </p:pic>
      <p:sp>
        <p:nvSpPr>
          <p:cNvPr id="5" name="TextBox 4">
            <a:extLst>
              <a:ext uri="{FF2B5EF4-FFF2-40B4-BE49-F238E27FC236}">
                <a16:creationId xmlns:a16="http://schemas.microsoft.com/office/drawing/2014/main" id="{1C55844B-CFCE-9825-250C-E292353867DD}"/>
              </a:ext>
            </a:extLst>
          </p:cNvPr>
          <p:cNvSpPr txBox="1"/>
          <p:nvPr/>
        </p:nvSpPr>
        <p:spPr>
          <a:xfrm>
            <a:off x="879278" y="6305113"/>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6" name="TextBox 5">
            <a:extLst>
              <a:ext uri="{FF2B5EF4-FFF2-40B4-BE49-F238E27FC236}">
                <a16:creationId xmlns:a16="http://schemas.microsoft.com/office/drawing/2014/main" id="{C7263696-3139-085F-C50B-CCA72ACDC9FA}"/>
              </a:ext>
            </a:extLst>
          </p:cNvPr>
          <p:cNvSpPr txBox="1"/>
          <p:nvPr/>
        </p:nvSpPr>
        <p:spPr>
          <a:xfrm>
            <a:off x="274320" y="1975104"/>
            <a:ext cx="11652504" cy="4647426"/>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sz="2000">
                <a:latin typeface="Verdana"/>
                <a:ea typeface="Verdana"/>
                <a:cs typeface="Vrinda"/>
              </a:rPr>
              <a:t>Village at East Farms in Waterbury is located at 180 Scott Road.</a:t>
            </a:r>
          </a:p>
          <a:p>
            <a:pPr marL="285750" indent="-285750">
              <a:buFont typeface="Wingdings" panose="05000000000000000000" pitchFamily="2" charset="2"/>
              <a:buChar char="q"/>
            </a:pPr>
            <a:endParaRPr lang="en-US" sz="2000">
              <a:latin typeface="Verdana" panose="020B0604030504040204" pitchFamily="34" charset="0"/>
              <a:ea typeface="Verdana" panose="020B0604030504040204" pitchFamily="34" charset="0"/>
              <a:cs typeface="Vrinda" panose="020B0502040204020203" pitchFamily="34" charset="0"/>
            </a:endParaRPr>
          </a:p>
          <a:p>
            <a:pPr marL="1200150" lvl="2" indent="-285750">
              <a:buFont typeface="Arial" panose="020B0604020202020204" pitchFamily="34" charset="0"/>
              <a:buChar char="•"/>
            </a:pPr>
            <a:r>
              <a:rPr lang="en-US" sz="2000">
                <a:latin typeface="Verdana"/>
                <a:ea typeface="Verdana"/>
                <a:cs typeface="Vrinda"/>
              </a:rPr>
              <a:t>The facility offers three tiers of step-down living including nursing home care</a:t>
            </a:r>
          </a:p>
          <a:p>
            <a:pPr marL="1200150" lvl="2" indent="-285750">
              <a:buFont typeface="Arial" panose="020B0604020202020204" pitchFamily="34" charset="0"/>
              <a:buChar char="•"/>
            </a:pPr>
            <a:r>
              <a:rPr lang="en-US" sz="2000">
                <a:latin typeface="Verdana"/>
                <a:ea typeface="Verdana"/>
                <a:cs typeface="Vrinda"/>
              </a:rPr>
              <a:t>All residents at the independent, assisted, and nursing care living areas all share the same address</a:t>
            </a:r>
          </a:p>
          <a:p>
            <a:pPr marL="1200150" lvl="2" indent="-285750">
              <a:buFont typeface="Arial" panose="020B0604020202020204" pitchFamily="34" charset="0"/>
              <a:buChar char="•"/>
            </a:pPr>
            <a:r>
              <a:rPr lang="en-US" sz="2000">
                <a:latin typeface="Verdana"/>
                <a:ea typeface="Verdana"/>
                <a:cs typeface="Vrinda"/>
              </a:rPr>
              <a:t>This means 180 Scott Road in Waterbury is deemed a supervised absentee facility</a:t>
            </a:r>
          </a:p>
          <a:p>
            <a:pPr marL="285750" indent="-285750">
              <a:buFont typeface="Wingdings" panose="05000000000000000000" pitchFamily="2" charset="2"/>
              <a:buChar char="q"/>
            </a:pPr>
            <a:endParaRPr lang="en-US" sz="2000">
              <a:latin typeface="Verdana" panose="020B0604030504040204" pitchFamily="34" charset="0"/>
              <a:ea typeface="Verdana" panose="020B0604030504040204" pitchFamily="34" charset="0"/>
              <a:cs typeface="Vrinda" panose="020B0502040204020203" pitchFamily="34" charset="0"/>
            </a:endParaRPr>
          </a:p>
          <a:p>
            <a:pPr marL="285750" indent="-285750">
              <a:buFont typeface="Wingdings" panose="05000000000000000000" pitchFamily="2" charset="2"/>
              <a:buChar char="q"/>
            </a:pPr>
            <a:r>
              <a:rPr lang="en-US" sz="2000">
                <a:latin typeface="Verdana"/>
                <a:ea typeface="Verdana"/>
                <a:cs typeface="Vrinda"/>
              </a:rPr>
              <a:t>Elim Park Place in Cheshire is located at 150 Cook Hill Road.</a:t>
            </a:r>
          </a:p>
          <a:p>
            <a:pPr marL="285750" indent="-285750">
              <a:buFont typeface="Wingdings" panose="05000000000000000000" pitchFamily="2" charset="2"/>
              <a:buChar char="q"/>
            </a:pPr>
            <a:endParaRPr lang="en-US" sz="2000">
              <a:latin typeface="Verdana" panose="020B0604030504040204" pitchFamily="34" charset="0"/>
              <a:ea typeface="Verdana" panose="020B0604030504040204" pitchFamily="34" charset="0"/>
              <a:cs typeface="Vrinda" panose="020B0502040204020203" pitchFamily="34" charset="0"/>
            </a:endParaRPr>
          </a:p>
          <a:p>
            <a:pPr marL="1200150" lvl="2" indent="-285750">
              <a:buFont typeface="Arial" panose="020B0604020202020204" pitchFamily="34" charset="0"/>
              <a:buChar char="•"/>
            </a:pPr>
            <a:r>
              <a:rPr lang="en-US" sz="2000">
                <a:latin typeface="Verdana"/>
                <a:ea typeface="Verdana"/>
                <a:cs typeface="Vrinda"/>
              </a:rPr>
              <a:t>The facility offers three tiers of step-down living, including nursing home care</a:t>
            </a:r>
          </a:p>
          <a:p>
            <a:pPr marL="1200150" lvl="2" indent="-285750">
              <a:buFont typeface="Arial" panose="020B0604020202020204" pitchFamily="34" charset="0"/>
              <a:buChar char="•"/>
            </a:pPr>
            <a:r>
              <a:rPr lang="en-US" sz="2000">
                <a:latin typeface="Verdana"/>
                <a:ea typeface="Verdana"/>
                <a:cs typeface="Vrinda"/>
              </a:rPr>
              <a:t>The nursing care facility is located at a separate address, 140 Cook Hill Road</a:t>
            </a:r>
          </a:p>
          <a:p>
            <a:pPr marL="1200150" lvl="2" indent="-285750">
              <a:buFont typeface="Arial" panose="020B0604020202020204" pitchFamily="34" charset="0"/>
              <a:buChar char="•"/>
            </a:pPr>
            <a:r>
              <a:rPr lang="en-US" sz="2000">
                <a:latin typeface="Verdana"/>
                <a:ea typeface="Verdana"/>
                <a:cs typeface="Vrinda"/>
              </a:rPr>
              <a:t>This means only those located in the nursing home facility fall under 9-159r</a:t>
            </a:r>
            <a:endParaRPr lang="en-US" sz="2000">
              <a:latin typeface="Verdana"/>
              <a:ea typeface="Verdana"/>
              <a:cs typeface="Vrinda" panose="020B0502040204020203" pitchFamily="34" charset="0"/>
            </a:endParaRP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298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B4F11-B037-DFBD-106F-1C50D251F2A0}"/>
              </a:ext>
            </a:extLst>
          </p:cNvPr>
          <p:cNvSpPr>
            <a:spLocks noGrp="1" noRot="1" noMove="1" noResize="1" noEditPoints="1" noAdjustHandles="1" noChangeArrowheads="1" noChangeShapeType="1"/>
          </p:cNvSpPr>
          <p:nvPr/>
        </p:nvSpPr>
        <p:spPr>
          <a:xfrm>
            <a:off x="0" y="3362446"/>
            <a:ext cx="12192000" cy="3495553"/>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rectangle&#10;&#10;Description automatically generated">
            <a:extLst>
              <a:ext uri="{FF2B5EF4-FFF2-40B4-BE49-F238E27FC236}">
                <a16:creationId xmlns:a16="http://schemas.microsoft.com/office/drawing/2014/main" id="{57907262-B448-509E-8B07-E78F867BCC7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rot="10800000">
            <a:off x="532435" y="549796"/>
            <a:ext cx="11186932" cy="5775769"/>
          </a:xfrm>
          <a:prstGeom prst="rect">
            <a:avLst/>
          </a:prstGeom>
        </p:spPr>
      </p:pic>
      <p:pic>
        <p:nvPicPr>
          <p:cNvPr id="4" name="Picture 3" descr="Logo&#10;&#10;Description automatically generated">
            <a:extLst>
              <a:ext uri="{FF2B5EF4-FFF2-40B4-BE49-F238E27FC236}">
                <a16:creationId xmlns:a16="http://schemas.microsoft.com/office/drawing/2014/main" id="{273118D5-354C-3811-6678-1EF092CDE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634" y="4404755"/>
            <a:ext cx="1376208" cy="1376208"/>
          </a:xfrm>
          <a:prstGeom prst="rect">
            <a:avLst/>
          </a:prstGeom>
        </p:spPr>
      </p:pic>
      <p:sp>
        <p:nvSpPr>
          <p:cNvPr id="5" name="TextBox 4">
            <a:extLst>
              <a:ext uri="{FF2B5EF4-FFF2-40B4-BE49-F238E27FC236}">
                <a16:creationId xmlns:a16="http://schemas.microsoft.com/office/drawing/2014/main" id="{510381B1-65A6-6EAA-9F71-206032D8E75B}"/>
              </a:ext>
            </a:extLst>
          </p:cNvPr>
          <p:cNvSpPr txBox="1"/>
          <p:nvPr/>
        </p:nvSpPr>
        <p:spPr>
          <a:xfrm>
            <a:off x="4008842" y="4887889"/>
            <a:ext cx="5679641" cy="369332"/>
          </a:xfrm>
          <a:prstGeom prst="rect">
            <a:avLst/>
          </a:prstGeom>
          <a:noFill/>
        </p:spPr>
        <p:txBody>
          <a:bodyPr wrap="square" rtlCol="0">
            <a:spAutoFit/>
          </a:bodyPr>
          <a:lstStyle/>
          <a:p>
            <a:r>
              <a:rPr lang="en-US">
                <a:solidFill>
                  <a:schemeClr val="bg1"/>
                </a:solidFill>
                <a:latin typeface="Verdana" panose="020B0604030504040204" pitchFamily="34" charset="0"/>
                <a:ea typeface="Verdana" panose="020B0604030504040204" pitchFamily="34" charset="0"/>
              </a:rPr>
              <a:t>Office of the Connecticut Secretary of the State</a:t>
            </a:r>
          </a:p>
        </p:txBody>
      </p:sp>
      <p:sp>
        <p:nvSpPr>
          <p:cNvPr id="6" name="TextBox 5">
            <a:extLst>
              <a:ext uri="{FF2B5EF4-FFF2-40B4-BE49-F238E27FC236}">
                <a16:creationId xmlns:a16="http://schemas.microsoft.com/office/drawing/2014/main" id="{78561649-684B-D6CF-FD9B-87FD19197934}"/>
              </a:ext>
            </a:extLst>
          </p:cNvPr>
          <p:cNvSpPr txBox="1"/>
          <p:nvPr/>
        </p:nvSpPr>
        <p:spPr>
          <a:xfrm>
            <a:off x="2534987" y="1443984"/>
            <a:ext cx="7186352" cy="1446550"/>
          </a:xfrm>
          <a:prstGeom prst="rect">
            <a:avLst/>
          </a:prstGeom>
          <a:noFill/>
        </p:spPr>
        <p:txBody>
          <a:bodyPr wrap="square" lIns="91440" tIns="45720" rIns="91440" bIns="45720" rtlCol="0" anchor="t">
            <a:spAutoFit/>
          </a:bodyPr>
          <a:lstStyle/>
          <a:p>
            <a:pPr algn="ctr"/>
            <a:r>
              <a:rPr lang="en-US" sz="4400" b="1" dirty="0">
                <a:solidFill>
                  <a:schemeClr val="bg1"/>
                </a:solidFill>
                <a:latin typeface="Verdana"/>
                <a:ea typeface="Verdana"/>
              </a:rPr>
              <a:t>Absentee Ballots for Overseas Voters</a:t>
            </a:r>
            <a:endParaRPr lang="en-US" dirty="0">
              <a:solidFill>
                <a:schemeClr val="bg1"/>
              </a:solidFill>
              <a:latin typeface="Aptos" panose="020B0004020202020204"/>
            </a:endParaRPr>
          </a:p>
        </p:txBody>
      </p:sp>
      <p:sp>
        <p:nvSpPr>
          <p:cNvPr id="7" name="TextBox 6">
            <a:extLst>
              <a:ext uri="{FF2B5EF4-FFF2-40B4-BE49-F238E27FC236}">
                <a16:creationId xmlns:a16="http://schemas.microsoft.com/office/drawing/2014/main" id="{814AEBB6-E718-E1B5-CDA5-34A1267D2EFA}"/>
              </a:ext>
            </a:extLst>
          </p:cNvPr>
          <p:cNvSpPr txBox="1"/>
          <p:nvPr/>
        </p:nvSpPr>
        <p:spPr>
          <a:xfrm>
            <a:off x="3268904" y="3068105"/>
            <a:ext cx="5659820"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baseline="0">
                <a:solidFill>
                  <a:srgbClr val="FFFFFF"/>
                </a:solidFill>
                <a:latin typeface="Verdana"/>
                <a:ea typeface="Verdana"/>
              </a:rPr>
              <a:t>How to Respond when an Elector's Return is Uncertain or </a:t>
            </a:r>
            <a:endParaRPr lang="en-US" sz="2400">
              <a:solidFill>
                <a:srgbClr val="000000"/>
              </a:solidFill>
              <a:latin typeface="Verdana"/>
              <a:ea typeface="Verdana"/>
            </a:endParaRPr>
          </a:p>
          <a:p>
            <a:pPr algn="ctr"/>
            <a:r>
              <a:rPr lang="en-US" sz="2400" baseline="0">
                <a:solidFill>
                  <a:srgbClr val="FFFFFF"/>
                </a:solidFill>
                <a:latin typeface="Verdana"/>
                <a:ea typeface="Verdana"/>
              </a:rPr>
              <a:t>They Do Not Intend to Return</a:t>
            </a:r>
            <a:endParaRPr lang="en-US" sz="2400">
              <a:latin typeface="Verdana"/>
              <a:ea typeface="Verdana"/>
            </a:endParaRPr>
          </a:p>
        </p:txBody>
      </p:sp>
    </p:spTree>
    <p:extLst>
      <p:ext uri="{BB962C8B-B14F-4D97-AF65-F5344CB8AC3E}">
        <p14:creationId xmlns:p14="http://schemas.microsoft.com/office/powerpoint/2010/main" val="43941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26B0-7B04-90C4-1ED4-7D2BC8DC327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C68EC8A-9827-B256-5B3A-15BDC9B85152}"/>
              </a:ext>
            </a:extLst>
          </p:cNvPr>
          <p:cNvSpPr>
            <a:spLocks noGrp="1"/>
          </p:cNvSpPr>
          <p:nvPr>
            <p:ph type="body" sz="half" idx="2"/>
          </p:nvPr>
        </p:nvSpPr>
        <p:spPr/>
        <p:txBody>
          <a:bodyPr/>
          <a:lstStyle/>
          <a:p>
            <a:endParaRPr lang="en-US"/>
          </a:p>
        </p:txBody>
      </p:sp>
      <p:sp>
        <p:nvSpPr>
          <p:cNvPr id="8" name="Rectangle 7">
            <a:extLst>
              <a:ext uri="{FF2B5EF4-FFF2-40B4-BE49-F238E27FC236}">
                <a16:creationId xmlns:a16="http://schemas.microsoft.com/office/drawing/2014/main" id="{8F2E5DFA-5D37-B908-F64E-559F9B6CF096}"/>
              </a:ext>
            </a:extLst>
          </p:cNvPr>
          <p:cNvSpPr>
            <a:spLocks noGrp="1" noRot="1" noMove="1" noResize="1" noEditPoints="1" noAdjustHandles="1" noChangeArrowheads="1" noChangeShapeType="1"/>
          </p:cNvSpPr>
          <p:nvPr/>
        </p:nvSpPr>
        <p:spPr>
          <a:xfrm>
            <a:off x="0" y="0"/>
            <a:ext cx="4678680" cy="405384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Logo&#10;&#10;Description automatically generated">
            <a:extLst>
              <a:ext uri="{FF2B5EF4-FFF2-40B4-BE49-F238E27FC236}">
                <a16:creationId xmlns:a16="http://schemas.microsoft.com/office/drawing/2014/main" id="{B31FEDE1-6249-50FE-497B-A07B8E250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6861" y="5474725"/>
            <a:ext cx="831299" cy="831299"/>
          </a:xfrm>
          <a:prstGeom prst="rect">
            <a:avLst/>
          </a:prstGeom>
        </p:spPr>
      </p:pic>
      <p:sp>
        <p:nvSpPr>
          <p:cNvPr id="10" name="TextBox 8">
            <a:extLst>
              <a:ext uri="{FF2B5EF4-FFF2-40B4-BE49-F238E27FC236}">
                <a16:creationId xmlns:a16="http://schemas.microsoft.com/office/drawing/2014/main" id="{95AB0B9E-4301-4B0F-E50F-969D3B2F81EF}"/>
              </a:ext>
            </a:extLst>
          </p:cNvPr>
          <p:cNvSpPr txBox="1"/>
          <p:nvPr/>
        </p:nvSpPr>
        <p:spPr>
          <a:xfrm>
            <a:off x="4516120" y="4343444"/>
            <a:ext cx="7112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Verdana" panose="020B0604030504040204" pitchFamily="34" charset="0"/>
                <a:ea typeface="Verdana" panose="020B0604030504040204" pitchFamily="34" charset="0"/>
              </a:rPr>
              <a:t>Text</a:t>
            </a:r>
          </a:p>
        </p:txBody>
      </p:sp>
      <p:sp>
        <p:nvSpPr>
          <p:cNvPr id="11" name="Rectangle 10">
            <a:extLst>
              <a:ext uri="{FF2B5EF4-FFF2-40B4-BE49-F238E27FC236}">
                <a16:creationId xmlns:a16="http://schemas.microsoft.com/office/drawing/2014/main" id="{0D280420-BC20-7186-411F-F5E23E69F547}"/>
              </a:ext>
            </a:extLst>
          </p:cNvPr>
          <p:cNvSpPr>
            <a:spLocks noGrp="1" noRot="1" noMove="1" noResize="1" noEditPoints="1" noAdjustHandles="1" noChangeArrowheads="1" noChangeShapeType="1"/>
          </p:cNvSpPr>
          <p:nvPr/>
        </p:nvSpPr>
        <p:spPr>
          <a:xfrm>
            <a:off x="0" y="4053841"/>
            <a:ext cx="12188952" cy="2494279"/>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4A1B42BE-672F-072F-3B70-2FBA044C606C}"/>
              </a:ext>
            </a:extLst>
          </p:cNvPr>
          <p:cNvSpPr>
            <a:spLocks noGrp="1" noRot="1" noMove="1" noResize="1" noEditPoints="1" noAdjustHandles="1" noChangeArrowheads="1" noChangeShapeType="1"/>
          </p:cNvSpPr>
          <p:nvPr/>
        </p:nvSpPr>
        <p:spPr>
          <a:xfrm>
            <a:off x="0" y="6548121"/>
            <a:ext cx="12188952" cy="325121"/>
          </a:xfrm>
          <a:prstGeom prst="rect">
            <a:avLst/>
          </a:prstGeom>
          <a:solidFill>
            <a:srgbClr val="D2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descr="Logo&#10;&#10;Description automatically generated">
            <a:extLst>
              <a:ext uri="{FF2B5EF4-FFF2-40B4-BE49-F238E27FC236}">
                <a16:creationId xmlns:a16="http://schemas.microsoft.com/office/drawing/2014/main" id="{F908DE04-BD97-69F2-8825-772505641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61" y="5554354"/>
            <a:ext cx="755726" cy="755726"/>
          </a:xfrm>
          <a:prstGeom prst="rect">
            <a:avLst/>
          </a:prstGeom>
        </p:spPr>
      </p:pic>
      <p:pic>
        <p:nvPicPr>
          <p:cNvPr id="15" name="Picture 14" descr="Table&#10;&#10;Description automatically generated">
            <a:extLst>
              <a:ext uri="{FF2B5EF4-FFF2-40B4-BE49-F238E27FC236}">
                <a16:creationId xmlns:a16="http://schemas.microsoft.com/office/drawing/2014/main" id="{2B945E41-658D-E304-E991-1A512DEF0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4" y="-9849"/>
            <a:ext cx="5349403" cy="6858000"/>
          </a:xfrm>
          <a:prstGeom prst="rect">
            <a:avLst/>
          </a:prstGeom>
        </p:spPr>
      </p:pic>
      <p:sp>
        <p:nvSpPr>
          <p:cNvPr id="16" name="TextBox 9">
            <a:extLst>
              <a:ext uri="{FF2B5EF4-FFF2-40B4-BE49-F238E27FC236}">
                <a16:creationId xmlns:a16="http://schemas.microsoft.com/office/drawing/2014/main" id="{7D75BC84-2346-7ABB-BD13-5DA7C0387842}"/>
              </a:ext>
            </a:extLst>
          </p:cNvPr>
          <p:cNvSpPr txBox="1"/>
          <p:nvPr/>
        </p:nvSpPr>
        <p:spPr>
          <a:xfrm>
            <a:off x="6478278" y="401539"/>
            <a:ext cx="438730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solidFill>
                  <a:schemeClr val="accent1"/>
                </a:solidFill>
                <a:latin typeface="Verdana" panose="020B0604030504040204" pitchFamily="34" charset="0"/>
                <a:ea typeface="Verdana" panose="020B0604030504040204" pitchFamily="34" charset="0"/>
              </a:rPr>
              <a:t>Federal Post Card Application</a:t>
            </a:r>
          </a:p>
          <a:p>
            <a:pPr algn="ctr"/>
            <a:endParaRPr lang="en-US" sz="4400" dirty="0">
              <a:solidFill>
                <a:schemeClr val="accent1"/>
              </a:solidFill>
              <a:latin typeface="Verdana" panose="020B0604030504040204" pitchFamily="34" charset="0"/>
              <a:ea typeface="Verdana" panose="020B0604030504040204" pitchFamily="34" charset="0"/>
            </a:endParaRPr>
          </a:p>
          <a:p>
            <a:pPr algn="ctr"/>
            <a:r>
              <a:rPr lang="en-US" sz="2000" dirty="0">
                <a:solidFill>
                  <a:srgbClr val="FF0000"/>
                </a:solidFill>
                <a:latin typeface="Verdana" panose="020B0604030504040204" pitchFamily="34" charset="0"/>
                <a:ea typeface="Verdana" panose="020B0604030504040204" pitchFamily="34" charset="0"/>
              </a:rPr>
              <a:t>(Good for all elections within calendar year)</a:t>
            </a:r>
          </a:p>
        </p:txBody>
      </p:sp>
      <p:pic>
        <p:nvPicPr>
          <p:cNvPr id="17" name="Picture 16">
            <a:extLst>
              <a:ext uri="{FF2B5EF4-FFF2-40B4-BE49-F238E27FC236}">
                <a16:creationId xmlns:a16="http://schemas.microsoft.com/office/drawing/2014/main" id="{CA9E3A00-0950-0E09-F6FA-FFC878A922EB}"/>
              </a:ext>
            </a:extLst>
          </p:cNvPr>
          <p:cNvPicPr>
            <a:picLocks noChangeAspect="1"/>
          </p:cNvPicPr>
          <p:nvPr/>
        </p:nvPicPr>
        <p:blipFill>
          <a:blip r:embed="rId5"/>
          <a:stretch>
            <a:fillRect/>
          </a:stretch>
        </p:blipFill>
        <p:spPr>
          <a:xfrm>
            <a:off x="7891576" y="4207053"/>
            <a:ext cx="1560711" cy="2341067"/>
          </a:xfrm>
          <a:prstGeom prst="rect">
            <a:avLst/>
          </a:prstGeom>
        </p:spPr>
      </p:pic>
    </p:spTree>
    <p:extLst>
      <p:ext uri="{BB962C8B-B14F-4D97-AF65-F5344CB8AC3E}">
        <p14:creationId xmlns:p14="http://schemas.microsoft.com/office/powerpoint/2010/main" val="3002818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34F17-D07C-F3A3-62DB-4A63C3BA29FC}"/>
              </a:ext>
            </a:extLst>
          </p:cNvPr>
          <p:cNvSpPr>
            <a:spLocks noGrp="1" noRot="1" noMove="1" noResize="1" noEditPoints="1" noAdjustHandles="1" noChangeArrowheads="1" noChangeShapeType="1"/>
          </p:cNvSpPr>
          <p:nvPr/>
        </p:nvSpPr>
        <p:spPr>
          <a:xfrm>
            <a:off x="0" y="0"/>
            <a:ext cx="12192000" cy="1417320"/>
          </a:xfrm>
          <a:prstGeom prst="rect">
            <a:avLst/>
          </a:prstGeom>
          <a:solidFill>
            <a:srgbClr val="E6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82FCB8-4179-AA3F-BA76-996F67C466A7}"/>
              </a:ext>
            </a:extLst>
          </p:cNvPr>
          <p:cNvSpPr txBox="1"/>
          <p:nvPr/>
        </p:nvSpPr>
        <p:spPr>
          <a:xfrm>
            <a:off x="1056640" y="385494"/>
            <a:ext cx="10007600" cy="646331"/>
          </a:xfrm>
          <a:prstGeom prst="rect">
            <a:avLst/>
          </a:prstGeom>
          <a:noFill/>
        </p:spPr>
        <p:txBody>
          <a:bodyPr wrap="square" lIns="91440" tIns="45720" rIns="91440" bIns="45720" rtlCol="0" anchor="t">
            <a:spAutoFit/>
          </a:bodyPr>
          <a:lstStyle/>
          <a:p>
            <a:pPr algn="ctr"/>
            <a:r>
              <a:rPr lang="en-US" sz="3600" b="1">
                <a:solidFill>
                  <a:schemeClr val="bg1"/>
                </a:solidFill>
                <a:latin typeface="Verdana"/>
                <a:ea typeface="Verdana"/>
              </a:rPr>
              <a:t>Absentee Ballot Flowchart</a:t>
            </a:r>
            <a:endParaRPr lang="en-US" sz="3600" b="1">
              <a:solidFill>
                <a:schemeClr val="bg1"/>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C0672D70-CF26-8DB9-1D6A-DCD90B92A9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552" y="6052409"/>
            <a:ext cx="755726" cy="755726"/>
          </a:xfrm>
          <a:prstGeom prst="rect">
            <a:avLst/>
          </a:prstGeom>
        </p:spPr>
      </p:pic>
      <p:sp>
        <p:nvSpPr>
          <p:cNvPr id="5" name="TextBox 4">
            <a:extLst>
              <a:ext uri="{FF2B5EF4-FFF2-40B4-BE49-F238E27FC236}">
                <a16:creationId xmlns:a16="http://schemas.microsoft.com/office/drawing/2014/main" id="{1C55844B-CFCE-9825-250C-E292353867DD}"/>
              </a:ext>
            </a:extLst>
          </p:cNvPr>
          <p:cNvSpPr txBox="1"/>
          <p:nvPr/>
        </p:nvSpPr>
        <p:spPr>
          <a:xfrm>
            <a:off x="879278" y="6305113"/>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pic>
        <p:nvPicPr>
          <p:cNvPr id="11" name="Content Placeholder 3">
            <a:extLst>
              <a:ext uri="{FF2B5EF4-FFF2-40B4-BE49-F238E27FC236}">
                <a16:creationId xmlns:a16="http://schemas.microsoft.com/office/drawing/2014/main" id="{F0C5E208-1271-66DB-6283-B56A2436BD15}"/>
              </a:ext>
            </a:extLst>
          </p:cNvPr>
          <p:cNvPicPr>
            <a:picLocks noChangeAspect="1"/>
          </p:cNvPicPr>
          <p:nvPr/>
        </p:nvPicPr>
        <p:blipFill>
          <a:blip r:embed="rId3"/>
          <a:stretch>
            <a:fillRect/>
          </a:stretch>
        </p:blipFill>
        <p:spPr>
          <a:xfrm>
            <a:off x="2046145" y="1483610"/>
            <a:ext cx="8472166" cy="5069839"/>
          </a:xfrm>
          <a:prstGeom prst="rect">
            <a:avLst/>
          </a:prstGeom>
        </p:spPr>
      </p:pic>
    </p:spTree>
    <p:extLst>
      <p:ext uri="{BB962C8B-B14F-4D97-AF65-F5344CB8AC3E}">
        <p14:creationId xmlns:p14="http://schemas.microsoft.com/office/powerpoint/2010/main" val="3537210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6F1DA5-0C1D-3F8B-4B40-FC2BBE17FFB9}"/>
              </a:ext>
            </a:extLst>
          </p:cNvPr>
          <p:cNvSpPr>
            <a:spLocks noGrp="1" noRot="1" noMove="1" noResize="1" noEditPoints="1" noAdjustHandles="1" noChangeArrowheads="1" noChangeShapeType="1"/>
          </p:cNvSpPr>
          <p:nvPr/>
        </p:nvSpPr>
        <p:spPr>
          <a:xfrm>
            <a:off x="547607" y="1"/>
            <a:ext cx="11138116" cy="1690688"/>
          </a:xfrm>
          <a:prstGeom prst="rect">
            <a:avLst/>
          </a:prstGeom>
          <a:solidFill>
            <a:schemeClr val="bg1"/>
          </a:solidFill>
          <a:ln>
            <a:noFill/>
          </a:ln>
          <a:effectLst>
            <a:outerShdw blurRad="114300" dir="5400000" algn="t"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a:t>
            </a:r>
          </a:p>
        </p:txBody>
      </p:sp>
      <p:sp>
        <p:nvSpPr>
          <p:cNvPr id="2" name="Title 1">
            <a:extLst>
              <a:ext uri="{FF2B5EF4-FFF2-40B4-BE49-F238E27FC236}">
                <a16:creationId xmlns:a16="http://schemas.microsoft.com/office/drawing/2014/main" id="{11BAA67C-A6D0-6769-615F-91F28AA1CABF}"/>
              </a:ext>
            </a:extLst>
          </p:cNvPr>
          <p:cNvSpPr>
            <a:spLocks noGrp="1"/>
          </p:cNvSpPr>
          <p:nvPr>
            <p:ph type="title"/>
          </p:nvPr>
        </p:nvSpPr>
        <p:spPr>
          <a:xfrm>
            <a:off x="1018309" y="365125"/>
            <a:ext cx="10137372" cy="985693"/>
          </a:xfrm>
        </p:spPr>
        <p:txBody>
          <a:bodyPr>
            <a:normAutofit/>
          </a:bodyPr>
          <a:lstStyle/>
          <a:p>
            <a:r>
              <a:rPr lang="en-US" sz="4000" b="1">
                <a:solidFill>
                  <a:srgbClr val="16214C"/>
                </a:solidFill>
                <a:latin typeface="Verdana"/>
                <a:ea typeface="Verdana"/>
              </a:rPr>
              <a:t>Common Point of Confusion</a:t>
            </a:r>
            <a:endParaRPr lang="en-US" sz="4000" b="1">
              <a:solidFill>
                <a:srgbClr val="16214C"/>
              </a:solidFill>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A1878838-99A0-DEEF-DDC0-A5FA9348BCD0}"/>
              </a:ext>
            </a:extLst>
          </p:cNvPr>
          <p:cNvSpPr>
            <a:spLocks noGrp="1" noRot="1" noMove="1" noResize="1" noEditPoints="1" noAdjustHandles="1" noChangeArrowheads="1" noChangeShapeType="1"/>
          </p:cNvSpPr>
          <p:nvPr/>
        </p:nvSpPr>
        <p:spPr>
          <a:xfrm>
            <a:off x="432262" y="365124"/>
            <a:ext cx="236914" cy="985693"/>
          </a:xfrm>
          <a:prstGeom prst="rect">
            <a:avLst/>
          </a:prstGeom>
          <a:solidFill>
            <a:srgbClr val="E76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026EC6-57E3-D6DE-E100-C7ECC28CEC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72788" y="5737149"/>
            <a:ext cx="755726" cy="755726"/>
          </a:xfrm>
          <a:prstGeom prst="rect">
            <a:avLst/>
          </a:prstGeom>
        </p:spPr>
      </p:pic>
      <p:pic>
        <p:nvPicPr>
          <p:cNvPr id="8" name="Picture 7">
            <a:extLst>
              <a:ext uri="{FF2B5EF4-FFF2-40B4-BE49-F238E27FC236}">
                <a16:creationId xmlns:a16="http://schemas.microsoft.com/office/drawing/2014/main" id="{43CC9F0E-0B18-2746-7AB9-88FDA77BAAB3}"/>
              </a:ext>
            </a:extLst>
          </p:cNvPr>
          <p:cNvPicPr>
            <a:picLocks noChangeAspect="1"/>
          </p:cNvPicPr>
          <p:nvPr/>
        </p:nvPicPr>
        <p:blipFill>
          <a:blip r:embed="rId4"/>
          <a:srcRect t="10425" r="-2599" b="386"/>
          <a:stretch/>
        </p:blipFill>
        <p:spPr>
          <a:xfrm>
            <a:off x="1237370" y="2408811"/>
            <a:ext cx="9690984" cy="2969581"/>
          </a:xfrm>
          <a:prstGeom prst="rect">
            <a:avLst/>
          </a:prstGeom>
        </p:spPr>
      </p:pic>
      <p:sp>
        <p:nvSpPr>
          <p:cNvPr id="3" name="TextBox 2">
            <a:extLst>
              <a:ext uri="{FF2B5EF4-FFF2-40B4-BE49-F238E27FC236}">
                <a16:creationId xmlns:a16="http://schemas.microsoft.com/office/drawing/2014/main" id="{DBDAB9DC-9221-CDA4-F8D1-3722345472CE}"/>
              </a:ext>
            </a:extLst>
          </p:cNvPr>
          <p:cNvSpPr txBox="1"/>
          <p:nvPr/>
        </p:nvSpPr>
        <p:spPr>
          <a:xfrm>
            <a:off x="1987826" y="5416825"/>
            <a:ext cx="84482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 consultation with the Department of Justice and FVAP, the Office of the Secretary of the State has clarified the proper manner to process these applications.</a:t>
            </a:r>
          </a:p>
        </p:txBody>
      </p:sp>
    </p:spTree>
    <p:extLst>
      <p:ext uri="{BB962C8B-B14F-4D97-AF65-F5344CB8AC3E}">
        <p14:creationId xmlns:p14="http://schemas.microsoft.com/office/powerpoint/2010/main" val="416250210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579FA19-36EC-20EB-4D03-2628BD19C2DF}"/>
              </a:ext>
            </a:extLst>
          </p:cNvPr>
          <p:cNvSpPr/>
          <p:nvPr/>
        </p:nvSpPr>
        <p:spPr>
          <a:xfrm>
            <a:off x="-39625" y="-6936"/>
            <a:ext cx="12231625" cy="1205572"/>
          </a:xfrm>
          <a:prstGeom prst="rect">
            <a:avLst/>
          </a:prstGeom>
          <a:solidFill>
            <a:srgbClr val="4182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solidFill>
            </a:endParaRPr>
          </a:p>
        </p:txBody>
      </p:sp>
      <p:pic>
        <p:nvPicPr>
          <p:cNvPr id="9" name="Content Placeholder 8" descr="A blue circle with a crest and text">
            <a:extLst>
              <a:ext uri="{FF2B5EF4-FFF2-40B4-BE49-F238E27FC236}">
                <a16:creationId xmlns:a16="http://schemas.microsoft.com/office/drawing/2014/main" id="{AF9DD932-E2AE-DEB3-C99D-9570BA94526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033060" y="5638182"/>
            <a:ext cx="1019285" cy="101928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844D7DF-0876-F56C-FABA-9C7106F0812B}"/>
              </a:ext>
            </a:extLst>
          </p:cNvPr>
          <p:cNvSpPr txBox="1"/>
          <p:nvPr/>
        </p:nvSpPr>
        <p:spPr>
          <a:xfrm>
            <a:off x="8950249" y="4528436"/>
            <a:ext cx="1729678" cy="338554"/>
          </a:xfrm>
          <a:prstGeom prst="rect">
            <a:avLst/>
          </a:prstGeom>
          <a:noFill/>
        </p:spPr>
        <p:txBody>
          <a:bodyPr wrap="square">
            <a:spAutoFit/>
          </a:bodyPr>
          <a:lstStyle/>
          <a:p>
            <a:pPr marL="12700">
              <a:lnSpc>
                <a:spcPct val="100000"/>
              </a:lnSpc>
              <a:spcBef>
                <a:spcPts val="100"/>
              </a:spcBef>
            </a:pPr>
            <a:r>
              <a:rPr lang="en-US" sz="1600">
                <a:solidFill>
                  <a:srgbClr val="FFFFFF"/>
                </a:solidFill>
                <a:latin typeface="Verdana" panose="020B0604030504040204" pitchFamily="34" charset="0"/>
                <a:ea typeface="Verdana" panose="020B0604030504040204" pitchFamily="34" charset="0"/>
                <a:cs typeface="Rockwell"/>
              </a:rPr>
              <a:t>Click</a:t>
            </a:r>
            <a:r>
              <a:rPr lang="en-US" sz="1600" spc="-35">
                <a:solidFill>
                  <a:srgbClr val="FFFFFF"/>
                </a:solidFill>
                <a:latin typeface="Verdana" panose="020B0604030504040204" pitchFamily="34" charset="0"/>
                <a:ea typeface="Verdana" panose="020B0604030504040204" pitchFamily="34" charset="0"/>
                <a:cs typeface="Rockwell"/>
              </a:rPr>
              <a:t> </a:t>
            </a:r>
            <a:r>
              <a:rPr lang="en-US" sz="1600" spc="-135">
                <a:solidFill>
                  <a:srgbClr val="FFFFFF"/>
                </a:solidFill>
                <a:latin typeface="Verdana" panose="020B0604030504040204" pitchFamily="34" charset="0"/>
                <a:ea typeface="Verdana" panose="020B0604030504040204" pitchFamily="34" charset="0"/>
                <a:cs typeface="Rockwell"/>
              </a:rPr>
              <a:t>Submit</a:t>
            </a:r>
            <a:endParaRPr lang="en-US" sz="1600">
              <a:latin typeface="Verdana" panose="020B0604030504040204" pitchFamily="34" charset="0"/>
              <a:ea typeface="Verdana" panose="020B0604030504040204" pitchFamily="34" charset="0"/>
              <a:cs typeface="Rockwell"/>
            </a:endParaRPr>
          </a:p>
        </p:txBody>
      </p:sp>
      <p:sp>
        <p:nvSpPr>
          <p:cNvPr id="2" name="TextBox 1">
            <a:extLst>
              <a:ext uri="{FF2B5EF4-FFF2-40B4-BE49-F238E27FC236}">
                <a16:creationId xmlns:a16="http://schemas.microsoft.com/office/drawing/2014/main" id="{F23895F6-A699-A3B3-7AE9-8D5493EC7C31}"/>
              </a:ext>
            </a:extLst>
          </p:cNvPr>
          <p:cNvSpPr txBox="1"/>
          <p:nvPr/>
        </p:nvSpPr>
        <p:spPr>
          <a:xfrm>
            <a:off x="941832" y="200533"/>
            <a:ext cx="10899648" cy="769441"/>
          </a:xfrm>
          <a:prstGeom prst="rect">
            <a:avLst/>
          </a:prstGeom>
          <a:noFill/>
        </p:spPr>
        <p:txBody>
          <a:bodyPr wrap="square" lIns="91440" tIns="45720" rIns="91440" bIns="45720" rtlCol="0" anchor="t">
            <a:spAutoFit/>
          </a:bodyPr>
          <a:lstStyle/>
          <a:p>
            <a:pPr algn="ctr"/>
            <a:r>
              <a:rPr lang="en-US" sz="3200" b="1">
                <a:solidFill>
                  <a:schemeClr val="bg1"/>
                </a:solidFill>
                <a:latin typeface="Verdana"/>
                <a:ea typeface="Verdana"/>
              </a:rPr>
              <a:t>Things to Remember</a:t>
            </a:r>
            <a:r>
              <a:rPr lang="en-US" sz="4400">
                <a:latin typeface="Verdana"/>
                <a:ea typeface="Verdana"/>
              </a:rPr>
              <a:t> </a:t>
            </a:r>
          </a:p>
        </p:txBody>
      </p:sp>
      <p:sp>
        <p:nvSpPr>
          <p:cNvPr id="15" name="object 15">
            <a:extLst>
              <a:ext uri="{FF2B5EF4-FFF2-40B4-BE49-F238E27FC236}">
                <a16:creationId xmlns:a16="http://schemas.microsoft.com/office/drawing/2014/main" id="{93425587-D65D-7EB7-1183-8DE1255C630C}"/>
              </a:ext>
            </a:extLst>
          </p:cNvPr>
          <p:cNvSpPr txBox="1"/>
          <p:nvPr/>
        </p:nvSpPr>
        <p:spPr>
          <a:xfrm>
            <a:off x="6462564" y="1082044"/>
            <a:ext cx="5102352" cy="536044"/>
          </a:xfrm>
          <a:prstGeom prst="rect">
            <a:avLst/>
          </a:prstGeom>
        </p:spPr>
        <p:txBody>
          <a:bodyPr vert="horz" wrap="square" lIns="0" tIns="48260" rIns="0" bIns="0" rtlCol="0">
            <a:spAutoFit/>
          </a:bodyPr>
          <a:lstStyle/>
          <a:p>
            <a:pPr marL="12700" marR="134620">
              <a:lnSpc>
                <a:spcPts val="1900"/>
              </a:lnSpc>
              <a:spcBef>
                <a:spcPts val="380"/>
              </a:spcBef>
            </a:pPr>
            <a:br>
              <a:rPr lang="en-US" sz="1600" spc="-10" dirty="0">
                <a:solidFill>
                  <a:srgbClr val="FFFFFF"/>
                </a:solidFill>
                <a:latin typeface="Verdana" panose="020B0604030504040204" pitchFamily="34" charset="0"/>
                <a:ea typeface="Verdana" panose="020B0604030504040204" pitchFamily="34" charset="0"/>
                <a:cs typeface="Rockwell"/>
              </a:rPr>
            </a:br>
            <a:endParaRPr sz="1600" dirty="0">
              <a:latin typeface="Verdana" panose="020B0604030504040204" pitchFamily="34" charset="0"/>
              <a:ea typeface="Verdana" panose="020B0604030504040204" pitchFamily="34" charset="0"/>
              <a:cs typeface="Rockwell"/>
            </a:endParaRPr>
          </a:p>
        </p:txBody>
      </p:sp>
      <p:sp>
        <p:nvSpPr>
          <p:cNvPr id="17" name="Date Placeholder 16">
            <a:extLst>
              <a:ext uri="{FF2B5EF4-FFF2-40B4-BE49-F238E27FC236}">
                <a16:creationId xmlns:a16="http://schemas.microsoft.com/office/drawing/2014/main" id="{7F80B04B-4EB8-6746-7D49-0460BD7D057F}"/>
              </a:ext>
            </a:extLst>
          </p:cNvPr>
          <p:cNvSpPr>
            <a:spLocks noGrp="1"/>
          </p:cNvSpPr>
          <p:nvPr>
            <p:ph type="dt" sz="half" idx="10"/>
          </p:nvPr>
        </p:nvSpPr>
        <p:spPr/>
        <p:txBody>
          <a:bodyPr/>
          <a:lstStyle/>
          <a:p>
            <a:fld id="{1CC69071-DF44-4D40-9947-A2DEBC058D49}" type="datetime1">
              <a:rPr lang="en-US" smtClean="0"/>
              <a:t>9/13/2024</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7CE09BA-0438-076F-ABCA-5761B9E1691D}"/>
                  </a:ext>
                </a:extLst>
              </p14:cNvPr>
              <p14:cNvContentPartPr/>
              <p14:nvPr/>
            </p14:nvContentPartPr>
            <p14:xfrm>
              <a:off x="4470262" y="2678342"/>
              <a:ext cx="360" cy="360"/>
            </p14:xfrm>
          </p:contentPart>
        </mc:Choice>
        <mc:Fallback xmlns="">
          <p:pic>
            <p:nvPicPr>
              <p:cNvPr id="3" name="Ink 2">
                <a:extLst>
                  <a:ext uri="{FF2B5EF4-FFF2-40B4-BE49-F238E27FC236}">
                    <a16:creationId xmlns:a16="http://schemas.microsoft.com/office/drawing/2014/main" id="{47CE09BA-0438-076F-ABCA-5761B9E1691D}"/>
                  </a:ext>
                </a:extLst>
              </p:cNvPr>
              <p:cNvPicPr/>
              <p:nvPr/>
            </p:nvPicPr>
            <p:blipFill>
              <a:blip r:embed="rId5"/>
              <a:stretch>
                <a:fillRect/>
              </a:stretch>
            </p:blipFill>
            <p:spPr>
              <a:xfrm>
                <a:off x="4464142" y="267222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D546106-9D73-5CF2-E893-CF024FE2491D}"/>
                  </a:ext>
                </a:extLst>
              </p14:cNvPr>
              <p14:cNvContentPartPr/>
              <p14:nvPr/>
            </p14:nvContentPartPr>
            <p14:xfrm>
              <a:off x="3934582" y="2576822"/>
              <a:ext cx="360" cy="360"/>
            </p14:xfrm>
          </p:contentPart>
        </mc:Choice>
        <mc:Fallback xmlns="">
          <p:pic>
            <p:nvPicPr>
              <p:cNvPr id="4" name="Ink 3">
                <a:extLst>
                  <a:ext uri="{FF2B5EF4-FFF2-40B4-BE49-F238E27FC236}">
                    <a16:creationId xmlns:a16="http://schemas.microsoft.com/office/drawing/2014/main" id="{DD546106-9D73-5CF2-E893-CF024FE2491D}"/>
                  </a:ext>
                </a:extLst>
              </p:cNvPr>
              <p:cNvPicPr/>
              <p:nvPr/>
            </p:nvPicPr>
            <p:blipFill>
              <a:blip r:embed="rId5"/>
              <a:stretch>
                <a:fillRect/>
              </a:stretch>
            </p:blipFill>
            <p:spPr>
              <a:xfrm>
                <a:off x="3928462" y="257070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3376BF1-5E99-53B9-5678-DAAFA41C4369}"/>
                  </a:ext>
                </a:extLst>
              </p14:cNvPr>
              <p14:cNvContentPartPr/>
              <p14:nvPr/>
            </p14:nvContentPartPr>
            <p14:xfrm>
              <a:off x="3639022" y="2447582"/>
              <a:ext cx="360" cy="360"/>
            </p14:xfrm>
          </p:contentPart>
        </mc:Choice>
        <mc:Fallback xmlns="">
          <p:pic>
            <p:nvPicPr>
              <p:cNvPr id="5" name="Ink 4">
                <a:extLst>
                  <a:ext uri="{FF2B5EF4-FFF2-40B4-BE49-F238E27FC236}">
                    <a16:creationId xmlns:a16="http://schemas.microsoft.com/office/drawing/2014/main" id="{D3376BF1-5E99-53B9-5678-DAAFA41C4369}"/>
                  </a:ext>
                </a:extLst>
              </p:cNvPr>
              <p:cNvPicPr/>
              <p:nvPr/>
            </p:nvPicPr>
            <p:blipFill>
              <a:blip r:embed="rId5"/>
              <a:stretch>
                <a:fillRect/>
              </a:stretch>
            </p:blipFill>
            <p:spPr>
              <a:xfrm>
                <a:off x="3632902" y="2441462"/>
                <a:ext cx="12600" cy="12600"/>
              </a:xfrm>
              <a:prstGeom prst="rect">
                <a:avLst/>
              </a:prstGeom>
            </p:spPr>
          </p:pic>
        </mc:Fallback>
      </mc:AlternateContent>
      <p:sp>
        <p:nvSpPr>
          <p:cNvPr id="20" name="TextBox 19">
            <a:extLst>
              <a:ext uri="{FF2B5EF4-FFF2-40B4-BE49-F238E27FC236}">
                <a16:creationId xmlns:a16="http://schemas.microsoft.com/office/drawing/2014/main" id="{7BA42934-0AAD-89F9-A119-B9446CF329C2}"/>
              </a:ext>
            </a:extLst>
          </p:cNvPr>
          <p:cNvSpPr txBox="1"/>
          <p:nvPr/>
        </p:nvSpPr>
        <p:spPr>
          <a:xfrm>
            <a:off x="247609" y="1142318"/>
            <a:ext cx="10963656" cy="5650265"/>
          </a:xfrm>
          <a:prstGeom prst="rect">
            <a:avLst/>
          </a:prstGeom>
          <a:noFill/>
        </p:spPr>
        <p:txBody>
          <a:bodyPr wrap="square" lIns="91440" tIns="45720" rIns="91440" bIns="45720" rtlCol="0" anchor="t">
            <a:spAutoFit/>
          </a:bodyPr>
          <a:lstStyle/>
          <a:p>
            <a:pPr algn="ctr"/>
            <a:br>
              <a:rPr lang="en-US" dirty="0">
                <a:latin typeface="Vrinda" panose="020B0502040204020203" pitchFamily="34" charset="0"/>
                <a:cs typeface="Vrinda" panose="020B0502040204020203" pitchFamily="34" charset="0"/>
              </a:rPr>
            </a:br>
            <a:r>
              <a:rPr lang="en-US" u="sng">
                <a:latin typeface="Vrinda"/>
                <a:cs typeface="Vrinda"/>
              </a:rPr>
              <a:t>On Election Night</a:t>
            </a:r>
          </a:p>
          <a:p>
            <a:pPr marL="285750" indent="-285750">
              <a:buFont typeface="Arial" panose="020B0604020202020204" pitchFamily="34" charset="0"/>
              <a:buChar char="•"/>
            </a:pPr>
            <a:r>
              <a:rPr lang="en-US" sz="1800">
                <a:latin typeface="Veranda"/>
                <a:ea typeface="Verdana"/>
                <a:cs typeface="Rockwell"/>
              </a:rPr>
              <a:t>The</a:t>
            </a:r>
            <a:r>
              <a:rPr lang="en-US" sz="1800" spc="-25">
                <a:latin typeface="Veranda"/>
                <a:ea typeface="Verdana"/>
                <a:cs typeface="Rockwell"/>
              </a:rPr>
              <a:t> </a:t>
            </a:r>
            <a:r>
              <a:rPr lang="en-US" sz="1800">
                <a:latin typeface="Veranda"/>
                <a:ea typeface="Verdana"/>
                <a:cs typeface="Rockwell"/>
              </a:rPr>
              <a:t>Head</a:t>
            </a:r>
            <a:r>
              <a:rPr lang="en-US" sz="1800" spc="-20">
                <a:latin typeface="Veranda"/>
                <a:ea typeface="Verdana"/>
                <a:cs typeface="Rockwell"/>
              </a:rPr>
              <a:t> </a:t>
            </a:r>
            <a:r>
              <a:rPr lang="en-US" sz="1800" spc="-10">
                <a:latin typeface="Veranda"/>
                <a:ea typeface="Verdana"/>
                <a:cs typeface="Rockwell"/>
              </a:rPr>
              <a:t>Moderator</a:t>
            </a:r>
            <a:r>
              <a:rPr lang="en-US" sz="1800" spc="-30">
                <a:latin typeface="Veranda"/>
                <a:ea typeface="Verdana"/>
                <a:cs typeface="Rockwell"/>
              </a:rPr>
              <a:t> is</a:t>
            </a:r>
            <a:r>
              <a:rPr lang="en-US" sz="1800" spc="-20">
                <a:latin typeface="Veranda"/>
                <a:ea typeface="Verdana"/>
                <a:cs typeface="Rockwell"/>
              </a:rPr>
              <a:t> responsible</a:t>
            </a:r>
            <a:r>
              <a:rPr lang="en-US" sz="1800" spc="-25">
                <a:latin typeface="Veranda"/>
                <a:ea typeface="Verdana"/>
                <a:cs typeface="Rockwell"/>
              </a:rPr>
              <a:t> </a:t>
            </a:r>
            <a:r>
              <a:rPr lang="en-US" sz="1800">
                <a:latin typeface="Veranda"/>
                <a:ea typeface="Verdana"/>
                <a:cs typeface="Rockwell"/>
              </a:rPr>
              <a:t>for</a:t>
            </a:r>
            <a:r>
              <a:rPr lang="en-US" sz="1800" spc="-25">
                <a:latin typeface="Veranda"/>
                <a:ea typeface="Verdana"/>
                <a:cs typeface="Rockwell"/>
              </a:rPr>
              <a:t> </a:t>
            </a:r>
            <a:r>
              <a:rPr lang="en-US" sz="1800" spc="-10">
                <a:latin typeface="Veranda"/>
                <a:ea typeface="Verdana"/>
                <a:cs typeface="Rockwell"/>
              </a:rPr>
              <a:t>entering the results </a:t>
            </a:r>
            <a:r>
              <a:rPr lang="en-US" sz="1800">
                <a:latin typeface="Veranda"/>
                <a:ea typeface="Verdana"/>
                <a:cs typeface="Rockwell"/>
              </a:rPr>
              <a:t>and</a:t>
            </a:r>
            <a:r>
              <a:rPr lang="en-US" sz="1800" spc="-25">
                <a:latin typeface="Veranda"/>
                <a:ea typeface="Verdana"/>
                <a:cs typeface="Rockwell"/>
              </a:rPr>
              <a:t> </a:t>
            </a:r>
            <a:r>
              <a:rPr lang="en-US" sz="1800" spc="-10">
                <a:latin typeface="Veranda"/>
                <a:ea typeface="Verdana"/>
                <a:cs typeface="Rockwell"/>
              </a:rPr>
              <a:t>generating</a:t>
            </a:r>
            <a:r>
              <a:rPr lang="en-US" sz="1800" spc="-25">
                <a:latin typeface="Veranda"/>
                <a:ea typeface="Verdana"/>
                <a:cs typeface="Rockwell"/>
              </a:rPr>
              <a:t> </a:t>
            </a:r>
            <a:r>
              <a:rPr lang="en-US" sz="1800">
                <a:latin typeface="Veranda"/>
                <a:ea typeface="Verdana"/>
                <a:cs typeface="Rockwell"/>
              </a:rPr>
              <a:t>the</a:t>
            </a:r>
            <a:r>
              <a:rPr lang="en-US" sz="1800" spc="-25">
                <a:latin typeface="Veranda"/>
                <a:ea typeface="Verdana"/>
                <a:cs typeface="Rockwell"/>
              </a:rPr>
              <a:t> </a:t>
            </a:r>
            <a:r>
              <a:rPr lang="en-US" sz="1800" spc="-10">
                <a:latin typeface="Veranda"/>
                <a:ea typeface="Verdana"/>
                <a:cs typeface="Rockwell"/>
              </a:rPr>
              <a:t>return. </a:t>
            </a:r>
          </a:p>
          <a:p>
            <a:pPr marL="285750" indent="-285750">
              <a:buFont typeface="Arial" panose="020B0604020202020204" pitchFamily="34" charset="0"/>
              <a:buChar char="•"/>
            </a:pPr>
            <a:r>
              <a:rPr lang="en-US" sz="1800">
                <a:latin typeface="Veranda"/>
                <a:ea typeface="Verdana"/>
                <a:cs typeface="Rockwell"/>
              </a:rPr>
              <a:t>Head Moderator may</a:t>
            </a:r>
            <a:r>
              <a:rPr lang="en-US" sz="1800" spc="-40">
                <a:latin typeface="Veranda"/>
                <a:ea typeface="Verdana"/>
                <a:cs typeface="Rockwell"/>
              </a:rPr>
              <a:t> </a:t>
            </a:r>
            <a:r>
              <a:rPr lang="en-US" sz="1800">
                <a:latin typeface="Veranda"/>
                <a:ea typeface="Verdana"/>
                <a:cs typeface="Rockwell"/>
              </a:rPr>
              <a:t>be</a:t>
            </a:r>
            <a:r>
              <a:rPr lang="en-US" sz="1800" spc="-35">
                <a:latin typeface="Veranda"/>
                <a:ea typeface="Verdana"/>
                <a:cs typeface="Rockwell"/>
              </a:rPr>
              <a:t> </a:t>
            </a:r>
            <a:r>
              <a:rPr lang="en-US" sz="1800">
                <a:latin typeface="Veranda"/>
                <a:ea typeface="Verdana"/>
                <a:cs typeface="Rockwell"/>
              </a:rPr>
              <a:t>assisted</a:t>
            </a:r>
            <a:r>
              <a:rPr lang="en-US" sz="1800" spc="-35">
                <a:latin typeface="Veranda"/>
                <a:ea typeface="Verdana"/>
                <a:cs typeface="Rockwell"/>
              </a:rPr>
              <a:t> </a:t>
            </a:r>
            <a:r>
              <a:rPr lang="en-US" sz="1800">
                <a:latin typeface="Veranda"/>
                <a:ea typeface="Verdana"/>
                <a:cs typeface="Rockwell"/>
              </a:rPr>
              <a:t>by</a:t>
            </a:r>
            <a:r>
              <a:rPr lang="en-US" sz="1800" spc="-35">
                <a:latin typeface="Veranda"/>
                <a:ea typeface="Verdana"/>
                <a:cs typeface="Rockwell"/>
              </a:rPr>
              <a:t> </a:t>
            </a:r>
            <a:r>
              <a:rPr lang="en-US" sz="1800">
                <a:latin typeface="Veranda"/>
                <a:ea typeface="Verdana"/>
                <a:cs typeface="Rockwell"/>
              </a:rPr>
              <a:t>Data</a:t>
            </a:r>
            <a:r>
              <a:rPr lang="en-US" sz="1800" spc="-35">
                <a:latin typeface="Veranda"/>
                <a:ea typeface="Verdana"/>
                <a:cs typeface="Rockwell"/>
              </a:rPr>
              <a:t> </a:t>
            </a:r>
            <a:r>
              <a:rPr lang="en-US" sz="1800">
                <a:latin typeface="Veranda"/>
                <a:ea typeface="Verdana"/>
                <a:cs typeface="Rockwell"/>
              </a:rPr>
              <a:t>Entry</a:t>
            </a:r>
            <a:r>
              <a:rPr lang="en-US" sz="1800" spc="-35">
                <a:latin typeface="Veranda"/>
                <a:ea typeface="Verdana"/>
                <a:cs typeface="Rockwell"/>
              </a:rPr>
              <a:t> </a:t>
            </a:r>
            <a:r>
              <a:rPr lang="en-US" sz="1800" spc="-10">
                <a:latin typeface="Veranda"/>
                <a:ea typeface="Verdana"/>
                <a:cs typeface="Rockwell"/>
              </a:rPr>
              <a:t>person. </a:t>
            </a:r>
          </a:p>
          <a:p>
            <a:pPr marL="285750" indent="-285750">
              <a:buFont typeface="Arial" panose="020B0604020202020204" pitchFamily="34" charset="0"/>
              <a:buChar char="•"/>
            </a:pPr>
            <a:r>
              <a:rPr lang="en-US" sz="1800" spc="-10">
                <a:latin typeface="Veranda"/>
                <a:ea typeface="Verdana"/>
                <a:cs typeface="Rockwell"/>
              </a:rPr>
              <a:t>Preliminary</a:t>
            </a:r>
            <a:r>
              <a:rPr lang="en-US" sz="1800" spc="-45">
                <a:latin typeface="Veranda"/>
                <a:ea typeface="Verdana"/>
                <a:cs typeface="Rockwell"/>
              </a:rPr>
              <a:t> </a:t>
            </a:r>
            <a:r>
              <a:rPr lang="en-US" sz="1800">
                <a:latin typeface="Veranda"/>
                <a:ea typeface="Verdana"/>
                <a:cs typeface="Rockwell"/>
              </a:rPr>
              <a:t>Results</a:t>
            </a:r>
            <a:r>
              <a:rPr lang="en-US" sz="1800" spc="-40">
                <a:latin typeface="Veranda"/>
                <a:ea typeface="Verdana"/>
                <a:cs typeface="Rockwell"/>
              </a:rPr>
              <a:t> </a:t>
            </a:r>
            <a:r>
              <a:rPr lang="en-US">
                <a:latin typeface="Veranda"/>
                <a:ea typeface="Verdana"/>
                <a:cs typeface="Rockwell"/>
              </a:rPr>
              <a:t>must </a:t>
            </a:r>
            <a:r>
              <a:rPr lang="en-US" sz="1800">
                <a:latin typeface="Veranda"/>
                <a:ea typeface="Verdana"/>
                <a:cs typeface="Rockwell"/>
              </a:rPr>
              <a:t>be</a:t>
            </a:r>
            <a:r>
              <a:rPr lang="en-US">
                <a:latin typeface="Veranda"/>
                <a:ea typeface="Verdana"/>
                <a:cs typeface="Rockwell"/>
              </a:rPr>
              <a:t> </a:t>
            </a:r>
            <a:r>
              <a:rPr lang="en-US" sz="1800" spc="-10">
                <a:latin typeface="Veranda"/>
                <a:ea typeface="Verdana"/>
                <a:cs typeface="Rockwell"/>
              </a:rPr>
              <a:t>entered</a:t>
            </a:r>
            <a:r>
              <a:rPr lang="en-US" sz="1800" spc="-45">
                <a:latin typeface="Veranda"/>
                <a:ea typeface="Verdana"/>
                <a:cs typeface="Rockwell"/>
              </a:rPr>
              <a:t> </a:t>
            </a:r>
            <a:r>
              <a:rPr lang="en-US" sz="1800">
                <a:latin typeface="Veranda"/>
                <a:ea typeface="Verdana"/>
                <a:cs typeface="Rockwell"/>
              </a:rPr>
              <a:t>by</a:t>
            </a:r>
            <a:r>
              <a:rPr lang="en-US" sz="1800" spc="-40">
                <a:latin typeface="Veranda"/>
                <a:ea typeface="Verdana"/>
                <a:cs typeface="Rockwell"/>
              </a:rPr>
              <a:t> </a:t>
            </a:r>
            <a:r>
              <a:rPr lang="en-US" sz="1800">
                <a:latin typeface="Veranda"/>
                <a:ea typeface="Verdana"/>
                <a:cs typeface="Rockwell"/>
              </a:rPr>
              <a:t>midnight</a:t>
            </a:r>
            <a:r>
              <a:rPr lang="en-US" sz="1800" spc="-45">
                <a:latin typeface="Veranda"/>
                <a:ea typeface="Verdana"/>
                <a:cs typeface="Rockwell"/>
              </a:rPr>
              <a:t> </a:t>
            </a:r>
            <a:r>
              <a:rPr lang="en-US" sz="1800" spc="-135">
                <a:latin typeface="Veranda"/>
                <a:ea typeface="Verdana"/>
                <a:cs typeface="Rockwell"/>
              </a:rPr>
              <a:t>(polling </a:t>
            </a:r>
            <a:r>
              <a:rPr lang="en-US" sz="1800">
                <a:latin typeface="Veranda"/>
                <a:ea typeface="Verdana"/>
                <a:cs typeface="Rockwell"/>
              </a:rPr>
              <a:t>place</a:t>
            </a:r>
            <a:r>
              <a:rPr lang="en-US" sz="1800" spc="-30">
                <a:latin typeface="Veranda"/>
                <a:ea typeface="Verdana"/>
                <a:cs typeface="Rockwell"/>
              </a:rPr>
              <a:t> </a:t>
            </a:r>
            <a:r>
              <a:rPr lang="en-US" sz="1800" spc="-10">
                <a:latin typeface="Veranda"/>
                <a:ea typeface="Verdana"/>
                <a:cs typeface="Rockwell"/>
              </a:rPr>
              <a:t>tapes).</a:t>
            </a:r>
          </a:p>
          <a:p>
            <a:pPr marL="285750" indent="-285750">
              <a:buFont typeface="Arial" panose="020B0604020202020204" pitchFamily="34" charset="0"/>
              <a:buChar char="•"/>
            </a:pPr>
            <a:r>
              <a:rPr lang="en-US" sz="1800" spc="-10">
                <a:latin typeface="Veranda"/>
                <a:ea typeface="Verdana"/>
                <a:cs typeface="Rockwell"/>
              </a:rPr>
              <a:t>Preliminary</a:t>
            </a:r>
            <a:r>
              <a:rPr lang="en-US" sz="1800" spc="-35">
                <a:latin typeface="Veranda"/>
                <a:ea typeface="Verdana"/>
                <a:cs typeface="Rockwell"/>
              </a:rPr>
              <a:t> </a:t>
            </a:r>
            <a:r>
              <a:rPr lang="en-US" sz="1800">
                <a:latin typeface="Veranda"/>
                <a:ea typeface="Verdana"/>
                <a:cs typeface="Rockwell"/>
              </a:rPr>
              <a:t>Stats</a:t>
            </a:r>
            <a:r>
              <a:rPr lang="en-US" sz="1800" spc="-35">
                <a:latin typeface="Veranda"/>
                <a:ea typeface="Verdana"/>
                <a:cs typeface="Rockwell"/>
              </a:rPr>
              <a:t> must be </a:t>
            </a:r>
            <a:r>
              <a:rPr lang="en-US" sz="1800" spc="-10">
                <a:latin typeface="Veranda"/>
                <a:ea typeface="Verdana"/>
                <a:cs typeface="Rockwell"/>
              </a:rPr>
              <a:t>entered</a:t>
            </a:r>
            <a:r>
              <a:rPr lang="en-US" sz="1800" spc="-30">
                <a:latin typeface="Veranda"/>
                <a:ea typeface="Verdana"/>
                <a:cs typeface="Rockwell"/>
              </a:rPr>
              <a:t> </a:t>
            </a:r>
            <a:r>
              <a:rPr lang="en-US" sz="1800">
                <a:latin typeface="Veranda"/>
                <a:ea typeface="Verdana"/>
                <a:cs typeface="Rockwell"/>
              </a:rPr>
              <a:t>by</a:t>
            </a:r>
            <a:r>
              <a:rPr lang="en-US" sz="1800" spc="-35">
                <a:latin typeface="Veranda"/>
                <a:ea typeface="Verdana"/>
                <a:cs typeface="Rockwell"/>
              </a:rPr>
              <a:t> </a:t>
            </a:r>
            <a:r>
              <a:rPr lang="en-US" sz="1800" spc="-140">
                <a:latin typeface="Veranda"/>
                <a:ea typeface="Verdana"/>
                <a:cs typeface="Rockwell"/>
              </a:rPr>
              <a:t>midnight </a:t>
            </a:r>
            <a:r>
              <a:rPr lang="en-US" sz="1800">
                <a:latin typeface="Veranda"/>
                <a:ea typeface="Verdana"/>
                <a:cs typeface="Rockwell"/>
              </a:rPr>
              <a:t>before</a:t>
            </a:r>
            <a:r>
              <a:rPr lang="en-US" sz="1800" spc="-50">
                <a:latin typeface="Veranda"/>
                <a:ea typeface="Verdana"/>
                <a:cs typeface="Rockwell"/>
              </a:rPr>
              <a:t> </a:t>
            </a:r>
            <a:r>
              <a:rPr lang="en-US" sz="1800">
                <a:latin typeface="Veranda"/>
                <a:ea typeface="Verdana"/>
                <a:cs typeface="Rockwell"/>
              </a:rPr>
              <a:t>you</a:t>
            </a:r>
            <a:r>
              <a:rPr lang="en-US" sz="1800" spc="-50">
                <a:latin typeface="Veranda"/>
                <a:ea typeface="Verdana"/>
                <a:cs typeface="Rockwell"/>
              </a:rPr>
              <a:t> </a:t>
            </a:r>
            <a:r>
              <a:rPr lang="en-US" sz="1800">
                <a:latin typeface="Veranda"/>
                <a:ea typeface="Verdana"/>
                <a:cs typeface="Rockwell"/>
              </a:rPr>
              <a:t>can</a:t>
            </a:r>
            <a:r>
              <a:rPr lang="en-US" sz="1800" spc="-50">
                <a:latin typeface="Veranda"/>
                <a:ea typeface="Verdana"/>
                <a:cs typeface="Rockwell"/>
              </a:rPr>
              <a:t> </a:t>
            </a:r>
            <a:r>
              <a:rPr lang="en-US" sz="1800" spc="-10">
                <a:latin typeface="Veranda"/>
                <a:ea typeface="Verdana"/>
                <a:cs typeface="Rockwell"/>
              </a:rPr>
              <a:t>generate</a:t>
            </a:r>
            <a:r>
              <a:rPr lang="en-US" sz="1800" spc="-50">
                <a:latin typeface="Veranda"/>
                <a:ea typeface="Verdana"/>
                <a:cs typeface="Rockwell"/>
              </a:rPr>
              <a:t> </a:t>
            </a:r>
            <a:r>
              <a:rPr lang="en-US" sz="1800">
                <a:latin typeface="Veranda"/>
                <a:ea typeface="Verdana"/>
                <a:cs typeface="Rockwell"/>
              </a:rPr>
              <a:t>a</a:t>
            </a:r>
            <a:r>
              <a:rPr lang="en-US" sz="1800" spc="-50">
                <a:latin typeface="Veranda"/>
                <a:ea typeface="Verdana"/>
                <a:cs typeface="Rockwell"/>
              </a:rPr>
              <a:t> </a:t>
            </a:r>
            <a:r>
              <a:rPr lang="en-US" sz="1800" spc="-10">
                <a:latin typeface="Veranda"/>
                <a:ea typeface="Verdana"/>
                <a:cs typeface="Rockwell"/>
              </a:rPr>
              <a:t>return.</a:t>
            </a:r>
          </a:p>
          <a:p>
            <a:pPr marL="285750" indent="-285750">
              <a:buFont typeface="Arial" panose="020B0604020202020204" pitchFamily="34" charset="0"/>
              <a:buChar char="•"/>
            </a:pPr>
            <a:r>
              <a:rPr lang="en-US" b="1" spc="-10">
                <a:latin typeface="Veranda"/>
                <a:ea typeface="Verdana"/>
                <a:cs typeface="Rockwell"/>
              </a:rPr>
              <a:t>Remember</a:t>
            </a:r>
            <a:r>
              <a:rPr lang="en-US" spc="-10">
                <a:latin typeface="Veranda"/>
                <a:ea typeface="Verdana"/>
                <a:cs typeface="Rockwell"/>
              </a:rPr>
              <a:t>: Y</a:t>
            </a:r>
            <a:r>
              <a:rPr lang="en-US">
                <a:latin typeface="Veranda"/>
                <a:ea typeface="Verdana"/>
                <a:cs typeface="Rockwell"/>
              </a:rPr>
              <a:t>ou</a:t>
            </a:r>
            <a:r>
              <a:rPr lang="en-US" sz="1800" spc="-25">
                <a:latin typeface="Veranda"/>
                <a:ea typeface="Verdana"/>
                <a:cs typeface="Rockwell"/>
              </a:rPr>
              <a:t> </a:t>
            </a:r>
            <a:r>
              <a:rPr lang="en-US" sz="1800">
                <a:latin typeface="Veranda"/>
                <a:ea typeface="Verdana"/>
                <a:cs typeface="Rockwell"/>
              </a:rPr>
              <a:t>must</a:t>
            </a:r>
            <a:r>
              <a:rPr lang="en-US" sz="1800" spc="-30">
                <a:latin typeface="Veranda"/>
                <a:ea typeface="Verdana"/>
                <a:cs typeface="Rockwell"/>
              </a:rPr>
              <a:t> </a:t>
            </a:r>
            <a:r>
              <a:rPr lang="en-US" spc="-30">
                <a:latin typeface="Veranda"/>
                <a:ea typeface="Verdana"/>
                <a:cs typeface="Rockwell"/>
              </a:rPr>
              <a:t>S</a:t>
            </a:r>
            <a:r>
              <a:rPr lang="en-US" sz="1800">
                <a:latin typeface="Veranda"/>
                <a:ea typeface="Verdana"/>
                <a:cs typeface="Rockwell"/>
              </a:rPr>
              <a:t>ubmit</a:t>
            </a:r>
            <a:r>
              <a:rPr lang="en-US" sz="1800" spc="-30">
                <a:latin typeface="Veranda"/>
                <a:ea typeface="Verdana"/>
                <a:cs typeface="Rockwell"/>
              </a:rPr>
              <a:t> </a:t>
            </a:r>
            <a:r>
              <a:rPr lang="en-US" sz="1800">
                <a:latin typeface="Veranda"/>
                <a:ea typeface="Verdana"/>
                <a:cs typeface="Rockwell"/>
              </a:rPr>
              <a:t>to</a:t>
            </a:r>
            <a:r>
              <a:rPr lang="en-US" sz="1800" spc="-30">
                <a:latin typeface="Veranda"/>
                <a:ea typeface="Verdana"/>
                <a:cs typeface="Rockwell"/>
              </a:rPr>
              <a:t> </a:t>
            </a:r>
            <a:r>
              <a:rPr lang="en-US" spc="-30">
                <a:latin typeface="Veranda"/>
                <a:ea typeface="Verdana"/>
                <a:cs typeface="Rockwell"/>
              </a:rPr>
              <a:t>S</a:t>
            </a:r>
            <a:r>
              <a:rPr lang="en-US" sz="1800">
                <a:latin typeface="Veranda"/>
                <a:ea typeface="Verdana"/>
                <a:cs typeface="Rockwell"/>
              </a:rPr>
              <a:t>tate and electronically sign and certify</a:t>
            </a:r>
            <a:r>
              <a:rPr lang="en-US" sz="1800" spc="-30">
                <a:latin typeface="Veranda"/>
                <a:ea typeface="Verdana"/>
                <a:cs typeface="Rockwell"/>
              </a:rPr>
              <a:t> </a:t>
            </a:r>
            <a:r>
              <a:rPr lang="en-US" b="1" spc="-30">
                <a:latin typeface="Veranda"/>
                <a:ea typeface="Verdana"/>
                <a:cs typeface="Rockwell"/>
              </a:rPr>
              <a:t>three </a:t>
            </a:r>
            <a:r>
              <a:rPr lang="en-US" sz="1800" spc="-10">
                <a:latin typeface="Veranda"/>
                <a:ea typeface="Verdana"/>
                <a:cs typeface="Rockwell"/>
              </a:rPr>
              <a:t>times: </a:t>
            </a:r>
            <a:r>
              <a:rPr lang="en-US" sz="1800">
                <a:latin typeface="Veranda"/>
                <a:ea typeface="Verdana"/>
                <a:cs typeface="Rockwell"/>
              </a:rPr>
              <a:t>(1)candidates </a:t>
            </a:r>
            <a:r>
              <a:rPr lang="en-US" sz="1800" spc="-25">
                <a:latin typeface="Veranda"/>
                <a:ea typeface="Verdana"/>
                <a:cs typeface="Rockwell"/>
              </a:rPr>
              <a:t>results, </a:t>
            </a:r>
            <a:r>
              <a:rPr lang="en-US" sz="1800">
                <a:latin typeface="Veranda"/>
                <a:ea typeface="Verdana"/>
                <a:cs typeface="Rockwell"/>
              </a:rPr>
              <a:t>(2) stats, and (3) question results.</a:t>
            </a:r>
          </a:p>
          <a:p>
            <a:endParaRPr lang="en-US" dirty="0">
              <a:latin typeface="Vrinda" panose="020B0502040204020203" pitchFamily="34" charset="0"/>
              <a:cs typeface="Vrinda" panose="020B0502040204020203" pitchFamily="34" charset="0"/>
            </a:endParaRPr>
          </a:p>
          <a:p>
            <a:pPr algn="ctr"/>
            <a:r>
              <a:rPr lang="en-US" u="sng">
                <a:latin typeface="Vrinda"/>
                <a:cs typeface="Vrinda"/>
              </a:rPr>
              <a:t>The Days Following the Election</a:t>
            </a:r>
          </a:p>
          <a:p>
            <a:pPr marL="298450" marR="134620" indent="-285750">
              <a:lnSpc>
                <a:spcPts val="1900"/>
              </a:lnSpc>
              <a:spcBef>
                <a:spcPts val="380"/>
              </a:spcBef>
              <a:buFont typeface="Arial" panose="020B0604020202020204" pitchFamily="34" charset="0"/>
              <a:buChar char="•"/>
            </a:pPr>
            <a:r>
              <a:rPr lang="en-US" sz="1800">
                <a:latin typeface="Veranda"/>
                <a:ea typeface="Verdana"/>
                <a:cs typeface="Rockwell"/>
              </a:rPr>
              <a:t>Send</a:t>
            </a:r>
            <a:r>
              <a:rPr lang="en-US" sz="1800" spc="-30">
                <a:latin typeface="Veranda"/>
                <a:ea typeface="Verdana"/>
                <a:cs typeface="Rockwell"/>
              </a:rPr>
              <a:t> </a:t>
            </a:r>
            <a:r>
              <a:rPr lang="en-US" sz="1800">
                <a:latin typeface="Veranda"/>
                <a:ea typeface="Verdana"/>
                <a:cs typeface="Rockwell"/>
              </a:rPr>
              <a:t>SOTS</a:t>
            </a:r>
            <a:r>
              <a:rPr lang="en-US" sz="1800" spc="-30">
                <a:latin typeface="Veranda"/>
                <a:ea typeface="Verdana"/>
                <a:cs typeface="Rockwell"/>
              </a:rPr>
              <a:t> </a:t>
            </a:r>
            <a:r>
              <a:rPr lang="en-US" sz="1800">
                <a:latin typeface="Veranda"/>
                <a:ea typeface="Verdana"/>
                <a:cs typeface="Rockwell"/>
              </a:rPr>
              <a:t>a</a:t>
            </a:r>
            <a:r>
              <a:rPr lang="en-US" sz="1800" spc="-30">
                <a:latin typeface="Veranda"/>
                <a:ea typeface="Verdana"/>
                <a:cs typeface="Rockwell"/>
              </a:rPr>
              <a:t> </a:t>
            </a:r>
            <a:r>
              <a:rPr lang="en-US" sz="1800">
                <a:latin typeface="Veranda"/>
                <a:ea typeface="Verdana"/>
                <a:cs typeface="Rockwell"/>
              </a:rPr>
              <a:t>final</a:t>
            </a:r>
            <a:r>
              <a:rPr lang="en-US" sz="1800" spc="-35">
                <a:latin typeface="Veranda"/>
                <a:ea typeface="Verdana"/>
                <a:cs typeface="Rockwell"/>
              </a:rPr>
              <a:t> </a:t>
            </a:r>
            <a:r>
              <a:rPr lang="en-US" sz="1800">
                <a:latin typeface="Veranda"/>
                <a:ea typeface="Verdana"/>
                <a:cs typeface="Rockwell"/>
              </a:rPr>
              <a:t>return</a:t>
            </a:r>
            <a:r>
              <a:rPr lang="en-US" sz="1800" spc="-30">
                <a:latin typeface="Veranda"/>
                <a:ea typeface="Verdana"/>
                <a:cs typeface="Rockwell"/>
              </a:rPr>
              <a:t> </a:t>
            </a:r>
            <a:r>
              <a:rPr lang="en-US" sz="1800">
                <a:latin typeface="Veranda"/>
                <a:ea typeface="Verdana"/>
                <a:cs typeface="Rockwell"/>
              </a:rPr>
              <a:t>by the</a:t>
            </a:r>
            <a:r>
              <a:rPr lang="en-US" sz="1800" spc="-35">
                <a:latin typeface="Veranda"/>
                <a:ea typeface="Verdana"/>
                <a:cs typeface="Rockwell"/>
              </a:rPr>
              <a:t> </a:t>
            </a:r>
            <a:r>
              <a:rPr lang="en-US" sz="1800">
                <a:latin typeface="Veranda"/>
                <a:ea typeface="Verdana"/>
                <a:cs typeface="Rockwell"/>
              </a:rPr>
              <a:t>Friday</a:t>
            </a:r>
            <a:r>
              <a:rPr lang="en-US" sz="1800" spc="-35">
                <a:latin typeface="Veranda"/>
                <a:ea typeface="Verdana"/>
                <a:cs typeface="Rockwell"/>
              </a:rPr>
              <a:t> </a:t>
            </a:r>
            <a:r>
              <a:rPr lang="en-US" sz="1800" spc="-10">
                <a:latin typeface="Veranda"/>
                <a:ea typeface="Verdana"/>
                <a:cs typeface="Rockwell"/>
              </a:rPr>
              <a:t>following the election.</a:t>
            </a:r>
          </a:p>
          <a:p>
            <a:pPr marL="302260" indent="-285750">
              <a:lnSpc>
                <a:spcPct val="100000"/>
              </a:lnSpc>
              <a:buFont typeface="Arial" panose="020B0604020202020204" pitchFamily="34" charset="0"/>
              <a:buChar char="•"/>
            </a:pPr>
            <a:r>
              <a:rPr lang="en-US" sz="1800" spc="-10">
                <a:latin typeface="Veranda"/>
                <a:ea typeface="Verdana"/>
                <a:cs typeface="Rockwell"/>
              </a:rPr>
              <a:t>W</a:t>
            </a:r>
            <a:r>
              <a:rPr lang="en-US" sz="1800" spc="-40">
                <a:latin typeface="Veranda"/>
                <a:ea typeface="Verdana"/>
                <a:cs typeface="Rockwell"/>
              </a:rPr>
              <a:t>et</a:t>
            </a:r>
            <a:r>
              <a:rPr lang="en-US" sz="1800" spc="-30">
                <a:latin typeface="Veranda"/>
                <a:ea typeface="Verdana"/>
                <a:cs typeface="Rockwell"/>
              </a:rPr>
              <a:t> </a:t>
            </a:r>
            <a:r>
              <a:rPr lang="en-US" sz="1800" spc="-10">
                <a:latin typeface="Veranda"/>
                <a:ea typeface="Verdana"/>
                <a:cs typeface="Rockwell"/>
              </a:rPr>
              <a:t>signature</a:t>
            </a:r>
            <a:r>
              <a:rPr lang="en-US" sz="1800" spc="-30">
                <a:latin typeface="Veranda"/>
                <a:ea typeface="Verdana"/>
                <a:cs typeface="Rockwell"/>
              </a:rPr>
              <a:t> </a:t>
            </a:r>
            <a:r>
              <a:rPr lang="en-US" sz="1800">
                <a:latin typeface="Veranda"/>
                <a:ea typeface="Verdana"/>
                <a:cs typeface="Rockwell"/>
              </a:rPr>
              <a:t>is</a:t>
            </a:r>
            <a:r>
              <a:rPr lang="en-US" sz="1800" spc="-30">
                <a:latin typeface="Veranda"/>
                <a:ea typeface="Verdana"/>
                <a:cs typeface="Rockwell"/>
              </a:rPr>
              <a:t> </a:t>
            </a:r>
            <a:r>
              <a:rPr lang="en-US" sz="1800" spc="-20">
                <a:latin typeface="Veranda"/>
                <a:ea typeface="Verdana"/>
                <a:cs typeface="Rockwell"/>
              </a:rPr>
              <a:t>required</a:t>
            </a:r>
            <a:r>
              <a:rPr lang="en-US" sz="1800" spc="-25">
                <a:latin typeface="Veranda"/>
                <a:ea typeface="Verdana"/>
                <a:cs typeface="Rockwell"/>
              </a:rPr>
              <a:t> </a:t>
            </a:r>
            <a:r>
              <a:rPr lang="en-US" sz="1800">
                <a:latin typeface="Veranda"/>
                <a:ea typeface="Verdana"/>
                <a:cs typeface="Rockwell"/>
              </a:rPr>
              <a:t>for</a:t>
            </a:r>
            <a:r>
              <a:rPr lang="en-US" sz="1800" spc="-30">
                <a:latin typeface="Veranda"/>
                <a:ea typeface="Verdana"/>
                <a:cs typeface="Rockwell"/>
              </a:rPr>
              <a:t> </a:t>
            </a:r>
            <a:r>
              <a:rPr lang="en-US" sz="1800">
                <a:latin typeface="Veranda"/>
                <a:ea typeface="Verdana"/>
                <a:cs typeface="Rockwell"/>
              </a:rPr>
              <a:t>the</a:t>
            </a:r>
            <a:r>
              <a:rPr lang="en-US" sz="1800" spc="-30">
                <a:latin typeface="Veranda"/>
                <a:ea typeface="Verdana"/>
                <a:cs typeface="Rockwell"/>
              </a:rPr>
              <a:t> two</a:t>
            </a:r>
            <a:r>
              <a:rPr lang="en-US" sz="1800" spc="-25">
                <a:latin typeface="Veranda"/>
                <a:ea typeface="Verdana"/>
                <a:cs typeface="Rockwell"/>
              </a:rPr>
              <a:t> </a:t>
            </a:r>
            <a:r>
              <a:rPr lang="en-US" sz="1800">
                <a:latin typeface="Veranda"/>
                <a:ea typeface="Verdana"/>
                <a:cs typeface="Rockwell"/>
              </a:rPr>
              <a:t>copies</a:t>
            </a:r>
            <a:r>
              <a:rPr lang="en-US" sz="1800" spc="-30">
                <a:latin typeface="Veranda"/>
                <a:ea typeface="Verdana"/>
                <a:cs typeface="Rockwell"/>
              </a:rPr>
              <a:t> </a:t>
            </a:r>
            <a:r>
              <a:rPr lang="en-US" sz="1800" spc="-10">
                <a:latin typeface="Veranda"/>
                <a:ea typeface="Verdana"/>
                <a:cs typeface="Rockwell"/>
              </a:rPr>
              <a:t>(one to Town Clerk, one to </a:t>
            </a:r>
            <a:r>
              <a:rPr lang="en-US" sz="1800">
                <a:latin typeface="Veranda"/>
                <a:ea typeface="Verdana"/>
                <a:cs typeface="Rockwell"/>
              </a:rPr>
              <a:t>SOTS)</a:t>
            </a:r>
            <a:r>
              <a:rPr lang="en-US" sz="1800" spc="-50">
                <a:latin typeface="Veranda"/>
                <a:ea typeface="Verdana"/>
                <a:cs typeface="Rockwell"/>
              </a:rPr>
              <a:t> </a:t>
            </a:r>
            <a:r>
              <a:rPr lang="en-US" sz="1800">
                <a:latin typeface="Veranda"/>
                <a:ea typeface="Verdana"/>
                <a:cs typeface="Rockwell"/>
              </a:rPr>
              <a:t>of</a:t>
            </a:r>
            <a:r>
              <a:rPr lang="en-US" sz="1800" spc="-25">
                <a:latin typeface="Veranda"/>
                <a:ea typeface="Verdana"/>
                <a:cs typeface="Rockwell"/>
              </a:rPr>
              <a:t> </a:t>
            </a:r>
            <a:r>
              <a:rPr lang="en-US" sz="1800">
                <a:latin typeface="Veranda"/>
                <a:ea typeface="Verdana"/>
                <a:cs typeface="Rockwell"/>
              </a:rPr>
              <a:t>original,</a:t>
            </a:r>
            <a:r>
              <a:rPr lang="en-US" sz="1800" spc="-25">
                <a:latin typeface="Veranda"/>
                <a:ea typeface="Verdana"/>
                <a:cs typeface="Rockwell"/>
              </a:rPr>
              <a:t> </a:t>
            </a:r>
            <a:r>
              <a:rPr lang="en-US" sz="1800">
                <a:latin typeface="Veranda"/>
                <a:ea typeface="Verdana"/>
                <a:cs typeface="Rockwell"/>
              </a:rPr>
              <a:t>and</a:t>
            </a:r>
            <a:r>
              <a:rPr lang="en-US" sz="1800" spc="-25">
                <a:latin typeface="Veranda"/>
                <a:ea typeface="Verdana"/>
                <a:cs typeface="Rockwell"/>
              </a:rPr>
              <a:t> </a:t>
            </a:r>
            <a:r>
              <a:rPr lang="en-US" sz="1800">
                <a:latin typeface="Veranda"/>
                <a:ea typeface="Verdana"/>
                <a:cs typeface="Rockwell"/>
              </a:rPr>
              <a:t>all</a:t>
            </a:r>
            <a:r>
              <a:rPr lang="en-US" sz="1800" spc="-25">
                <a:latin typeface="Veranda"/>
                <a:ea typeface="Verdana"/>
                <a:cs typeface="Rockwell"/>
              </a:rPr>
              <a:t> </a:t>
            </a:r>
            <a:r>
              <a:rPr lang="en-US" sz="1800">
                <a:latin typeface="Veranda"/>
                <a:ea typeface="Verdana"/>
                <a:cs typeface="Rockwell"/>
              </a:rPr>
              <a:t>amendments</a:t>
            </a:r>
            <a:r>
              <a:rPr lang="en-US" sz="1800" spc="-30">
                <a:latin typeface="Veranda"/>
                <a:ea typeface="Verdana"/>
                <a:cs typeface="Rockwell"/>
              </a:rPr>
              <a:t> </a:t>
            </a:r>
            <a:r>
              <a:rPr lang="en-US" sz="1800" spc="-10">
                <a:latin typeface="Veranda"/>
                <a:ea typeface="Verdana"/>
                <a:cs typeface="Rockwell"/>
              </a:rPr>
              <a:t>should </a:t>
            </a:r>
            <a:r>
              <a:rPr lang="en-US" sz="1800">
                <a:latin typeface="Veranda"/>
                <a:ea typeface="Verdana"/>
                <a:cs typeface="Rockwell"/>
              </a:rPr>
              <a:t>be</a:t>
            </a:r>
            <a:r>
              <a:rPr lang="en-US" sz="1800" spc="-45">
                <a:latin typeface="Veranda"/>
                <a:ea typeface="Verdana"/>
                <a:cs typeface="Rockwell"/>
              </a:rPr>
              <a:t> </a:t>
            </a:r>
            <a:r>
              <a:rPr lang="en-US" sz="1800">
                <a:latin typeface="Veranda"/>
                <a:ea typeface="Verdana"/>
                <a:cs typeface="Rockwell"/>
              </a:rPr>
              <a:t>sent</a:t>
            </a:r>
            <a:r>
              <a:rPr lang="en-US" sz="1800" spc="-40">
                <a:latin typeface="Veranda"/>
                <a:ea typeface="Verdana"/>
                <a:cs typeface="Rockwell"/>
              </a:rPr>
              <a:t> </a:t>
            </a:r>
            <a:r>
              <a:rPr lang="en-US" sz="1800">
                <a:latin typeface="Veranda"/>
                <a:ea typeface="Verdana"/>
                <a:cs typeface="Rockwell"/>
              </a:rPr>
              <a:t>to</a:t>
            </a:r>
            <a:r>
              <a:rPr lang="en-US" sz="1800" spc="-45">
                <a:latin typeface="Veranda"/>
                <a:ea typeface="Verdana"/>
                <a:cs typeface="Rockwell"/>
              </a:rPr>
              <a:t> </a:t>
            </a:r>
            <a:r>
              <a:rPr lang="en-US" sz="1800">
                <a:latin typeface="Veranda"/>
                <a:ea typeface="Verdana"/>
                <a:cs typeface="Rockwell"/>
              </a:rPr>
              <a:t>SOTS</a:t>
            </a:r>
            <a:r>
              <a:rPr lang="en-US" sz="1800" spc="-40">
                <a:latin typeface="Veranda"/>
                <a:ea typeface="Verdana"/>
                <a:cs typeface="Rockwell"/>
              </a:rPr>
              <a:t> postmarked by Friday</a:t>
            </a:r>
            <a:r>
              <a:rPr lang="en-US" sz="1800" spc="-10">
                <a:latin typeface="Veranda"/>
                <a:ea typeface="Verdana"/>
                <a:cs typeface="Rockwell"/>
              </a:rPr>
              <a:t>.</a:t>
            </a:r>
          </a:p>
          <a:p>
            <a:pPr marL="285750" indent="-285750">
              <a:buFont typeface="Arial" panose="020B0604020202020204" pitchFamily="34" charset="0"/>
              <a:buChar char="•"/>
            </a:pPr>
            <a:r>
              <a:rPr lang="en-US" sz="1800" dirty="0">
                <a:latin typeface="Veranda"/>
              </a:rPr>
              <a:t>No amendments will be allowed afte</a:t>
            </a:r>
            <a:r>
              <a:rPr lang="en-US" dirty="0">
                <a:latin typeface="Veranda"/>
              </a:rPr>
              <a:t>r</a:t>
            </a:r>
            <a:r>
              <a:rPr lang="en-US" sz="1800" dirty="0">
                <a:latin typeface="Veranda"/>
              </a:rPr>
              <a:t> Friday. </a:t>
            </a:r>
          </a:p>
          <a:p>
            <a:pPr marL="285750" indent="-285750">
              <a:buFont typeface="Arial" panose="020B0604020202020204" pitchFamily="34" charset="0"/>
              <a:buChar char="•"/>
            </a:pPr>
            <a:r>
              <a:rPr lang="en-US" sz="1800" spc="-10">
                <a:latin typeface="Veranda"/>
                <a:ea typeface="Verdana"/>
                <a:cs typeface="Arial"/>
              </a:rPr>
              <a:t>Multi polling place towns </a:t>
            </a:r>
            <a:r>
              <a:rPr lang="en-US" spc="-10">
                <a:latin typeface="Veranda"/>
                <a:ea typeface="Verdana"/>
                <a:cs typeface="Arial"/>
              </a:rPr>
              <a:t>are</a:t>
            </a:r>
            <a:r>
              <a:rPr lang="en-US" spc="-10">
                <a:solidFill>
                  <a:srgbClr val="FF0000"/>
                </a:solidFill>
                <a:latin typeface="Veranda"/>
                <a:ea typeface="Verdana"/>
                <a:cs typeface="Arial"/>
              </a:rPr>
              <a:t> required </a:t>
            </a:r>
            <a:r>
              <a:rPr lang="en-US" spc="-10">
                <a:latin typeface="Veranda"/>
                <a:ea typeface="Verdana"/>
                <a:cs typeface="Arial"/>
              </a:rPr>
              <a:t>to</a:t>
            </a:r>
            <a:r>
              <a:rPr lang="en-US" sz="1800" spc="-10">
                <a:latin typeface="Veranda"/>
                <a:ea typeface="Verdana"/>
                <a:cs typeface="Arial"/>
              </a:rPr>
              <a:t> meet with Town </a:t>
            </a:r>
            <a:r>
              <a:rPr lang="en-US" spc="-10">
                <a:latin typeface="Veranda"/>
                <a:ea typeface="Verdana"/>
                <a:cs typeface="Arial"/>
              </a:rPr>
              <a:t>C</a:t>
            </a:r>
            <a:r>
              <a:rPr lang="en-US" sz="1800" spc="-10">
                <a:latin typeface="Veranda"/>
                <a:ea typeface="Verdana"/>
                <a:cs typeface="Arial"/>
              </a:rPr>
              <a:t>lerk to reconcile Head </a:t>
            </a:r>
            <a:r>
              <a:rPr lang="en-US" spc="-10">
                <a:latin typeface="Veranda"/>
                <a:ea typeface="Verdana"/>
                <a:cs typeface="Arial"/>
              </a:rPr>
              <a:t>M</a:t>
            </a:r>
            <a:r>
              <a:rPr lang="en-US" sz="1800" spc="-10">
                <a:latin typeface="Veranda"/>
                <a:ea typeface="Verdana"/>
                <a:cs typeface="Arial"/>
              </a:rPr>
              <a:t>oderator’s Return.</a:t>
            </a:r>
          </a:p>
          <a:p>
            <a:pPr marL="285750" indent="-285750">
              <a:buFont typeface="Arial" panose="020B0604020202020204" pitchFamily="34" charset="0"/>
              <a:buChar char="•"/>
            </a:pPr>
            <a:r>
              <a:rPr lang="en-US">
                <a:solidFill>
                  <a:srgbClr val="0070C0"/>
                </a:solidFill>
                <a:latin typeface="Veranda"/>
              </a:rPr>
              <a:t>Ballot ordered is for in-person voting on Election Day.  </a:t>
            </a:r>
          </a:p>
          <a:p>
            <a:pPr marL="285750" indent="-285750">
              <a:buFont typeface="Arial" panose="020B0604020202020204" pitchFamily="34" charset="0"/>
              <a:buChar char="•"/>
            </a:pPr>
            <a:r>
              <a:rPr lang="en-US">
                <a:solidFill>
                  <a:srgbClr val="0070C0"/>
                </a:solidFill>
                <a:latin typeface="Veranda"/>
              </a:rPr>
              <a:t>Polling place report goes to Lori Magora (email lori.magora@ct.gov).</a:t>
            </a:r>
          </a:p>
          <a:p>
            <a:br>
              <a:rPr lang="en-US" dirty="0"/>
            </a:br>
            <a:endParaRPr lang="en-US" dirty="0"/>
          </a:p>
          <a:p>
            <a:pPr algn="ctr"/>
            <a:endParaRPr lang="en-US" dirty="0"/>
          </a:p>
        </p:txBody>
      </p:sp>
    </p:spTree>
    <p:extLst>
      <p:ext uri="{BB962C8B-B14F-4D97-AF65-F5344CB8AC3E}">
        <p14:creationId xmlns:p14="http://schemas.microsoft.com/office/powerpoint/2010/main" val="653135912"/>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0DC8-FE4F-C18C-7C26-2E358DD78C7F}"/>
              </a:ext>
            </a:extLst>
          </p:cNvPr>
          <p:cNvSpPr>
            <a:spLocks noGrp="1"/>
          </p:cNvSpPr>
          <p:nvPr>
            <p:ph type="title"/>
          </p:nvPr>
        </p:nvSpPr>
        <p:spPr>
          <a:xfrm>
            <a:off x="780326" y="500062"/>
            <a:ext cx="10515600" cy="1325563"/>
          </a:xfrm>
        </p:spPr>
        <p:txBody>
          <a:bodyPr>
            <a:normAutofit/>
          </a:bodyPr>
          <a:lstStyle/>
          <a:p>
            <a:pPr algn="ctr"/>
            <a:r>
              <a:rPr lang="en-US" sz="4000" b="1">
                <a:solidFill>
                  <a:srgbClr val="23408F"/>
                </a:solidFill>
                <a:latin typeface="Verdana"/>
                <a:ea typeface="Verdana"/>
              </a:rPr>
              <a:t>FPCA Process</a:t>
            </a:r>
            <a:endParaRPr lang="en-US"/>
          </a:p>
        </p:txBody>
      </p:sp>
      <p:sp>
        <p:nvSpPr>
          <p:cNvPr id="4" name="Rectangle 3">
            <a:extLst>
              <a:ext uri="{FF2B5EF4-FFF2-40B4-BE49-F238E27FC236}">
                <a16:creationId xmlns:a16="http://schemas.microsoft.com/office/drawing/2014/main" id="{5FABE5F5-14EE-C06D-B2FC-464F3A68E8AB}"/>
              </a:ext>
            </a:extLst>
          </p:cNvPr>
          <p:cNvSpPr>
            <a:spLocks noGrp="1" noRot="1" noMove="1" noResize="1" noEditPoints="1" noAdjustHandles="1" noChangeArrowheads="1" noChangeShapeType="1"/>
          </p:cNvSpPr>
          <p:nvPr/>
        </p:nvSpPr>
        <p:spPr>
          <a:xfrm>
            <a:off x="0" y="1788160"/>
            <a:ext cx="12192000" cy="506984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F58858-EBD1-2A27-B1FD-32FE5C41DDA9}"/>
              </a:ext>
            </a:extLst>
          </p:cNvPr>
          <p:cNvSpPr>
            <a:spLocks noGrp="1"/>
          </p:cNvSpPr>
          <p:nvPr>
            <p:ph idx="1"/>
          </p:nvPr>
        </p:nvSpPr>
        <p:spPr>
          <a:xfrm>
            <a:off x="780326" y="2023844"/>
            <a:ext cx="10515600" cy="3647751"/>
          </a:xfrm>
        </p:spPr>
        <p:txBody>
          <a:bodyPr vert="horz" lIns="91440" tIns="45720" rIns="91440" bIns="45720" rtlCol="0" anchor="t">
            <a:noAutofit/>
          </a:bodyPr>
          <a:lstStyle/>
          <a:p>
            <a:r>
              <a:rPr lang="en-US" sz="2900" dirty="0">
                <a:solidFill>
                  <a:schemeClr val="bg1"/>
                </a:solidFill>
                <a:ea typeface="+mn-lt"/>
                <a:cs typeface="+mn-lt"/>
              </a:rPr>
              <a:t>Town Clerk receives an FPCA where the voter has indicated their return is uncertain or they do not intend to return. The voter is registered in CVRS and Active.</a:t>
            </a:r>
          </a:p>
          <a:p>
            <a:pPr marL="514350" indent="-514350">
              <a:buAutoNum type="arabicPeriod"/>
            </a:pPr>
            <a:r>
              <a:rPr lang="en-US" sz="2900" dirty="0">
                <a:solidFill>
                  <a:schemeClr val="bg1"/>
                </a:solidFill>
                <a:ea typeface="+mn-lt"/>
                <a:cs typeface="+mn-lt"/>
              </a:rPr>
              <a:t>TC should give a copy of the FPCA to the Registrars of Voters</a:t>
            </a:r>
          </a:p>
          <a:p>
            <a:pPr marL="514350" indent="-514350">
              <a:buAutoNum type="arabicPeriod"/>
            </a:pPr>
            <a:r>
              <a:rPr lang="en-US" sz="2900" dirty="0">
                <a:solidFill>
                  <a:schemeClr val="bg1"/>
                </a:solidFill>
                <a:ea typeface="+mn-lt"/>
                <a:cs typeface="+mn-lt"/>
              </a:rPr>
              <a:t>Registrars must examine FPCA in addition to facts known to them. </a:t>
            </a:r>
          </a:p>
          <a:p>
            <a:pPr marL="514350" indent="-514350">
              <a:buAutoNum type="arabicPeriod"/>
            </a:pPr>
            <a:r>
              <a:rPr lang="en-US" sz="2900" dirty="0">
                <a:solidFill>
                  <a:schemeClr val="bg1"/>
                </a:solidFill>
                <a:ea typeface="+mn-lt"/>
                <a:cs typeface="+mn-lt"/>
              </a:rPr>
              <a:t>Registrar should process FPCA as change of address and notify voter of federal only status.</a:t>
            </a:r>
          </a:p>
        </p:txBody>
      </p:sp>
      <p:pic>
        <p:nvPicPr>
          <p:cNvPr id="5" name="Picture 4" descr="Logo&#10;&#10;Description automatically generated">
            <a:extLst>
              <a:ext uri="{FF2B5EF4-FFF2-40B4-BE49-F238E27FC236}">
                <a16:creationId xmlns:a16="http://schemas.microsoft.com/office/drawing/2014/main" id="{8D87BB8F-8090-036D-4052-64C8490DFF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326" y="5799027"/>
            <a:ext cx="755726" cy="755726"/>
          </a:xfrm>
          <a:prstGeom prst="rect">
            <a:avLst/>
          </a:prstGeom>
        </p:spPr>
      </p:pic>
      <p:sp>
        <p:nvSpPr>
          <p:cNvPr id="6" name="TextBox 5">
            <a:extLst>
              <a:ext uri="{FF2B5EF4-FFF2-40B4-BE49-F238E27FC236}">
                <a16:creationId xmlns:a16="http://schemas.microsoft.com/office/drawing/2014/main" id="{3B74C8A0-FA44-28FA-7390-D07FB4D65B45}"/>
              </a:ext>
            </a:extLst>
          </p:cNvPr>
          <p:cNvSpPr txBox="1"/>
          <p:nvPr/>
        </p:nvSpPr>
        <p:spPr>
          <a:xfrm>
            <a:off x="1536052" y="6053779"/>
            <a:ext cx="5679641" cy="246221"/>
          </a:xfrm>
          <a:prstGeom prst="rect">
            <a:avLst/>
          </a:prstGeom>
          <a:noFill/>
        </p:spPr>
        <p:txBody>
          <a:bodyPr wrap="square" rtlCol="0">
            <a:spAutoFit/>
          </a:bodyPr>
          <a:lstStyle/>
          <a:p>
            <a:r>
              <a:rPr lang="en-US" sz="1000">
                <a:solidFill>
                  <a:schemeClr val="bg1"/>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363187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15B038-5191-AA1D-BE7E-10D9D085B811}"/>
              </a:ext>
            </a:extLst>
          </p:cNvPr>
          <p:cNvSpPr>
            <a:spLocks noGrp="1" noRot="1" noMove="1" noResize="1" noEditPoints="1" noAdjustHandles="1" noChangeArrowheads="1" noChangeShapeType="1"/>
          </p:cNvSpPr>
          <p:nvPr/>
        </p:nvSpPr>
        <p:spPr>
          <a:xfrm>
            <a:off x="0" y="0"/>
            <a:ext cx="5369560" cy="6893560"/>
          </a:xfrm>
          <a:prstGeom prst="rect">
            <a:avLst/>
          </a:prstGeom>
          <a:gradFill flip="none" rotWithShape="1">
            <a:gsLst>
              <a:gs pos="0">
                <a:srgbClr val="D2232A"/>
              </a:gs>
              <a:gs pos="73000">
                <a:srgbClr val="23408F"/>
              </a:gs>
              <a:gs pos="100000">
                <a:srgbClr val="23408F"/>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DF1CA-947A-139B-02C6-1826F1660C1B}"/>
              </a:ext>
            </a:extLst>
          </p:cNvPr>
          <p:cNvSpPr>
            <a:spLocks noGrp="1"/>
          </p:cNvSpPr>
          <p:nvPr>
            <p:ph type="title"/>
          </p:nvPr>
        </p:nvSpPr>
        <p:spPr>
          <a:xfrm>
            <a:off x="538480" y="2766102"/>
            <a:ext cx="4688840" cy="1325563"/>
          </a:xfrm>
        </p:spPr>
        <p:txBody>
          <a:bodyPr>
            <a:normAutofit/>
          </a:bodyPr>
          <a:lstStyle/>
          <a:p>
            <a:r>
              <a:rPr lang="en-US" sz="4800" b="1">
                <a:solidFill>
                  <a:schemeClr val="bg1"/>
                </a:solidFill>
                <a:latin typeface="Verdana"/>
                <a:ea typeface="Verdana"/>
              </a:rPr>
              <a:t>Example</a:t>
            </a:r>
            <a:endParaRPr lang="en-US" sz="4800" b="1">
              <a:solidFill>
                <a:schemeClr val="bg1"/>
              </a:solidFill>
              <a:latin typeface="Verdana" panose="020B0604030504040204" pitchFamily="34" charset="0"/>
              <a:ea typeface="Verdana" panose="020B0604030504040204" pitchFamily="34" charset="0"/>
            </a:endParaRPr>
          </a:p>
        </p:txBody>
      </p:sp>
      <p:pic>
        <p:nvPicPr>
          <p:cNvPr id="13" name="Picture 12" descr="Logo&#10;&#10;Description automatically generated">
            <a:extLst>
              <a:ext uri="{FF2B5EF4-FFF2-40B4-BE49-F238E27FC236}">
                <a16:creationId xmlns:a16="http://schemas.microsoft.com/office/drawing/2014/main" id="{8D29ECD1-6CD8-BFE8-9EAE-83D2CE652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80" y="5792671"/>
            <a:ext cx="755726" cy="755726"/>
          </a:xfrm>
          <a:prstGeom prst="rect">
            <a:avLst/>
          </a:prstGeom>
        </p:spPr>
      </p:pic>
      <p:sp>
        <p:nvSpPr>
          <p:cNvPr id="14" name="TextBox 13">
            <a:extLst>
              <a:ext uri="{FF2B5EF4-FFF2-40B4-BE49-F238E27FC236}">
                <a16:creationId xmlns:a16="http://schemas.microsoft.com/office/drawing/2014/main" id="{E9B85433-02E4-EAB1-4BB8-46D3172C2006}"/>
              </a:ext>
            </a:extLst>
          </p:cNvPr>
          <p:cNvSpPr txBox="1"/>
          <p:nvPr/>
        </p:nvSpPr>
        <p:spPr>
          <a:xfrm>
            <a:off x="1294206" y="6047423"/>
            <a:ext cx="5679641" cy="246221"/>
          </a:xfrm>
          <a:prstGeom prst="rect">
            <a:avLst/>
          </a:prstGeom>
          <a:noFill/>
        </p:spPr>
        <p:txBody>
          <a:bodyPr wrap="square" rtlCol="0">
            <a:spAutoFit/>
          </a:bodyPr>
          <a:lstStyle/>
          <a:p>
            <a:r>
              <a:rPr lang="en-US" sz="1000">
                <a:solidFill>
                  <a:schemeClr val="bg1"/>
                </a:solidFill>
                <a:latin typeface="Verdana" panose="020B0604030504040204" pitchFamily="34" charset="0"/>
                <a:ea typeface="Verdana" panose="020B0604030504040204" pitchFamily="34" charset="0"/>
              </a:rPr>
              <a:t>Office of the Connecticut Secretary of the State</a:t>
            </a:r>
          </a:p>
        </p:txBody>
      </p:sp>
      <p:sp>
        <p:nvSpPr>
          <p:cNvPr id="4" name="Content Placeholder 2">
            <a:extLst>
              <a:ext uri="{FF2B5EF4-FFF2-40B4-BE49-F238E27FC236}">
                <a16:creationId xmlns:a16="http://schemas.microsoft.com/office/drawing/2014/main" id="{73927C85-6E35-FF2F-5114-DEED2487809A}"/>
              </a:ext>
            </a:extLst>
          </p:cNvPr>
          <p:cNvSpPr txBox="1">
            <a:spLocks/>
          </p:cNvSpPr>
          <p:nvPr/>
        </p:nvSpPr>
        <p:spPr>
          <a:xfrm>
            <a:off x="6421135" y="115718"/>
            <a:ext cx="5214390" cy="67153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b="0" dirty="0">
                <a:solidFill>
                  <a:schemeClr val="tx1">
                    <a:alpha val="80000"/>
                  </a:schemeClr>
                </a:solidFill>
                <a:latin typeface="Verdana"/>
                <a:ea typeface="Verdana"/>
              </a:rPr>
              <a:t>A registered elector who selects either no intent to return or return uncertain gets an </a:t>
            </a:r>
            <a:r>
              <a:rPr lang="en-US" sz="2800" dirty="0">
                <a:solidFill>
                  <a:schemeClr val="tx1">
                    <a:alpha val="80000"/>
                  </a:schemeClr>
                </a:solidFill>
                <a:latin typeface="Verdana"/>
                <a:ea typeface="Verdana"/>
              </a:rPr>
              <a:t>overseas</a:t>
            </a:r>
            <a:r>
              <a:rPr lang="en-US" sz="2800" b="0" dirty="0">
                <a:solidFill>
                  <a:schemeClr val="tx1">
                    <a:alpha val="80000"/>
                  </a:schemeClr>
                </a:solidFill>
                <a:latin typeface="Verdana"/>
                <a:ea typeface="Verdana"/>
              </a:rPr>
              <a:t> federal offices only ballot. </a:t>
            </a:r>
            <a:endParaRPr lang="en-US" dirty="0">
              <a:solidFill>
                <a:schemeClr val="tx1">
                  <a:alpha val="80000"/>
                </a:schemeClr>
              </a:solidFill>
            </a:endParaRPr>
          </a:p>
          <a:p>
            <a:endParaRPr lang="en-US" sz="2800" b="0" dirty="0">
              <a:solidFill>
                <a:schemeClr val="tx1">
                  <a:alpha val="80000"/>
                </a:schemeClr>
              </a:solidFill>
              <a:latin typeface="Verdana"/>
              <a:ea typeface="Verdana"/>
            </a:endParaRPr>
          </a:p>
          <a:p>
            <a:r>
              <a:rPr lang="en-US" sz="2800" b="0" dirty="0">
                <a:solidFill>
                  <a:schemeClr val="tx1">
                    <a:alpha val="80000"/>
                  </a:schemeClr>
                </a:solidFill>
                <a:latin typeface="Verdana"/>
                <a:ea typeface="Verdana"/>
              </a:rPr>
              <a:t>The ROV must be given a copy of the FPCA and must review the registration status. </a:t>
            </a:r>
          </a:p>
        </p:txBody>
      </p:sp>
    </p:spTree>
    <p:extLst>
      <p:ext uri="{BB962C8B-B14F-4D97-AF65-F5344CB8AC3E}">
        <p14:creationId xmlns:p14="http://schemas.microsoft.com/office/powerpoint/2010/main" val="134961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15B038-5191-AA1D-BE7E-10D9D085B811}"/>
              </a:ext>
            </a:extLst>
          </p:cNvPr>
          <p:cNvSpPr>
            <a:spLocks noGrp="1" noRot="1" noMove="1" noResize="1" noEditPoints="1" noAdjustHandles="1" noChangeArrowheads="1" noChangeShapeType="1"/>
          </p:cNvSpPr>
          <p:nvPr/>
        </p:nvSpPr>
        <p:spPr>
          <a:xfrm>
            <a:off x="0" y="0"/>
            <a:ext cx="5369560" cy="6893560"/>
          </a:xfrm>
          <a:prstGeom prst="rect">
            <a:avLst/>
          </a:prstGeom>
          <a:gradFill flip="none" rotWithShape="1">
            <a:gsLst>
              <a:gs pos="0">
                <a:srgbClr val="D2232A"/>
              </a:gs>
              <a:gs pos="73000">
                <a:srgbClr val="23408F"/>
              </a:gs>
              <a:gs pos="100000">
                <a:srgbClr val="23408F"/>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DF1CA-947A-139B-02C6-1826F1660C1B}"/>
              </a:ext>
            </a:extLst>
          </p:cNvPr>
          <p:cNvSpPr>
            <a:spLocks noGrp="1"/>
          </p:cNvSpPr>
          <p:nvPr>
            <p:ph type="title"/>
          </p:nvPr>
        </p:nvSpPr>
        <p:spPr>
          <a:xfrm>
            <a:off x="538480" y="2766102"/>
            <a:ext cx="4688840" cy="1325563"/>
          </a:xfrm>
        </p:spPr>
        <p:txBody>
          <a:bodyPr>
            <a:normAutofit fontScale="90000"/>
          </a:bodyPr>
          <a:lstStyle/>
          <a:p>
            <a:r>
              <a:rPr lang="en-US" sz="4800" b="1">
                <a:solidFill>
                  <a:schemeClr val="bg1"/>
                </a:solidFill>
                <a:latin typeface="Verdana"/>
                <a:ea typeface="Verdana"/>
              </a:rPr>
              <a:t>Example Continued...</a:t>
            </a:r>
            <a:endParaRPr lang="en-US" sz="4800" b="1">
              <a:solidFill>
                <a:schemeClr val="bg1"/>
              </a:solidFill>
              <a:latin typeface="Verdana" panose="020B0604030504040204" pitchFamily="34" charset="0"/>
              <a:ea typeface="Verdana" panose="020B0604030504040204" pitchFamily="34" charset="0"/>
            </a:endParaRPr>
          </a:p>
        </p:txBody>
      </p:sp>
      <p:pic>
        <p:nvPicPr>
          <p:cNvPr id="13" name="Picture 12" descr="Logo&#10;&#10;Description automatically generated">
            <a:extLst>
              <a:ext uri="{FF2B5EF4-FFF2-40B4-BE49-F238E27FC236}">
                <a16:creationId xmlns:a16="http://schemas.microsoft.com/office/drawing/2014/main" id="{8D29ECD1-6CD8-BFE8-9EAE-83D2CE652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80" y="5792671"/>
            <a:ext cx="755726" cy="755726"/>
          </a:xfrm>
          <a:prstGeom prst="rect">
            <a:avLst/>
          </a:prstGeom>
        </p:spPr>
      </p:pic>
      <p:sp>
        <p:nvSpPr>
          <p:cNvPr id="14" name="TextBox 13">
            <a:extLst>
              <a:ext uri="{FF2B5EF4-FFF2-40B4-BE49-F238E27FC236}">
                <a16:creationId xmlns:a16="http://schemas.microsoft.com/office/drawing/2014/main" id="{E9B85433-02E4-EAB1-4BB8-46D3172C2006}"/>
              </a:ext>
            </a:extLst>
          </p:cNvPr>
          <p:cNvSpPr txBox="1"/>
          <p:nvPr/>
        </p:nvSpPr>
        <p:spPr>
          <a:xfrm>
            <a:off x="1294206" y="6047423"/>
            <a:ext cx="5679641" cy="246221"/>
          </a:xfrm>
          <a:prstGeom prst="rect">
            <a:avLst/>
          </a:prstGeom>
          <a:noFill/>
        </p:spPr>
        <p:txBody>
          <a:bodyPr wrap="square" rtlCol="0">
            <a:spAutoFit/>
          </a:bodyPr>
          <a:lstStyle/>
          <a:p>
            <a:r>
              <a:rPr lang="en-US" sz="1000">
                <a:solidFill>
                  <a:schemeClr val="bg1"/>
                </a:solidFill>
                <a:latin typeface="Verdana" panose="020B0604030504040204" pitchFamily="34" charset="0"/>
                <a:ea typeface="Verdana" panose="020B0604030504040204" pitchFamily="34" charset="0"/>
              </a:rPr>
              <a:t>Office of the Connecticut Secretary of the State</a:t>
            </a:r>
          </a:p>
        </p:txBody>
      </p:sp>
      <p:sp>
        <p:nvSpPr>
          <p:cNvPr id="4" name="Content Placeholder 2">
            <a:extLst>
              <a:ext uri="{FF2B5EF4-FFF2-40B4-BE49-F238E27FC236}">
                <a16:creationId xmlns:a16="http://schemas.microsoft.com/office/drawing/2014/main" id="{73927C85-6E35-FF2F-5114-DEED2487809A}"/>
              </a:ext>
            </a:extLst>
          </p:cNvPr>
          <p:cNvSpPr txBox="1">
            <a:spLocks/>
          </p:cNvSpPr>
          <p:nvPr/>
        </p:nvSpPr>
        <p:spPr>
          <a:xfrm>
            <a:off x="6421135" y="115718"/>
            <a:ext cx="4853985" cy="67153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b="0" dirty="0">
                <a:solidFill>
                  <a:schemeClr val="tx1">
                    <a:alpha val="80000"/>
                  </a:schemeClr>
                </a:solidFill>
                <a:latin typeface="Verdana"/>
                <a:ea typeface="Verdana"/>
              </a:rPr>
              <a:t>A registered elector who selects either no intent to return or return uncertain is indicating they are no longer a</a:t>
            </a:r>
            <a:r>
              <a:rPr lang="en-US" sz="2800" b="0">
                <a:solidFill>
                  <a:schemeClr val="tx1">
                    <a:alpha val="80000"/>
                  </a:schemeClr>
                </a:solidFill>
                <a:latin typeface="Verdana"/>
                <a:ea typeface="Verdana"/>
              </a:rPr>
              <a:t> </a:t>
            </a:r>
            <a:r>
              <a:rPr lang="en-US" sz="2800" b="0" dirty="0">
                <a:solidFill>
                  <a:schemeClr val="tx1">
                    <a:alpha val="80000"/>
                  </a:schemeClr>
                </a:solidFill>
                <a:latin typeface="Verdana"/>
                <a:ea typeface="Verdana"/>
              </a:rPr>
              <a:t>resident</a:t>
            </a:r>
            <a:r>
              <a:rPr lang="en-US" sz="2800" b="0">
                <a:solidFill>
                  <a:schemeClr val="tx1">
                    <a:alpha val="80000"/>
                  </a:schemeClr>
                </a:solidFill>
                <a:latin typeface="Verdana"/>
                <a:ea typeface="Verdana"/>
              </a:rPr>
              <a:t> of the town</a:t>
            </a:r>
            <a:r>
              <a:rPr lang="en-US" sz="2800" b="0" dirty="0">
                <a:solidFill>
                  <a:schemeClr val="tx1">
                    <a:alpha val="80000"/>
                  </a:schemeClr>
                </a:solidFill>
                <a:latin typeface="Verdana"/>
                <a:ea typeface="Verdana"/>
              </a:rPr>
              <a:t>. </a:t>
            </a:r>
          </a:p>
          <a:p>
            <a:endParaRPr lang="en-US" sz="2800" b="0" dirty="0">
              <a:solidFill>
                <a:schemeClr val="tx1">
                  <a:alpha val="80000"/>
                </a:schemeClr>
              </a:solidFill>
              <a:latin typeface="Verdana"/>
              <a:ea typeface="Verdana"/>
            </a:endParaRPr>
          </a:p>
          <a:p>
            <a:r>
              <a:rPr lang="en-US" sz="2800" b="0" dirty="0">
                <a:solidFill>
                  <a:schemeClr val="tx1">
                    <a:alpha val="80000"/>
                  </a:schemeClr>
                </a:solidFill>
                <a:latin typeface="Verdana"/>
                <a:ea typeface="Verdana"/>
              </a:rPr>
              <a:t>The elector should be removed from the registry.  </a:t>
            </a:r>
          </a:p>
        </p:txBody>
      </p:sp>
    </p:spTree>
    <p:extLst>
      <p:ext uri="{BB962C8B-B14F-4D97-AF65-F5344CB8AC3E}">
        <p14:creationId xmlns:p14="http://schemas.microsoft.com/office/powerpoint/2010/main" val="2310238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34F17-D07C-F3A3-62DB-4A63C3BA29FC}"/>
              </a:ext>
            </a:extLst>
          </p:cNvPr>
          <p:cNvSpPr>
            <a:spLocks noGrp="1" noRot="1" noMove="1" noResize="1" noEditPoints="1" noAdjustHandles="1" noChangeArrowheads="1" noChangeShapeType="1"/>
          </p:cNvSpPr>
          <p:nvPr/>
        </p:nvSpPr>
        <p:spPr>
          <a:xfrm>
            <a:off x="0" y="0"/>
            <a:ext cx="12192000" cy="1417320"/>
          </a:xfrm>
          <a:prstGeom prst="rect">
            <a:avLst/>
          </a:prstGeom>
          <a:solidFill>
            <a:srgbClr val="E6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82FCB8-4179-AA3F-BA76-996F67C466A7}"/>
              </a:ext>
            </a:extLst>
          </p:cNvPr>
          <p:cNvSpPr txBox="1"/>
          <p:nvPr/>
        </p:nvSpPr>
        <p:spPr>
          <a:xfrm>
            <a:off x="1056640" y="385494"/>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Best Practices</a:t>
            </a:r>
            <a:endParaRPr lang="en-US" sz="4400" b="1">
              <a:solidFill>
                <a:srgbClr val="FFFFFF"/>
              </a:solidFill>
              <a:latin typeface="Verdana"/>
              <a:ea typeface="Verdana"/>
            </a:endParaRPr>
          </a:p>
        </p:txBody>
      </p:sp>
      <p:pic>
        <p:nvPicPr>
          <p:cNvPr id="4" name="Picture 3">
            <a:extLst>
              <a:ext uri="{FF2B5EF4-FFF2-40B4-BE49-F238E27FC236}">
                <a16:creationId xmlns:a16="http://schemas.microsoft.com/office/drawing/2014/main" id="{C0672D70-CF26-8DB9-1D6A-DCD90B92A9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0914" y="5973581"/>
            <a:ext cx="755726" cy="755726"/>
          </a:xfrm>
          <a:prstGeom prst="rect">
            <a:avLst/>
          </a:prstGeom>
        </p:spPr>
      </p:pic>
      <p:sp>
        <p:nvSpPr>
          <p:cNvPr id="5" name="TextBox 4">
            <a:extLst>
              <a:ext uri="{FF2B5EF4-FFF2-40B4-BE49-F238E27FC236}">
                <a16:creationId xmlns:a16="http://schemas.microsoft.com/office/drawing/2014/main" id="{1C55844B-CFCE-9825-250C-E292353867DD}"/>
              </a:ext>
            </a:extLst>
          </p:cNvPr>
          <p:cNvSpPr txBox="1"/>
          <p:nvPr/>
        </p:nvSpPr>
        <p:spPr>
          <a:xfrm>
            <a:off x="1056640" y="6226285"/>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6" name="TextBox 5">
            <a:extLst>
              <a:ext uri="{FF2B5EF4-FFF2-40B4-BE49-F238E27FC236}">
                <a16:creationId xmlns:a16="http://schemas.microsoft.com/office/drawing/2014/main" id="{26076748-0FD3-A971-EFD2-1B6082FF0604}"/>
              </a:ext>
            </a:extLst>
          </p:cNvPr>
          <p:cNvSpPr txBox="1"/>
          <p:nvPr/>
        </p:nvSpPr>
        <p:spPr>
          <a:xfrm>
            <a:off x="307109" y="1397061"/>
            <a:ext cx="11581206" cy="4862870"/>
          </a:xfrm>
          <a:prstGeom prst="rect">
            <a:avLst/>
          </a:prstGeom>
          <a:noFill/>
        </p:spPr>
        <p:txBody>
          <a:bodyPr wrap="square" lIns="91440" tIns="45720" rIns="91440" bIns="45720" rtlCol="0" anchor="ctr">
            <a:spAutoFit/>
          </a:bodyPr>
          <a:lstStyle/>
          <a:p>
            <a:pPr marL="285750" indent="-285750">
              <a:buFont typeface="Arial"/>
              <a:buChar char="•"/>
            </a:pPr>
            <a:r>
              <a:rPr lang="en-US" sz="3200" dirty="0">
                <a:solidFill>
                  <a:schemeClr val="accent1">
                    <a:lumMod val="76000"/>
                  </a:schemeClr>
                </a:solidFill>
                <a:latin typeface="Verdana"/>
                <a:ea typeface="Verdana"/>
              </a:rPr>
              <a:t>The Office of the Secretary of the State prefers the processing of the FPCA happen without delay.</a:t>
            </a:r>
            <a:endParaRPr lang="en-US" sz="3200" dirty="0">
              <a:solidFill>
                <a:schemeClr val="accent1">
                  <a:lumMod val="76000"/>
                </a:schemeClr>
              </a:solidFill>
            </a:endParaRPr>
          </a:p>
          <a:p>
            <a:pPr marL="285750" indent="-285750">
              <a:buFont typeface="Arial"/>
              <a:buChar char="•"/>
            </a:pPr>
            <a:r>
              <a:rPr lang="en-US" sz="3200" dirty="0">
                <a:solidFill>
                  <a:schemeClr val="accent1">
                    <a:lumMod val="76000"/>
                  </a:schemeClr>
                </a:solidFill>
                <a:latin typeface="Verdana"/>
                <a:ea typeface="Verdana"/>
              </a:rPr>
              <a:t>The Town Clerk should </a:t>
            </a:r>
            <a:r>
              <a:rPr lang="en-US" sz="3200">
                <a:solidFill>
                  <a:schemeClr val="accent1">
                    <a:lumMod val="76000"/>
                  </a:schemeClr>
                </a:solidFill>
                <a:latin typeface="Verdana"/>
                <a:ea typeface="Verdana"/>
              </a:rPr>
              <a:t>send</a:t>
            </a:r>
            <a:r>
              <a:rPr lang="en-US" sz="3200" dirty="0">
                <a:solidFill>
                  <a:schemeClr val="accent1">
                    <a:lumMod val="76000"/>
                  </a:schemeClr>
                </a:solidFill>
                <a:latin typeface="Verdana"/>
                <a:ea typeface="Verdana"/>
              </a:rPr>
              <a:t> an overseas ballot to these voters.</a:t>
            </a:r>
          </a:p>
          <a:p>
            <a:pPr marL="285750" indent="-285750">
              <a:buFont typeface="Arial"/>
              <a:buChar char="•"/>
            </a:pPr>
            <a:r>
              <a:rPr lang="en-US" sz="3200">
                <a:solidFill>
                  <a:schemeClr val="accent1">
                    <a:lumMod val="76000"/>
                  </a:schemeClr>
                </a:solidFill>
                <a:latin typeface="Verdana"/>
                <a:ea typeface="Verdana"/>
              </a:rPr>
              <a:t>You may wish to contact the voter to ensure no confusion</a:t>
            </a:r>
            <a:endParaRPr lang="en-US" sz="3200">
              <a:solidFill>
                <a:schemeClr val="accent1">
                  <a:lumMod val="76000"/>
                </a:schemeClr>
              </a:solidFill>
            </a:endParaRPr>
          </a:p>
          <a:p>
            <a:pPr marL="742950" lvl="1" indent="-285750">
              <a:buFont typeface="Arial"/>
              <a:buChar char="•"/>
            </a:pPr>
            <a:r>
              <a:rPr lang="en-US" sz="2800" dirty="0">
                <a:solidFill>
                  <a:schemeClr val="accent1">
                    <a:lumMod val="76000"/>
                  </a:schemeClr>
                </a:solidFill>
                <a:latin typeface="Verdana"/>
                <a:ea typeface="Verdana"/>
              </a:rPr>
              <a:t>Facts to Consider :</a:t>
            </a:r>
            <a:endParaRPr lang="en-US" dirty="0">
              <a:solidFill>
                <a:schemeClr val="accent1">
                  <a:lumMod val="76000"/>
                </a:schemeClr>
              </a:solidFill>
            </a:endParaRPr>
          </a:p>
          <a:p>
            <a:pPr marL="1200150" lvl="2" indent="-285750">
              <a:buFont typeface="Arial"/>
              <a:buChar char="•"/>
            </a:pPr>
            <a:r>
              <a:rPr lang="en-US" sz="2400" dirty="0">
                <a:solidFill>
                  <a:schemeClr val="accent1">
                    <a:lumMod val="76000"/>
                  </a:schemeClr>
                </a:solidFill>
                <a:latin typeface="Verdana"/>
                <a:ea typeface="Verdana"/>
              </a:rPr>
              <a:t>Does the elector still own a home in the town?</a:t>
            </a:r>
          </a:p>
          <a:p>
            <a:pPr marL="1200150" lvl="2" indent="-285750">
              <a:buFont typeface="Arial"/>
              <a:buChar char="•"/>
            </a:pPr>
            <a:r>
              <a:rPr lang="en-US" sz="2400" dirty="0">
                <a:solidFill>
                  <a:schemeClr val="accent1">
                    <a:lumMod val="76000"/>
                  </a:schemeClr>
                </a:solidFill>
                <a:latin typeface="Verdana"/>
                <a:ea typeface="Verdana"/>
              </a:rPr>
              <a:t>Could the voter be confused, and would they benefit from the canvass?</a:t>
            </a:r>
          </a:p>
          <a:p>
            <a:endParaRPr lang="en-US" dirty="0">
              <a:solidFill>
                <a:srgbClr val="23408F"/>
              </a:solidFill>
              <a:latin typeface="Verdana"/>
              <a:ea typeface="Verdana"/>
            </a:endParaRPr>
          </a:p>
        </p:txBody>
      </p:sp>
    </p:spTree>
    <p:extLst>
      <p:ext uri="{BB962C8B-B14F-4D97-AF65-F5344CB8AC3E}">
        <p14:creationId xmlns:p14="http://schemas.microsoft.com/office/powerpoint/2010/main" val="77511019"/>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34F17-D07C-F3A3-62DB-4A63C3BA29FC}"/>
              </a:ext>
            </a:extLst>
          </p:cNvPr>
          <p:cNvSpPr>
            <a:spLocks noGrp="1" noRot="1" noMove="1" noResize="1" noEditPoints="1" noAdjustHandles="1" noChangeArrowheads="1" noChangeShapeType="1"/>
          </p:cNvSpPr>
          <p:nvPr/>
        </p:nvSpPr>
        <p:spPr>
          <a:xfrm>
            <a:off x="0" y="0"/>
            <a:ext cx="12192000" cy="14173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82FCB8-4179-AA3F-BA76-996F67C466A7}"/>
              </a:ext>
            </a:extLst>
          </p:cNvPr>
          <p:cNvSpPr txBox="1"/>
          <p:nvPr/>
        </p:nvSpPr>
        <p:spPr>
          <a:xfrm>
            <a:off x="1056640" y="385494"/>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Important Notes</a:t>
            </a:r>
            <a:endParaRPr lang="en-US" sz="4400" b="1">
              <a:solidFill>
                <a:schemeClr val="bg1"/>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C0672D70-CF26-8DB9-1D6A-DCD90B92A9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0914" y="5973581"/>
            <a:ext cx="755726" cy="755726"/>
          </a:xfrm>
          <a:prstGeom prst="rect">
            <a:avLst/>
          </a:prstGeom>
        </p:spPr>
      </p:pic>
      <p:sp>
        <p:nvSpPr>
          <p:cNvPr id="5" name="TextBox 4">
            <a:extLst>
              <a:ext uri="{FF2B5EF4-FFF2-40B4-BE49-F238E27FC236}">
                <a16:creationId xmlns:a16="http://schemas.microsoft.com/office/drawing/2014/main" id="{1C55844B-CFCE-9825-250C-E292353867DD}"/>
              </a:ext>
            </a:extLst>
          </p:cNvPr>
          <p:cNvSpPr txBox="1"/>
          <p:nvPr/>
        </p:nvSpPr>
        <p:spPr>
          <a:xfrm>
            <a:off x="1056640" y="6226285"/>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6" name="TextBox 5">
            <a:extLst>
              <a:ext uri="{FF2B5EF4-FFF2-40B4-BE49-F238E27FC236}">
                <a16:creationId xmlns:a16="http://schemas.microsoft.com/office/drawing/2014/main" id="{26076748-0FD3-A971-EFD2-1B6082FF0604}"/>
              </a:ext>
            </a:extLst>
          </p:cNvPr>
          <p:cNvSpPr txBox="1"/>
          <p:nvPr/>
        </p:nvSpPr>
        <p:spPr>
          <a:xfrm>
            <a:off x="300914" y="1670024"/>
            <a:ext cx="11581206" cy="3970318"/>
          </a:xfrm>
          <a:prstGeom prst="rect">
            <a:avLst/>
          </a:prstGeom>
          <a:noFill/>
        </p:spPr>
        <p:txBody>
          <a:bodyPr wrap="square" lIns="91440" tIns="45720" rIns="91440" bIns="45720" rtlCol="0" anchor="t">
            <a:spAutoFit/>
          </a:bodyPr>
          <a:lstStyle/>
          <a:p>
            <a:pPr marL="285750" indent="-285750">
              <a:buFont typeface="Arial"/>
              <a:buChar char="•"/>
            </a:pPr>
            <a:r>
              <a:rPr lang="en-US" sz="2800" dirty="0">
                <a:solidFill>
                  <a:srgbClr val="23408F"/>
                </a:solidFill>
                <a:latin typeface="Verdana"/>
                <a:ea typeface="Verdana"/>
              </a:rPr>
              <a:t>If </a:t>
            </a:r>
            <a:r>
              <a:rPr lang="en-US" sz="2800" dirty="0">
                <a:solidFill>
                  <a:srgbClr val="23408F"/>
                </a:solidFill>
                <a:latin typeface="Verdana"/>
                <a:ea typeface="Verdana"/>
                <a:cs typeface="+mn-lt"/>
              </a:rPr>
              <a:t>the voter indicates an intent to return, their status on the voter roll </a:t>
            </a:r>
            <a:r>
              <a:rPr lang="en-US" sz="2800" b="1" dirty="0">
                <a:solidFill>
                  <a:srgbClr val="23408F"/>
                </a:solidFill>
                <a:latin typeface="Verdana"/>
                <a:ea typeface="Verdana"/>
                <a:cs typeface="+mn-lt"/>
              </a:rPr>
              <a:t>would not</a:t>
            </a:r>
            <a:r>
              <a:rPr lang="en-US" sz="2800" dirty="0">
                <a:solidFill>
                  <a:srgbClr val="23408F"/>
                </a:solidFill>
                <a:latin typeface="Verdana"/>
                <a:ea typeface="Verdana"/>
                <a:cs typeface="+mn-lt"/>
              </a:rPr>
              <a:t> change to unregistered.</a:t>
            </a:r>
          </a:p>
          <a:p>
            <a:pPr marL="285750" indent="-285750">
              <a:buFont typeface="Arial"/>
              <a:buChar char="•"/>
            </a:pPr>
            <a:r>
              <a:rPr lang="en-US" sz="2800" dirty="0">
                <a:solidFill>
                  <a:srgbClr val="23408F"/>
                </a:solidFill>
                <a:latin typeface="Verdana"/>
                <a:ea typeface="Verdana"/>
              </a:rPr>
              <a:t>If a voter was canvassed and </a:t>
            </a:r>
            <a:r>
              <a:rPr lang="en-US" sz="2800" b="1" dirty="0">
                <a:solidFill>
                  <a:srgbClr val="23408F"/>
                </a:solidFill>
                <a:latin typeface="Verdana"/>
                <a:ea typeface="Verdana"/>
              </a:rPr>
              <a:t>did not </a:t>
            </a:r>
            <a:r>
              <a:rPr lang="en-US" sz="2800" dirty="0">
                <a:solidFill>
                  <a:srgbClr val="23408F"/>
                </a:solidFill>
                <a:latin typeface="Verdana"/>
                <a:ea typeface="Verdana"/>
              </a:rPr>
              <a:t>return the confirmation of voting residence card, </a:t>
            </a:r>
            <a:r>
              <a:rPr lang="en-US" sz="2800" b="1" dirty="0">
                <a:solidFill>
                  <a:srgbClr val="23408F"/>
                </a:solidFill>
                <a:latin typeface="Verdana"/>
                <a:ea typeface="Verdana"/>
              </a:rPr>
              <a:t>and </a:t>
            </a:r>
            <a:r>
              <a:rPr lang="en-US" sz="2800" dirty="0">
                <a:solidFill>
                  <a:srgbClr val="23408F"/>
                </a:solidFill>
                <a:latin typeface="Verdana"/>
                <a:ea typeface="Verdana"/>
              </a:rPr>
              <a:t>they are marked inactive in CVRS, the receipt of an FPCA </a:t>
            </a:r>
            <a:r>
              <a:rPr lang="en-US" sz="2800">
                <a:solidFill>
                  <a:srgbClr val="23408F"/>
                </a:solidFill>
                <a:latin typeface="Verdana"/>
                <a:ea typeface="Verdana"/>
              </a:rPr>
              <a:t>that </a:t>
            </a:r>
            <a:r>
              <a:rPr lang="en-US" sz="2800" dirty="0">
                <a:solidFill>
                  <a:srgbClr val="23408F"/>
                </a:solidFill>
                <a:latin typeface="Verdana"/>
                <a:ea typeface="Verdana"/>
              </a:rPr>
              <a:t>indicates the voter is uncertain of their return does not serve to move the voter to active status. Here, the receipt of an FPCA serves as confirmation that the voter should be unregistered and notified of being a </a:t>
            </a:r>
            <a:r>
              <a:rPr lang="en-US" sz="2800">
                <a:solidFill>
                  <a:srgbClr val="23408F"/>
                </a:solidFill>
                <a:latin typeface="Verdana"/>
                <a:ea typeface="Verdana"/>
              </a:rPr>
              <a:t>federal-only</a:t>
            </a:r>
            <a:r>
              <a:rPr lang="en-US" sz="2800" dirty="0">
                <a:solidFill>
                  <a:srgbClr val="23408F"/>
                </a:solidFill>
                <a:latin typeface="Verdana"/>
                <a:ea typeface="Verdana"/>
              </a:rPr>
              <a:t> voter.</a:t>
            </a:r>
          </a:p>
        </p:txBody>
      </p:sp>
    </p:spTree>
    <p:extLst>
      <p:ext uri="{BB962C8B-B14F-4D97-AF65-F5344CB8AC3E}">
        <p14:creationId xmlns:p14="http://schemas.microsoft.com/office/powerpoint/2010/main" val="316098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CE6593-EE4C-2ED9-9DFE-6E9D5C68C362}"/>
              </a:ext>
            </a:extLst>
          </p:cNvPr>
          <p:cNvSpPr>
            <a:spLocks noGrp="1" noRot="1" noMove="1" noResize="1" noEditPoints="1" noAdjustHandles="1" noChangeArrowheads="1" noChangeShapeType="1"/>
          </p:cNvSpPr>
          <p:nvPr/>
        </p:nvSpPr>
        <p:spPr>
          <a:xfrm>
            <a:off x="0" y="0"/>
            <a:ext cx="12192000" cy="42981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854CCA-0415-2300-255C-7ACD1D9FAE06}"/>
              </a:ext>
            </a:extLst>
          </p:cNvPr>
          <p:cNvSpPr>
            <a:spLocks/>
          </p:cNvSpPr>
          <p:nvPr/>
        </p:nvSpPr>
        <p:spPr>
          <a:xfrm>
            <a:off x="402956" y="385645"/>
            <a:ext cx="11425558" cy="4742015"/>
          </a:xfrm>
          <a:prstGeom prst="rect">
            <a:avLst/>
          </a:prstGeom>
          <a:solidFill>
            <a:schemeClr val="bg1"/>
          </a:solidFill>
          <a:ln>
            <a:noFill/>
          </a:ln>
          <a:effectLst>
            <a:outerShdw blurRad="203200" dist="101600" dir="5400000" algn="t" rotWithShape="0">
              <a:prstClr val="black">
                <a:alpha val="2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B667D429-4425-F7D7-0B74-BA29F1836915}"/>
              </a:ext>
            </a:extLst>
          </p:cNvPr>
          <p:cNvSpPr txBox="1">
            <a:spLocks/>
          </p:cNvSpPr>
          <p:nvPr/>
        </p:nvSpPr>
        <p:spPr>
          <a:xfrm>
            <a:off x="1090047" y="955181"/>
            <a:ext cx="10049008" cy="354178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chemeClr val="accent1">
                    <a:lumMod val="76000"/>
                  </a:schemeClr>
                </a:solidFill>
                <a:latin typeface="Verdana"/>
                <a:ea typeface="Verdana"/>
              </a:rPr>
              <a:t>Questions?</a:t>
            </a:r>
            <a:endParaRPr lang="en-US" sz="8000" dirty="0">
              <a:solidFill>
                <a:schemeClr val="accent1">
                  <a:lumMod val="76000"/>
                </a:schemeClr>
              </a:solidFill>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0D7C66E2-B7B7-98C1-2C6E-AB85C93FD745}"/>
              </a:ext>
            </a:extLst>
          </p:cNvPr>
          <p:cNvSpPr>
            <a:spLocks noGrp="1" noRot="1" noMove="1" noResize="1" noEditPoints="1" noAdjustHandles="1" noChangeArrowheads="1" noChangeShapeType="1"/>
          </p:cNvSpPr>
          <p:nvPr/>
        </p:nvSpPr>
        <p:spPr>
          <a:xfrm>
            <a:off x="0" y="6361648"/>
            <a:ext cx="12192000" cy="161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CE2F50-6CB1-1B81-722D-3E91C90267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72788" y="5407155"/>
            <a:ext cx="755726" cy="755726"/>
          </a:xfrm>
          <a:prstGeom prst="rect">
            <a:avLst/>
          </a:prstGeom>
        </p:spPr>
      </p:pic>
    </p:spTree>
    <p:extLst>
      <p:ext uri="{BB962C8B-B14F-4D97-AF65-F5344CB8AC3E}">
        <p14:creationId xmlns:p14="http://schemas.microsoft.com/office/powerpoint/2010/main" val="315480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579FA19-36EC-20EB-4D03-2628BD19C2DF}"/>
              </a:ext>
            </a:extLst>
          </p:cNvPr>
          <p:cNvSpPr/>
          <p:nvPr/>
        </p:nvSpPr>
        <p:spPr>
          <a:xfrm>
            <a:off x="-39625" y="-6936"/>
            <a:ext cx="12231625" cy="1205572"/>
          </a:xfrm>
          <a:prstGeom prst="rect">
            <a:avLst/>
          </a:prstGeom>
          <a:solidFill>
            <a:srgbClr val="4182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solidFill>
            </a:endParaRPr>
          </a:p>
        </p:txBody>
      </p:sp>
      <p:pic>
        <p:nvPicPr>
          <p:cNvPr id="9" name="Content Placeholder 8" descr="A blue circle with a crest and text">
            <a:extLst>
              <a:ext uri="{FF2B5EF4-FFF2-40B4-BE49-F238E27FC236}">
                <a16:creationId xmlns:a16="http://schemas.microsoft.com/office/drawing/2014/main" id="{AF9DD932-E2AE-DEB3-C99D-9570BA9452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033060" y="5638182"/>
            <a:ext cx="1019285" cy="101928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844D7DF-0876-F56C-FABA-9C7106F0812B}"/>
              </a:ext>
            </a:extLst>
          </p:cNvPr>
          <p:cNvSpPr txBox="1"/>
          <p:nvPr/>
        </p:nvSpPr>
        <p:spPr>
          <a:xfrm>
            <a:off x="8950249" y="4528436"/>
            <a:ext cx="1729678" cy="369332"/>
          </a:xfrm>
          <a:prstGeom prst="rect">
            <a:avLst/>
          </a:prstGeom>
          <a:noFill/>
        </p:spPr>
        <p:txBody>
          <a:bodyPr wrap="square">
            <a:spAutoFit/>
          </a:bodyPr>
          <a:lstStyle/>
          <a:p>
            <a:pPr marL="12700">
              <a:lnSpc>
                <a:spcPct val="100000"/>
              </a:lnSpc>
              <a:spcBef>
                <a:spcPts val="100"/>
              </a:spcBef>
            </a:pPr>
            <a:r>
              <a:rPr lang="en-US" sz="1800">
                <a:solidFill>
                  <a:srgbClr val="FFFFFF"/>
                </a:solidFill>
                <a:latin typeface="Verdana" panose="020B0604030504040204" pitchFamily="34" charset="0"/>
                <a:ea typeface="Verdana" panose="020B0604030504040204" pitchFamily="34" charset="0"/>
                <a:cs typeface="Rockwell"/>
              </a:rPr>
              <a:t>Click</a:t>
            </a:r>
            <a:r>
              <a:rPr lang="en-US" sz="1800" spc="-35">
                <a:solidFill>
                  <a:srgbClr val="FFFFFF"/>
                </a:solidFill>
                <a:latin typeface="Verdana" panose="020B0604030504040204" pitchFamily="34" charset="0"/>
                <a:ea typeface="Verdana" panose="020B0604030504040204" pitchFamily="34" charset="0"/>
                <a:cs typeface="Rockwell"/>
              </a:rPr>
              <a:t> </a:t>
            </a:r>
            <a:r>
              <a:rPr lang="en-US" sz="1800" spc="-135">
                <a:solidFill>
                  <a:srgbClr val="FFFFFF"/>
                </a:solidFill>
                <a:latin typeface="Verdana" panose="020B0604030504040204" pitchFamily="34" charset="0"/>
                <a:ea typeface="Verdana" panose="020B0604030504040204" pitchFamily="34" charset="0"/>
                <a:cs typeface="Rockwell"/>
              </a:rPr>
              <a:t>Submit</a:t>
            </a:r>
            <a:endParaRPr lang="en-US" sz="1800">
              <a:latin typeface="Verdana" panose="020B0604030504040204" pitchFamily="34" charset="0"/>
              <a:ea typeface="Verdana" panose="020B0604030504040204" pitchFamily="34" charset="0"/>
              <a:cs typeface="Rockwell"/>
            </a:endParaRPr>
          </a:p>
        </p:txBody>
      </p:sp>
      <p:sp>
        <p:nvSpPr>
          <p:cNvPr id="3" name="TextBox 2">
            <a:extLst>
              <a:ext uri="{FF2B5EF4-FFF2-40B4-BE49-F238E27FC236}">
                <a16:creationId xmlns:a16="http://schemas.microsoft.com/office/drawing/2014/main" id="{A424EB3C-32BC-4284-0A72-DC16AC67846C}"/>
              </a:ext>
            </a:extLst>
          </p:cNvPr>
          <p:cNvSpPr txBox="1"/>
          <p:nvPr/>
        </p:nvSpPr>
        <p:spPr>
          <a:xfrm>
            <a:off x="1577940" y="143487"/>
            <a:ext cx="9361139" cy="584775"/>
          </a:xfrm>
          <a:prstGeom prst="rect">
            <a:avLst/>
          </a:prstGeom>
          <a:noFill/>
        </p:spPr>
        <p:txBody>
          <a:bodyPr wrap="square" lIns="91440" tIns="45720" rIns="91440" bIns="45720" anchor="t">
            <a:spAutoFit/>
          </a:bodyPr>
          <a:lstStyle/>
          <a:p>
            <a:pPr algn="ctr"/>
            <a:r>
              <a:rPr lang="en-US" sz="3200" b="1">
                <a:solidFill>
                  <a:schemeClr val="bg1"/>
                </a:solidFill>
                <a:latin typeface="Verdana"/>
                <a:ea typeface="Verdana"/>
              </a:rPr>
              <a:t>Just to remind you: SOTS Support </a:t>
            </a:r>
          </a:p>
        </p:txBody>
      </p:sp>
      <p:sp>
        <p:nvSpPr>
          <p:cNvPr id="15" name="TextBox 14">
            <a:extLst>
              <a:ext uri="{FF2B5EF4-FFF2-40B4-BE49-F238E27FC236}">
                <a16:creationId xmlns:a16="http://schemas.microsoft.com/office/drawing/2014/main" id="{50141B09-694B-F2EF-509C-ED2352A55C80}"/>
              </a:ext>
            </a:extLst>
          </p:cNvPr>
          <p:cNvSpPr txBox="1"/>
          <p:nvPr/>
        </p:nvSpPr>
        <p:spPr>
          <a:xfrm>
            <a:off x="9391904" y="2901640"/>
            <a:ext cx="2131314" cy="400110"/>
          </a:xfrm>
          <a:prstGeom prst="rect">
            <a:avLst/>
          </a:prstGeom>
          <a:noFill/>
        </p:spPr>
        <p:txBody>
          <a:bodyPr wrap="square">
            <a:spAutoFit/>
          </a:bodyPr>
          <a:lstStyle/>
          <a:p>
            <a:pPr marL="274320">
              <a:lnSpc>
                <a:spcPct val="100000"/>
              </a:lnSpc>
            </a:pPr>
            <a:r>
              <a:rPr lang="en-US" sz="2000" u="sng" spc="-20">
                <a:solidFill>
                  <a:srgbClr val="FFFFFF"/>
                </a:solidFill>
                <a:uFill>
                  <a:solidFill>
                    <a:srgbClr val="FFFFFF"/>
                  </a:solidFill>
                </a:uFill>
                <a:latin typeface="Veranda"/>
                <a:cs typeface="Rockwell"/>
              </a:rPr>
              <a:t>860-509-6111</a:t>
            </a:r>
            <a:endParaRPr lang="en-US" sz="2000">
              <a:latin typeface="Veranda"/>
              <a:cs typeface="Rockwell"/>
            </a:endParaRPr>
          </a:p>
        </p:txBody>
      </p:sp>
      <p:sp>
        <p:nvSpPr>
          <p:cNvPr id="17" name="Date Placeholder 16">
            <a:extLst>
              <a:ext uri="{FF2B5EF4-FFF2-40B4-BE49-F238E27FC236}">
                <a16:creationId xmlns:a16="http://schemas.microsoft.com/office/drawing/2014/main" id="{FB9889E2-B50C-BD35-7C39-2BDE167EE550}"/>
              </a:ext>
            </a:extLst>
          </p:cNvPr>
          <p:cNvSpPr>
            <a:spLocks noGrp="1"/>
          </p:cNvSpPr>
          <p:nvPr>
            <p:ph type="dt" sz="half" idx="10"/>
          </p:nvPr>
        </p:nvSpPr>
        <p:spPr/>
        <p:txBody>
          <a:bodyPr/>
          <a:lstStyle/>
          <a:p>
            <a:fld id="{C8061EA2-117A-47DD-9718-9E7AD701F53D}" type="datetime1">
              <a:rPr lang="en-US" smtClean="0"/>
              <a:t>9/13/2024</a:t>
            </a:fld>
            <a:endParaRPr lang="en-US"/>
          </a:p>
        </p:txBody>
      </p:sp>
      <p:sp>
        <p:nvSpPr>
          <p:cNvPr id="14" name="TextBox 13">
            <a:extLst>
              <a:ext uri="{FF2B5EF4-FFF2-40B4-BE49-F238E27FC236}">
                <a16:creationId xmlns:a16="http://schemas.microsoft.com/office/drawing/2014/main" id="{114CA2E5-4127-43C6-C353-6D535151C833}"/>
              </a:ext>
            </a:extLst>
          </p:cNvPr>
          <p:cNvSpPr txBox="1"/>
          <p:nvPr/>
        </p:nvSpPr>
        <p:spPr>
          <a:xfrm>
            <a:off x="9815088" y="4335134"/>
            <a:ext cx="1514764" cy="830997"/>
          </a:xfrm>
          <a:prstGeom prst="rect">
            <a:avLst/>
          </a:prstGeom>
          <a:noFill/>
        </p:spPr>
        <p:txBody>
          <a:bodyPr wrap="square" rtlCol="0">
            <a:spAutoFit/>
          </a:bodyPr>
          <a:lstStyle/>
          <a:p>
            <a:r>
              <a:rPr lang="en-US" sz="2400">
                <a:solidFill>
                  <a:schemeClr val="bg1"/>
                </a:solidFill>
                <a:latin typeface="Veranda"/>
              </a:rPr>
              <a:t>“Report a Problem”</a:t>
            </a:r>
          </a:p>
        </p:txBody>
      </p:sp>
      <p:pic>
        <p:nvPicPr>
          <p:cNvPr id="19" name="Picture 18">
            <a:extLst>
              <a:ext uri="{FF2B5EF4-FFF2-40B4-BE49-F238E27FC236}">
                <a16:creationId xmlns:a16="http://schemas.microsoft.com/office/drawing/2014/main" id="{2D9CD1BD-CFE6-1B4C-BA15-2E42EE0F2F0D}"/>
              </a:ext>
            </a:extLst>
          </p:cNvPr>
          <p:cNvPicPr>
            <a:picLocks noChangeAspect="1"/>
          </p:cNvPicPr>
          <p:nvPr/>
        </p:nvPicPr>
        <p:blipFill>
          <a:blip r:embed="rId3"/>
          <a:stretch>
            <a:fillRect/>
          </a:stretch>
        </p:blipFill>
        <p:spPr>
          <a:xfrm>
            <a:off x="453228" y="2281313"/>
            <a:ext cx="5708807" cy="3335198"/>
          </a:xfrm>
          <a:prstGeom prst="rect">
            <a:avLst/>
          </a:prstGeom>
        </p:spPr>
      </p:pic>
      <p:sp>
        <p:nvSpPr>
          <p:cNvPr id="24" name="Oval 23">
            <a:extLst>
              <a:ext uri="{FF2B5EF4-FFF2-40B4-BE49-F238E27FC236}">
                <a16:creationId xmlns:a16="http://schemas.microsoft.com/office/drawing/2014/main" id="{A514923C-477C-7178-4A27-260848C034D0}"/>
              </a:ext>
            </a:extLst>
          </p:cNvPr>
          <p:cNvSpPr/>
          <p:nvPr/>
        </p:nvSpPr>
        <p:spPr>
          <a:xfrm>
            <a:off x="4353120" y="3831480"/>
            <a:ext cx="1828800" cy="18288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A4EADE92-B93A-6342-17ED-188989F95242}"/>
                  </a:ext>
                </a:extLst>
              </p14:cNvPr>
              <p14:cNvContentPartPr/>
              <p14:nvPr/>
            </p14:nvContentPartPr>
            <p14:xfrm>
              <a:off x="6650062" y="2833862"/>
              <a:ext cx="360" cy="1800"/>
            </p14:xfrm>
          </p:contentPart>
        </mc:Choice>
        <mc:Fallback xmlns="">
          <p:pic>
            <p:nvPicPr>
              <p:cNvPr id="26" name="Ink 25">
                <a:extLst>
                  <a:ext uri="{FF2B5EF4-FFF2-40B4-BE49-F238E27FC236}">
                    <a16:creationId xmlns:a16="http://schemas.microsoft.com/office/drawing/2014/main" id="{A4EADE92-B93A-6342-17ED-188989F95242}"/>
                  </a:ext>
                </a:extLst>
              </p:cNvPr>
              <p:cNvPicPr/>
              <p:nvPr/>
            </p:nvPicPr>
            <p:blipFill>
              <a:blip r:embed="rId5"/>
              <a:stretch>
                <a:fillRect/>
              </a:stretch>
            </p:blipFill>
            <p:spPr>
              <a:xfrm>
                <a:off x="6643942" y="2828762"/>
                <a:ext cx="12600" cy="1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AC7FE231-07A6-2E0C-3703-86E5154AA530}"/>
                  </a:ext>
                </a:extLst>
              </p14:cNvPr>
              <p14:cNvContentPartPr/>
              <p14:nvPr/>
            </p14:nvContentPartPr>
            <p14:xfrm>
              <a:off x="6548182" y="1496102"/>
              <a:ext cx="360" cy="360"/>
            </p14:xfrm>
          </p:contentPart>
        </mc:Choice>
        <mc:Fallback xmlns="">
          <p:pic>
            <p:nvPicPr>
              <p:cNvPr id="27" name="Ink 26">
                <a:extLst>
                  <a:ext uri="{FF2B5EF4-FFF2-40B4-BE49-F238E27FC236}">
                    <a16:creationId xmlns:a16="http://schemas.microsoft.com/office/drawing/2014/main" id="{AC7FE231-07A6-2E0C-3703-86E5154AA530}"/>
                  </a:ext>
                </a:extLst>
              </p:cNvPr>
              <p:cNvPicPr/>
              <p:nvPr/>
            </p:nvPicPr>
            <p:blipFill>
              <a:blip r:embed="rId7"/>
              <a:stretch>
                <a:fillRect/>
              </a:stretch>
            </p:blipFill>
            <p:spPr>
              <a:xfrm>
                <a:off x="6542062" y="1489982"/>
                <a:ext cx="12600" cy="12600"/>
              </a:xfrm>
              <a:prstGeom prst="rect">
                <a:avLst/>
              </a:prstGeom>
            </p:spPr>
          </p:pic>
        </mc:Fallback>
      </mc:AlternateContent>
      <p:sp>
        <p:nvSpPr>
          <p:cNvPr id="2" name="TextBox 1">
            <a:extLst>
              <a:ext uri="{FF2B5EF4-FFF2-40B4-BE49-F238E27FC236}">
                <a16:creationId xmlns:a16="http://schemas.microsoft.com/office/drawing/2014/main" id="{A5916934-6DC7-F939-6D7C-D458DD08E368}"/>
              </a:ext>
            </a:extLst>
          </p:cNvPr>
          <p:cNvSpPr txBox="1"/>
          <p:nvPr/>
        </p:nvSpPr>
        <p:spPr>
          <a:xfrm>
            <a:off x="6373368" y="2203704"/>
            <a:ext cx="5364324" cy="4339650"/>
          </a:xfrm>
          <a:prstGeom prst="rect">
            <a:avLst/>
          </a:prstGeom>
          <a:noFill/>
        </p:spPr>
        <p:txBody>
          <a:bodyPr wrap="square" lIns="91440" tIns="45720" rIns="91440" bIns="45720" rtlCol="0" anchor="t">
            <a:spAutoFit/>
          </a:bodyPr>
          <a:lstStyle/>
          <a:p>
            <a:r>
              <a:rPr lang="en-US" sz="2000">
                <a:latin typeface="Verdana"/>
                <a:ea typeface="Verdana"/>
              </a:rPr>
              <a:t>Do you have questions or need support? We are here to help.</a:t>
            </a:r>
          </a:p>
          <a:p>
            <a:endParaRPr lang="en-US" sz="20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000">
                <a:latin typeface="Verdana"/>
                <a:ea typeface="Verdana"/>
              </a:rPr>
              <a:t>EMS Help Desk before 8 p.m. on Election Day: (860) 509-6100</a:t>
            </a:r>
            <a:br>
              <a:rPr lang="en-US" sz="2000">
                <a:latin typeface="Verdana" panose="020B0604030504040204" pitchFamily="34" charset="0"/>
                <a:ea typeface="Verdana" panose="020B0604030504040204" pitchFamily="34" charset="0"/>
              </a:rPr>
            </a:br>
            <a:endParaRPr lang="en-US" sz="20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000">
                <a:latin typeface="Verdana"/>
                <a:ea typeface="Verdana"/>
              </a:rPr>
              <a:t>Forgot your login or password? Use Report a Problem or get help from the EMS home page.</a:t>
            </a:r>
            <a:br>
              <a:rPr lang="en-US" sz="2000">
                <a:latin typeface="Verdana" panose="020B0604030504040204" pitchFamily="34" charset="0"/>
                <a:ea typeface="Verdana" panose="020B0604030504040204" pitchFamily="34" charset="0"/>
              </a:rPr>
            </a:br>
            <a:endParaRPr lang="en-US" sz="200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000">
                <a:latin typeface="Verdana"/>
                <a:ea typeface="Verdana"/>
              </a:rPr>
              <a:t>Our email is also available: </a:t>
            </a:r>
            <a:r>
              <a:rPr lang="en-US" sz="2000">
                <a:latin typeface="Verdana"/>
                <a:ea typeface="Verdana"/>
                <a:hlinkClick r:id="rId8"/>
              </a:rPr>
              <a:t>LEAD@ct.gov</a:t>
            </a:r>
            <a:r>
              <a:rPr lang="en-US" sz="2000">
                <a:latin typeface="Verdana"/>
                <a:ea typeface="Verdana"/>
              </a:rPr>
              <a:t>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27196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579FA19-36EC-20EB-4D03-2628BD19C2DF}"/>
              </a:ext>
            </a:extLst>
          </p:cNvPr>
          <p:cNvSpPr/>
          <p:nvPr/>
        </p:nvSpPr>
        <p:spPr>
          <a:xfrm>
            <a:off x="-39625" y="-6936"/>
            <a:ext cx="12231625" cy="1205572"/>
          </a:xfrm>
          <a:prstGeom prst="rect">
            <a:avLst/>
          </a:prstGeom>
          <a:solidFill>
            <a:srgbClr val="4182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solidFill>
            </a:endParaRPr>
          </a:p>
        </p:txBody>
      </p:sp>
      <p:pic>
        <p:nvPicPr>
          <p:cNvPr id="9" name="Content Placeholder 8" descr="A blue circle with a crest and text">
            <a:extLst>
              <a:ext uri="{FF2B5EF4-FFF2-40B4-BE49-F238E27FC236}">
                <a16:creationId xmlns:a16="http://schemas.microsoft.com/office/drawing/2014/main" id="{AF9DD932-E2AE-DEB3-C99D-9570BA9452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033060" y="5638182"/>
            <a:ext cx="1019285" cy="101928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844D7DF-0876-F56C-FABA-9C7106F0812B}"/>
              </a:ext>
            </a:extLst>
          </p:cNvPr>
          <p:cNvSpPr txBox="1"/>
          <p:nvPr/>
        </p:nvSpPr>
        <p:spPr>
          <a:xfrm>
            <a:off x="8950249" y="4528436"/>
            <a:ext cx="1729678" cy="369332"/>
          </a:xfrm>
          <a:prstGeom prst="rect">
            <a:avLst/>
          </a:prstGeom>
          <a:noFill/>
        </p:spPr>
        <p:txBody>
          <a:bodyPr wrap="square">
            <a:spAutoFit/>
          </a:bodyPr>
          <a:lstStyle/>
          <a:p>
            <a:pPr marL="12700">
              <a:lnSpc>
                <a:spcPct val="100000"/>
              </a:lnSpc>
              <a:spcBef>
                <a:spcPts val="100"/>
              </a:spcBef>
            </a:pPr>
            <a:r>
              <a:rPr lang="en-US" sz="1800">
                <a:solidFill>
                  <a:srgbClr val="FFFFFF"/>
                </a:solidFill>
                <a:latin typeface="Verdana" panose="020B0604030504040204" pitchFamily="34" charset="0"/>
                <a:ea typeface="Verdana" panose="020B0604030504040204" pitchFamily="34" charset="0"/>
                <a:cs typeface="Rockwell"/>
              </a:rPr>
              <a:t>Click</a:t>
            </a:r>
            <a:r>
              <a:rPr lang="en-US" sz="1800" spc="-35">
                <a:solidFill>
                  <a:srgbClr val="FFFFFF"/>
                </a:solidFill>
                <a:latin typeface="Verdana" panose="020B0604030504040204" pitchFamily="34" charset="0"/>
                <a:ea typeface="Verdana" panose="020B0604030504040204" pitchFamily="34" charset="0"/>
                <a:cs typeface="Rockwell"/>
              </a:rPr>
              <a:t> </a:t>
            </a:r>
            <a:r>
              <a:rPr lang="en-US" sz="1800" spc="-135">
                <a:solidFill>
                  <a:srgbClr val="FFFFFF"/>
                </a:solidFill>
                <a:latin typeface="Verdana" panose="020B0604030504040204" pitchFamily="34" charset="0"/>
                <a:ea typeface="Verdana" panose="020B0604030504040204" pitchFamily="34" charset="0"/>
                <a:cs typeface="Rockwell"/>
              </a:rPr>
              <a:t>Submit</a:t>
            </a:r>
            <a:endParaRPr lang="en-US" sz="1800">
              <a:latin typeface="Verdana" panose="020B0604030504040204" pitchFamily="34" charset="0"/>
              <a:ea typeface="Verdana" panose="020B0604030504040204" pitchFamily="34" charset="0"/>
              <a:cs typeface="Rockwell"/>
            </a:endParaRPr>
          </a:p>
        </p:txBody>
      </p:sp>
      <p:sp>
        <p:nvSpPr>
          <p:cNvPr id="3" name="TextBox 2">
            <a:extLst>
              <a:ext uri="{FF2B5EF4-FFF2-40B4-BE49-F238E27FC236}">
                <a16:creationId xmlns:a16="http://schemas.microsoft.com/office/drawing/2014/main" id="{A424EB3C-32BC-4284-0A72-DC16AC67846C}"/>
              </a:ext>
            </a:extLst>
          </p:cNvPr>
          <p:cNvSpPr txBox="1"/>
          <p:nvPr/>
        </p:nvSpPr>
        <p:spPr>
          <a:xfrm>
            <a:off x="1577940" y="143487"/>
            <a:ext cx="9361139" cy="707886"/>
          </a:xfrm>
          <a:prstGeom prst="rect">
            <a:avLst/>
          </a:prstGeom>
          <a:noFill/>
        </p:spPr>
        <p:txBody>
          <a:bodyPr wrap="square" lIns="91440" tIns="45720" rIns="91440" bIns="45720" anchor="t">
            <a:spAutoFit/>
          </a:bodyPr>
          <a:lstStyle/>
          <a:p>
            <a:pPr algn="ctr"/>
            <a:r>
              <a:rPr lang="en-US" sz="3200" b="1">
                <a:solidFill>
                  <a:schemeClr val="bg1"/>
                </a:solidFill>
                <a:latin typeface="Verdana"/>
                <a:ea typeface="Verdana"/>
              </a:rPr>
              <a:t>Just to remind you: SOTS Support</a:t>
            </a:r>
            <a:r>
              <a:rPr lang="en-US" sz="4000">
                <a:latin typeface="Verdana"/>
                <a:ea typeface="Verdana"/>
              </a:rPr>
              <a:t> </a:t>
            </a:r>
          </a:p>
        </p:txBody>
      </p:sp>
      <p:sp>
        <p:nvSpPr>
          <p:cNvPr id="15" name="TextBox 14">
            <a:extLst>
              <a:ext uri="{FF2B5EF4-FFF2-40B4-BE49-F238E27FC236}">
                <a16:creationId xmlns:a16="http://schemas.microsoft.com/office/drawing/2014/main" id="{50141B09-694B-F2EF-509C-ED2352A55C80}"/>
              </a:ext>
            </a:extLst>
          </p:cNvPr>
          <p:cNvSpPr txBox="1"/>
          <p:nvPr/>
        </p:nvSpPr>
        <p:spPr>
          <a:xfrm>
            <a:off x="9391904" y="2901640"/>
            <a:ext cx="2131314" cy="400110"/>
          </a:xfrm>
          <a:prstGeom prst="rect">
            <a:avLst/>
          </a:prstGeom>
          <a:noFill/>
        </p:spPr>
        <p:txBody>
          <a:bodyPr wrap="square">
            <a:spAutoFit/>
          </a:bodyPr>
          <a:lstStyle/>
          <a:p>
            <a:pPr marL="274320">
              <a:lnSpc>
                <a:spcPct val="100000"/>
              </a:lnSpc>
            </a:pPr>
            <a:r>
              <a:rPr lang="en-US" sz="2000" u="sng" spc="-20">
                <a:solidFill>
                  <a:srgbClr val="FFFFFF"/>
                </a:solidFill>
                <a:uFill>
                  <a:solidFill>
                    <a:srgbClr val="FFFFFF"/>
                  </a:solidFill>
                </a:uFill>
                <a:latin typeface="Veranda"/>
                <a:cs typeface="Rockwell"/>
              </a:rPr>
              <a:t>860-509-6111</a:t>
            </a:r>
            <a:endParaRPr lang="en-US" sz="2000">
              <a:latin typeface="Veranda"/>
              <a:cs typeface="Rockwell"/>
            </a:endParaRPr>
          </a:p>
        </p:txBody>
      </p:sp>
      <p:sp>
        <p:nvSpPr>
          <p:cNvPr id="17" name="Date Placeholder 16">
            <a:extLst>
              <a:ext uri="{FF2B5EF4-FFF2-40B4-BE49-F238E27FC236}">
                <a16:creationId xmlns:a16="http://schemas.microsoft.com/office/drawing/2014/main" id="{FB9889E2-B50C-BD35-7C39-2BDE167EE550}"/>
              </a:ext>
            </a:extLst>
          </p:cNvPr>
          <p:cNvSpPr>
            <a:spLocks noGrp="1"/>
          </p:cNvSpPr>
          <p:nvPr>
            <p:ph type="dt" sz="half" idx="10"/>
          </p:nvPr>
        </p:nvSpPr>
        <p:spPr/>
        <p:txBody>
          <a:bodyPr/>
          <a:lstStyle/>
          <a:p>
            <a:fld id="{C8061EA2-117A-47DD-9718-9E7AD701F53D}" type="datetime1">
              <a:rPr lang="en-US" smtClean="0"/>
              <a:t>9/13/2024</a:t>
            </a:fld>
            <a:endParaRPr lang="en-US"/>
          </a:p>
        </p:txBody>
      </p:sp>
      <p:sp>
        <p:nvSpPr>
          <p:cNvPr id="14" name="TextBox 13">
            <a:extLst>
              <a:ext uri="{FF2B5EF4-FFF2-40B4-BE49-F238E27FC236}">
                <a16:creationId xmlns:a16="http://schemas.microsoft.com/office/drawing/2014/main" id="{114CA2E5-4127-43C6-C353-6D535151C833}"/>
              </a:ext>
            </a:extLst>
          </p:cNvPr>
          <p:cNvSpPr txBox="1"/>
          <p:nvPr/>
        </p:nvSpPr>
        <p:spPr>
          <a:xfrm>
            <a:off x="9815088" y="4335134"/>
            <a:ext cx="1514764" cy="830997"/>
          </a:xfrm>
          <a:prstGeom prst="rect">
            <a:avLst/>
          </a:prstGeom>
          <a:noFill/>
        </p:spPr>
        <p:txBody>
          <a:bodyPr wrap="square" rtlCol="0">
            <a:spAutoFit/>
          </a:bodyPr>
          <a:lstStyle/>
          <a:p>
            <a:r>
              <a:rPr lang="en-US" sz="2400">
                <a:solidFill>
                  <a:schemeClr val="bg1"/>
                </a:solidFill>
                <a:latin typeface="Veranda"/>
              </a:rPr>
              <a:t>“Report a Problem”</a:t>
            </a:r>
          </a:p>
        </p:txBody>
      </p:sp>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A4EADE92-B93A-6342-17ED-188989F95242}"/>
                  </a:ext>
                </a:extLst>
              </p14:cNvPr>
              <p14:cNvContentPartPr/>
              <p14:nvPr/>
            </p14:nvContentPartPr>
            <p14:xfrm>
              <a:off x="6650062" y="2833862"/>
              <a:ext cx="360" cy="1800"/>
            </p14:xfrm>
          </p:contentPart>
        </mc:Choice>
        <mc:Fallback xmlns="">
          <p:pic>
            <p:nvPicPr>
              <p:cNvPr id="26" name="Ink 25">
                <a:extLst>
                  <a:ext uri="{FF2B5EF4-FFF2-40B4-BE49-F238E27FC236}">
                    <a16:creationId xmlns:a16="http://schemas.microsoft.com/office/drawing/2014/main" id="{A4EADE92-B93A-6342-17ED-188989F95242}"/>
                  </a:ext>
                </a:extLst>
              </p:cNvPr>
              <p:cNvPicPr/>
              <p:nvPr/>
            </p:nvPicPr>
            <p:blipFill>
              <a:blip r:embed="rId4"/>
              <a:stretch>
                <a:fillRect/>
              </a:stretch>
            </p:blipFill>
            <p:spPr>
              <a:xfrm>
                <a:off x="6643942" y="2828762"/>
                <a:ext cx="12600" cy="1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Ink 26">
                <a:extLst>
                  <a:ext uri="{FF2B5EF4-FFF2-40B4-BE49-F238E27FC236}">
                    <a16:creationId xmlns:a16="http://schemas.microsoft.com/office/drawing/2014/main" id="{AC7FE231-07A6-2E0C-3703-86E5154AA530}"/>
                  </a:ext>
                </a:extLst>
              </p14:cNvPr>
              <p14:cNvContentPartPr/>
              <p14:nvPr/>
            </p14:nvContentPartPr>
            <p14:xfrm>
              <a:off x="6548182" y="1496102"/>
              <a:ext cx="360" cy="360"/>
            </p14:xfrm>
          </p:contentPart>
        </mc:Choice>
        <mc:Fallback xmlns="">
          <p:pic>
            <p:nvPicPr>
              <p:cNvPr id="27" name="Ink 26">
                <a:extLst>
                  <a:ext uri="{FF2B5EF4-FFF2-40B4-BE49-F238E27FC236}">
                    <a16:creationId xmlns:a16="http://schemas.microsoft.com/office/drawing/2014/main" id="{AC7FE231-07A6-2E0C-3703-86E5154AA530}"/>
                  </a:ext>
                </a:extLst>
              </p:cNvPr>
              <p:cNvPicPr/>
              <p:nvPr/>
            </p:nvPicPr>
            <p:blipFill>
              <a:blip r:embed="rId6"/>
              <a:stretch>
                <a:fillRect/>
              </a:stretch>
            </p:blipFill>
            <p:spPr>
              <a:xfrm>
                <a:off x="6542062" y="1489982"/>
                <a:ext cx="12600" cy="12600"/>
              </a:xfrm>
              <a:prstGeom prst="rect">
                <a:avLst/>
              </a:prstGeom>
            </p:spPr>
          </p:pic>
        </mc:Fallback>
      </mc:AlternateContent>
      <p:sp>
        <p:nvSpPr>
          <p:cNvPr id="2" name="TextBox 1">
            <a:extLst>
              <a:ext uri="{FF2B5EF4-FFF2-40B4-BE49-F238E27FC236}">
                <a16:creationId xmlns:a16="http://schemas.microsoft.com/office/drawing/2014/main" id="{A5916934-6DC7-F939-6D7C-D458DD08E368}"/>
              </a:ext>
            </a:extLst>
          </p:cNvPr>
          <p:cNvSpPr txBox="1"/>
          <p:nvPr/>
        </p:nvSpPr>
        <p:spPr>
          <a:xfrm>
            <a:off x="2169231" y="1371635"/>
            <a:ext cx="7431358" cy="6217087"/>
          </a:xfrm>
          <a:prstGeom prst="rect">
            <a:avLst/>
          </a:prstGeom>
          <a:noFill/>
        </p:spPr>
        <p:txBody>
          <a:bodyPr wrap="square" lIns="91440" tIns="45720" rIns="91440" bIns="45720" rtlCol="0" anchor="t">
            <a:spAutoFit/>
          </a:bodyPr>
          <a:lstStyle/>
          <a:p>
            <a:pPr algn="ctr"/>
            <a:r>
              <a:rPr lang="en-US" sz="2400" b="1" dirty="0">
                <a:latin typeface="Verdana" panose="020B0604030504040204" pitchFamily="34" charset="0"/>
                <a:ea typeface="Verdana" panose="020B0604030504040204" pitchFamily="34" charset="0"/>
                <a:cs typeface="Vrinda" panose="020B0502040204020203" pitchFamily="34" charset="0"/>
              </a:rPr>
              <a:t>LEAD Contacts</a:t>
            </a:r>
            <a:br>
              <a:rPr lang="en-US" sz="2400" b="1" dirty="0">
                <a:latin typeface="Verdana" panose="020B0604030504040204" pitchFamily="34" charset="0"/>
                <a:ea typeface="Verdana" panose="020B0604030504040204" pitchFamily="34" charset="0"/>
                <a:cs typeface="Vrinda" panose="020B0502040204020203" pitchFamily="34" charset="0"/>
              </a:rPr>
            </a:br>
            <a:endParaRPr lang="en-US" sz="2400" dirty="0">
              <a:latin typeface="Verdana" panose="020B0604030504040204" pitchFamily="34" charset="0"/>
              <a:ea typeface="Verdana" panose="020B0604030504040204" pitchFamily="34" charset="0"/>
              <a:cs typeface="Vrinda" panose="020B0502040204020203" pitchFamily="34" charset="0"/>
            </a:endParaRPr>
          </a:p>
          <a:p>
            <a:pPr marL="285750" indent="-285750">
              <a:buFont typeface="Arial"/>
              <a:buChar char="•"/>
            </a:pPr>
            <a:r>
              <a:rPr lang="en-US" sz="2000" dirty="0">
                <a:latin typeface="Verdana" panose="020B0604030504040204" pitchFamily="34" charset="0"/>
                <a:ea typeface="Verdana" panose="020B0604030504040204" pitchFamily="34" charset="0"/>
                <a:cs typeface="Vrinda" panose="020B0502040204020203" pitchFamily="34" charset="0"/>
              </a:rPr>
              <a:t>Heather Augeri: (860) 356-0954 (EMS Support) </a:t>
            </a:r>
            <a:br>
              <a:rPr lang="en-US" sz="2000" dirty="0">
                <a:latin typeface="Verdana" panose="020B0604030504040204" pitchFamily="34" charset="0"/>
                <a:ea typeface="Verdana" panose="020B0604030504040204" pitchFamily="34" charset="0"/>
                <a:cs typeface="Vrinda" panose="020B0502040204020203" pitchFamily="34" charset="0"/>
              </a:rPr>
            </a:br>
            <a:endParaRPr lang="en-US" sz="2000" dirty="0">
              <a:latin typeface="Verdana" panose="020B0604030504040204" pitchFamily="34" charset="0"/>
              <a:ea typeface="Verdana" panose="020B0604030504040204" pitchFamily="34" charset="0"/>
              <a:cs typeface="Vrinda" panose="020B0502040204020203" pitchFamily="34" charset="0"/>
            </a:endParaRPr>
          </a:p>
          <a:p>
            <a:pPr marL="285750" indent="-285750">
              <a:buFont typeface="Arial"/>
              <a:buChar char="•"/>
            </a:pPr>
            <a:r>
              <a:rPr lang="en-US" sz="2000" dirty="0">
                <a:latin typeface="Verdana" panose="020B0604030504040204" pitchFamily="34" charset="0"/>
                <a:ea typeface="Verdana" panose="020B0604030504040204" pitchFamily="34" charset="0"/>
                <a:cs typeface="Vrinda" panose="020B0502040204020203" pitchFamily="34" charset="0"/>
              </a:rPr>
              <a:t>Lori Magora: (860) 438-6250 (Accepting Returns)</a:t>
            </a:r>
            <a:br>
              <a:rPr lang="en-US" sz="2000" dirty="0">
                <a:latin typeface="Verdana" panose="020B0604030504040204" pitchFamily="34" charset="0"/>
                <a:ea typeface="Verdana" panose="020B0604030504040204" pitchFamily="34" charset="0"/>
                <a:cs typeface="Vrinda" panose="020B0502040204020203" pitchFamily="34" charset="0"/>
              </a:rPr>
            </a:br>
            <a:endParaRPr lang="en-US" sz="2000" dirty="0">
              <a:latin typeface="Verdana" panose="020B0604030504040204" pitchFamily="34" charset="0"/>
              <a:ea typeface="Verdana" panose="020B0604030504040204" pitchFamily="34" charset="0"/>
              <a:cs typeface="Vrinda" panose="020B0502040204020203" pitchFamily="34" charset="0"/>
            </a:endParaRPr>
          </a:p>
          <a:p>
            <a:pPr marL="285750" indent="-285750">
              <a:buFont typeface="Arial"/>
              <a:buChar char="•"/>
            </a:pPr>
            <a:r>
              <a:rPr lang="en-US" sz="2000" dirty="0">
                <a:latin typeface="Verdana" panose="020B0604030504040204" pitchFamily="34" charset="0"/>
                <a:ea typeface="Verdana" panose="020B0604030504040204" pitchFamily="34" charset="0"/>
                <a:cs typeface="Vrinda" panose="020B0502040204020203" pitchFamily="34" charset="0"/>
              </a:rPr>
              <a:t>Moriah Moriarty: (860) 597-6419 (Accepting Stats)</a:t>
            </a:r>
            <a:br>
              <a:rPr lang="en-US" sz="2000" dirty="0">
                <a:latin typeface="Verdana" panose="020B0604030504040204" pitchFamily="34" charset="0"/>
                <a:ea typeface="Verdana" panose="020B0604030504040204" pitchFamily="34" charset="0"/>
                <a:cs typeface="Vrinda" panose="020B0502040204020203" pitchFamily="34" charset="0"/>
              </a:rPr>
            </a:br>
            <a:endParaRPr lang="en-US" sz="2000" dirty="0">
              <a:latin typeface="Verdana" panose="020B0604030504040204" pitchFamily="34" charset="0"/>
              <a:ea typeface="Verdana" panose="020B0604030504040204" pitchFamily="34" charset="0"/>
              <a:cs typeface="Vrinda" panose="020B0502040204020203" pitchFamily="34" charset="0"/>
            </a:endParaRPr>
          </a:p>
          <a:p>
            <a:pPr marL="285750" indent="-285750">
              <a:buFont typeface="Arial"/>
              <a:buChar char="•"/>
            </a:pPr>
            <a:r>
              <a:rPr lang="en-US" sz="2000" dirty="0">
                <a:latin typeface="Verdana" panose="020B0604030504040204" pitchFamily="34" charset="0"/>
                <a:ea typeface="Verdana" panose="020B0604030504040204" pitchFamily="34" charset="0"/>
                <a:cs typeface="Vrinda" panose="020B0502040204020203" pitchFamily="34" charset="0"/>
              </a:rPr>
              <a:t>Taffy Womack: (860) 509-6117 (Accepting Returns and EMS Support)</a:t>
            </a:r>
            <a:br>
              <a:rPr lang="en-US" sz="2000" dirty="0">
                <a:latin typeface="Verdana" panose="020B0604030504040204" pitchFamily="34" charset="0"/>
                <a:ea typeface="Verdana" panose="020B0604030504040204" pitchFamily="34" charset="0"/>
                <a:cs typeface="Vrinda" panose="020B0502040204020203" pitchFamily="34" charset="0"/>
              </a:rPr>
            </a:br>
            <a:endParaRPr lang="en-US" sz="2000" dirty="0">
              <a:latin typeface="Verdana" panose="020B0604030504040204" pitchFamily="34" charset="0"/>
              <a:ea typeface="Verdana" panose="020B0604030504040204" pitchFamily="34" charset="0"/>
              <a:cs typeface="Vrinda" panose="020B0502040204020203" pitchFamily="34" charset="0"/>
            </a:endParaRPr>
          </a:p>
          <a:p>
            <a:pPr marL="285750" indent="-285750">
              <a:buFont typeface="Arial"/>
              <a:buChar char="•"/>
            </a:pPr>
            <a:r>
              <a:rPr lang="en-US" sz="2000" dirty="0">
                <a:latin typeface="Verdana" panose="020B0604030504040204" pitchFamily="34" charset="0"/>
                <a:ea typeface="Verdana" panose="020B0604030504040204" pitchFamily="34" charset="0"/>
                <a:cs typeface="Vrinda" panose="020B0502040204020203" pitchFamily="34" charset="0"/>
              </a:rPr>
              <a:t>Mark Severance: (860) 509-6108 (EMS Support)</a:t>
            </a:r>
            <a:br>
              <a:rPr lang="en-US" sz="2000" dirty="0">
                <a:latin typeface="Verdana" panose="020B0604030504040204" pitchFamily="34" charset="0"/>
                <a:ea typeface="Verdana" panose="020B0604030504040204" pitchFamily="34" charset="0"/>
                <a:cs typeface="Vrinda" panose="020B0502040204020203" pitchFamily="34" charset="0"/>
              </a:rPr>
            </a:br>
            <a:endParaRPr lang="en-US" sz="2000" dirty="0">
              <a:latin typeface="Verdana" panose="020B0604030504040204" pitchFamily="34" charset="0"/>
              <a:ea typeface="Verdana" panose="020B0604030504040204" pitchFamily="34" charset="0"/>
              <a:cs typeface="Vrinda" panose="020B0502040204020203" pitchFamily="34" charset="0"/>
            </a:endParaRPr>
          </a:p>
          <a:p>
            <a:pPr marL="285750" indent="-285750">
              <a:buFont typeface="Arial"/>
              <a:buChar char="•"/>
            </a:pPr>
            <a:r>
              <a:rPr lang="en-US" sz="2000" dirty="0">
                <a:latin typeface="Verdana" panose="020B0604030504040204" pitchFamily="34" charset="0"/>
                <a:ea typeface="Verdana" panose="020B0604030504040204" pitchFamily="34" charset="0"/>
                <a:cs typeface="Vrinda" panose="020B0502040204020203" pitchFamily="34" charset="0"/>
              </a:rPr>
              <a:t>Tim DeCarlo: (860) 213-8344 (EMS Support)</a:t>
            </a:r>
            <a:br>
              <a:rPr lang="en-US" sz="2000" dirty="0">
                <a:latin typeface="Verdana" panose="020B0604030504040204" pitchFamily="34" charset="0"/>
                <a:ea typeface="Verdana" panose="020B0604030504040204" pitchFamily="34" charset="0"/>
                <a:cs typeface="Vrinda" panose="020B0502040204020203" pitchFamily="34" charset="0"/>
              </a:rPr>
            </a:br>
            <a:endParaRPr lang="en-US" sz="2000" dirty="0">
              <a:latin typeface="Verdana" panose="020B0604030504040204" pitchFamily="34" charset="0"/>
              <a:ea typeface="Verdana" panose="020B0604030504040204" pitchFamily="34" charset="0"/>
              <a:cs typeface="Vrinda" panose="020B0502040204020203" pitchFamily="34" charset="0"/>
            </a:endParaRPr>
          </a:p>
          <a:p>
            <a:pPr marL="285750" indent="-285750">
              <a:buFont typeface="Arial"/>
              <a:buChar char="•"/>
            </a:pPr>
            <a:r>
              <a:rPr lang="en-US" sz="2000" dirty="0">
                <a:latin typeface="Verdana" panose="020B0604030504040204" pitchFamily="34" charset="0"/>
                <a:ea typeface="Verdana" panose="020B0604030504040204" pitchFamily="34" charset="0"/>
                <a:cs typeface="Vrinda" panose="020B0502040204020203" pitchFamily="34" charset="0"/>
              </a:rPr>
              <a:t>Kristin Sullivan: (860) 509-6122</a:t>
            </a:r>
          </a:p>
          <a:p>
            <a:endParaRPr lang="en-US" dirty="0">
              <a:latin typeface="Vrinda" panose="020B0502040204020203" pitchFamily="34" charset="0"/>
              <a:cs typeface="Vrinda" panose="020B0502040204020203" pitchFamily="34" charset="0"/>
            </a:endParaRPr>
          </a:p>
          <a:p>
            <a:endParaRPr lang="en-US" sz="1600" dirty="0">
              <a:latin typeface="Vrinda" panose="020B0502040204020203" pitchFamily="34" charset="0"/>
              <a:ea typeface="Verdana" panose="020B0604030504040204" pitchFamily="34" charset="0"/>
              <a:cs typeface="Vrinda" panose="020B0502040204020203" pitchFamily="34" charset="0"/>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13324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06169-7DD6-369E-0A63-4B6681B1FD5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D3238C8-0376-6F3D-12BB-D4BE2CACFBDB}"/>
              </a:ext>
            </a:extLst>
          </p:cNvPr>
          <p:cNvSpPr txBox="1">
            <a:spLocks/>
          </p:cNvSpPr>
          <p:nvPr/>
        </p:nvSpPr>
        <p:spPr>
          <a:xfrm>
            <a:off x="4603843" y="2043405"/>
            <a:ext cx="5482549" cy="1719194"/>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Trade Gothic LT Pro Bold" panose="020B0803040303020004" pitchFamily="34" charset="0"/>
                <a:ea typeface="+mj-ea"/>
                <a:cs typeface="+mj-cs"/>
              </a:defRPr>
            </a:lvl1pPr>
          </a:lstStyle>
          <a:p>
            <a:r>
              <a:rPr lang="en-US" dirty="0">
                <a:latin typeface="Verdana" panose="020B0604030504040204" pitchFamily="34" charset="0"/>
                <a:ea typeface="Verdana" panose="020B0604030504040204" pitchFamily="34" charset="0"/>
              </a:rPr>
              <a:t>75 Feet!</a:t>
            </a:r>
          </a:p>
          <a:p>
            <a:r>
              <a:rPr lang="en-US" sz="4800" dirty="0">
                <a:latin typeface="Verdana" panose="020B0604030504040204" pitchFamily="34" charset="0"/>
                <a:ea typeface="Verdana" panose="020B0604030504040204" pitchFamily="34" charset="0"/>
              </a:rPr>
              <a:t>Your Kingdom for a Day</a:t>
            </a:r>
          </a:p>
        </p:txBody>
      </p:sp>
      <p:sp>
        <p:nvSpPr>
          <p:cNvPr id="9" name="Subtitle 2">
            <a:extLst>
              <a:ext uri="{FF2B5EF4-FFF2-40B4-BE49-F238E27FC236}">
                <a16:creationId xmlns:a16="http://schemas.microsoft.com/office/drawing/2014/main" id="{48B862DD-282F-53FA-1B96-70E679946550}"/>
              </a:ext>
            </a:extLst>
          </p:cNvPr>
          <p:cNvSpPr txBox="1">
            <a:spLocks/>
          </p:cNvSpPr>
          <p:nvPr/>
        </p:nvSpPr>
        <p:spPr>
          <a:xfrm>
            <a:off x="4609009" y="3746956"/>
            <a:ext cx="4668099" cy="61605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bg1"/>
                </a:solidFill>
                <a:latin typeface="Trade Gothic LT Pro" panose="020B05030403030200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latin typeface="Verdana" panose="020B0604030504040204" pitchFamily="34" charset="0"/>
                <a:ea typeface="Verdana" panose="020B0604030504040204" pitchFamily="34" charset="0"/>
              </a:rPr>
              <a:t>Office of the Secretary of the State</a:t>
            </a:r>
          </a:p>
        </p:txBody>
      </p:sp>
      <p:pic>
        <p:nvPicPr>
          <p:cNvPr id="10" name="Picture 9">
            <a:extLst>
              <a:ext uri="{FF2B5EF4-FFF2-40B4-BE49-F238E27FC236}">
                <a16:creationId xmlns:a16="http://schemas.microsoft.com/office/drawing/2014/main" id="{AABBB304-EF4D-3840-C4E4-24085E4E6D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37212" y="2775779"/>
            <a:ext cx="1422807" cy="1422807"/>
          </a:xfrm>
          <a:prstGeom prst="rect">
            <a:avLst/>
          </a:prstGeom>
        </p:spPr>
      </p:pic>
    </p:spTree>
    <p:extLst>
      <p:ext uri="{BB962C8B-B14F-4D97-AF65-F5344CB8AC3E}">
        <p14:creationId xmlns:p14="http://schemas.microsoft.com/office/powerpoint/2010/main" val="22207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rPr>
              <a:t>75 Feet</a:t>
            </a:r>
          </a:p>
        </p:txBody>
      </p:sp>
      <p:sp>
        <p:nvSpPr>
          <p:cNvPr id="5" name="TextBox 4">
            <a:extLst>
              <a:ext uri="{FF2B5EF4-FFF2-40B4-BE49-F238E27FC236}">
                <a16:creationId xmlns:a16="http://schemas.microsoft.com/office/drawing/2014/main" id="{8AE91457-89C7-F6CE-2FAC-84CF6D3C079A}"/>
              </a:ext>
            </a:extLst>
          </p:cNvPr>
          <p:cNvSpPr txBox="1"/>
          <p:nvPr/>
        </p:nvSpPr>
        <p:spPr>
          <a:xfrm>
            <a:off x="5404338" y="2020455"/>
            <a:ext cx="5725942" cy="369332"/>
          </a:xfrm>
          <a:prstGeom prst="rect">
            <a:avLst/>
          </a:prstGeom>
          <a:noFill/>
        </p:spPr>
        <p:txBody>
          <a:bodyPr wrap="square" rtlCol="0">
            <a:spAutoFit/>
          </a:bodyPr>
          <a:lstStyle/>
          <a:p>
            <a:pPr algn="ctr"/>
            <a:r>
              <a:rPr lang="en-US" dirty="0">
                <a:solidFill>
                  <a:schemeClr val="bg1"/>
                </a:solidFill>
                <a:latin typeface="Verdana" panose="020B0604030504040204" pitchFamily="34" charset="0"/>
                <a:ea typeface="Verdana" panose="020B0604030504040204" pitchFamily="34" charset="0"/>
              </a:rPr>
              <a:t>Who can be in it?</a:t>
            </a: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2" name="TextBox 1">
            <a:extLst>
              <a:ext uri="{FF2B5EF4-FFF2-40B4-BE49-F238E27FC236}">
                <a16:creationId xmlns:a16="http://schemas.microsoft.com/office/drawing/2014/main" id="{5862B38B-9D29-A46B-A66E-120EF757EB34}"/>
              </a:ext>
            </a:extLst>
          </p:cNvPr>
          <p:cNvSpPr txBox="1"/>
          <p:nvPr/>
        </p:nvSpPr>
        <p:spPr>
          <a:xfrm>
            <a:off x="868680" y="4076046"/>
            <a:ext cx="4125351" cy="400110"/>
          </a:xfrm>
          <a:prstGeom prst="rect">
            <a:avLst/>
          </a:prstGeom>
          <a:noFill/>
        </p:spPr>
        <p:txBody>
          <a:bodyPr wrap="square" rtlCol="0">
            <a:spAutoFit/>
          </a:bodyPr>
          <a:lstStyle/>
          <a:p>
            <a:pPr algn="ctr"/>
            <a:r>
              <a:rPr lang="en-US" sz="2000" dirty="0">
                <a:solidFill>
                  <a:schemeClr val="bg1"/>
                </a:solidFill>
              </a:rPr>
              <a:t>Can I really Taser violators?</a:t>
            </a:r>
          </a:p>
        </p:txBody>
      </p:sp>
      <p:sp>
        <p:nvSpPr>
          <p:cNvPr id="7" name="TextBox 6">
            <a:extLst>
              <a:ext uri="{FF2B5EF4-FFF2-40B4-BE49-F238E27FC236}">
                <a16:creationId xmlns:a16="http://schemas.microsoft.com/office/drawing/2014/main" id="{ECECF479-C5AA-C2FA-B3E2-D3769A1D91CB}"/>
              </a:ext>
            </a:extLst>
          </p:cNvPr>
          <p:cNvSpPr txBox="1"/>
          <p:nvPr/>
        </p:nvSpPr>
        <p:spPr>
          <a:xfrm>
            <a:off x="6956865" y="3172101"/>
            <a:ext cx="2445043" cy="1200329"/>
          </a:xfrm>
          <a:prstGeom prst="rect">
            <a:avLst/>
          </a:prstGeom>
          <a:noFill/>
        </p:spPr>
        <p:txBody>
          <a:bodyPr wrap="square" rtlCol="0">
            <a:spAutoFit/>
          </a:bodyPr>
          <a:lstStyle/>
          <a:p>
            <a:pPr algn="ctr"/>
            <a:r>
              <a:rPr lang="en-US" sz="2400" dirty="0">
                <a:solidFill>
                  <a:schemeClr val="bg1"/>
                </a:solidFill>
              </a:rPr>
              <a:t>Is it in effect during Early Voting?</a:t>
            </a:r>
          </a:p>
        </p:txBody>
      </p:sp>
      <p:sp>
        <p:nvSpPr>
          <p:cNvPr id="8" name="TextBox 7">
            <a:extLst>
              <a:ext uri="{FF2B5EF4-FFF2-40B4-BE49-F238E27FC236}">
                <a16:creationId xmlns:a16="http://schemas.microsoft.com/office/drawing/2014/main" id="{FBE2870F-CAF2-8BF7-9329-5CA4CF89D963}"/>
              </a:ext>
            </a:extLst>
          </p:cNvPr>
          <p:cNvSpPr txBox="1"/>
          <p:nvPr/>
        </p:nvSpPr>
        <p:spPr>
          <a:xfrm>
            <a:off x="1531917" y="2389787"/>
            <a:ext cx="2108533" cy="369332"/>
          </a:xfrm>
          <a:prstGeom prst="rect">
            <a:avLst/>
          </a:prstGeom>
          <a:noFill/>
        </p:spPr>
        <p:txBody>
          <a:bodyPr wrap="square" rtlCol="0">
            <a:spAutoFit/>
          </a:bodyPr>
          <a:lstStyle/>
          <a:p>
            <a:pPr algn="ctr"/>
            <a:r>
              <a:rPr lang="en-US" dirty="0">
                <a:solidFill>
                  <a:schemeClr val="bg1"/>
                </a:solidFill>
              </a:rPr>
              <a:t>Where does it start?</a:t>
            </a:r>
          </a:p>
        </p:txBody>
      </p:sp>
      <p:sp>
        <p:nvSpPr>
          <p:cNvPr id="9" name="TextBox 8">
            <a:extLst>
              <a:ext uri="{FF2B5EF4-FFF2-40B4-BE49-F238E27FC236}">
                <a16:creationId xmlns:a16="http://schemas.microsoft.com/office/drawing/2014/main" id="{34570636-9EA9-D65F-67FB-6FF57806CD94}"/>
              </a:ext>
            </a:extLst>
          </p:cNvPr>
          <p:cNvSpPr txBox="1"/>
          <p:nvPr/>
        </p:nvSpPr>
        <p:spPr>
          <a:xfrm>
            <a:off x="5404338" y="4619501"/>
            <a:ext cx="2749248" cy="369332"/>
          </a:xfrm>
          <a:prstGeom prst="rect">
            <a:avLst/>
          </a:prstGeom>
          <a:noFill/>
        </p:spPr>
        <p:txBody>
          <a:bodyPr wrap="square" rtlCol="0">
            <a:spAutoFit/>
          </a:bodyPr>
          <a:lstStyle/>
          <a:p>
            <a:pPr algn="ctr"/>
            <a:r>
              <a:rPr lang="en-US" dirty="0">
                <a:solidFill>
                  <a:schemeClr val="bg1"/>
                </a:solidFill>
              </a:rPr>
              <a:t>Where does it end?</a:t>
            </a:r>
          </a:p>
        </p:txBody>
      </p:sp>
    </p:spTree>
    <p:extLst>
      <p:ext uri="{BB962C8B-B14F-4D97-AF65-F5344CB8AC3E}">
        <p14:creationId xmlns:p14="http://schemas.microsoft.com/office/powerpoint/2010/main" val="164602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2E5DFA-5D37-B908-F64E-559F9B6CF096}"/>
              </a:ext>
            </a:extLst>
          </p:cNvPr>
          <p:cNvSpPr>
            <a:spLocks noGrp="1" noRot="1" noMove="1" noResize="1" noEditPoints="1" noAdjustHandles="1" noChangeArrowheads="1" noChangeShapeType="1"/>
          </p:cNvSpPr>
          <p:nvPr/>
        </p:nvSpPr>
        <p:spPr>
          <a:xfrm>
            <a:off x="0" y="0"/>
            <a:ext cx="4678680" cy="405384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84E18F-3D9D-063E-98D1-0BECAE75F2E7}"/>
              </a:ext>
            </a:extLst>
          </p:cNvPr>
          <p:cNvSpPr txBox="1"/>
          <p:nvPr/>
        </p:nvSpPr>
        <p:spPr>
          <a:xfrm>
            <a:off x="4984929" y="941696"/>
            <a:ext cx="6643191" cy="1446550"/>
          </a:xfrm>
          <a:prstGeom prst="rect">
            <a:avLst/>
          </a:prstGeom>
          <a:noFill/>
        </p:spPr>
        <p:txBody>
          <a:bodyPr wrap="square" rtlCol="0">
            <a:spAutoFit/>
          </a:bodyPr>
          <a:lstStyle/>
          <a:p>
            <a:pPr algn="ctr"/>
            <a:r>
              <a:rPr lang="en-US" sz="4400" b="1">
                <a:latin typeface="Verdana" panose="020B0604030504040204" pitchFamily="34" charset="0"/>
                <a:ea typeface="Verdana" panose="020B0604030504040204" pitchFamily="34" charset="0"/>
              </a:rPr>
              <a:t>WHY?! Do we do this?</a:t>
            </a:r>
          </a:p>
        </p:txBody>
      </p:sp>
      <p:pic>
        <p:nvPicPr>
          <p:cNvPr id="7" name="Picture 6" descr="Logo&#10;&#10;Description automatically generated">
            <a:extLst>
              <a:ext uri="{FF2B5EF4-FFF2-40B4-BE49-F238E27FC236}">
                <a16:creationId xmlns:a16="http://schemas.microsoft.com/office/drawing/2014/main" id="{B31FEDE1-6249-50FE-497B-A07B8E250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61" y="5474725"/>
            <a:ext cx="831299" cy="831299"/>
          </a:xfrm>
          <a:prstGeom prst="rect">
            <a:avLst/>
          </a:prstGeom>
        </p:spPr>
      </p:pic>
      <p:sp>
        <p:nvSpPr>
          <p:cNvPr id="9" name="TextBox 8">
            <a:extLst>
              <a:ext uri="{FF2B5EF4-FFF2-40B4-BE49-F238E27FC236}">
                <a16:creationId xmlns:a16="http://schemas.microsoft.com/office/drawing/2014/main" id="{95AB0B9E-4301-4B0F-E50F-969D3B2F81EF}"/>
              </a:ext>
            </a:extLst>
          </p:cNvPr>
          <p:cNvSpPr txBox="1"/>
          <p:nvPr/>
        </p:nvSpPr>
        <p:spPr>
          <a:xfrm>
            <a:off x="4516120" y="4343444"/>
            <a:ext cx="7112000" cy="369332"/>
          </a:xfrm>
          <a:prstGeom prst="rect">
            <a:avLst/>
          </a:prstGeom>
          <a:noFill/>
        </p:spPr>
        <p:txBody>
          <a:bodyPr wrap="square" rtlCol="0">
            <a:spAutoFit/>
          </a:bodyPr>
          <a:lstStyle/>
          <a:p>
            <a:r>
              <a:rPr lang="en-US">
                <a:solidFill>
                  <a:schemeClr val="bg1"/>
                </a:solidFill>
                <a:latin typeface="Verdana" panose="020B0604030504040204" pitchFamily="34" charset="0"/>
                <a:ea typeface="Verdana" panose="020B0604030504040204" pitchFamily="34" charset="0"/>
              </a:rPr>
              <a:t>Text</a:t>
            </a:r>
          </a:p>
        </p:txBody>
      </p:sp>
      <p:sp>
        <p:nvSpPr>
          <p:cNvPr id="12" name="Rectangle 11">
            <a:extLst>
              <a:ext uri="{FF2B5EF4-FFF2-40B4-BE49-F238E27FC236}">
                <a16:creationId xmlns:a16="http://schemas.microsoft.com/office/drawing/2014/main" id="{0D280420-BC20-7186-411F-F5E23E69F547}"/>
              </a:ext>
            </a:extLst>
          </p:cNvPr>
          <p:cNvSpPr>
            <a:spLocks noGrp="1" noRot="1" noMove="1" noResize="1" noEditPoints="1" noAdjustHandles="1" noChangeArrowheads="1" noChangeShapeType="1"/>
          </p:cNvSpPr>
          <p:nvPr/>
        </p:nvSpPr>
        <p:spPr>
          <a:xfrm>
            <a:off x="0" y="4053841"/>
            <a:ext cx="12188952" cy="2494279"/>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t>Connecticut General Statute Sec. 9-236. Activities prohibited in and near polling place; distance markers; entry restricted; exceptions.</a:t>
            </a:r>
            <a:endParaRPr lang="en-US" sz="2800">
              <a:cs typeface="Calibri"/>
            </a:endParaRPr>
          </a:p>
        </p:txBody>
      </p:sp>
      <p:sp>
        <p:nvSpPr>
          <p:cNvPr id="13" name="Rectangle 12">
            <a:extLst>
              <a:ext uri="{FF2B5EF4-FFF2-40B4-BE49-F238E27FC236}">
                <a16:creationId xmlns:a16="http://schemas.microsoft.com/office/drawing/2014/main" id="{4A1B42BE-672F-072F-3B70-2FBA044C606C}"/>
              </a:ext>
            </a:extLst>
          </p:cNvPr>
          <p:cNvSpPr>
            <a:spLocks noGrp="1" noRot="1" noMove="1" noResize="1" noEditPoints="1" noAdjustHandles="1" noChangeArrowheads="1" noChangeShapeType="1"/>
          </p:cNvSpPr>
          <p:nvPr/>
        </p:nvSpPr>
        <p:spPr>
          <a:xfrm>
            <a:off x="0" y="6548121"/>
            <a:ext cx="12188952" cy="325121"/>
          </a:xfrm>
          <a:prstGeom prst="rect">
            <a:avLst/>
          </a:prstGeom>
          <a:solidFill>
            <a:srgbClr val="D2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F908DE04-BD97-69F2-8825-772505641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6861" y="5554354"/>
            <a:ext cx="755726" cy="755726"/>
          </a:xfrm>
          <a:prstGeom prst="rect">
            <a:avLst/>
          </a:prstGeom>
        </p:spPr>
      </p:pic>
    </p:spTree>
    <p:extLst>
      <p:ext uri="{BB962C8B-B14F-4D97-AF65-F5344CB8AC3E}">
        <p14:creationId xmlns:p14="http://schemas.microsoft.com/office/powerpoint/2010/main" val="224370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15B038-5191-AA1D-BE7E-10D9D085B811}"/>
              </a:ext>
            </a:extLst>
          </p:cNvPr>
          <p:cNvSpPr>
            <a:spLocks noGrp="1" noRot="1" noMove="1" noResize="1" noEditPoints="1" noAdjustHandles="1" noChangeArrowheads="1" noChangeShapeType="1"/>
          </p:cNvSpPr>
          <p:nvPr/>
        </p:nvSpPr>
        <p:spPr>
          <a:xfrm>
            <a:off x="0" y="0"/>
            <a:ext cx="5369560" cy="6893560"/>
          </a:xfrm>
          <a:prstGeom prst="rect">
            <a:avLst/>
          </a:prstGeom>
          <a:gradFill flip="none" rotWithShape="1">
            <a:gsLst>
              <a:gs pos="0">
                <a:srgbClr val="D2232A"/>
              </a:gs>
              <a:gs pos="73000">
                <a:srgbClr val="23408F"/>
              </a:gs>
              <a:gs pos="100000">
                <a:srgbClr val="23408F"/>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C514B03-58E8-38D4-B980-BB1E63230563}"/>
              </a:ext>
            </a:extLst>
          </p:cNvPr>
          <p:cNvSpPr>
            <a:spLocks noGrp="1"/>
          </p:cNvSpPr>
          <p:nvPr>
            <p:ph sz="quarter" idx="4"/>
          </p:nvPr>
        </p:nvSpPr>
        <p:spPr>
          <a:xfrm>
            <a:off x="5765800" y="745958"/>
            <a:ext cx="5709904" cy="5426242"/>
          </a:xfrm>
        </p:spPr>
        <p:txBody>
          <a:bodyPr vert="horz" lIns="91440" tIns="45720" rIns="91440" bIns="45720" rtlCol="0" anchor="t">
            <a:normAutofit/>
          </a:bodyPr>
          <a:lstStyle/>
          <a:p>
            <a:pPr marL="0" indent="0">
              <a:buNone/>
            </a:pPr>
            <a:r>
              <a:rPr lang="en-US">
                <a:latin typeface="Verdana"/>
                <a:ea typeface="Verdana"/>
              </a:rPr>
              <a:t>The purpose of the statute is to </a:t>
            </a:r>
          </a:p>
          <a:p>
            <a:pPr marL="0" indent="0">
              <a:buNone/>
            </a:pPr>
            <a:endParaRPr lang="en-US">
              <a:latin typeface="Verdana"/>
              <a:ea typeface="Verdana"/>
            </a:endParaRPr>
          </a:p>
          <a:p>
            <a:r>
              <a:rPr lang="en-US">
                <a:latin typeface="Verdana"/>
                <a:ea typeface="Verdana"/>
              </a:rPr>
              <a:t>Prevent Electioneering</a:t>
            </a:r>
          </a:p>
          <a:p>
            <a:r>
              <a:rPr lang="en-US">
                <a:latin typeface="Verdana"/>
                <a:ea typeface="Verdana"/>
              </a:rPr>
              <a:t>Promote Efficiency</a:t>
            </a:r>
          </a:p>
          <a:p>
            <a:r>
              <a:rPr lang="en-US">
                <a:latin typeface="Verdana"/>
                <a:ea typeface="Verdana"/>
              </a:rPr>
              <a:t>Ensure Security</a:t>
            </a:r>
          </a:p>
          <a:p>
            <a:pPr marL="0" indent="0">
              <a:buNone/>
            </a:pPr>
            <a:endParaRPr lang="en-US">
              <a:latin typeface="Verdana"/>
              <a:ea typeface="Verdana"/>
            </a:endParaRPr>
          </a:p>
          <a:p>
            <a:endParaRPr lang="en-US">
              <a:latin typeface="Verdana"/>
              <a:ea typeface="Verdana"/>
            </a:endParaRPr>
          </a:p>
        </p:txBody>
      </p:sp>
      <p:sp>
        <p:nvSpPr>
          <p:cNvPr id="2" name="Title 1">
            <a:extLst>
              <a:ext uri="{FF2B5EF4-FFF2-40B4-BE49-F238E27FC236}">
                <a16:creationId xmlns:a16="http://schemas.microsoft.com/office/drawing/2014/main" id="{566DF1CA-947A-139B-02C6-1826F1660C1B}"/>
              </a:ext>
            </a:extLst>
          </p:cNvPr>
          <p:cNvSpPr>
            <a:spLocks noGrp="1"/>
          </p:cNvSpPr>
          <p:nvPr>
            <p:ph type="title"/>
          </p:nvPr>
        </p:nvSpPr>
        <p:spPr>
          <a:xfrm>
            <a:off x="538480" y="1242102"/>
            <a:ext cx="4688840" cy="1325563"/>
          </a:xfrm>
        </p:spPr>
        <p:txBody>
          <a:bodyPr>
            <a:normAutofit/>
          </a:bodyPr>
          <a:lstStyle/>
          <a:p>
            <a:r>
              <a:rPr lang="en-US" sz="4000" b="1">
                <a:solidFill>
                  <a:schemeClr val="bg1"/>
                </a:solidFill>
                <a:latin typeface="Verdana" panose="020B0604030504040204" pitchFamily="34" charset="0"/>
                <a:ea typeface="Verdana" panose="020B0604030504040204" pitchFamily="34" charset="0"/>
              </a:rPr>
              <a:t>Why do I implement?</a:t>
            </a:r>
          </a:p>
        </p:txBody>
      </p:sp>
      <p:pic>
        <p:nvPicPr>
          <p:cNvPr id="13" name="Picture 12" descr="Logo&#10;&#10;Description automatically generated">
            <a:extLst>
              <a:ext uri="{FF2B5EF4-FFF2-40B4-BE49-F238E27FC236}">
                <a16:creationId xmlns:a16="http://schemas.microsoft.com/office/drawing/2014/main" id="{8D29ECD1-6CD8-BFE8-9EAE-83D2CE652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80" y="5792671"/>
            <a:ext cx="755726" cy="755726"/>
          </a:xfrm>
          <a:prstGeom prst="rect">
            <a:avLst/>
          </a:prstGeom>
        </p:spPr>
      </p:pic>
      <p:sp>
        <p:nvSpPr>
          <p:cNvPr id="14" name="TextBox 13">
            <a:extLst>
              <a:ext uri="{FF2B5EF4-FFF2-40B4-BE49-F238E27FC236}">
                <a16:creationId xmlns:a16="http://schemas.microsoft.com/office/drawing/2014/main" id="{E9B85433-02E4-EAB1-4BB8-46D3172C2006}"/>
              </a:ext>
            </a:extLst>
          </p:cNvPr>
          <p:cNvSpPr txBox="1"/>
          <p:nvPr/>
        </p:nvSpPr>
        <p:spPr>
          <a:xfrm>
            <a:off x="1294206" y="6047423"/>
            <a:ext cx="5679641" cy="246221"/>
          </a:xfrm>
          <a:prstGeom prst="rect">
            <a:avLst/>
          </a:prstGeom>
          <a:noFill/>
        </p:spPr>
        <p:txBody>
          <a:bodyPr wrap="square" rtlCol="0">
            <a:spAutoFit/>
          </a:bodyPr>
          <a:lstStyle/>
          <a:p>
            <a:r>
              <a:rPr lang="en-US" sz="1000">
                <a:solidFill>
                  <a:schemeClr val="bg1"/>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27890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2988</Words>
  <Application>Microsoft Office PowerPoint</Application>
  <PresentationFormat>Widescreen</PresentationFormat>
  <Paragraphs>252</Paragraphs>
  <Slides>35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Aptos Display</vt:lpstr>
      <vt:lpstr>Arial</vt:lpstr>
      <vt:lpstr>Calibri</vt:lpstr>
      <vt:lpstr>ProximaNova-Regular</vt:lpstr>
      <vt:lpstr>Times New Roman</vt:lpstr>
      <vt:lpstr>Veranda</vt:lpstr>
      <vt:lpstr>Verdana</vt:lpstr>
      <vt:lpstr>Vrinda</vt:lpstr>
      <vt:lpstr>Wingdings</vt:lpstr>
      <vt:lpstr>office theme</vt:lpstr>
      <vt:lpstr>EMS Refresher:     2024 General 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I implement?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Point of Confusion</vt:lpstr>
      <vt:lpstr>FPCA Process</vt:lpstr>
      <vt:lpstr>Example</vt:lpstr>
      <vt:lpstr>Example Continued...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DeCarlo, Timothy</cp:lastModifiedBy>
  <cp:revision>2</cp:revision>
  <cp:lastPrinted>2024-09-13T21:27:00Z</cp:lastPrinted>
  <dcterms:created xsi:type="dcterms:W3CDTF">2024-09-12T16:09:10Z</dcterms:created>
  <dcterms:modified xsi:type="dcterms:W3CDTF">2024-09-17T19:48:08Z</dcterms:modified>
</cp:coreProperties>
</file>