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CA285C26.xml" ContentType="application/vnd.ms-powerpoint.comments+xml"/>
  <Override PartName="/ppt/comments/modernComment_11B_92140752.xml" ContentType="application/vnd.ms-powerpoint.comments+xml"/>
  <Override PartName="/ppt/comments/modernComment_11C_5D4FC46F.xml" ContentType="application/vnd.ms-powerpoint.comments+xml"/>
  <Override PartName="/ppt/comments/modernComment_10E_28164158.xml" ContentType="application/vnd.ms-powerpoint.comments+xml"/>
  <Override PartName="/ppt/comments/modernComment_118_DF89D39D.xml" ContentType="application/vnd.ms-powerpoint.comments+xml"/>
  <Override PartName="/ppt/comments/modernComment_113_6166AE5B.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30"/>
  </p:notesMasterIdLst>
  <p:sldIdLst>
    <p:sldId id="256" r:id="rId2"/>
    <p:sldId id="257" r:id="rId3"/>
    <p:sldId id="288" r:id="rId4"/>
    <p:sldId id="289" r:id="rId5"/>
    <p:sldId id="290" r:id="rId6"/>
    <p:sldId id="291" r:id="rId7"/>
    <p:sldId id="264" r:id="rId8"/>
    <p:sldId id="259" r:id="rId9"/>
    <p:sldId id="286" r:id="rId10"/>
    <p:sldId id="285" r:id="rId11"/>
    <p:sldId id="274" r:id="rId12"/>
    <p:sldId id="287" r:id="rId13"/>
    <p:sldId id="283" r:id="rId14"/>
    <p:sldId id="284" r:id="rId15"/>
    <p:sldId id="270" r:id="rId16"/>
    <p:sldId id="271" r:id="rId17"/>
    <p:sldId id="280" r:id="rId18"/>
    <p:sldId id="293" r:id="rId19"/>
    <p:sldId id="292" r:id="rId20"/>
    <p:sldId id="272" r:id="rId21"/>
    <p:sldId id="273" r:id="rId22"/>
    <p:sldId id="282" r:id="rId23"/>
    <p:sldId id="294" r:id="rId24"/>
    <p:sldId id="275" r:id="rId25"/>
    <p:sldId id="276" r:id="rId26"/>
    <p:sldId id="278" r:id="rId27"/>
    <p:sldId id="279" r:id="rId28"/>
    <p:sldId id="26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00705-ABA7-9D37-9126-13387BA31194}" name="Sullivan, Kristin" initials="SK" userId="S::kristin.sullivan@ct.gov::d3655bbe-46f8-4020-838b-e07b40dbbc2d" providerId="AD"/>
  <p188:author id="{D113E78B-34AC-1E61-B765-8A27BE00873B}" name="DeCarlo, Timothy" initials="TD" userId="S::Timothy.DeCarlo@ct.gov::5533060e-16ab-48c3-a0b5-381e4ebb03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4C"/>
    <a:srgbClr val="4182D9"/>
    <a:srgbClr val="A91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arlo, Timothy" userId="5533060e-16ab-48c3-a0b5-381e4ebb039a" providerId="ADAL" clId="{1FDCB05F-044F-4ECA-87CA-8F276212A493}"/>
    <pc:docChg chg="modSld">
      <pc:chgData name="DeCarlo, Timothy" userId="5533060e-16ab-48c3-a0b5-381e4ebb039a" providerId="ADAL" clId="{1FDCB05F-044F-4ECA-87CA-8F276212A493}" dt="2024-04-11T22:18:26.320" v="11" actId="20577"/>
      <pc:docMkLst>
        <pc:docMk/>
      </pc:docMkLst>
      <pc:sldChg chg="modSp mod">
        <pc:chgData name="DeCarlo, Timothy" userId="5533060e-16ab-48c3-a0b5-381e4ebb039a" providerId="ADAL" clId="{1FDCB05F-044F-4ECA-87CA-8F276212A493}" dt="2024-04-11T22:18:26.320" v="11" actId="20577"/>
        <pc:sldMkLst>
          <pc:docMk/>
          <pc:sldMk cId="2007569006" sldId="263"/>
        </pc:sldMkLst>
        <pc:spChg chg="mod">
          <ac:chgData name="DeCarlo, Timothy" userId="5533060e-16ab-48c3-a0b5-381e4ebb039a" providerId="ADAL" clId="{1FDCB05F-044F-4ECA-87CA-8F276212A493}" dt="2024-04-11T22:18:26.320" v="11" actId="20577"/>
          <ac:spMkLst>
            <pc:docMk/>
            <pc:sldMk cId="2007569006" sldId="263"/>
            <ac:spMk id="2" creationId="{A1E5EE38-7DF2-6EE6-6154-0567867A4885}"/>
          </ac:spMkLst>
        </pc:spChg>
      </pc:sldChg>
    </pc:docChg>
  </pc:docChgLst>
</pc:chgInfo>
</file>

<file path=ppt/comments/modernComment_101_CA285C26.xml><?xml version="1.0" encoding="utf-8"?>
<p188:cmLst xmlns:a="http://schemas.openxmlformats.org/drawingml/2006/main" xmlns:r="http://schemas.openxmlformats.org/officeDocument/2006/relationships" xmlns:p188="http://schemas.microsoft.com/office/powerpoint/2018/8/main">
  <p188:cm id="{4E4C0AE7-9C69-45A9-AF9D-190FFACFAC9E}" authorId="{2DC00705-ABA7-9D37-9126-13387BA31194}" status="resolved" created="2024-04-10T22:09:29.792" complete="100000">
    <ac:txMkLst xmlns:ac="http://schemas.microsoft.com/office/drawing/2013/main/command">
      <pc:docMk xmlns:pc="http://schemas.microsoft.com/office/powerpoint/2013/main/command"/>
      <pc:sldMk xmlns:pc="http://schemas.microsoft.com/office/powerpoint/2013/main/command" cId="3391642662" sldId="257"/>
      <ac:spMk id="3" creationId="{FA1C11D9-E128-F47D-2048-CF00215FA73F}"/>
      <ac:txMk cp="649">
        <ac:context len="652" hash="3415110212"/>
      </ac:txMk>
    </ac:txMkLst>
    <p188:pos x="781291" y="3626734"/>
    <p188:replyLst>
      <p188:reply id="{96C7BC27-F106-4F66-9C41-3C1CB1B4E2EB}" authorId="{2DC00705-ABA7-9D37-9126-13387BA31194}" created="2024-04-10T22:18:29.255">
        <p188:txBody>
          <a:bodyPr/>
          <a:lstStyle/>
          <a:p>
            <a:r>
              <a:rPr lang="en-US"/>
              <a:t>This might be too dense.  We might want to create a drop-down list, like the bullet above.</a:t>
            </a:r>
          </a:p>
        </p188:txBody>
      </p188:reply>
    </p188:replyLst>
    <p188:txBody>
      <a:bodyPr/>
      <a:lstStyle/>
      <a:p>
        <a:r>
          <a:rPr lang="en-US"/>
          <a:t>How does this work?  This is what you had before (so you can see):
•       The total number of signatures needed to be collected is 5% of the total enrollment of the party for said office. (Governor = State, State Senate = District, Registrar of Voters = Town)</a:t>
        </a:r>
      </a:p>
    </p188:txBody>
  </p188:cm>
</p188:cmLst>
</file>

<file path=ppt/comments/modernComment_10E_28164158.xml><?xml version="1.0" encoding="utf-8"?>
<p188:cmLst xmlns:a="http://schemas.openxmlformats.org/drawingml/2006/main" xmlns:r="http://schemas.openxmlformats.org/officeDocument/2006/relationships" xmlns:p188="http://schemas.microsoft.com/office/powerpoint/2018/8/main">
  <p188:cm id="{740B221B-10BA-423F-9A2C-EB60FE73583A}" authorId="{2DC00705-ABA7-9D37-9126-13387BA31194}" created="2024-04-10T21:45:32.544">
    <ac:txMkLst xmlns:ac="http://schemas.microsoft.com/office/drawing/2013/main/command">
      <pc:docMk xmlns:pc="http://schemas.microsoft.com/office/powerpoint/2013/main/command"/>
      <pc:sldMk xmlns:pc="http://schemas.microsoft.com/office/powerpoint/2013/main/command" cId="672547160" sldId="270"/>
      <ac:spMk id="20" creationId="{7909E1F8-E314-5168-29EF-039D6B3567D7}"/>
      <ac:txMk cp="51" len="7">
        <ac:context len="100" hash="2205451062"/>
      </ac:txMk>
    </ac:txMkLst>
    <p188:pos x="2874379" y="530506"/>
    <p188:replyLst>
      <p188:reply id="{2E43CC3F-BFFA-43AF-A1B0-3F1441CF2216}" authorId="{D113E78B-34AC-1E61-B765-8A27BE00873B}" created="2024-04-11T17:33:20.298">
        <p188:txBody>
          <a:bodyPr/>
          <a:lstStyle/>
          <a:p>
            <a:r>
              <a:rPr lang="en-US"/>
              <a:t>Registrars never give out petition pages with require 2%. That is only SOTS.</a:t>
            </a:r>
          </a:p>
        </p188:txBody>
      </p188:reply>
    </p188:replyLst>
    <p188:txBody>
      <a:bodyPr/>
      <a:lstStyle/>
      <a:p>
        <a:r>
          <a:rPr lang="en-US"/>
          <a:t>How is this, to cover both 2% and 5%?</a:t>
        </a:r>
      </a:p>
    </p188:txBody>
  </p188:cm>
</p188:cmLst>
</file>

<file path=ppt/comments/modernComment_113_6166AE5B.xml><?xml version="1.0" encoding="utf-8"?>
<p188:cmLst xmlns:a="http://schemas.openxmlformats.org/drawingml/2006/main" xmlns:r="http://schemas.openxmlformats.org/officeDocument/2006/relationships" xmlns:p188="http://schemas.microsoft.com/office/powerpoint/2018/8/main">
  <p188:cm id="{8193D4FD-6103-43E0-B34B-7EB24A0307E2}" authorId="{2DC00705-ABA7-9D37-9126-13387BA31194}" created="2024-04-10T21:52:37.367">
    <ac:txMkLst xmlns:ac="http://schemas.microsoft.com/office/drawing/2013/main/command">
      <pc:docMk xmlns:pc="http://schemas.microsoft.com/office/powerpoint/2013/main/command"/>
      <pc:sldMk xmlns:pc="http://schemas.microsoft.com/office/powerpoint/2013/main/command" cId="1634119259" sldId="275"/>
      <ac:spMk id="3" creationId="{FA1C11D9-E128-F47D-2048-CF00215FA73F}"/>
      <ac:txMk cp="159" len="6">
        <ac:context len="397" hash="3033008168"/>
      </ac:txMk>
    </ac:txMkLst>
    <p188:pos x="3047999" y="3154101"/>
    <p188:txBody>
      <a:bodyPr/>
      <a:lstStyle/>
      <a:p>
        <a:r>
          <a:rPr lang="en-US"/>
          <a:t>I added this parenthetical after statewide to distinguish between the two. </a:t>
        </a:r>
      </a:p>
    </p188:txBody>
  </p188:cm>
</p188:cmLst>
</file>

<file path=ppt/comments/modernComment_118_DF89D39D.xml><?xml version="1.0" encoding="utf-8"?>
<p188:cmLst xmlns:a="http://schemas.openxmlformats.org/drawingml/2006/main" xmlns:r="http://schemas.openxmlformats.org/officeDocument/2006/relationships" xmlns:p188="http://schemas.microsoft.com/office/powerpoint/2018/8/main">
  <p188:cm id="{DD16DFD2-18E2-4C5D-9B29-D4AE5D2FFE44}" authorId="{2DC00705-ABA7-9D37-9126-13387BA31194}" status="resolved" created="2024-04-10T21:46:21.715" complete="100000">
    <ac:txMkLst xmlns:ac="http://schemas.microsoft.com/office/drawing/2013/main/command">
      <pc:docMk xmlns:pc="http://schemas.microsoft.com/office/powerpoint/2013/main/command"/>
      <pc:sldMk xmlns:pc="http://schemas.microsoft.com/office/powerpoint/2013/main/command" cId="3750351773" sldId="280"/>
      <ac:spMk id="3" creationId="{FA1C11D9-E128-F47D-2048-CF00215FA73F}"/>
      <ac:txMk cp="270">
        <ac:context len="271" hash="2720837611"/>
      </ac:txMk>
    </ac:txMkLst>
    <p188:pos x="2536784" y="3867873"/>
    <p188:txBody>
      <a:bodyPr/>
      <a:lstStyle/>
      <a:p>
        <a:r>
          <a:rPr lang="en-US"/>
          <a:t>So do we want to delete this bullet?</a:t>
        </a:r>
      </a:p>
    </p188:txBody>
  </p188:cm>
</p188:cmLst>
</file>

<file path=ppt/comments/modernComment_11B_92140752.xml><?xml version="1.0" encoding="utf-8"?>
<p188:cmLst xmlns:a="http://schemas.openxmlformats.org/drawingml/2006/main" xmlns:r="http://schemas.openxmlformats.org/officeDocument/2006/relationships" xmlns:p188="http://schemas.microsoft.com/office/powerpoint/2018/8/main">
  <p188:cm id="{89FF941C-F883-4C3F-B4C6-A8A29EE46EF9}" authorId="{2DC00705-ABA7-9D37-9126-13387BA31194}" created="2024-04-10T22:23:25.220">
    <ac:txMkLst xmlns:ac="http://schemas.microsoft.com/office/drawing/2013/main/command">
      <pc:docMk xmlns:pc="http://schemas.microsoft.com/office/powerpoint/2013/main/command"/>
      <pc:sldMk xmlns:pc="http://schemas.microsoft.com/office/powerpoint/2013/main/command" cId="2450786130" sldId="283"/>
      <ac:spMk id="3" creationId="{FA1C11D9-E128-F47D-2048-CF00215FA73F}"/>
      <ac:txMk cp="92" len="10">
        <ac:context len="644" hash="394173044"/>
      </ac:txMk>
    </ac:txMkLst>
    <p188:pos x="829518" y="501569"/>
    <p188:txBody>
      <a:bodyPr/>
      <a:lstStyle/>
      <a:p>
        <a:r>
          <a:rPr lang="en-US"/>
          <a:t>Are you changing this and adding the information based on the case?
See this bill analysis on pg 26 for the summary below: https://www.cga.ct.gov/2021/BA/PDF/2021SB-00005-R000570-BA.PDF
Background — Libertarian Party of Connecticut v. Merrill 
In January 2016, a federal judge granted the Libertarian Party’s motion for a preliminary injunction and temporary restraining order against the circulator residency requirement. In applying strict scrutiny, the court rejected the state’s argument that the residency requirement was narrowly tailored to minimize voter fraud and ensure that circulators were present for pre- and post-election hearings. It also held that the Libertarian Party, in demonstrating the requirement would cause speech suppression, was substantially likely to succeed on the merits (Libertarian Party of Connecticut v. Merrill, No. 3:15-CV1851 (JCH), 2016 WL 10405920 (D. Conn. Jan. 26, 2016)). 
In August 2016, the court issued a stipulated judgement and order finding that the (1) residency requirement violated the plaintiff’s first amendment rights and (2) loss of these rights constituted an irreparable injury and that an injunction was in the public interest. Thus, the order enjoined the state from applying any portion of the General Statutes that prohibited out-of-state residents from serving as circulators (Libertarian Party of Connecticut v. Merrill, No. 3:15-CV-01851 (JCH), (D. Conn. Aug. 9, 2016)).  </a:t>
        </a:r>
      </a:p>
    </p188:txBody>
  </p188:cm>
</p188:cmLst>
</file>

<file path=ppt/comments/modernComment_11C_5D4FC46F.xml><?xml version="1.0" encoding="utf-8"?>
<p188:cmLst xmlns:a="http://schemas.openxmlformats.org/drawingml/2006/main" xmlns:r="http://schemas.openxmlformats.org/officeDocument/2006/relationships" xmlns:p188="http://schemas.microsoft.com/office/powerpoint/2018/8/main">
  <p188:cm id="{BF5D9D38-4366-4B40-B1A2-BEFB29BB1440}" authorId="{2DC00705-ABA7-9D37-9126-13387BA31194}" status="resolved" created="2024-04-10T16:53:53.847" complete="100000">
    <ac:txMkLst xmlns:ac="http://schemas.microsoft.com/office/drawing/2013/main/command">
      <pc:docMk xmlns:pc="http://schemas.microsoft.com/office/powerpoint/2013/main/command"/>
      <pc:sldMk xmlns:pc="http://schemas.microsoft.com/office/powerpoint/2013/main/command" cId="1565508719" sldId="284"/>
      <ac:spMk id="3" creationId="{FA1C11D9-E128-F47D-2048-CF00215FA73F}"/>
      <ac:txMk cp="0">
        <ac:context len="416" hash="752572029"/>
      </ac:txMk>
    </ac:txMkLst>
    <p188:pos x="5864086" y="530086"/>
    <p188:txBody>
      <a:bodyPr/>
      <a:lstStyle/>
      <a:p>
        <a:r>
          <a:rPr lang="en-US"/>
          <a:t>Are you deleting this as it is covered in the last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1A5-5063-4E87-B1F4-6B6CEEB86D82}"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F1C1D-5621-4AD5-8462-0889E5DCB888}" type="slidenum">
              <a:rPr lang="en-US" smtClean="0"/>
              <a:t>‹#›</a:t>
            </a:fld>
            <a:endParaRPr lang="en-US"/>
          </a:p>
        </p:txBody>
      </p:sp>
    </p:spTree>
    <p:extLst>
      <p:ext uri="{BB962C8B-B14F-4D97-AF65-F5344CB8AC3E}">
        <p14:creationId xmlns:p14="http://schemas.microsoft.com/office/powerpoint/2010/main" val="210895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F1C1D-5621-4AD5-8462-0889E5DCB888}" type="slidenum">
              <a:rPr lang="en-US" smtClean="0"/>
              <a:t>2</a:t>
            </a:fld>
            <a:endParaRPr lang="en-US"/>
          </a:p>
        </p:txBody>
      </p:sp>
    </p:spTree>
    <p:extLst>
      <p:ext uri="{BB962C8B-B14F-4D97-AF65-F5344CB8AC3E}">
        <p14:creationId xmlns:p14="http://schemas.microsoft.com/office/powerpoint/2010/main" val="26953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B94F1-CC37-420B-8791-E656D12F6032}" type="datetime1">
              <a:rPr lang="en-US" smtClean="0"/>
              <a:t>4/11/2024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335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EEECA-CB0F-4718-90D6-D97B5667D6F8}" type="datetime1">
              <a:rPr lang="en-US" smtClean="0"/>
              <a:t>4/11/2024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0176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EF0AF-246D-4247-AC99-8DEF1296072B}" type="datetime1">
              <a:rPr lang="en-US" smtClean="0"/>
              <a:t>4/11/2024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3288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39861-E64A-4F58-B1AF-AB25C7755AB1}" type="datetime1">
              <a:rPr lang="en-US" smtClean="0"/>
              <a:t>4/11/2024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52892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36FD7-EA0C-403E-A8C0-53E2F0A5697D}" type="datetime1">
              <a:rPr lang="en-US" smtClean="0"/>
              <a:t>4/11/2024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798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941AC-73EF-4DCE-8115-A5CFC5BE08AC}" type="datetime1">
              <a:rPr lang="en-US" smtClean="0"/>
              <a:t>4/11/2024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5963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5CC94-5C82-4C97-BD58-142E1B01FEA5}" type="datetime1">
              <a:rPr lang="en-US" smtClean="0"/>
              <a:t>4/11/2024</a:t>
            </a:fld>
            <a:endParaRPr lang="en-US"/>
          </a:p>
        </p:txBody>
      </p:sp>
      <p:sp>
        <p:nvSpPr>
          <p:cNvPr id="8" name="Footer Placeholder 7"/>
          <p:cNvSpPr>
            <a:spLocks noGrp="1"/>
          </p:cNvSpPr>
          <p:nvPr>
            <p:ph type="ftr" sz="quarter" idx="11"/>
          </p:nvPr>
        </p:nvSpPr>
        <p:spPr/>
        <p:txBody>
          <a:bodyPr/>
          <a:lstStyle/>
          <a:p>
            <a:r>
              <a:rPr lang="en-US"/>
              <a:t>Office of the Secretary of the State</a:t>
            </a:r>
          </a:p>
        </p:txBody>
      </p:sp>
      <p:sp>
        <p:nvSpPr>
          <p:cNvPr id="9" name="Slide Number Placeholder 8"/>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26704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ADD74-D6FF-4C51-BCA3-99EBA9EAB944}" type="datetime1">
              <a:rPr lang="en-US" smtClean="0"/>
              <a:t>4/11/2024</a:t>
            </a:fld>
            <a:endParaRPr lang="en-US"/>
          </a:p>
        </p:txBody>
      </p:sp>
      <p:sp>
        <p:nvSpPr>
          <p:cNvPr id="4" name="Footer Placeholder 3"/>
          <p:cNvSpPr>
            <a:spLocks noGrp="1"/>
          </p:cNvSpPr>
          <p:nvPr>
            <p:ph type="ftr" sz="quarter" idx="11"/>
          </p:nvPr>
        </p:nvSpPr>
        <p:spPr/>
        <p:txBody>
          <a:bodyPr/>
          <a:lstStyle/>
          <a:p>
            <a:r>
              <a:rPr lang="en-US"/>
              <a:t>Office of the Secretary of the State</a:t>
            </a:r>
          </a:p>
        </p:txBody>
      </p:sp>
      <p:sp>
        <p:nvSpPr>
          <p:cNvPr id="5" name="Slide Number Placeholder 4"/>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72850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p:cNvSpPr>
            <a:spLocks noGrp="1"/>
          </p:cNvSpPr>
          <p:nvPr>
            <p:ph type="ftr" sz="quarter" idx="11"/>
          </p:nvPr>
        </p:nvSpPr>
        <p:spPr/>
        <p:txBody>
          <a:bodyPr/>
          <a:lstStyle/>
          <a:p>
            <a:r>
              <a:rPr lang="en-US"/>
              <a:t>Office of the Secretary of the State</a:t>
            </a:r>
          </a:p>
        </p:txBody>
      </p:sp>
      <p:sp>
        <p:nvSpPr>
          <p:cNvPr id="4" name="Slide Number Placeholder 3"/>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3612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7FD7A-B033-48F8-B2AA-9FEA8B3D00AF}" type="datetime1">
              <a:rPr lang="en-US" smtClean="0"/>
              <a:t>4/11/2024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4967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16356-D3F0-4C46-BA5D-23874E78485B}" type="datetime1">
              <a:rPr lang="en-US" smtClean="0"/>
              <a:t>4/11/2024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574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83B65-CA20-4FB3-820E-78F93ADA1F86}" type="datetime1">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the Secretary of the State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41E6E-0401-40A9-BFD4-0943771051F6}" type="slidenum">
              <a:rPr lang="en-US" smtClean="0"/>
              <a:t>‹#›</a:t>
            </a:fld>
            <a:endParaRPr lang="en-US"/>
          </a:p>
        </p:txBody>
      </p:sp>
    </p:spTree>
    <p:extLst>
      <p:ext uri="{BB962C8B-B14F-4D97-AF65-F5344CB8AC3E}">
        <p14:creationId xmlns:p14="http://schemas.microsoft.com/office/powerpoint/2010/main" val="4022708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B_921407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C_5D4FC46F.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E_28164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8_DF89D39D.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CA285C26.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3_6166AE5B.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Timothy.Decarlo@ct.gov"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23" name="Picture 22" descr="A picture containing screenshot, blue, electric blue">
            <a:extLst>
              <a:ext uri="{FF2B5EF4-FFF2-40B4-BE49-F238E27FC236}">
                <a16:creationId xmlns:a16="http://schemas.microsoft.com/office/drawing/2014/main" id="{141B825C-C7BD-2E10-05D1-B44EC5669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6CA0D11-932B-FBEA-E282-CF93C4701E99}"/>
              </a:ext>
            </a:extLst>
          </p:cNvPr>
          <p:cNvSpPr>
            <a:spLocks noGrp="1"/>
          </p:cNvSpPr>
          <p:nvPr>
            <p:ph type="ctrTitle"/>
          </p:nvPr>
        </p:nvSpPr>
        <p:spPr>
          <a:xfrm>
            <a:off x="4227045" y="1325011"/>
            <a:ext cx="7176577" cy="1681958"/>
          </a:xfrm>
          <a:prstGeom prst="rect">
            <a:avLst/>
          </a:prstGeom>
        </p:spPr>
        <p:txBody>
          <a:bodyPr anchor="b">
            <a:normAutofit fontScale="90000"/>
          </a:bodyPr>
          <a:lstStyle>
            <a:lvl1pPr algn="l">
              <a:defRPr sz="6000">
                <a:solidFill>
                  <a:schemeClr val="bg1"/>
                </a:solidFill>
                <a:latin typeface="Trade Gothic LT Pro Bold" panose="020B0803040303020004" pitchFamily="34" charset="0"/>
              </a:defRPr>
            </a:lvl1pPr>
          </a:lstStyle>
          <a:p>
            <a:pPr algn="ctr"/>
            <a:r>
              <a:rPr lang="en-US" dirty="0">
                <a:latin typeface="Verdana" panose="020B0604030504040204" pitchFamily="34" charset="0"/>
                <a:ea typeface="Verdana" panose="020B0604030504040204" pitchFamily="34" charset="0"/>
              </a:rPr>
              <a:t>2024 Spring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ROVAC Conference</a:t>
            </a:r>
          </a:p>
        </p:txBody>
      </p:sp>
      <p:sp>
        <p:nvSpPr>
          <p:cNvPr id="5" name="Subtitle 2">
            <a:extLst>
              <a:ext uri="{FF2B5EF4-FFF2-40B4-BE49-F238E27FC236}">
                <a16:creationId xmlns:a16="http://schemas.microsoft.com/office/drawing/2014/main" id="{23151090-349B-14A2-CEA5-02CB1E7B141C}"/>
              </a:ext>
            </a:extLst>
          </p:cNvPr>
          <p:cNvSpPr>
            <a:spLocks noGrp="1"/>
          </p:cNvSpPr>
          <p:nvPr>
            <p:ph type="subTitle" idx="1"/>
          </p:nvPr>
        </p:nvSpPr>
        <p:spPr>
          <a:xfrm>
            <a:off x="4227045" y="3771349"/>
            <a:ext cx="6617583" cy="616054"/>
          </a:xfrm>
          <a:prstGeom prst="rect">
            <a:avLst/>
          </a:prstGeom>
        </p:spPr>
        <p:txBody>
          <a:bodyPr>
            <a:normAutofit fontScale="92500"/>
          </a:bodyPr>
          <a:lstStyle>
            <a:lvl1pPr marL="0" indent="0" algn="l">
              <a:buNone/>
              <a:defRPr sz="3000">
                <a:solidFill>
                  <a:schemeClr val="bg1"/>
                </a:solidFill>
                <a:latin typeface="Trade Gothic LT Pro" panose="020B0503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Verdana" panose="020B0604030504040204" pitchFamily="34" charset="0"/>
                <a:ea typeface="Verdana" panose="020B0604030504040204" pitchFamily="34" charset="0"/>
              </a:rPr>
              <a:t>Office of the Secretary of the State</a:t>
            </a:r>
          </a:p>
        </p:txBody>
      </p:sp>
      <p:pic>
        <p:nvPicPr>
          <p:cNvPr id="7" name="Picture 6">
            <a:extLst>
              <a:ext uri="{FF2B5EF4-FFF2-40B4-BE49-F238E27FC236}">
                <a16:creationId xmlns:a16="http://schemas.microsoft.com/office/drawing/2014/main" id="{77AEC630-98F5-352E-38E8-647196104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8088" y="2810503"/>
            <a:ext cx="1422807" cy="1422807"/>
          </a:xfrm>
          <a:prstGeom prst="rect">
            <a:avLst/>
          </a:prstGeom>
        </p:spPr>
      </p:pic>
    </p:spTree>
    <p:extLst>
      <p:ext uri="{BB962C8B-B14F-4D97-AF65-F5344CB8AC3E}">
        <p14:creationId xmlns:p14="http://schemas.microsoft.com/office/powerpoint/2010/main" val="173276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270886" y="2126258"/>
            <a:ext cx="4572000" cy="1588684"/>
          </a:xfrm>
        </p:spPr>
        <p:txBody>
          <a:bodyPr vert="horz" lIns="91440" tIns="45720" rIns="91440" bIns="45720" rtlCol="0" anchor="b">
            <a:normAutofit/>
          </a:bodyPr>
          <a:lstStyle/>
          <a:p>
            <a:pPr algn="ctr"/>
            <a:r>
              <a:rPr lang="en-US" sz="4000" b="1" kern="1200" dirty="0">
                <a:solidFill>
                  <a:srgbClr val="16214C"/>
                </a:solidFill>
                <a:latin typeface="Verdana" panose="020B0604030504040204" pitchFamily="34" charset="0"/>
                <a:ea typeface="Verdana" panose="020B0604030504040204" pitchFamily="34" charset="0"/>
              </a:rPr>
              <a:t>2024 </a:t>
            </a:r>
            <a:r>
              <a:rPr lang="en-US" sz="4000" b="1" dirty="0">
                <a:solidFill>
                  <a:srgbClr val="16214C"/>
                </a:solidFill>
                <a:latin typeface="Verdana" panose="020B0604030504040204" pitchFamily="34" charset="0"/>
                <a:ea typeface="Verdana" panose="020B0604030504040204" pitchFamily="34" charset="0"/>
              </a:rPr>
              <a:t>Primary Petition Dates</a:t>
            </a:r>
            <a:endParaRPr lang="en-US" sz="4000" b="1" kern="1200" dirty="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983652EA-6752-CD54-3C3D-A76D9FAE87E4}"/>
              </a:ext>
            </a:extLst>
          </p:cNvPr>
          <p:cNvSpPr txBox="1"/>
          <p:nvPr/>
        </p:nvSpPr>
        <p:spPr>
          <a:xfrm>
            <a:off x="860872" y="856398"/>
            <a:ext cx="577227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algn="l"/>
            <a:endParaRPr lang="en-US" sz="2400" dirty="0">
              <a:latin typeface="Verdana" panose="020B0604030504040204" pitchFamily="34" charset="0"/>
              <a:ea typeface="Verdana" panose="020B0604030504040204" pitchFamily="34" charset="0"/>
            </a:endParaRPr>
          </a:p>
          <a:p>
            <a:pPr algn="l"/>
            <a:r>
              <a:rPr lang="en-US" sz="2400" b="1" dirty="0">
                <a:latin typeface="Verdana" panose="020B0604030504040204" pitchFamily="34" charset="0"/>
                <a:ea typeface="Verdana" panose="020B0604030504040204" pitchFamily="34" charset="0"/>
              </a:rPr>
              <a:t>MAY 28, 2024 </a:t>
            </a:r>
            <a:r>
              <a:rPr lang="en-US" sz="2400" dirty="0">
                <a:latin typeface="Verdana" panose="020B0604030504040204" pitchFamily="34" charset="0"/>
                <a:ea typeface="Verdana" panose="020B0604030504040204" pitchFamily="34" charset="0"/>
              </a:rPr>
              <a:t>(Tuesday) </a:t>
            </a:r>
            <a:r>
              <a:rPr lang="en-US" sz="2400" u="sng" dirty="0">
                <a:latin typeface="Verdana" panose="020B0604030504040204" pitchFamily="34" charset="0"/>
                <a:ea typeface="Verdana" panose="020B0604030504040204" pitchFamily="34" charset="0"/>
              </a:rPr>
              <a:t>SEC’Y OF THE STATE PRIMARY PETITIONS </a:t>
            </a:r>
            <a:r>
              <a:rPr lang="en-US" sz="2400" dirty="0">
                <a:latin typeface="Verdana" panose="020B0604030504040204" pitchFamily="34" charset="0"/>
                <a:ea typeface="Verdana" panose="020B0604030504040204" pitchFamily="34" charset="0"/>
              </a:rPr>
              <a:t>- AVAILABLE. Petitions forms for persons desiring to oppose candidates for the district offices of state senator or state representative shall be available from the Secretary of the State on the seventy-seventh day preceding the primary for such office. (9-404a)</a:t>
            </a:r>
          </a:p>
        </p:txBody>
      </p:sp>
    </p:spTree>
    <p:extLst>
      <p:ext uri="{BB962C8B-B14F-4D97-AF65-F5344CB8AC3E}">
        <p14:creationId xmlns:p14="http://schemas.microsoft.com/office/powerpoint/2010/main" val="12384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270886" y="2126258"/>
            <a:ext cx="4572000" cy="1588684"/>
          </a:xfrm>
        </p:spPr>
        <p:txBody>
          <a:bodyPr vert="horz" lIns="91440" tIns="45720" rIns="91440" bIns="45720" rtlCol="0" anchor="b">
            <a:normAutofit/>
          </a:bodyPr>
          <a:lstStyle/>
          <a:p>
            <a:pPr algn="ctr"/>
            <a:r>
              <a:rPr lang="en-US" sz="4000" b="1" kern="1200">
                <a:solidFill>
                  <a:srgbClr val="16214C"/>
                </a:solidFill>
                <a:latin typeface="Verdana" panose="020B0604030504040204" pitchFamily="34" charset="0"/>
                <a:ea typeface="Verdana" panose="020B0604030504040204" pitchFamily="34" charset="0"/>
              </a:rPr>
              <a:t>2024 </a:t>
            </a:r>
            <a:r>
              <a:rPr lang="en-US" sz="4000" b="1">
                <a:solidFill>
                  <a:srgbClr val="16214C"/>
                </a:solidFill>
                <a:latin typeface="Verdana" panose="020B0604030504040204" pitchFamily="34" charset="0"/>
                <a:ea typeface="Verdana" panose="020B0604030504040204" pitchFamily="34" charset="0"/>
              </a:rPr>
              <a:t>Primary Petition Dates</a:t>
            </a:r>
            <a:endParaRPr lang="en-US" sz="4000" b="1" kern="120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983652EA-6752-CD54-3C3D-A76D9FAE87E4}"/>
              </a:ext>
            </a:extLst>
          </p:cNvPr>
          <p:cNvSpPr txBox="1"/>
          <p:nvPr/>
        </p:nvSpPr>
        <p:spPr>
          <a:xfrm>
            <a:off x="860872" y="1283238"/>
            <a:ext cx="577227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algn="l"/>
            <a:r>
              <a:rPr lang="en-US" sz="2400" b="1" dirty="0">
                <a:latin typeface="Verdana" panose="020B0604030504040204" pitchFamily="34" charset="0"/>
                <a:ea typeface="Verdana" panose="020B0604030504040204" pitchFamily="34" charset="0"/>
              </a:rPr>
              <a:t>JUNE 11, 2024 </a:t>
            </a:r>
            <a:r>
              <a:rPr lang="en-US" sz="2400" dirty="0">
                <a:latin typeface="Verdana" panose="020B0604030504040204" pitchFamily="34" charset="0"/>
                <a:ea typeface="Verdana" panose="020B0604030504040204" pitchFamily="34" charset="0"/>
              </a:rPr>
              <a:t>(Tuesday) </a:t>
            </a:r>
            <a:r>
              <a:rPr lang="en-US" sz="2400" u="sng" dirty="0">
                <a:latin typeface="Verdana" panose="020B0604030504040204" pitchFamily="34" charset="0"/>
                <a:ea typeface="Verdana" panose="020B0604030504040204" pitchFamily="34" charset="0"/>
              </a:rPr>
              <a:t>REGISTRARS PRIMARY PETITIONS – FILING</a:t>
            </a:r>
            <a:r>
              <a:rPr lang="en-US" sz="2400" dirty="0">
                <a:latin typeface="Verdana" panose="020B0604030504040204" pitchFamily="34" charset="0"/>
                <a:ea typeface="Verdana" panose="020B0604030504040204" pitchFamily="34" charset="0"/>
              </a:rPr>
              <a:t>. Primary petitions for opposing candidates of major party for state office or district office including Representative in Congress must be submitted to the respective registrars of voters by 4:00 p.m. of the sixty-third day preceding the primary.</a:t>
            </a:r>
          </a:p>
          <a:p>
            <a:pPr algn="l"/>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540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270886" y="2126258"/>
            <a:ext cx="4572000" cy="1588684"/>
          </a:xfrm>
        </p:spPr>
        <p:txBody>
          <a:bodyPr vert="horz" lIns="91440" tIns="45720" rIns="91440" bIns="45720" rtlCol="0" anchor="b">
            <a:normAutofit/>
          </a:bodyPr>
          <a:lstStyle/>
          <a:p>
            <a:pPr algn="ctr"/>
            <a:r>
              <a:rPr lang="en-US" sz="4000" b="1" kern="1200">
                <a:solidFill>
                  <a:srgbClr val="16214C"/>
                </a:solidFill>
                <a:latin typeface="Verdana" panose="020B0604030504040204" pitchFamily="34" charset="0"/>
                <a:ea typeface="Verdana" panose="020B0604030504040204" pitchFamily="34" charset="0"/>
              </a:rPr>
              <a:t>2024 </a:t>
            </a:r>
            <a:r>
              <a:rPr lang="en-US" sz="4000" b="1">
                <a:solidFill>
                  <a:srgbClr val="16214C"/>
                </a:solidFill>
                <a:latin typeface="Verdana" panose="020B0604030504040204" pitchFamily="34" charset="0"/>
                <a:ea typeface="Verdana" panose="020B0604030504040204" pitchFamily="34" charset="0"/>
              </a:rPr>
              <a:t>Primary Petition Dates</a:t>
            </a:r>
            <a:endParaRPr lang="en-US" sz="4000" b="1" kern="120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983652EA-6752-CD54-3C3D-A76D9FAE87E4}"/>
              </a:ext>
            </a:extLst>
          </p:cNvPr>
          <p:cNvSpPr txBox="1"/>
          <p:nvPr/>
        </p:nvSpPr>
        <p:spPr>
          <a:xfrm>
            <a:off x="1033123" y="565265"/>
            <a:ext cx="5772279"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algn="l"/>
            <a:endParaRPr lang="en-US" sz="2400" dirty="0">
              <a:latin typeface="Verdana" panose="020B0604030504040204" pitchFamily="34" charset="0"/>
              <a:ea typeface="Verdana" panose="020B0604030504040204" pitchFamily="34" charset="0"/>
            </a:endParaRPr>
          </a:p>
          <a:p>
            <a:pPr algn="l"/>
            <a:r>
              <a:rPr lang="en-US" sz="2400" dirty="0">
                <a:latin typeface="Verdana" panose="020B0604030504040204" pitchFamily="34" charset="0"/>
                <a:ea typeface="Verdana" panose="020B0604030504040204" pitchFamily="34" charset="0"/>
              </a:rPr>
              <a:t>Primary petitions for opposition candidates of a major party for municipal offices must be submitted to respective registrars by 4:00 p.m. of the sixty-third day preceding the primary. </a:t>
            </a:r>
          </a:p>
          <a:p>
            <a:pPr algn="l"/>
            <a:endParaRPr lang="en-US" sz="2400" b="1" i="1" u="sng" dirty="0">
              <a:highlight>
                <a:srgbClr val="FFFF00"/>
              </a:highlight>
              <a:latin typeface="Verdana" panose="020B0604030504040204" pitchFamily="34" charset="0"/>
              <a:ea typeface="Verdana" panose="020B0604030504040204" pitchFamily="34" charset="0"/>
            </a:endParaRPr>
          </a:p>
          <a:p>
            <a:pPr algn="l"/>
            <a:r>
              <a:rPr lang="en-US" sz="2400" b="1" i="1" u="sng" dirty="0">
                <a:highlight>
                  <a:srgbClr val="FFFF00"/>
                </a:highlight>
                <a:latin typeface="Verdana" panose="020B0604030504040204" pitchFamily="34" charset="0"/>
                <a:ea typeface="Verdana" panose="020B0604030504040204" pitchFamily="34" charset="0"/>
              </a:rPr>
              <a:t>Registrars of voters, deputy registrar or assistant registrar must be in their office or office facilities between 1:00 p.m. and 4:00 p.m. to accept petitions. (9-405 and 9-406</a:t>
            </a:r>
          </a:p>
        </p:txBody>
      </p:sp>
    </p:spTree>
    <p:extLst>
      <p:ext uri="{BB962C8B-B14F-4D97-AF65-F5344CB8AC3E}">
        <p14:creationId xmlns:p14="http://schemas.microsoft.com/office/powerpoint/2010/main" val="207224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8551"/>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2565550" y="923905"/>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Who Can Circulate</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095118" y="2328120"/>
            <a:ext cx="8554976" cy="4647426"/>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tabLst>
                <a:tab pos="0" algn="dec"/>
                <a:tab pos="3017520" algn="dec"/>
              </a:tabLst>
            </a:pPr>
            <a:r>
              <a:rPr lang="en-US" sz="2000" dirty="0">
                <a:effectLst/>
                <a:latin typeface="Verdana" panose="020B0604030504040204" pitchFamily="34" charset="0"/>
                <a:ea typeface="Verdana" panose="020B0604030504040204" pitchFamily="34" charset="0"/>
              </a:rPr>
              <a:t>Each circulator must be an enrolled member of the party holding the primary, </a:t>
            </a:r>
            <a:r>
              <a:rPr lang="en-US" sz="2000" u="sng" dirty="0">
                <a:effectLst/>
                <a:latin typeface="Verdana" panose="020B0604030504040204" pitchFamily="34" charset="0"/>
                <a:ea typeface="Verdana" panose="020B0604030504040204" pitchFamily="34" charset="0"/>
              </a:rPr>
              <a:t>in any town in this state*. </a:t>
            </a:r>
          </a:p>
          <a:p>
            <a:pPr marL="285750" marR="0" indent="-285750" algn="just">
              <a:spcBef>
                <a:spcPts val="0"/>
              </a:spcBef>
              <a:spcAft>
                <a:spcPts val="0"/>
              </a:spcAft>
              <a:buFont typeface="Arial" panose="020B0604020202020204" pitchFamily="34" charset="0"/>
              <a:buChar char="•"/>
              <a:tabLst>
                <a:tab pos="0" algn="dec"/>
                <a:tab pos="3017520" algn="dec"/>
              </a:tabLst>
            </a:pPr>
            <a:endParaRPr lang="en-US" sz="2000" dirty="0">
              <a:latin typeface="Verdana" panose="020B0604030504040204" pitchFamily="34" charset="0"/>
              <a:ea typeface="Verdana" panose="020B0604030504040204" pitchFamily="34" charset="0"/>
            </a:endParaRPr>
          </a:p>
          <a:p>
            <a:pPr marL="285750" marR="0" indent="-285750" algn="just">
              <a:spcBef>
                <a:spcPts val="0"/>
              </a:spcBef>
              <a:spcAft>
                <a:spcPts val="0"/>
              </a:spcAft>
              <a:buFont typeface="Arial" panose="020B0604020202020204" pitchFamily="34" charset="0"/>
              <a:buChar char="•"/>
              <a:tabLst>
                <a:tab pos="0" algn="dec"/>
                <a:tab pos="3017520" algn="dec"/>
              </a:tabLst>
            </a:pPr>
            <a:r>
              <a:rPr lang="en-US" sz="2000" dirty="0">
                <a:effectLst/>
                <a:latin typeface="Verdana" panose="020B0604030504040204" pitchFamily="34" charset="0"/>
                <a:ea typeface="Verdana" panose="020B0604030504040204" pitchFamily="34" charset="0"/>
              </a:rPr>
              <a:t>No candidate, whether an endorsed or petitioning candidate, may circulate a petition for another candidate (or another group of candidates contained in one petition)for</a:t>
            </a:r>
            <a:r>
              <a:rPr lang="en-US" sz="2000" dirty="0">
                <a:latin typeface="Verdana" panose="020B0604030504040204" pitchFamily="34" charset="0"/>
                <a:ea typeface="Verdana" panose="020B0604030504040204" pitchFamily="34" charset="0"/>
              </a:rPr>
              <a:t> </a:t>
            </a:r>
            <a:r>
              <a:rPr lang="en-US" sz="2000" dirty="0">
                <a:effectLst/>
                <a:latin typeface="Verdana" panose="020B0604030504040204" pitchFamily="34" charset="0"/>
                <a:ea typeface="Verdana" panose="020B0604030504040204" pitchFamily="34" charset="0"/>
              </a:rPr>
              <a:t>the nomination of the party for the same office.  </a:t>
            </a:r>
          </a:p>
          <a:p>
            <a:pPr marL="285750" marR="0" indent="-285750" algn="just">
              <a:spcBef>
                <a:spcPts val="0"/>
              </a:spcBef>
              <a:spcAft>
                <a:spcPts val="0"/>
              </a:spcAft>
              <a:buFont typeface="Arial" panose="020B0604020202020204" pitchFamily="34" charset="0"/>
              <a:buChar char="•"/>
              <a:tabLst>
                <a:tab pos="0" algn="dec"/>
                <a:tab pos="3017520" algn="dec"/>
              </a:tabLst>
            </a:pPr>
            <a:endParaRPr lang="en-US" sz="2000" dirty="0">
              <a:latin typeface="Verdana" panose="020B0604030504040204" pitchFamily="34" charset="0"/>
              <a:ea typeface="Verdana" panose="020B0604030504040204" pitchFamily="34" charset="0"/>
            </a:endParaRPr>
          </a:p>
          <a:p>
            <a:pPr marL="285750" marR="0" indent="-285750" algn="just">
              <a:spcBef>
                <a:spcPts val="0"/>
              </a:spcBef>
              <a:spcAft>
                <a:spcPts val="0"/>
              </a:spcAft>
              <a:buFont typeface="Arial" panose="020B0604020202020204" pitchFamily="34" charset="0"/>
              <a:buChar char="•"/>
              <a:tabLst>
                <a:tab pos="0" algn="dec"/>
                <a:tab pos="3017520" algn="dec"/>
              </a:tabLst>
            </a:pPr>
            <a:r>
              <a:rPr lang="en-US" sz="2000" dirty="0">
                <a:effectLst/>
                <a:latin typeface="Verdana" panose="020B0604030504040204" pitchFamily="34" charset="0"/>
                <a:ea typeface="Verdana" panose="020B0604030504040204" pitchFamily="34" charset="0"/>
              </a:rPr>
              <a:t>No person may circulate petitions for more than the maximum number of candidates to be nominated by a party for the same office. A candidate may circulate a primary petition in which </a:t>
            </a:r>
            <a:r>
              <a:rPr lang="en-US" sz="2000" dirty="0">
                <a:latin typeface="Verdana" panose="020B0604030504040204" pitchFamily="34" charset="0"/>
                <a:ea typeface="Verdana" panose="020B0604030504040204" pitchFamily="34" charset="0"/>
              </a:rPr>
              <a:t>they are </a:t>
            </a:r>
            <a:r>
              <a:rPr lang="en-US" sz="2000" dirty="0">
                <a:effectLst/>
                <a:latin typeface="Verdana" panose="020B0604030504040204" pitchFamily="34" charset="0"/>
                <a:ea typeface="Verdana" panose="020B0604030504040204" pitchFamily="34" charset="0"/>
              </a:rPr>
              <a:t>proposed as a candidate. Registrars must reject any petition page circulated in violation of these provisions of the law  </a:t>
            </a:r>
            <a:endParaRPr lang="en-US" sz="2000" dirty="0">
              <a:solidFill>
                <a:srgbClr val="000000"/>
              </a:solidFill>
              <a:latin typeface="Verdana" panose="020B0604030504040204" pitchFamily="34" charset="0"/>
              <a:ea typeface="Verdana" panose="020B0604030504040204" pitchFamily="34" charset="0"/>
            </a:endParaRPr>
          </a:p>
          <a:p>
            <a:pPr marL="0" marR="0" algn="just">
              <a:spcBef>
                <a:spcPts val="0"/>
              </a:spcBef>
              <a:spcAft>
                <a:spcPts val="0"/>
              </a:spcAft>
              <a:tabLst>
                <a:tab pos="0" algn="dec"/>
                <a:tab pos="2560320" algn="dec"/>
              </a:tabLst>
            </a:pPr>
            <a:endParaRPr lang="en-US" sz="16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45078613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46" y="11164"/>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Who Can Circulate</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332272" y="2478522"/>
            <a:ext cx="8472632" cy="3539430"/>
          </a:xfrm>
          <a:prstGeom prst="rect">
            <a:avLst/>
          </a:prstGeom>
          <a:noFill/>
        </p:spPr>
        <p:txBody>
          <a:bodyPr wrap="square" lIns="91440" tIns="45720" rIns="91440" bIns="45720" anchor="t">
            <a:spAutoFit/>
          </a:bodyPr>
          <a:lstStyle/>
          <a:p>
            <a:pPr marR="0" algn="just">
              <a:spcBef>
                <a:spcPts val="0"/>
              </a:spcBef>
              <a:spcAft>
                <a:spcPts val="0"/>
              </a:spcAft>
              <a:tabLst>
                <a:tab pos="0" algn="dec"/>
                <a:tab pos="2560320" algn="dec"/>
              </a:tabLst>
            </a:pPr>
            <a:endParaRPr lang="en-US" sz="1600" dirty="0">
              <a:solidFill>
                <a:srgbClr val="000000"/>
              </a:solidFill>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tabLst>
                <a:tab pos="0" algn="dec"/>
                <a:tab pos="2560320" algn="dec"/>
              </a:tabLst>
            </a:pPr>
            <a:r>
              <a:rPr lang="en-US" sz="2400" dirty="0">
                <a:solidFill>
                  <a:srgbClr val="000000"/>
                </a:solidFill>
                <a:effectLst/>
                <a:ea typeface="Times New Roman" panose="02020603050405020304" pitchFamily="18" charset="0"/>
              </a:rPr>
              <a:t>The circulator must be certain to have signers sign in </a:t>
            </a:r>
            <a:r>
              <a:rPr lang="en-US" sz="2400" dirty="0">
                <a:solidFill>
                  <a:srgbClr val="000000"/>
                </a:solidFill>
                <a:ea typeface="Times New Roman" panose="02020603050405020304" pitchFamily="18" charset="0"/>
              </a:rPr>
              <a:t>their</a:t>
            </a:r>
            <a:r>
              <a:rPr lang="en-US" sz="2400" dirty="0">
                <a:solidFill>
                  <a:srgbClr val="000000"/>
                </a:solidFill>
                <a:effectLst/>
                <a:ea typeface="Times New Roman" panose="02020603050405020304" pitchFamily="18" charset="0"/>
              </a:rPr>
              <a:t> presence, and that their own signed statements are true, or they shall be guilty of a </a:t>
            </a:r>
            <a:r>
              <a:rPr lang="en-US" sz="2400" dirty="0">
                <a:solidFill>
                  <a:srgbClr val="000000"/>
                </a:solidFill>
                <a:ea typeface="Times New Roman" panose="02020603050405020304" pitchFamily="18" charset="0"/>
              </a:rPr>
              <a:t>class</a:t>
            </a:r>
            <a:r>
              <a:rPr lang="en-US" sz="2400" dirty="0">
                <a:solidFill>
                  <a:srgbClr val="000000"/>
                </a:solidFill>
                <a:effectLst/>
                <a:ea typeface="Times New Roman" panose="02020603050405020304" pitchFamily="18" charset="0"/>
              </a:rPr>
              <a:t> A misdemeanor, and the whole page may be rejected. A class A misdemeanor is punishable by up to 364 days in prison, a fine of a up to $2,000 or both.</a:t>
            </a:r>
            <a:endParaRPr lang="en-US" sz="2400" dirty="0">
              <a:solidFill>
                <a:srgbClr val="000000"/>
              </a:solidFill>
              <a:effectLst/>
              <a:ea typeface="Times New Roman" panose="02020603050405020304" pitchFamily="18" charset="0"/>
              <a:cs typeface="Calibri"/>
            </a:endParaRPr>
          </a:p>
          <a:p>
            <a:pPr marL="0" marR="0" algn="just">
              <a:spcBef>
                <a:spcPts val="0"/>
              </a:spcBef>
              <a:spcAft>
                <a:spcPts val="0"/>
              </a:spcAft>
              <a:tabLst>
                <a:tab pos="0" algn="dec"/>
                <a:tab pos="2560320" algn="dec"/>
              </a:tabLst>
            </a:pPr>
            <a:endParaRPr lang="en-US" sz="2400" dirty="0">
              <a:solidFill>
                <a:srgbClr val="000000"/>
              </a:solidFill>
              <a:effectLst/>
              <a:ea typeface="Times New Roman" panose="02020603050405020304" pitchFamily="18" charset="0"/>
            </a:endParaRPr>
          </a:p>
          <a:p>
            <a:pPr marL="285750" indent="-285750" algn="just">
              <a:buFont typeface="Arial" panose="020B0604020202020204" pitchFamily="34" charset="0"/>
              <a:buChar char="•"/>
              <a:tabLst>
                <a:tab pos="0" algn="dec"/>
                <a:tab pos="2560320" algn="dec"/>
              </a:tabLst>
            </a:pPr>
            <a:r>
              <a:rPr lang="en-US" sz="2400" dirty="0">
                <a:solidFill>
                  <a:schemeClr val="accent1"/>
                </a:solidFill>
              </a:rPr>
              <a:t>You must give each circulator a significant number of blank copies of the petitions to be used and/or copied.</a:t>
            </a:r>
            <a:endParaRPr lang="en-US" sz="2400" dirty="0">
              <a:solidFill>
                <a:schemeClr val="accent1"/>
              </a:solidFill>
              <a:cs typeface="Calibri"/>
            </a:endParaRPr>
          </a:p>
          <a:p>
            <a:pPr marL="0" marR="0" algn="just">
              <a:spcBef>
                <a:spcPts val="0"/>
              </a:spcBef>
              <a:spcAft>
                <a:spcPts val="0"/>
              </a:spcAft>
              <a:tabLst>
                <a:tab pos="0" algn="dec"/>
                <a:tab pos="2560320" algn="dec"/>
              </a:tabLst>
            </a:pPr>
            <a:endParaRPr lang="en-US" sz="16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56550871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C90171-9763-FDC4-1952-2FDF73CFC7A5}"/>
              </a:ext>
            </a:extLst>
          </p:cNvPr>
          <p:cNvPicPr>
            <a:picLocks noChangeAspect="1"/>
          </p:cNvPicPr>
          <p:nvPr/>
        </p:nvPicPr>
        <p:blipFill>
          <a:blip r:embed="rId3"/>
          <a:stretch>
            <a:fillRect/>
          </a:stretch>
        </p:blipFill>
        <p:spPr>
          <a:xfrm>
            <a:off x="4229849" y="411797"/>
            <a:ext cx="6647258" cy="6034405"/>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C0A8EB07-AB16-2DDB-4581-D395FEA572D0}"/>
              </a:ext>
            </a:extLst>
          </p:cNvPr>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a:extLst>
              <a:ext uri="{FF2B5EF4-FFF2-40B4-BE49-F238E27FC236}">
                <a16:creationId xmlns:a16="http://schemas.microsoft.com/office/drawing/2014/main" id="{7E42D7AB-0333-6908-3FC6-ECB106B8BF91}"/>
              </a:ext>
            </a:extLst>
          </p:cNvPr>
          <p:cNvSpPr>
            <a:spLocks noGrp="1"/>
          </p:cNvSpPr>
          <p:nvPr>
            <p:ph type="ftr" sz="quarter" idx="11"/>
          </p:nvPr>
        </p:nvSpPr>
        <p:spPr/>
        <p:txBody>
          <a:bodyPr/>
          <a:lstStyle/>
          <a:p>
            <a:r>
              <a:rPr lang="en-US"/>
              <a:t>Office of the Secretary of the State</a:t>
            </a:r>
          </a:p>
        </p:txBody>
      </p:sp>
      <p:sp>
        <p:nvSpPr>
          <p:cNvPr id="14" name="Arrow: Right 13">
            <a:extLst>
              <a:ext uri="{FF2B5EF4-FFF2-40B4-BE49-F238E27FC236}">
                <a16:creationId xmlns:a16="http://schemas.microsoft.com/office/drawing/2014/main" id="{9565D161-238D-AB05-2ECB-4A9E6886684F}"/>
              </a:ext>
            </a:extLst>
          </p:cNvPr>
          <p:cNvSpPr/>
          <p:nvPr/>
        </p:nvSpPr>
        <p:spPr>
          <a:xfrm>
            <a:off x="3337560" y="5679168"/>
            <a:ext cx="1270241" cy="767034"/>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7909E1F8-E314-5168-29EF-039D6B3567D7}"/>
              </a:ext>
            </a:extLst>
          </p:cNvPr>
          <p:cNvSpPr txBox="1"/>
          <p:nvPr/>
        </p:nvSpPr>
        <p:spPr>
          <a:xfrm>
            <a:off x="173736" y="1536192"/>
            <a:ext cx="3163824" cy="2308324"/>
          </a:xfrm>
          <a:prstGeom prst="rect">
            <a:avLst/>
          </a:prstGeom>
          <a:noFill/>
        </p:spPr>
        <p:txBody>
          <a:bodyPr wrap="square" lIns="91440" tIns="45720" rIns="91440" bIns="45720" rtlCol="0" anchor="t">
            <a:spAutoFit/>
          </a:bodyPr>
          <a:lstStyle/>
          <a:p>
            <a:r>
              <a:rPr lang="en-US" sz="2400" dirty="0">
                <a:latin typeface="Verdana" panose="020B0604030504040204" pitchFamily="34" charset="0"/>
                <a:ea typeface="Verdana" panose="020B0604030504040204" pitchFamily="34" charset="0"/>
              </a:rPr>
              <a:t>The registrar must insert the number of signatures needed before giving the forms to the candidate</a:t>
            </a:r>
            <a:r>
              <a:rPr lang="en-US" dirty="0"/>
              <a:t>.</a:t>
            </a:r>
          </a:p>
        </p:txBody>
      </p:sp>
      <p:sp>
        <p:nvSpPr>
          <p:cNvPr id="21" name="TextBox 20">
            <a:extLst>
              <a:ext uri="{FF2B5EF4-FFF2-40B4-BE49-F238E27FC236}">
                <a16:creationId xmlns:a16="http://schemas.microsoft.com/office/drawing/2014/main" id="{EC370D1F-D735-5246-48F0-8F85FEC6784E}"/>
              </a:ext>
            </a:extLst>
          </p:cNvPr>
          <p:cNvSpPr txBox="1"/>
          <p:nvPr/>
        </p:nvSpPr>
        <p:spPr>
          <a:xfrm>
            <a:off x="173736" y="365760"/>
            <a:ext cx="2916936" cy="830997"/>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Back Side of Instruction Form</a:t>
            </a:r>
          </a:p>
        </p:txBody>
      </p:sp>
    </p:spTree>
    <p:extLst>
      <p:ext uri="{BB962C8B-B14F-4D97-AF65-F5344CB8AC3E}">
        <p14:creationId xmlns:p14="http://schemas.microsoft.com/office/powerpoint/2010/main" val="67254716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6EE68B-A655-BEC2-EC0C-F30E5862FD32}"/>
              </a:ext>
            </a:extLst>
          </p:cNvPr>
          <p:cNvPicPr>
            <a:picLocks noChangeAspect="1"/>
          </p:cNvPicPr>
          <p:nvPr/>
        </p:nvPicPr>
        <p:blipFill>
          <a:blip r:embed="rId2"/>
          <a:stretch>
            <a:fillRect/>
          </a:stretch>
        </p:blipFill>
        <p:spPr>
          <a:xfrm>
            <a:off x="4463191" y="98064"/>
            <a:ext cx="6626364" cy="6661871"/>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C0A8EB07-AB16-2DDB-4581-D395FEA572D0}"/>
              </a:ext>
            </a:extLst>
          </p:cNvPr>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a:extLst>
              <a:ext uri="{FF2B5EF4-FFF2-40B4-BE49-F238E27FC236}">
                <a16:creationId xmlns:a16="http://schemas.microsoft.com/office/drawing/2014/main" id="{7E42D7AB-0333-6908-3FC6-ECB106B8BF91}"/>
              </a:ext>
            </a:extLst>
          </p:cNvPr>
          <p:cNvSpPr>
            <a:spLocks noGrp="1"/>
          </p:cNvSpPr>
          <p:nvPr>
            <p:ph type="ftr" sz="quarter" idx="11"/>
          </p:nvPr>
        </p:nvSpPr>
        <p:spPr/>
        <p:txBody>
          <a:bodyPr/>
          <a:lstStyle/>
          <a:p>
            <a:r>
              <a:rPr lang="en-US"/>
              <a:t>Office of the Secretary of the State</a:t>
            </a:r>
          </a:p>
        </p:txBody>
      </p:sp>
      <p:sp>
        <p:nvSpPr>
          <p:cNvPr id="6" name="Arrow: Right 5">
            <a:extLst>
              <a:ext uri="{FF2B5EF4-FFF2-40B4-BE49-F238E27FC236}">
                <a16:creationId xmlns:a16="http://schemas.microsoft.com/office/drawing/2014/main" id="{8FBC5568-C339-59F3-764A-31B7960A1E1D}"/>
              </a:ext>
            </a:extLst>
          </p:cNvPr>
          <p:cNvSpPr/>
          <p:nvPr/>
        </p:nvSpPr>
        <p:spPr>
          <a:xfrm rot="20864994" flipV="1">
            <a:off x="4469038" y="2139696"/>
            <a:ext cx="1014984" cy="3651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490B95A-CEB2-D663-3665-CF4B64BEB935}"/>
              </a:ext>
            </a:extLst>
          </p:cNvPr>
          <p:cNvSpPr/>
          <p:nvPr/>
        </p:nvSpPr>
        <p:spPr>
          <a:xfrm rot="10800000">
            <a:off x="9587597" y="4420847"/>
            <a:ext cx="972525" cy="4486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1F60E1B-772E-CC49-9380-361F96DAA975}"/>
              </a:ext>
            </a:extLst>
          </p:cNvPr>
          <p:cNvSpPr/>
          <p:nvPr/>
        </p:nvSpPr>
        <p:spPr>
          <a:xfrm rot="13329648" flipV="1">
            <a:off x="5300348" y="3044645"/>
            <a:ext cx="773133" cy="3651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1067219-8AA4-0F55-613C-E5529C0EBFF5}"/>
              </a:ext>
            </a:extLst>
          </p:cNvPr>
          <p:cNvSpPr txBox="1"/>
          <p:nvPr/>
        </p:nvSpPr>
        <p:spPr>
          <a:xfrm>
            <a:off x="394967" y="2505101"/>
            <a:ext cx="2822448" cy="1200329"/>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These sections are completed by the Registrar </a:t>
            </a:r>
          </a:p>
        </p:txBody>
      </p:sp>
      <p:sp>
        <p:nvSpPr>
          <p:cNvPr id="16" name="TextBox 15">
            <a:extLst>
              <a:ext uri="{FF2B5EF4-FFF2-40B4-BE49-F238E27FC236}">
                <a16:creationId xmlns:a16="http://schemas.microsoft.com/office/drawing/2014/main" id="{51352055-1D0E-D269-6EE6-25E2FF2FD8EB}"/>
              </a:ext>
            </a:extLst>
          </p:cNvPr>
          <p:cNvSpPr txBox="1"/>
          <p:nvPr/>
        </p:nvSpPr>
        <p:spPr>
          <a:xfrm>
            <a:off x="987552" y="402336"/>
            <a:ext cx="3051048" cy="830997"/>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Front Side of Petition Form</a:t>
            </a:r>
          </a:p>
        </p:txBody>
      </p:sp>
    </p:spTree>
    <p:extLst>
      <p:ext uri="{BB962C8B-B14F-4D97-AF65-F5344CB8AC3E}">
        <p14:creationId xmlns:p14="http://schemas.microsoft.com/office/powerpoint/2010/main" val="290107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1164"/>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Processing</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575643" y="2344899"/>
            <a:ext cx="7812510" cy="4678204"/>
          </a:xfrm>
          <a:prstGeom prst="rect">
            <a:avLst/>
          </a:prstGeom>
          <a:noFill/>
        </p:spPr>
        <p:txBody>
          <a:bodyPr wrap="square">
            <a:spAutoFit/>
          </a:bodyPr>
          <a:lstStyle/>
          <a:p>
            <a:endParaRPr lang="en-US" sz="1600" dirty="0"/>
          </a:p>
          <a:p>
            <a:r>
              <a:rPr lang="en-US" sz="2400" dirty="0">
                <a:latin typeface="Verdana" panose="020B0604030504040204" pitchFamily="34" charset="0"/>
                <a:ea typeface="Verdana" panose="020B0604030504040204" pitchFamily="34" charset="0"/>
              </a:rPr>
              <a:t>Registrars are to accept the signature of an elector who:</a:t>
            </a:r>
          </a:p>
          <a:p>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Appears at said address and has active status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Appears at said address and has inactive status (</a:t>
            </a:r>
            <a:r>
              <a:rPr lang="en-US" sz="2400" u="sng" dirty="0">
                <a:highlight>
                  <a:srgbClr val="00FFFF"/>
                </a:highlight>
                <a:latin typeface="Verdana" panose="020B0604030504040204" pitchFamily="34" charset="0"/>
                <a:ea typeface="Verdana" panose="020B0604030504040204" pitchFamily="34" charset="0"/>
              </a:rPr>
              <a:t>restore voter in CVRS</a:t>
            </a:r>
            <a:r>
              <a:rPr lang="en-US" sz="24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Make sure to select “Petition” for the reason for restoring the voter to active in CVRS.</a:t>
            </a:r>
          </a:p>
          <a:p>
            <a:endParaRPr lang="en-US" sz="24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750351773"/>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164"/>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Processing</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487720" y="1966842"/>
            <a:ext cx="7812510" cy="4924425"/>
          </a:xfrm>
          <a:prstGeom prst="rect">
            <a:avLst/>
          </a:prstGeom>
          <a:noFill/>
        </p:spPr>
        <p:txBody>
          <a:bodyPr wrap="square">
            <a:spAutoFit/>
          </a:bodyPr>
          <a:lstStyle/>
          <a:p>
            <a:endParaRPr lang="en-US" sz="1600" dirty="0"/>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Registrars are to </a:t>
            </a:r>
            <a:r>
              <a:rPr lang="en-US" sz="2400" dirty="0">
                <a:solidFill>
                  <a:srgbClr val="FF0000"/>
                </a:solidFill>
                <a:latin typeface="Verdana" panose="020B0604030504040204" pitchFamily="34" charset="0"/>
                <a:ea typeface="Verdana" panose="020B0604030504040204" pitchFamily="34" charset="0"/>
              </a:rPr>
              <a:t>reject</a:t>
            </a:r>
            <a:r>
              <a:rPr lang="en-US" sz="2400" dirty="0">
                <a:latin typeface="Verdana" panose="020B0604030504040204" pitchFamily="34" charset="0"/>
                <a:ea typeface="Verdana" panose="020B0604030504040204" pitchFamily="34" charset="0"/>
              </a:rPr>
              <a:t> the signature of an elector who:</a:t>
            </a:r>
          </a:p>
          <a:p>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Is not enrolled in the political party attempting to have a primary</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Is not a registered voter in their town</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Has “Off status” in CVRS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endParaRPr lang="en-US" sz="1600" dirty="0"/>
          </a:p>
          <a:p>
            <a:endParaRPr lang="en-US" dirty="0"/>
          </a:p>
        </p:txBody>
      </p:sp>
    </p:spTree>
    <p:extLst>
      <p:ext uri="{BB962C8B-B14F-4D97-AF65-F5344CB8AC3E}">
        <p14:creationId xmlns:p14="http://schemas.microsoft.com/office/powerpoint/2010/main" val="391188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164"/>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Processing</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487720" y="2314071"/>
            <a:ext cx="7812510" cy="2462213"/>
          </a:xfrm>
          <a:prstGeom prst="rect">
            <a:avLst/>
          </a:prstGeom>
          <a:noFill/>
        </p:spPr>
        <p:txBody>
          <a:bodyPr wrap="square">
            <a:spAutoFit/>
          </a:bodyPr>
          <a:lstStyle/>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Registrars are to </a:t>
            </a:r>
            <a:r>
              <a:rPr lang="en-US" sz="2400" dirty="0">
                <a:solidFill>
                  <a:srgbClr val="FF0000"/>
                </a:solidFill>
                <a:latin typeface="Verdana" panose="020B0604030504040204" pitchFamily="34" charset="0"/>
                <a:ea typeface="Verdana" panose="020B0604030504040204" pitchFamily="34" charset="0"/>
              </a:rPr>
              <a:t>reject</a:t>
            </a:r>
            <a:r>
              <a:rPr lang="en-US" sz="2400" dirty="0">
                <a:latin typeface="Verdana" panose="020B0604030504040204" pitchFamily="34" charset="0"/>
                <a:ea typeface="Verdana" panose="020B0604030504040204" pitchFamily="34" charset="0"/>
              </a:rPr>
              <a:t> the entire form if:</a:t>
            </a:r>
          </a:p>
          <a:p>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Sections C or D of the petition are not completed</a:t>
            </a:r>
          </a:p>
          <a:p>
            <a:endParaRPr lang="en-US" sz="1600" dirty="0"/>
          </a:p>
          <a:p>
            <a:endParaRPr lang="en-US" dirty="0"/>
          </a:p>
        </p:txBody>
      </p:sp>
    </p:spTree>
    <p:extLst>
      <p:ext uri="{BB962C8B-B14F-4D97-AF65-F5344CB8AC3E}">
        <p14:creationId xmlns:p14="http://schemas.microsoft.com/office/powerpoint/2010/main" val="78453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964"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rPr>
              <a:t>Primary Petitions Basics</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5496" y="2167811"/>
            <a:ext cx="9008438" cy="609397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Only major parties can hold primary elections in Connecticut, therefore only candidates in the  Democratic and Republican parties can be issued Primary Petitions.</a:t>
            </a: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Primary Petition Pages are obtained by candidates looking to force a Primary Election against the endorsed candidate(s). </a:t>
            </a: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r>
              <a:rPr lang="en-US" sz="2000"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rPr>
              <a:t>The person requesting a petition form must give the following information to the Registrar of Voters before it can be issued:</a:t>
            </a:r>
          </a:p>
          <a:p>
            <a:pPr marL="285750" indent="-285750">
              <a:buFont typeface="Arial" panose="020B0604020202020204" pitchFamily="34" charset="0"/>
              <a:buChar char="•"/>
            </a:pPr>
            <a:endParaRPr lang="en-US" sz="2000"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endParaRPr>
          </a:p>
          <a:p>
            <a:pPr marL="800100" lvl="1" indent="-342900">
              <a:buAutoNum type="arabicParenBoth"/>
            </a:pPr>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a:t>
            </a:r>
            <a:r>
              <a:rPr lang="en-US"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rPr>
              <a:t>their own name and address</a:t>
            </a:r>
            <a:r>
              <a:rPr lang="en-US"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a:t>
            </a:r>
            <a:r>
              <a:rPr lang="en-US"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rPr>
              <a:t>the name, address, and office 	sought of each candidate for whom the petition is being 	obtained</a:t>
            </a:r>
            <a:r>
              <a:rPr lang="en-US"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and</a:t>
            </a:r>
          </a:p>
          <a:p>
            <a:pPr marL="800100" lvl="1" indent="-342900">
              <a:buAutoNum type="arabicParenBoth"/>
            </a:pPr>
            <a:endParaRPr lang="en-US"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endParaRPr>
          </a:p>
          <a:p>
            <a:pPr marL="800100" lvl="1" indent="-342900">
              <a:buAutoNum type="arabicParenBoth"/>
            </a:pPr>
            <a:r>
              <a:rPr lang="en-US"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a</a:t>
            </a:r>
            <a:r>
              <a:rPr lang="en-US" dirty="0">
                <a:solidFill>
                  <a:schemeClr val="accent1"/>
                </a:solidFill>
                <a:effectLst/>
                <a:latin typeface="Verdana" panose="020B0604030504040204" pitchFamily="34" charset="0"/>
                <a:ea typeface="Verdana" panose="020B0604030504040204" pitchFamily="34" charset="0"/>
                <a:cs typeface="Traditional Arabic" panose="020F0502020204030204" pitchFamily="18" charset="-78"/>
              </a:rPr>
              <a:t> statement signed by each such candidate that they consent to be a candidate for the listed office.</a:t>
            </a: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p>
        </p:txBody>
      </p:sp>
    </p:spTree>
    <p:extLst>
      <p:ext uri="{BB962C8B-B14F-4D97-AF65-F5344CB8AC3E}">
        <p14:creationId xmlns:p14="http://schemas.microsoft.com/office/powerpoint/2010/main" val="339164266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9A7C2-EC3D-BCAF-64AE-FBEEB5FC0B06}"/>
              </a:ext>
            </a:extLst>
          </p:cNvPr>
          <p:cNvPicPr>
            <a:picLocks noChangeAspect="1"/>
          </p:cNvPicPr>
          <p:nvPr/>
        </p:nvPicPr>
        <p:blipFill>
          <a:blip r:embed="rId2"/>
          <a:stretch>
            <a:fillRect/>
          </a:stretch>
        </p:blipFill>
        <p:spPr>
          <a:xfrm>
            <a:off x="2593848" y="1572229"/>
            <a:ext cx="8994312" cy="3505094"/>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C0A8EB07-AB16-2DDB-4581-D395FEA572D0}"/>
              </a:ext>
            </a:extLst>
          </p:cNvPr>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a:extLst>
              <a:ext uri="{FF2B5EF4-FFF2-40B4-BE49-F238E27FC236}">
                <a16:creationId xmlns:a16="http://schemas.microsoft.com/office/drawing/2014/main" id="{7E42D7AB-0333-6908-3FC6-ECB106B8BF91}"/>
              </a:ext>
            </a:extLst>
          </p:cNvPr>
          <p:cNvSpPr>
            <a:spLocks noGrp="1"/>
          </p:cNvSpPr>
          <p:nvPr>
            <p:ph type="ftr" sz="quarter" idx="11"/>
          </p:nvPr>
        </p:nvSpPr>
        <p:spPr/>
        <p:txBody>
          <a:bodyPr/>
          <a:lstStyle/>
          <a:p>
            <a:r>
              <a:rPr lang="en-US"/>
              <a:t>Office of the Secretary of the State</a:t>
            </a:r>
          </a:p>
        </p:txBody>
      </p:sp>
      <p:sp>
        <p:nvSpPr>
          <p:cNvPr id="14" name="Arrow: Right 13">
            <a:extLst>
              <a:ext uri="{FF2B5EF4-FFF2-40B4-BE49-F238E27FC236}">
                <a16:creationId xmlns:a16="http://schemas.microsoft.com/office/drawing/2014/main" id="{9565D161-238D-AB05-2ECB-4A9E6886684F}"/>
              </a:ext>
            </a:extLst>
          </p:cNvPr>
          <p:cNvSpPr/>
          <p:nvPr/>
        </p:nvSpPr>
        <p:spPr>
          <a:xfrm rot="13226202">
            <a:off x="9530819" y="4862669"/>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7909E1F8-E314-5168-29EF-039D6B3567D7}"/>
              </a:ext>
            </a:extLst>
          </p:cNvPr>
          <p:cNvSpPr txBox="1"/>
          <p:nvPr/>
        </p:nvSpPr>
        <p:spPr>
          <a:xfrm>
            <a:off x="123024" y="200844"/>
            <a:ext cx="2086776" cy="6247864"/>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This section must be completed by the Registrar of the town  in which the circulator is registered to vote. </a:t>
            </a:r>
          </a:p>
          <a:p>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If this is not completed upon submission to the Registrar of Voters Office, the registrar must reject.</a:t>
            </a:r>
          </a:p>
        </p:txBody>
      </p:sp>
      <p:sp>
        <p:nvSpPr>
          <p:cNvPr id="6" name="Arrow: Right 5">
            <a:extLst>
              <a:ext uri="{FF2B5EF4-FFF2-40B4-BE49-F238E27FC236}">
                <a16:creationId xmlns:a16="http://schemas.microsoft.com/office/drawing/2014/main" id="{154336DE-1D66-0CFD-5551-ADC9C6120569}"/>
              </a:ext>
            </a:extLst>
          </p:cNvPr>
          <p:cNvSpPr/>
          <p:nvPr/>
        </p:nvSpPr>
        <p:spPr>
          <a:xfrm rot="3442000">
            <a:off x="2563199" y="2712167"/>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71108F3F-17A2-60FE-1C81-A4E9F226DFA7}"/>
              </a:ext>
            </a:extLst>
          </p:cNvPr>
          <p:cNvSpPr txBox="1"/>
          <p:nvPr/>
        </p:nvSpPr>
        <p:spPr>
          <a:xfrm>
            <a:off x="6759950" y="394761"/>
            <a:ext cx="4748311"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Back Side of Petition Page</a:t>
            </a:r>
          </a:p>
        </p:txBody>
      </p:sp>
    </p:spTree>
    <p:extLst>
      <p:ext uri="{BB962C8B-B14F-4D97-AF65-F5344CB8AC3E}">
        <p14:creationId xmlns:p14="http://schemas.microsoft.com/office/powerpoint/2010/main" val="33185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B25150-B48F-98DB-436D-628F54325303}"/>
              </a:ext>
            </a:extLst>
          </p:cNvPr>
          <p:cNvPicPr>
            <a:picLocks noChangeAspect="1"/>
          </p:cNvPicPr>
          <p:nvPr/>
        </p:nvPicPr>
        <p:blipFill>
          <a:blip r:embed="rId2"/>
          <a:stretch>
            <a:fillRect/>
          </a:stretch>
        </p:blipFill>
        <p:spPr>
          <a:xfrm>
            <a:off x="5040797" y="283464"/>
            <a:ext cx="6441757" cy="5614416"/>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C0A8EB07-AB16-2DDB-4581-D395FEA572D0}"/>
              </a:ext>
            </a:extLst>
          </p:cNvPr>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a:extLst>
              <a:ext uri="{FF2B5EF4-FFF2-40B4-BE49-F238E27FC236}">
                <a16:creationId xmlns:a16="http://schemas.microsoft.com/office/drawing/2014/main" id="{7E42D7AB-0333-6908-3FC6-ECB106B8BF91}"/>
              </a:ext>
            </a:extLst>
          </p:cNvPr>
          <p:cNvSpPr>
            <a:spLocks noGrp="1"/>
          </p:cNvSpPr>
          <p:nvPr>
            <p:ph type="ftr" sz="quarter" idx="11"/>
          </p:nvPr>
        </p:nvSpPr>
        <p:spPr/>
        <p:txBody>
          <a:bodyPr/>
          <a:lstStyle/>
          <a:p>
            <a:r>
              <a:rPr lang="en-US"/>
              <a:t>Office of the Secretary of the State</a:t>
            </a:r>
          </a:p>
        </p:txBody>
      </p:sp>
      <p:sp>
        <p:nvSpPr>
          <p:cNvPr id="14" name="Arrow: Right 13">
            <a:extLst>
              <a:ext uri="{FF2B5EF4-FFF2-40B4-BE49-F238E27FC236}">
                <a16:creationId xmlns:a16="http://schemas.microsoft.com/office/drawing/2014/main" id="{9565D161-238D-AB05-2ECB-4A9E6886684F}"/>
              </a:ext>
            </a:extLst>
          </p:cNvPr>
          <p:cNvSpPr/>
          <p:nvPr/>
        </p:nvSpPr>
        <p:spPr>
          <a:xfrm rot="12419611">
            <a:off x="10725318" y="5113379"/>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7909E1F8-E314-5168-29EF-039D6B3567D7}"/>
              </a:ext>
            </a:extLst>
          </p:cNvPr>
          <p:cNvSpPr txBox="1"/>
          <p:nvPr/>
        </p:nvSpPr>
        <p:spPr>
          <a:xfrm>
            <a:off x="817721" y="976805"/>
            <a:ext cx="2086776" cy="5324535"/>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These sections must be completed by the Registrar in which the circulator is registered to vote.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If this is not completed upon submitted to the Registrar of Voters Office, you must reject.</a:t>
            </a:r>
          </a:p>
        </p:txBody>
      </p:sp>
      <p:sp>
        <p:nvSpPr>
          <p:cNvPr id="6" name="Arrow: Right 5">
            <a:extLst>
              <a:ext uri="{FF2B5EF4-FFF2-40B4-BE49-F238E27FC236}">
                <a16:creationId xmlns:a16="http://schemas.microsoft.com/office/drawing/2014/main" id="{154336DE-1D66-0CFD-5551-ADC9C6120569}"/>
              </a:ext>
            </a:extLst>
          </p:cNvPr>
          <p:cNvSpPr/>
          <p:nvPr/>
        </p:nvSpPr>
        <p:spPr>
          <a:xfrm rot="1160324">
            <a:off x="4187191" y="3230515"/>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71108F3F-17A2-60FE-1C81-A4E9F226DFA7}"/>
              </a:ext>
            </a:extLst>
          </p:cNvPr>
          <p:cNvSpPr txBox="1"/>
          <p:nvPr/>
        </p:nvSpPr>
        <p:spPr>
          <a:xfrm>
            <a:off x="303082" y="325827"/>
            <a:ext cx="4464225"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Back Side of Petition Page</a:t>
            </a:r>
          </a:p>
        </p:txBody>
      </p:sp>
      <p:sp>
        <p:nvSpPr>
          <p:cNvPr id="10" name="Arrow: Right 9">
            <a:extLst>
              <a:ext uri="{FF2B5EF4-FFF2-40B4-BE49-F238E27FC236}">
                <a16:creationId xmlns:a16="http://schemas.microsoft.com/office/drawing/2014/main" id="{D6F81E89-F1A6-2EEE-2C8A-26F53AC58999}"/>
              </a:ext>
            </a:extLst>
          </p:cNvPr>
          <p:cNvSpPr/>
          <p:nvPr/>
        </p:nvSpPr>
        <p:spPr>
          <a:xfrm rot="8954150">
            <a:off x="9938461" y="2048136"/>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0169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676C4D-0663-2C8B-635B-3BAA96A52AD9}"/>
              </a:ext>
            </a:extLst>
          </p:cNvPr>
          <p:cNvPicPr>
            <a:picLocks noChangeAspect="1"/>
          </p:cNvPicPr>
          <p:nvPr/>
        </p:nvPicPr>
        <p:blipFill>
          <a:blip r:embed="rId2"/>
          <a:stretch>
            <a:fillRect/>
          </a:stretch>
        </p:blipFill>
        <p:spPr>
          <a:xfrm>
            <a:off x="3354652" y="1094473"/>
            <a:ext cx="8489876" cy="3316358"/>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C0A8EB07-AB16-2DDB-4581-D395FEA572D0}"/>
              </a:ext>
            </a:extLst>
          </p:cNvPr>
          <p:cNvSpPr>
            <a:spLocks noGrp="1"/>
          </p:cNvSpPr>
          <p:nvPr>
            <p:ph type="dt" sz="half" idx="10"/>
          </p:nvPr>
        </p:nvSpPr>
        <p:spPr/>
        <p:txBody>
          <a:bodyPr/>
          <a:lstStyle/>
          <a:p>
            <a:fld id="{6A48E8E4-13AF-4B63-9AB6-3972521F6A40}" type="datetime1">
              <a:rPr lang="en-US" smtClean="0"/>
              <a:t>4/11/2024</a:t>
            </a:fld>
            <a:endParaRPr lang="en-US"/>
          </a:p>
        </p:txBody>
      </p:sp>
      <p:sp>
        <p:nvSpPr>
          <p:cNvPr id="3" name="Footer Placeholder 2">
            <a:extLst>
              <a:ext uri="{FF2B5EF4-FFF2-40B4-BE49-F238E27FC236}">
                <a16:creationId xmlns:a16="http://schemas.microsoft.com/office/drawing/2014/main" id="{7E42D7AB-0333-6908-3FC6-ECB106B8BF91}"/>
              </a:ext>
            </a:extLst>
          </p:cNvPr>
          <p:cNvSpPr>
            <a:spLocks noGrp="1"/>
          </p:cNvSpPr>
          <p:nvPr>
            <p:ph type="ftr" sz="quarter" idx="11"/>
          </p:nvPr>
        </p:nvSpPr>
        <p:spPr/>
        <p:txBody>
          <a:bodyPr/>
          <a:lstStyle/>
          <a:p>
            <a:r>
              <a:rPr lang="en-US"/>
              <a:t>Office of the Secretary of the State</a:t>
            </a:r>
          </a:p>
        </p:txBody>
      </p:sp>
      <p:sp>
        <p:nvSpPr>
          <p:cNvPr id="14" name="Arrow: Right 13">
            <a:extLst>
              <a:ext uri="{FF2B5EF4-FFF2-40B4-BE49-F238E27FC236}">
                <a16:creationId xmlns:a16="http://schemas.microsoft.com/office/drawing/2014/main" id="{9565D161-238D-AB05-2ECB-4A9E6886684F}"/>
              </a:ext>
            </a:extLst>
          </p:cNvPr>
          <p:cNvSpPr/>
          <p:nvPr/>
        </p:nvSpPr>
        <p:spPr>
          <a:xfrm rot="13226202">
            <a:off x="10400832" y="3948269"/>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7909E1F8-E314-5168-29EF-039D6B3567D7}"/>
              </a:ext>
            </a:extLst>
          </p:cNvPr>
          <p:cNvSpPr txBox="1"/>
          <p:nvPr/>
        </p:nvSpPr>
        <p:spPr>
          <a:xfrm>
            <a:off x="599339" y="1347432"/>
            <a:ext cx="2086776" cy="4708981"/>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This section must be completed by the Registrar after processing the petition.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Failure to complete this section will cause the form to be rejected by SOTS.</a:t>
            </a:r>
          </a:p>
        </p:txBody>
      </p:sp>
      <p:sp>
        <p:nvSpPr>
          <p:cNvPr id="6" name="Arrow: Right 5">
            <a:extLst>
              <a:ext uri="{FF2B5EF4-FFF2-40B4-BE49-F238E27FC236}">
                <a16:creationId xmlns:a16="http://schemas.microsoft.com/office/drawing/2014/main" id="{154336DE-1D66-0CFD-5551-ADC9C6120569}"/>
              </a:ext>
            </a:extLst>
          </p:cNvPr>
          <p:cNvSpPr/>
          <p:nvPr/>
        </p:nvSpPr>
        <p:spPr>
          <a:xfrm rot="2088819">
            <a:off x="2895790" y="2708355"/>
            <a:ext cx="917725" cy="429307"/>
          </a:xfrm>
          <a:prstGeom prst="right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71108F3F-17A2-60FE-1C81-A4E9F226DFA7}"/>
              </a:ext>
            </a:extLst>
          </p:cNvPr>
          <p:cNvSpPr txBox="1"/>
          <p:nvPr/>
        </p:nvSpPr>
        <p:spPr>
          <a:xfrm>
            <a:off x="347471" y="288599"/>
            <a:ext cx="4677289"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Back Side of Petition Page</a:t>
            </a:r>
          </a:p>
        </p:txBody>
      </p:sp>
    </p:spTree>
    <p:extLst>
      <p:ext uri="{BB962C8B-B14F-4D97-AF65-F5344CB8AC3E}">
        <p14:creationId xmlns:p14="http://schemas.microsoft.com/office/powerpoint/2010/main" val="356939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Primary Petition Deadline Day </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93896" y="2396484"/>
            <a:ext cx="9039608" cy="403187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solidFill>
                  <a:schemeClr val="accent1"/>
                </a:solidFill>
                <a:latin typeface="Verdana" panose="020B0604030504040204" pitchFamily="34" charset="0"/>
                <a:ea typeface="Verdana" panose="020B0604030504040204" pitchFamily="34" charset="0"/>
              </a:rPr>
              <a:t>Primary Petition Pages are due to the Registrars of Voters Office no later than 4:00 PM on June 11, 2024.</a:t>
            </a:r>
            <a:endParaRPr lang="en-US" sz="2400" dirty="0">
              <a:solidFill>
                <a:schemeClr val="accent1"/>
              </a:solidFill>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2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solidFill>
                  <a:schemeClr val="accent1"/>
                </a:solidFill>
                <a:latin typeface="Verdana" panose="020B0604030504040204" pitchFamily="34" charset="0"/>
                <a:ea typeface="Verdana" panose="020B0604030504040204" pitchFamily="34" charset="0"/>
              </a:rPr>
              <a:t>All 169 Registrars of Votes offices </a:t>
            </a:r>
            <a:r>
              <a:rPr lang="en-US" sz="2400" b="1" i="1" u="sng" dirty="0">
                <a:solidFill>
                  <a:schemeClr val="accent1"/>
                </a:solidFill>
                <a:highlight>
                  <a:srgbClr val="FFFF00"/>
                </a:highlight>
                <a:latin typeface="Verdana" panose="020B0604030504040204" pitchFamily="34" charset="0"/>
                <a:ea typeface="Verdana" panose="020B0604030504040204" pitchFamily="34" charset="0"/>
              </a:rPr>
              <a:t>MUST</a:t>
            </a:r>
            <a:r>
              <a:rPr lang="en-US" sz="2400" dirty="0">
                <a:solidFill>
                  <a:schemeClr val="accent1"/>
                </a:solidFill>
                <a:latin typeface="Verdana" panose="020B0604030504040204" pitchFamily="34" charset="0"/>
                <a:ea typeface="Verdana" panose="020B0604030504040204" pitchFamily="34" charset="0"/>
              </a:rPr>
              <a:t> be open between 1:00 PM and 4:00 PM on June 11, 2024, to accept petitions.</a:t>
            </a:r>
            <a:endParaRPr lang="en-US" sz="2400" dirty="0">
              <a:solidFill>
                <a:schemeClr val="accent1"/>
              </a:solidFill>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2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solidFill>
                  <a:schemeClr val="accent1"/>
                </a:solidFill>
                <a:latin typeface="Verdana" panose="020B0604030504040204" pitchFamily="34" charset="0"/>
                <a:ea typeface="Verdana" panose="020B0604030504040204" pitchFamily="34" charset="0"/>
              </a:rPr>
              <a:t>A receipt must be given to the circulator or person submitting the petitions stating the number of pages filed and the date and time of the filing.</a:t>
            </a:r>
            <a:endParaRPr lang="en-US" sz="2400" dirty="0">
              <a:solidFill>
                <a:schemeClr val="accent1"/>
              </a:solidFill>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1600" dirty="0">
              <a:solidFill>
                <a:schemeClr val="accent1"/>
              </a:solidFill>
              <a:ea typeface="Times New Roman" panose="02020603050405020304" pitchFamily="18" charset="0"/>
            </a:endParaRPr>
          </a:p>
        </p:txBody>
      </p:sp>
    </p:spTree>
    <p:extLst>
      <p:ext uri="{BB962C8B-B14F-4D97-AF65-F5344CB8AC3E}">
        <p14:creationId xmlns:p14="http://schemas.microsoft.com/office/powerpoint/2010/main" val="3344017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75643" y="796314"/>
            <a:ext cx="8744473" cy="584775"/>
          </a:xfrm>
          <a:prstGeom prst="rect">
            <a:avLst/>
          </a:prstGeom>
          <a:noFill/>
        </p:spPr>
        <p:txBody>
          <a:bodyPr wrap="square" rtlCol="0">
            <a:spAutoFit/>
          </a:bodyPr>
          <a:lstStyle/>
          <a:p>
            <a:pPr algn="ctr"/>
            <a:r>
              <a:rPr lang="en-US" sz="3200" b="1">
                <a:solidFill>
                  <a:schemeClr val="bg1"/>
                </a:solidFill>
                <a:latin typeface="Verdana" panose="020B0604030504040204" pitchFamily="34" charset="0"/>
                <a:ea typeface="Verdana" panose="020B0604030504040204" pitchFamily="34" charset="0"/>
              </a:rPr>
              <a:t>Primary Petition Deadline Day </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002774" y="2177403"/>
            <a:ext cx="9039608" cy="440120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1600" dirty="0">
              <a:solidFill>
                <a:schemeClr val="accent1"/>
              </a:solidFill>
              <a:ea typeface="Times New Roman" panose="02020603050405020304" pitchFamily="18" charset="0"/>
            </a:endParaRPr>
          </a:p>
          <a:p>
            <a:pPr marL="285750" indent="-285750">
              <a:buFont typeface="Arial" panose="020B0604020202020204" pitchFamily="34" charset="0"/>
              <a:buChar char="•"/>
            </a:pPr>
            <a:r>
              <a:rPr lang="en-US" sz="2400" dirty="0">
                <a:solidFill>
                  <a:schemeClr val="accent1"/>
                </a:solidFill>
                <a:effectLst/>
                <a:latin typeface="Verdana" panose="020B0604030504040204" pitchFamily="34" charset="0"/>
                <a:ea typeface="Verdana" panose="020B0604030504040204" pitchFamily="34" charset="0"/>
              </a:rPr>
              <a:t>Registrars have seven days to process the </a:t>
            </a:r>
            <a:r>
              <a:rPr lang="en-US" sz="2400" dirty="0">
                <a:solidFill>
                  <a:schemeClr val="accent1"/>
                </a:solidFill>
                <a:latin typeface="Verdana" panose="020B0604030504040204" pitchFamily="34" charset="0"/>
                <a:ea typeface="Verdana" panose="020B0604030504040204" pitchFamily="34" charset="0"/>
              </a:rPr>
              <a:t>petition pages, including any petition pages that are forwarded by SOTS to the ROVs.</a:t>
            </a:r>
            <a:endParaRPr lang="en-US" sz="2400" dirty="0">
              <a:solidFill>
                <a:schemeClr val="accent1"/>
              </a:solidFill>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2400" dirty="0">
              <a:solidFill>
                <a:schemeClr val="accent1"/>
              </a:solidFill>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solidFill>
                  <a:schemeClr val="accent1"/>
                </a:solidFill>
                <a:latin typeface="Verdana" panose="020B0604030504040204" pitchFamily="34" charset="0"/>
                <a:ea typeface="Verdana" panose="020B0604030504040204" pitchFamily="34" charset="0"/>
              </a:rPr>
              <a:t>If the office is a statewide (e.g., U.S. Senator) or district office (e.g., State Senator) the primary petition pages must be sent by the registrar to SOTS.</a:t>
            </a:r>
            <a:endParaRPr lang="en-US" sz="2400" dirty="0">
              <a:solidFill>
                <a:schemeClr val="accent1"/>
              </a:solidFill>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2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solidFill>
                  <a:schemeClr val="accent1"/>
                </a:solidFill>
                <a:latin typeface="Verdana" panose="020B0604030504040204" pitchFamily="34" charset="0"/>
                <a:ea typeface="Verdana" panose="020B0604030504040204" pitchFamily="34" charset="0"/>
              </a:rPr>
              <a:t>If the office is a municipal office (e.g. State Representative wholly within one town or registrar of voters)</a:t>
            </a:r>
            <a:endParaRPr lang="en-US" sz="2400" dirty="0">
              <a:solidFill>
                <a:schemeClr val="accent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634119259"/>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D1B0805-57F9-E317-F3BF-C0AAB99A4CA3}"/>
              </a:ext>
            </a:extLst>
          </p:cNvPr>
          <p:cNvSpPr>
            <a:spLocks noGrp="1"/>
          </p:cNvSpPr>
          <p:nvPr>
            <p:ph type="dt" sz="half" idx="10"/>
          </p:nvPr>
        </p:nvSpPr>
        <p:spPr/>
        <p:txBody>
          <a:bodyPr/>
          <a:lstStyle/>
          <a:p>
            <a:fld id="{F0FADD74-D6FF-4C51-BCA3-99EBA9EAB944}" type="datetime1">
              <a:rPr lang="en-US" smtClean="0"/>
              <a:t>4/11/2024</a:t>
            </a:fld>
            <a:endParaRPr lang="en-US"/>
          </a:p>
        </p:txBody>
      </p:sp>
      <p:sp>
        <p:nvSpPr>
          <p:cNvPr id="4" name="Footer Placeholder 3">
            <a:extLst>
              <a:ext uri="{FF2B5EF4-FFF2-40B4-BE49-F238E27FC236}">
                <a16:creationId xmlns:a16="http://schemas.microsoft.com/office/drawing/2014/main" id="{21A93868-4213-C8A9-F922-0BDF7257BBAE}"/>
              </a:ext>
            </a:extLst>
          </p:cNvPr>
          <p:cNvSpPr>
            <a:spLocks noGrp="1"/>
          </p:cNvSpPr>
          <p:nvPr>
            <p:ph type="ftr" sz="quarter" idx="11"/>
          </p:nvPr>
        </p:nvSpPr>
        <p:spPr/>
        <p:txBody>
          <a:bodyPr/>
          <a:lstStyle/>
          <a:p>
            <a:r>
              <a:rPr lang="en-US"/>
              <a:t>Office of the Secretary of the State</a:t>
            </a:r>
          </a:p>
        </p:txBody>
      </p:sp>
      <p:pic>
        <p:nvPicPr>
          <p:cNvPr id="5" name="Picture 4">
            <a:extLst>
              <a:ext uri="{FF2B5EF4-FFF2-40B4-BE49-F238E27FC236}">
                <a16:creationId xmlns:a16="http://schemas.microsoft.com/office/drawing/2014/main" id="{DE62585D-C128-1432-90DA-37516F35D78D}"/>
              </a:ext>
            </a:extLst>
          </p:cNvPr>
          <p:cNvPicPr>
            <a:picLocks noChangeAspect="1"/>
          </p:cNvPicPr>
          <p:nvPr/>
        </p:nvPicPr>
        <p:blipFill>
          <a:blip r:embed="rId2"/>
          <a:stretch>
            <a:fillRect/>
          </a:stretch>
        </p:blipFill>
        <p:spPr>
          <a:xfrm>
            <a:off x="150285" y="1347841"/>
            <a:ext cx="11891429" cy="5008509"/>
          </a:xfrm>
          <a:prstGeom prst="rect">
            <a:avLst/>
          </a:prstGeom>
        </p:spPr>
      </p:pic>
      <p:sp>
        <p:nvSpPr>
          <p:cNvPr id="6" name="TextBox 5">
            <a:extLst>
              <a:ext uri="{FF2B5EF4-FFF2-40B4-BE49-F238E27FC236}">
                <a16:creationId xmlns:a16="http://schemas.microsoft.com/office/drawing/2014/main" id="{7895EC81-1563-09F0-968F-047735E86B7F}"/>
              </a:ext>
            </a:extLst>
          </p:cNvPr>
          <p:cNvSpPr txBox="1"/>
          <p:nvPr/>
        </p:nvSpPr>
        <p:spPr>
          <a:xfrm>
            <a:off x="1291216" y="349218"/>
            <a:ext cx="9737582" cy="707886"/>
          </a:xfrm>
          <a:prstGeom prst="rect">
            <a:avLst/>
          </a:prstGeom>
          <a:noFill/>
        </p:spPr>
        <p:txBody>
          <a:bodyPr wrap="square" lIns="91440" tIns="45720" rIns="91440" bIns="45720" rtlCol="0" anchor="t">
            <a:spAutoFit/>
          </a:bodyPr>
          <a:lstStyle/>
          <a:p>
            <a:r>
              <a:rPr lang="en-US" sz="2000" dirty="0">
                <a:latin typeface="Verdana" panose="020B0604030504040204" pitchFamily="34" charset="0"/>
                <a:ea typeface="Verdana" panose="020B0604030504040204" pitchFamily="34" charset="0"/>
              </a:rPr>
              <a:t>To input a new petition into CVRS you will need to go to "Activities," "Maintain Town Data," and select "Town Petitions."</a:t>
            </a:r>
          </a:p>
        </p:txBody>
      </p:sp>
      <p:sp>
        <p:nvSpPr>
          <p:cNvPr id="7" name="Arrow: Right 6">
            <a:extLst>
              <a:ext uri="{FF2B5EF4-FFF2-40B4-BE49-F238E27FC236}">
                <a16:creationId xmlns:a16="http://schemas.microsoft.com/office/drawing/2014/main" id="{D3B07DBE-443E-1958-5977-1D025DAC97B1}"/>
              </a:ext>
            </a:extLst>
          </p:cNvPr>
          <p:cNvSpPr/>
          <p:nvPr/>
        </p:nvSpPr>
        <p:spPr>
          <a:xfrm rot="10800000">
            <a:off x="1807671" y="3775141"/>
            <a:ext cx="932688" cy="429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51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064941-6195-D21C-6BD8-E7C0C27A5B67}"/>
              </a:ext>
            </a:extLst>
          </p:cNvPr>
          <p:cNvPicPr>
            <a:picLocks noChangeAspect="1"/>
          </p:cNvPicPr>
          <p:nvPr/>
        </p:nvPicPr>
        <p:blipFill>
          <a:blip r:embed="rId2"/>
          <a:stretch>
            <a:fillRect/>
          </a:stretch>
        </p:blipFill>
        <p:spPr>
          <a:xfrm>
            <a:off x="702808" y="1393630"/>
            <a:ext cx="10786384" cy="4867157"/>
          </a:xfrm>
          <a:prstGeom prst="rect">
            <a:avLst/>
          </a:prstGeom>
        </p:spPr>
      </p:pic>
      <p:sp>
        <p:nvSpPr>
          <p:cNvPr id="3" name="Date Placeholder 2">
            <a:extLst>
              <a:ext uri="{FF2B5EF4-FFF2-40B4-BE49-F238E27FC236}">
                <a16:creationId xmlns:a16="http://schemas.microsoft.com/office/drawing/2014/main" id="{8D1B0805-57F9-E317-F3BF-C0AAB99A4CA3}"/>
              </a:ext>
            </a:extLst>
          </p:cNvPr>
          <p:cNvSpPr>
            <a:spLocks noGrp="1"/>
          </p:cNvSpPr>
          <p:nvPr>
            <p:ph type="dt" sz="half" idx="10"/>
          </p:nvPr>
        </p:nvSpPr>
        <p:spPr/>
        <p:txBody>
          <a:bodyPr/>
          <a:lstStyle/>
          <a:p>
            <a:fld id="{F0FADD74-D6FF-4C51-BCA3-99EBA9EAB944}" type="datetime1">
              <a:rPr lang="en-US" smtClean="0"/>
              <a:t>4/11/2024</a:t>
            </a:fld>
            <a:endParaRPr lang="en-US"/>
          </a:p>
        </p:txBody>
      </p:sp>
      <p:sp>
        <p:nvSpPr>
          <p:cNvPr id="4" name="Footer Placeholder 3">
            <a:extLst>
              <a:ext uri="{FF2B5EF4-FFF2-40B4-BE49-F238E27FC236}">
                <a16:creationId xmlns:a16="http://schemas.microsoft.com/office/drawing/2014/main" id="{21A93868-4213-C8A9-F922-0BDF7257BBAE}"/>
              </a:ext>
            </a:extLst>
          </p:cNvPr>
          <p:cNvSpPr>
            <a:spLocks noGrp="1"/>
          </p:cNvSpPr>
          <p:nvPr>
            <p:ph type="ftr" sz="quarter" idx="11"/>
          </p:nvPr>
        </p:nvSpPr>
        <p:spPr/>
        <p:txBody>
          <a:bodyPr/>
          <a:lstStyle/>
          <a:p>
            <a:r>
              <a:rPr lang="en-US"/>
              <a:t>Office of the Secretary of the State</a:t>
            </a:r>
          </a:p>
        </p:txBody>
      </p:sp>
      <p:sp>
        <p:nvSpPr>
          <p:cNvPr id="6" name="TextBox 5">
            <a:extLst>
              <a:ext uri="{FF2B5EF4-FFF2-40B4-BE49-F238E27FC236}">
                <a16:creationId xmlns:a16="http://schemas.microsoft.com/office/drawing/2014/main" id="{7895EC81-1563-09F0-968F-047735E86B7F}"/>
              </a:ext>
            </a:extLst>
          </p:cNvPr>
          <p:cNvSpPr txBox="1"/>
          <p:nvPr/>
        </p:nvSpPr>
        <p:spPr>
          <a:xfrm>
            <a:off x="2568181" y="377967"/>
            <a:ext cx="7695718" cy="1015663"/>
          </a:xfrm>
          <a:prstGeom prst="rect">
            <a:avLst/>
          </a:prstGeom>
          <a:noFill/>
        </p:spPr>
        <p:txBody>
          <a:bodyPr wrap="square" lIns="91440" tIns="45720" rIns="91440" bIns="45720" rtlCol="0" anchor="t">
            <a:spAutoFit/>
          </a:bodyPr>
          <a:lstStyle/>
          <a:p>
            <a:r>
              <a:rPr lang="en-US" sz="2000" dirty="0">
                <a:latin typeface="Verdana" panose="020B0604030504040204" pitchFamily="34" charset="0"/>
                <a:ea typeface="Verdana" panose="020B0604030504040204" pitchFamily="34" charset="0"/>
              </a:rPr>
              <a:t>To assign a petition to a voter in CVRS you will need to go to “Activities,” “Maintain Voter History,”  “Petition History,” and select your voter.</a:t>
            </a:r>
          </a:p>
        </p:txBody>
      </p:sp>
      <p:sp>
        <p:nvSpPr>
          <p:cNvPr id="7" name="Arrow: Right 6">
            <a:extLst>
              <a:ext uri="{FF2B5EF4-FFF2-40B4-BE49-F238E27FC236}">
                <a16:creationId xmlns:a16="http://schemas.microsoft.com/office/drawing/2014/main" id="{D3B07DBE-443E-1958-5977-1D025DAC97B1}"/>
              </a:ext>
            </a:extLst>
          </p:cNvPr>
          <p:cNvSpPr/>
          <p:nvPr/>
        </p:nvSpPr>
        <p:spPr>
          <a:xfrm rot="10800000">
            <a:off x="2101837" y="4754969"/>
            <a:ext cx="932688" cy="429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6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E23E7-AFF5-5C3A-2B2F-D567921714D8}"/>
              </a:ext>
            </a:extLst>
          </p:cNvPr>
          <p:cNvPicPr>
            <a:picLocks noChangeAspect="1"/>
          </p:cNvPicPr>
          <p:nvPr/>
        </p:nvPicPr>
        <p:blipFill>
          <a:blip r:embed="rId2"/>
          <a:stretch>
            <a:fillRect/>
          </a:stretch>
        </p:blipFill>
        <p:spPr>
          <a:xfrm>
            <a:off x="1004076" y="1148938"/>
            <a:ext cx="10309035" cy="5547046"/>
          </a:xfrm>
          <a:prstGeom prst="rect">
            <a:avLst/>
          </a:prstGeom>
        </p:spPr>
      </p:pic>
      <p:sp>
        <p:nvSpPr>
          <p:cNvPr id="3" name="Date Placeholder 2">
            <a:extLst>
              <a:ext uri="{FF2B5EF4-FFF2-40B4-BE49-F238E27FC236}">
                <a16:creationId xmlns:a16="http://schemas.microsoft.com/office/drawing/2014/main" id="{8D1B0805-57F9-E317-F3BF-C0AAB99A4CA3}"/>
              </a:ext>
            </a:extLst>
          </p:cNvPr>
          <p:cNvSpPr>
            <a:spLocks noGrp="1"/>
          </p:cNvSpPr>
          <p:nvPr>
            <p:ph type="dt" sz="half" idx="10"/>
          </p:nvPr>
        </p:nvSpPr>
        <p:spPr/>
        <p:txBody>
          <a:bodyPr/>
          <a:lstStyle/>
          <a:p>
            <a:fld id="{F0FADD74-D6FF-4C51-BCA3-99EBA9EAB944}" type="datetime1">
              <a:rPr lang="en-US" smtClean="0"/>
              <a:t>4/11/2024</a:t>
            </a:fld>
            <a:endParaRPr lang="en-US"/>
          </a:p>
        </p:txBody>
      </p:sp>
      <p:sp>
        <p:nvSpPr>
          <p:cNvPr id="4" name="Footer Placeholder 3">
            <a:extLst>
              <a:ext uri="{FF2B5EF4-FFF2-40B4-BE49-F238E27FC236}">
                <a16:creationId xmlns:a16="http://schemas.microsoft.com/office/drawing/2014/main" id="{21A93868-4213-C8A9-F922-0BDF7257BBAE}"/>
              </a:ext>
            </a:extLst>
          </p:cNvPr>
          <p:cNvSpPr>
            <a:spLocks noGrp="1"/>
          </p:cNvSpPr>
          <p:nvPr>
            <p:ph type="ftr" sz="quarter" idx="11"/>
          </p:nvPr>
        </p:nvSpPr>
        <p:spPr/>
        <p:txBody>
          <a:bodyPr/>
          <a:lstStyle/>
          <a:p>
            <a:r>
              <a:rPr lang="en-US"/>
              <a:t>Office of the Secretary of the State</a:t>
            </a:r>
          </a:p>
        </p:txBody>
      </p:sp>
      <p:sp>
        <p:nvSpPr>
          <p:cNvPr id="6" name="TextBox 5">
            <a:extLst>
              <a:ext uri="{FF2B5EF4-FFF2-40B4-BE49-F238E27FC236}">
                <a16:creationId xmlns:a16="http://schemas.microsoft.com/office/drawing/2014/main" id="{7895EC81-1563-09F0-968F-047735E86B7F}"/>
              </a:ext>
            </a:extLst>
          </p:cNvPr>
          <p:cNvSpPr txBox="1"/>
          <p:nvPr/>
        </p:nvSpPr>
        <p:spPr>
          <a:xfrm>
            <a:off x="2867487" y="280313"/>
            <a:ext cx="7837761" cy="707886"/>
          </a:xfrm>
          <a:prstGeom prst="rect">
            <a:avLst/>
          </a:prstGeom>
          <a:noFill/>
        </p:spPr>
        <p:txBody>
          <a:bodyPr wrap="square" lIns="91440" tIns="45720" rIns="91440" bIns="45720" rtlCol="0" anchor="t">
            <a:spAutoFit/>
          </a:bodyPr>
          <a:lstStyle/>
          <a:p>
            <a:r>
              <a:rPr lang="en-US" sz="2000" dirty="0">
                <a:latin typeface="Verdana" panose="020B0604030504040204" pitchFamily="34" charset="0"/>
                <a:ea typeface="Verdana" panose="020B0604030504040204" pitchFamily="34" charset="0"/>
              </a:rPr>
              <a:t>Next add the petition from the dropdown menu, hit “Insert” and then “Update” to assign the petition to the voter.</a:t>
            </a:r>
          </a:p>
        </p:txBody>
      </p:sp>
      <p:sp>
        <p:nvSpPr>
          <p:cNvPr id="7" name="Arrow: Right 6">
            <a:extLst>
              <a:ext uri="{FF2B5EF4-FFF2-40B4-BE49-F238E27FC236}">
                <a16:creationId xmlns:a16="http://schemas.microsoft.com/office/drawing/2014/main" id="{D3B07DBE-443E-1958-5977-1D025DAC97B1}"/>
              </a:ext>
            </a:extLst>
          </p:cNvPr>
          <p:cNvSpPr/>
          <p:nvPr/>
        </p:nvSpPr>
        <p:spPr>
          <a:xfrm rot="12678106">
            <a:off x="6759819" y="3640009"/>
            <a:ext cx="932688" cy="429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3A47ADD-AFAE-CC2C-2EEA-2B403D2E6622}"/>
              </a:ext>
            </a:extLst>
          </p:cNvPr>
          <p:cNvSpPr/>
          <p:nvPr/>
        </p:nvSpPr>
        <p:spPr>
          <a:xfrm rot="19486250">
            <a:off x="5392444" y="5749008"/>
            <a:ext cx="932688" cy="429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D5C2773-5162-0139-5A38-B30EE295D4B3}"/>
              </a:ext>
            </a:extLst>
          </p:cNvPr>
          <p:cNvSpPr/>
          <p:nvPr/>
        </p:nvSpPr>
        <p:spPr>
          <a:xfrm rot="12678106">
            <a:off x="4203191" y="3896867"/>
            <a:ext cx="932688" cy="429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33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picture containing emblem, symbol, text, logo&#10;&#10;Description automatically generated">
            <a:extLst>
              <a:ext uri="{FF2B5EF4-FFF2-40B4-BE49-F238E27FC236}">
                <a16:creationId xmlns:a16="http://schemas.microsoft.com/office/drawing/2014/main" id="{66DE52FB-1037-3458-C4AF-7FB03F24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920" y="2025263"/>
            <a:ext cx="2057400" cy="2037080"/>
          </a:xfrm>
          <a:prstGeom prst="rect">
            <a:avLst/>
          </a:prstGeom>
        </p:spPr>
      </p:pic>
      <p:sp>
        <p:nvSpPr>
          <p:cNvPr id="2" name="TextBox 1">
            <a:extLst>
              <a:ext uri="{FF2B5EF4-FFF2-40B4-BE49-F238E27FC236}">
                <a16:creationId xmlns:a16="http://schemas.microsoft.com/office/drawing/2014/main" id="{A1E5EE38-7DF2-6EE6-6154-0567867A4885}"/>
              </a:ext>
            </a:extLst>
          </p:cNvPr>
          <p:cNvSpPr txBox="1"/>
          <p:nvPr/>
        </p:nvSpPr>
        <p:spPr>
          <a:xfrm>
            <a:off x="5353235" y="1394085"/>
            <a:ext cx="5831535" cy="3895618"/>
          </a:xfrm>
          <a:prstGeom prst="rect">
            <a:avLst/>
          </a:prstGeom>
          <a:noFill/>
        </p:spPr>
        <p:txBody>
          <a:bodyPr wrap="square" rtlCol="0">
            <a:spAutoFit/>
          </a:bodyPr>
          <a:lstStyle/>
          <a:p>
            <a:pPr algn="ctr">
              <a:lnSpc>
                <a:spcPct val="150000"/>
              </a:lnSpc>
            </a:pPr>
            <a:r>
              <a:rPr lang="en-US" sz="2400">
                <a:latin typeface="Verdana" panose="020B0604030504040204" pitchFamily="34" charset="0"/>
                <a:ea typeface="Verdana" panose="020B0604030504040204" pitchFamily="34" charset="0"/>
              </a:rPr>
              <a:t>Now Begins Q</a:t>
            </a:r>
            <a:r>
              <a:rPr lang="en-US" sz="2400" dirty="0">
                <a:latin typeface="Verdana" panose="020B0604030504040204" pitchFamily="34" charset="0"/>
                <a:ea typeface="Verdana" panose="020B0604030504040204" pitchFamily="34" charset="0"/>
              </a:rPr>
              <a:t>&amp;A</a:t>
            </a:r>
          </a:p>
          <a:p>
            <a:pPr algn="ctr">
              <a:lnSpc>
                <a:spcPct val="150000"/>
              </a:lnSpc>
            </a:pPr>
            <a:endParaRPr lang="en-US" sz="2400" dirty="0">
              <a:latin typeface="Verdana" panose="020B0604030504040204" pitchFamily="34" charset="0"/>
              <a:ea typeface="Verdana" panose="020B0604030504040204" pitchFamily="34" charset="0"/>
            </a:endParaRPr>
          </a:p>
          <a:p>
            <a:pPr algn="ctr">
              <a:lnSpc>
                <a:spcPct val="150000"/>
              </a:lnSpc>
            </a:pPr>
            <a:endParaRPr lang="en-US" sz="2400" dirty="0">
              <a:latin typeface="Verdana" panose="020B0604030504040204" pitchFamily="34" charset="0"/>
              <a:ea typeface="Verdana" panose="020B0604030504040204" pitchFamily="34" charset="0"/>
            </a:endParaRPr>
          </a:p>
          <a:p>
            <a:pPr algn="ctr">
              <a:lnSpc>
                <a:spcPct val="150000"/>
              </a:lnSpc>
            </a:pPr>
            <a:r>
              <a:rPr lang="en-US" sz="2400" dirty="0">
                <a:latin typeface="Verdana" panose="020B0604030504040204" pitchFamily="34" charset="0"/>
                <a:ea typeface="Verdana" panose="020B0604030504040204" pitchFamily="34" charset="0"/>
              </a:rPr>
              <a:t>Tim De Carlo</a:t>
            </a:r>
          </a:p>
          <a:p>
            <a:pPr algn="ctr">
              <a:lnSpc>
                <a:spcPct val="150000"/>
              </a:lnSpc>
            </a:pPr>
            <a:r>
              <a:rPr lang="en-US" sz="2400" dirty="0">
                <a:latin typeface="Verdana" panose="020B0604030504040204" pitchFamily="34" charset="0"/>
                <a:ea typeface="Verdana" panose="020B0604030504040204" pitchFamily="34" charset="0"/>
              </a:rPr>
              <a:t>Election Officer</a:t>
            </a:r>
          </a:p>
          <a:p>
            <a:pPr algn="ctr">
              <a:lnSpc>
                <a:spcPct val="150000"/>
              </a:lnSpc>
            </a:pPr>
            <a:r>
              <a:rPr lang="en-US" sz="2400" dirty="0">
                <a:latin typeface="Verdana" panose="020B0604030504040204" pitchFamily="34" charset="0"/>
                <a:ea typeface="Verdana" panose="020B0604030504040204" pitchFamily="34" charset="0"/>
                <a:hlinkClick r:id="rId3"/>
              </a:rPr>
              <a:t>Timothy.Decarlo@ct.gov</a:t>
            </a:r>
            <a:endParaRPr lang="en-US" sz="2400" dirty="0">
              <a:latin typeface="Verdana" panose="020B0604030504040204" pitchFamily="34" charset="0"/>
              <a:ea typeface="Verdana" panose="020B0604030504040204" pitchFamily="34" charset="0"/>
            </a:endParaRPr>
          </a:p>
          <a:p>
            <a:pPr algn="ctr">
              <a:lnSpc>
                <a:spcPct val="150000"/>
              </a:lnSpc>
            </a:pPr>
            <a:r>
              <a:rPr lang="en-US" sz="2400" dirty="0">
                <a:latin typeface="Verdana" panose="020B0604030504040204" pitchFamily="34" charset="0"/>
                <a:ea typeface="Verdana" panose="020B0604030504040204" pitchFamily="34" charset="0"/>
              </a:rPr>
              <a:t>(860) 929-1061</a:t>
            </a:r>
          </a:p>
        </p:txBody>
      </p:sp>
    </p:spTree>
    <p:extLst>
      <p:ext uri="{BB962C8B-B14F-4D97-AF65-F5344CB8AC3E}">
        <p14:creationId xmlns:p14="http://schemas.microsoft.com/office/powerpoint/2010/main" val="20075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280948" y="796803"/>
            <a:ext cx="874447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rPr>
              <a:t>Primary Petitions Basics</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1669199"/>
            <a:ext cx="9043416" cy="6247864"/>
          </a:xfrm>
          <a:prstGeom prst="rect">
            <a:avLst/>
          </a:prstGeom>
          <a:noFill/>
        </p:spPr>
        <p:txBody>
          <a:bodyPr wrap="square" lIns="91440" tIns="45720" rIns="91440" bIns="45720" anchor="t">
            <a:spAutoFit/>
          </a:bodyPr>
          <a:lstStyle/>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The number of signatures needed is: </a:t>
            </a: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(1) 		2% of the total party enrollment in the state for 						statewide office (e.g., governor); </a:t>
            </a:r>
            <a:r>
              <a:rPr lang="en-US" sz="2000" dirty="0">
                <a:solidFill>
                  <a:schemeClr val="accent1"/>
                </a:solidFill>
                <a:highlight>
                  <a:srgbClr val="FFFF00"/>
                </a:highlight>
                <a:latin typeface="Verdana" panose="020B0604030504040204" pitchFamily="34" charset="0"/>
                <a:ea typeface="Verdana" panose="020B0604030504040204" pitchFamily="34" charset="0"/>
                <a:cs typeface="Traditional Arabic" panose="020F0502020204030204" pitchFamily="18" charset="-78"/>
              </a:rPr>
              <a:t>Issued by SOTS</a:t>
            </a: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(2) 		2% of the total party enrollment in the district for U.S. 				Representative; </a:t>
            </a:r>
            <a:r>
              <a:rPr lang="en-US" sz="2000" dirty="0">
                <a:solidFill>
                  <a:schemeClr val="accent1"/>
                </a:solidFill>
                <a:highlight>
                  <a:srgbClr val="FFFF00"/>
                </a:highlight>
                <a:latin typeface="Verdana" panose="020B0604030504040204" pitchFamily="34" charset="0"/>
                <a:ea typeface="Verdana" panose="020B0604030504040204" pitchFamily="34" charset="0"/>
                <a:cs typeface="Traditional Arabic" panose="020F0502020204030204" pitchFamily="18" charset="-78"/>
              </a:rPr>
              <a:t>Issued by SOTS</a:t>
            </a: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(3) 		5% of the total party enrollment in the district for 					other district offices (e.g., State Senator)</a:t>
            </a:r>
          </a:p>
          <a:p>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a:t>
            </a:r>
            <a:r>
              <a:rPr lang="en-US" sz="2000" dirty="0">
                <a:solidFill>
                  <a:schemeClr val="accent1"/>
                </a:solidFill>
                <a:highlight>
                  <a:srgbClr val="00FFFF"/>
                </a:highlight>
                <a:latin typeface="Verdana" panose="020B0604030504040204" pitchFamily="34" charset="0"/>
                <a:ea typeface="Verdana" panose="020B0604030504040204" pitchFamily="34" charset="0"/>
                <a:cs typeface="Traditional Arabic" panose="020F0502020204030204" pitchFamily="18" charset="-78"/>
              </a:rPr>
              <a:t>Issued by ROV </a:t>
            </a: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rPr>
              <a:t>	(4) 		5% of the total party enrollment in the municipality 					for municipal office (e.g., Mayor). </a:t>
            </a:r>
            <a:r>
              <a:rPr lang="en-US" sz="2000" dirty="0">
                <a:solidFill>
                  <a:schemeClr val="accent1"/>
                </a:solidFill>
                <a:highlight>
                  <a:srgbClr val="00FFFF"/>
                </a:highlight>
                <a:latin typeface="Verdana" panose="020B0604030504040204" pitchFamily="34" charset="0"/>
                <a:ea typeface="Verdana" panose="020B0604030504040204" pitchFamily="34" charset="0"/>
                <a:cs typeface="Traditional Arabic" panose="020F0502020204030204" pitchFamily="18" charset="-78"/>
              </a:rPr>
              <a:t>Issued by ROV</a:t>
            </a: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p>
        </p:txBody>
      </p:sp>
    </p:spTree>
    <p:extLst>
      <p:ext uri="{BB962C8B-B14F-4D97-AF65-F5344CB8AC3E}">
        <p14:creationId xmlns:p14="http://schemas.microsoft.com/office/powerpoint/2010/main" val="418455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280948" y="796803"/>
            <a:ext cx="874447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rPr>
              <a:t>Primary Petitions Basics</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689391" y="2350074"/>
            <a:ext cx="9043416" cy="3785652"/>
          </a:xfrm>
          <a:prstGeom prst="rect">
            <a:avLst/>
          </a:prstGeom>
          <a:noFill/>
        </p:spPr>
        <p:txBody>
          <a:bodyPr wrap="square" lIns="91440" tIns="45720" rIns="91440" bIns="45720" anchor="t">
            <a:spAutoFit/>
          </a:bodyPr>
          <a:lstStyle/>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algn="ctr"/>
            <a:r>
              <a:rPr lang="en-US" sz="2400" b="1" i="1" dirty="0">
                <a:latin typeface="Verdana" panose="020B0604030504040204" pitchFamily="34" charset="0"/>
                <a:ea typeface="Verdana" panose="020B0604030504040204" pitchFamily="34" charset="0"/>
              </a:rPr>
              <a:t>Two Ways to Access the Ballot</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Primary Petitions </a:t>
            </a:r>
          </a:p>
          <a:p>
            <a:pPr algn="ctr"/>
            <a:r>
              <a:rPr lang="en-US" sz="2400" dirty="0">
                <a:latin typeface="Verdana" panose="020B0604030504040204" pitchFamily="34" charset="0"/>
                <a:ea typeface="Verdana" panose="020B0604030504040204" pitchFamily="34" charset="0"/>
              </a:rPr>
              <a:t>Vs</a:t>
            </a:r>
          </a:p>
          <a:p>
            <a:pPr algn="ctr"/>
            <a:r>
              <a:rPr lang="en-US" sz="2400" dirty="0">
                <a:latin typeface="Verdana" panose="020B0604030504040204" pitchFamily="34" charset="0"/>
                <a:ea typeface="Verdana" panose="020B0604030504040204" pitchFamily="34" charset="0"/>
              </a:rPr>
              <a:t>Nomination Petitions</a:t>
            </a: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p>
        </p:txBody>
      </p:sp>
    </p:spTree>
    <p:extLst>
      <p:ext uri="{BB962C8B-B14F-4D97-AF65-F5344CB8AC3E}">
        <p14:creationId xmlns:p14="http://schemas.microsoft.com/office/powerpoint/2010/main" val="71690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280948" y="796803"/>
            <a:ext cx="874447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rPr>
              <a:t>Primary Petition Pages</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148584" y="2039355"/>
            <a:ext cx="9043416" cy="5324535"/>
          </a:xfrm>
          <a:prstGeom prst="rect">
            <a:avLst/>
          </a:prstGeom>
          <a:noFill/>
        </p:spPr>
        <p:txBody>
          <a:bodyPr wrap="square" lIns="91440" tIns="45720" rIns="91440" bIns="45720" anchor="t">
            <a:spAutoFit/>
          </a:bodyPr>
          <a:lstStyle/>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400" dirty="0">
                <a:latin typeface="Verdana" panose="020B0604030504040204" pitchFamily="34" charset="0"/>
                <a:ea typeface="Verdana" panose="020B0604030504040204" pitchFamily="34" charset="0"/>
              </a:rPr>
              <a:t>Primary Petitions:</a:t>
            </a:r>
          </a:p>
          <a:p>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Given by Registrars / SOTS </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Shorter window to obtain signatures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Signatures needed = 5% of total party enrollment in the state, district, or municipality</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Success = Primary election</a:t>
            </a: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p>
        </p:txBody>
      </p:sp>
    </p:spTree>
    <p:extLst>
      <p:ext uri="{BB962C8B-B14F-4D97-AF65-F5344CB8AC3E}">
        <p14:creationId xmlns:p14="http://schemas.microsoft.com/office/powerpoint/2010/main" val="357141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280948" y="796803"/>
            <a:ext cx="874447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rPr>
              <a:t>Nominating Petitions:</a:t>
            </a: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3131476" y="1750154"/>
            <a:ext cx="9043416" cy="5324535"/>
          </a:xfrm>
          <a:prstGeom prst="rect">
            <a:avLst/>
          </a:prstGeom>
          <a:noFill/>
        </p:spPr>
        <p:txBody>
          <a:bodyPr wrap="square" lIns="91440" tIns="45720" rIns="91440" bIns="45720" anchor="t">
            <a:spAutoFit/>
          </a:bodyPr>
          <a:lstStyle/>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r>
              <a:rPr lang="en-US" sz="2400" dirty="0">
                <a:latin typeface="Verdana" panose="020B0604030504040204" pitchFamily="34" charset="0"/>
                <a:ea typeface="Verdana" panose="020B0604030504040204" pitchFamily="34" charset="0"/>
              </a:rPr>
              <a:t>Nomination Petitions:</a:t>
            </a:r>
          </a:p>
          <a:p>
            <a:endParaRPr lang="en-US"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Given by Town Clerks / SOTS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Longer window to obtain signatures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Signatures needed = The lesser of 7,500 or 1% of total number of votes cast in the last election</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Success = Access to the November ballot </a:t>
            </a:r>
            <a:endParaRPr lang="en-US" sz="2400" dirty="0">
              <a:latin typeface="Verdana" panose="020B0604030504040204" pitchFamily="34" charset="0"/>
              <a:ea typeface="Verdana" panose="020B0604030504040204" pitchFamily="34" charset="0"/>
              <a:cs typeface="Calibri"/>
            </a:endParaRPr>
          </a:p>
          <a:p>
            <a:pPr marL="285750" indent="-285750">
              <a:buFont typeface="Arial" panose="020B0604020202020204" pitchFamily="34" charset="0"/>
              <a:buChar char="•"/>
            </a:pPr>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solidFill>
                <a:schemeClr val="accent1"/>
              </a:solidFill>
              <a:latin typeface="Verdana" panose="020B0604030504040204" pitchFamily="34" charset="0"/>
              <a:ea typeface="Verdana" panose="020B0604030504040204" pitchFamily="34" charset="0"/>
              <a:cs typeface="Traditional Arabic" panose="020F0502020204030204" pitchFamily="18" charset="-78"/>
            </a:endParaRPr>
          </a:p>
          <a:p>
            <a:endParaRPr lang="en-US" sz="2000" dirty="0"/>
          </a:p>
        </p:txBody>
      </p:sp>
    </p:spTree>
    <p:extLst>
      <p:ext uri="{BB962C8B-B14F-4D97-AF65-F5344CB8AC3E}">
        <p14:creationId xmlns:p14="http://schemas.microsoft.com/office/powerpoint/2010/main" val="204335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494025" y="1817739"/>
            <a:ext cx="4171993" cy="2168977"/>
          </a:xfrm>
        </p:spPr>
        <p:txBody>
          <a:bodyPr vert="horz" lIns="91440" tIns="45720" rIns="91440" bIns="45720" rtlCol="0" anchor="b">
            <a:normAutofit fontScale="90000"/>
          </a:bodyPr>
          <a:lstStyle/>
          <a:p>
            <a:pPr algn="ctr"/>
            <a:r>
              <a:rPr lang="en-US" sz="4000" b="1" dirty="0">
                <a:solidFill>
                  <a:srgbClr val="16214C"/>
                </a:solidFill>
                <a:latin typeface="Verdana" panose="020B0604030504040204" pitchFamily="34" charset="0"/>
                <a:ea typeface="Verdana" panose="020B0604030504040204" pitchFamily="34" charset="0"/>
              </a:rPr>
              <a:t>Types of Primary Petition Pages</a:t>
            </a:r>
            <a:endParaRPr lang="en-US" sz="4000" b="1" kern="1200" dirty="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emblem, symbol, text, logo&#10;&#10;Description automatically generated">
            <a:extLst>
              <a:ext uri="{FF2B5EF4-FFF2-40B4-BE49-F238E27FC236}">
                <a16:creationId xmlns:a16="http://schemas.microsoft.com/office/drawing/2014/main" id="{2BF88BF7-F514-B98A-560D-8851AEF30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07" y="624267"/>
            <a:ext cx="6272783" cy="5608830"/>
          </a:xfrm>
          <a:prstGeom prst="rect">
            <a:avLst/>
          </a:prstGeom>
        </p:spPr>
      </p:pic>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4EF82E39-02E4-5BD2-3EB7-2AED8DA717DC}"/>
              </a:ext>
            </a:extLst>
          </p:cNvPr>
          <p:cNvSpPr txBox="1"/>
          <p:nvPr/>
        </p:nvSpPr>
        <p:spPr>
          <a:xfrm>
            <a:off x="247178" y="1655456"/>
            <a:ext cx="7851287" cy="427809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Town Committee At Large ED-610 (</a:t>
            </a:r>
            <a:r>
              <a:rPr lang="en-US" sz="2000" dirty="0">
                <a:highlight>
                  <a:srgbClr val="00FFFF"/>
                </a:highlight>
                <a:latin typeface="Verdana" panose="020B0604030504040204" pitchFamily="34" charset="0"/>
                <a:ea typeface="Verdana" panose="020B0604030504040204" pitchFamily="34" charset="0"/>
              </a:rPr>
              <a:t>ROV</a:t>
            </a:r>
            <a:r>
              <a:rPr lang="en-US" sz="2000" dirty="0">
                <a:latin typeface="Verdana" panose="020B0604030504040204" pitchFamily="34" charset="0"/>
                <a:ea typeface="Verdana" panose="020B0604030504040204" pitchFamily="34" charset="0"/>
              </a:rPr>
              <a:t>)</a:t>
            </a:r>
          </a:p>
          <a:p>
            <a:pPr marL="285750" indent="-285750">
              <a:lnSpc>
                <a:spcPct val="20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Town Committee By Political Subdivision ED-610A (</a:t>
            </a:r>
            <a:r>
              <a:rPr lang="en-US" sz="2000" dirty="0">
                <a:highlight>
                  <a:srgbClr val="00FFFF"/>
                </a:highlight>
                <a:latin typeface="Verdana" panose="020B0604030504040204" pitchFamily="34" charset="0"/>
                <a:ea typeface="Verdana" panose="020B0604030504040204" pitchFamily="34" charset="0"/>
              </a:rPr>
              <a:t>ROV</a:t>
            </a:r>
            <a:r>
              <a:rPr lang="en-US" sz="2000" dirty="0">
                <a:latin typeface="Verdana" panose="020B0604030504040204" pitchFamily="34" charset="0"/>
                <a:ea typeface="Verdana" panose="020B0604030504040204" pitchFamily="34" charset="0"/>
              </a:rPr>
              <a:t>)</a:t>
            </a:r>
          </a:p>
          <a:p>
            <a:pPr marL="285750" indent="-285750">
              <a:lnSpc>
                <a:spcPct val="20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Multi-Town District ED-619-DIST (</a:t>
            </a:r>
            <a:r>
              <a:rPr lang="en-US" sz="2000" dirty="0">
                <a:highlight>
                  <a:srgbClr val="FFFF00"/>
                </a:highlight>
                <a:latin typeface="Verdana" panose="020B0604030504040204" pitchFamily="34" charset="0"/>
                <a:ea typeface="Verdana" panose="020B0604030504040204" pitchFamily="34" charset="0"/>
              </a:rPr>
              <a:t>SOTS</a:t>
            </a:r>
            <a:r>
              <a:rPr lang="en-US" sz="2000" dirty="0">
                <a:latin typeface="Verdana" panose="020B0604030504040204" pitchFamily="34" charset="0"/>
                <a:ea typeface="Verdana" panose="020B0604030504040204" pitchFamily="34" charset="0"/>
              </a:rPr>
              <a:t>)</a:t>
            </a:r>
          </a:p>
          <a:p>
            <a:pPr marL="285750" indent="-285750">
              <a:lnSpc>
                <a:spcPct val="20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Municipal Office(s) At-Large ED-619 (</a:t>
            </a:r>
            <a:r>
              <a:rPr lang="en-US" sz="2000" dirty="0">
                <a:highlight>
                  <a:srgbClr val="00FFFF"/>
                </a:highlight>
                <a:latin typeface="Verdana" panose="020B0604030504040204" pitchFamily="34" charset="0"/>
                <a:ea typeface="Verdana" panose="020B0604030504040204" pitchFamily="34" charset="0"/>
              </a:rPr>
              <a:t>ROV</a:t>
            </a:r>
            <a:r>
              <a:rPr lang="en-US" sz="2000" dirty="0">
                <a:latin typeface="Verdana" panose="020B0604030504040204" pitchFamily="34" charset="0"/>
                <a:ea typeface="Verdana" panose="020B0604030504040204" pitchFamily="34" charset="0"/>
              </a:rPr>
              <a:t>)</a:t>
            </a:r>
          </a:p>
          <a:p>
            <a:pPr marL="285750" indent="-285750">
              <a:lnSpc>
                <a:spcPct val="20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Primary Petition for State Offices ED-619ST (</a:t>
            </a:r>
            <a:r>
              <a:rPr lang="en-US" sz="2000" dirty="0">
                <a:highlight>
                  <a:srgbClr val="FFFF00"/>
                </a:highlight>
                <a:latin typeface="Verdana" panose="020B0604030504040204" pitchFamily="34" charset="0"/>
                <a:ea typeface="Verdana" panose="020B0604030504040204" pitchFamily="34" charset="0"/>
              </a:rPr>
              <a:t>SOTS</a:t>
            </a:r>
            <a:r>
              <a:rPr lang="en-US" sz="2000" dirty="0">
                <a:latin typeface="Verdana" panose="020B0604030504040204" pitchFamily="34" charset="0"/>
                <a:ea typeface="Verdana" panose="020B0604030504040204" pitchFamily="34" charset="0"/>
              </a:rPr>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37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270886" y="2126258"/>
            <a:ext cx="4572000" cy="1588684"/>
          </a:xfrm>
        </p:spPr>
        <p:txBody>
          <a:bodyPr vert="horz" lIns="91440" tIns="45720" rIns="91440" bIns="45720" rtlCol="0" anchor="b">
            <a:normAutofit/>
          </a:bodyPr>
          <a:lstStyle/>
          <a:p>
            <a:pPr algn="ctr"/>
            <a:r>
              <a:rPr lang="en-US" sz="4000" b="1" kern="1200" dirty="0">
                <a:solidFill>
                  <a:srgbClr val="16214C"/>
                </a:solidFill>
                <a:latin typeface="Verdana" panose="020B0604030504040204" pitchFamily="34" charset="0"/>
                <a:ea typeface="Verdana" panose="020B0604030504040204" pitchFamily="34" charset="0"/>
              </a:rPr>
              <a:t>2024 </a:t>
            </a:r>
            <a:r>
              <a:rPr lang="en-US" sz="4000" b="1" dirty="0">
                <a:solidFill>
                  <a:srgbClr val="16214C"/>
                </a:solidFill>
                <a:latin typeface="Verdana" panose="020B0604030504040204" pitchFamily="34" charset="0"/>
                <a:ea typeface="Verdana" panose="020B0604030504040204" pitchFamily="34" charset="0"/>
              </a:rPr>
              <a:t>Primary Petition Dates</a:t>
            </a:r>
            <a:endParaRPr lang="en-US" sz="4000" b="1" kern="1200" dirty="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983652EA-6752-CD54-3C3D-A76D9FAE87E4}"/>
              </a:ext>
            </a:extLst>
          </p:cNvPr>
          <p:cNvSpPr txBox="1"/>
          <p:nvPr/>
        </p:nvSpPr>
        <p:spPr>
          <a:xfrm>
            <a:off x="840282" y="1491421"/>
            <a:ext cx="577227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algn="l"/>
            <a:r>
              <a:rPr lang="en-US" sz="2400" b="1" dirty="0">
                <a:latin typeface="Verdana" panose="020B0604030504040204" pitchFamily="34" charset="0"/>
                <a:ea typeface="Verdana" panose="020B0604030504040204" pitchFamily="34" charset="0"/>
              </a:rPr>
              <a:t>APRIL 30, 2024 </a:t>
            </a:r>
            <a:r>
              <a:rPr lang="en-US" sz="2400" dirty="0">
                <a:latin typeface="Verdana" panose="020B0604030504040204" pitchFamily="34" charset="0"/>
                <a:ea typeface="Verdana" panose="020B0604030504040204" pitchFamily="34" charset="0"/>
              </a:rPr>
              <a:t>(Tuesday) </a:t>
            </a:r>
            <a:r>
              <a:rPr lang="en-US" sz="2400" u="sng" dirty="0">
                <a:latin typeface="Verdana" panose="020B0604030504040204" pitchFamily="34" charset="0"/>
                <a:ea typeface="Verdana" panose="020B0604030504040204" pitchFamily="34" charset="0"/>
              </a:rPr>
              <a:t>SEC’Y OF THE STATE PRIMARY PETITIONS</a:t>
            </a:r>
            <a:r>
              <a:rPr lang="en-US" sz="2400" dirty="0">
                <a:latin typeface="Verdana" panose="020B0604030504040204" pitchFamily="34" charset="0"/>
                <a:ea typeface="Verdana" panose="020B0604030504040204" pitchFamily="34" charset="0"/>
              </a:rPr>
              <a:t> - AVAILABLE. Petition forms for person desiring to oppose party endorsed candidates for state office or the district office of Representative in Congress available from the Secretary of the State beginning on this day. (9-404a)</a:t>
            </a:r>
          </a:p>
          <a:p>
            <a:pPr algn="l"/>
            <a:endParaRPr lang="en-US" sz="2400" dirty="0">
              <a:latin typeface="Verdana" panose="020B0604030504040204" pitchFamily="34" charset="0"/>
              <a:ea typeface="Verdana" panose="020B0604030504040204" pitchFamily="34" charset="0"/>
            </a:endParaRPr>
          </a:p>
          <a:p>
            <a:pPr algn="l"/>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8383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10D1B-0096-7BC8-0E51-F2FCFD459492}"/>
              </a:ext>
            </a:extLst>
          </p:cNvPr>
          <p:cNvSpPr>
            <a:spLocks noGrp="1"/>
          </p:cNvSpPr>
          <p:nvPr>
            <p:ph type="title"/>
          </p:nvPr>
        </p:nvSpPr>
        <p:spPr>
          <a:xfrm>
            <a:off x="7270886" y="2126258"/>
            <a:ext cx="4572000" cy="1588684"/>
          </a:xfrm>
        </p:spPr>
        <p:txBody>
          <a:bodyPr vert="horz" lIns="91440" tIns="45720" rIns="91440" bIns="45720" rtlCol="0" anchor="b">
            <a:normAutofit/>
          </a:bodyPr>
          <a:lstStyle/>
          <a:p>
            <a:pPr algn="ctr"/>
            <a:r>
              <a:rPr lang="en-US" sz="4000" b="1" kern="1200" dirty="0">
                <a:solidFill>
                  <a:srgbClr val="16214C"/>
                </a:solidFill>
                <a:latin typeface="Verdana" panose="020B0604030504040204" pitchFamily="34" charset="0"/>
                <a:ea typeface="Verdana" panose="020B0604030504040204" pitchFamily="34" charset="0"/>
              </a:rPr>
              <a:t>2024 </a:t>
            </a:r>
            <a:r>
              <a:rPr lang="en-US" sz="4000" b="1" dirty="0">
                <a:solidFill>
                  <a:srgbClr val="16214C"/>
                </a:solidFill>
                <a:latin typeface="Verdana" panose="020B0604030504040204" pitchFamily="34" charset="0"/>
                <a:ea typeface="Verdana" panose="020B0604030504040204" pitchFamily="34" charset="0"/>
              </a:rPr>
              <a:t>Primary Petition Dates</a:t>
            </a:r>
            <a:endParaRPr lang="en-US" sz="4000" b="1" kern="1200" dirty="0">
              <a:solidFill>
                <a:srgbClr val="16214C"/>
              </a:solidFill>
              <a:latin typeface="Verdana" panose="020B0604030504040204" pitchFamily="34" charset="0"/>
              <a:ea typeface="Verdana" panose="020B0604030504040204" pitchFamily="34" charset="0"/>
            </a:endParaRPr>
          </a:p>
        </p:txBody>
      </p:sp>
      <p:grpSp>
        <p:nvGrpSpPr>
          <p:cNvPr id="12"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emblem, trademark, logo, symbol&#10;&#10;Description automatically generated">
            <a:extLst>
              <a:ext uri="{FF2B5EF4-FFF2-40B4-BE49-F238E27FC236}">
                <a16:creationId xmlns:a16="http://schemas.microsoft.com/office/drawing/2014/main" id="{AD88DB44-B6DE-5508-3D50-D7DC707D3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850" y="5375867"/>
            <a:ext cx="1115367" cy="1115367"/>
          </a:xfrm>
          <a:prstGeom prst="rect">
            <a:avLst/>
          </a:prstGeom>
        </p:spPr>
      </p:pic>
      <p:sp>
        <p:nvSpPr>
          <p:cNvPr id="3" name="TextBox 2">
            <a:extLst>
              <a:ext uri="{FF2B5EF4-FFF2-40B4-BE49-F238E27FC236}">
                <a16:creationId xmlns:a16="http://schemas.microsoft.com/office/drawing/2014/main" id="{983652EA-6752-CD54-3C3D-A76D9FAE87E4}"/>
              </a:ext>
            </a:extLst>
          </p:cNvPr>
          <p:cNvSpPr txBox="1"/>
          <p:nvPr/>
        </p:nvSpPr>
        <p:spPr>
          <a:xfrm>
            <a:off x="860872" y="1452784"/>
            <a:ext cx="577227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dirty="0">
              <a:latin typeface="Verdana" panose="020B0604030504040204" pitchFamily="34" charset="0"/>
              <a:ea typeface="Verdana" panose="020B0604030504040204" pitchFamily="34" charset="0"/>
            </a:endParaRPr>
          </a:p>
          <a:p>
            <a:pPr algn="l"/>
            <a:r>
              <a:rPr lang="en-US" sz="2400" b="1" dirty="0">
                <a:latin typeface="Verdana" panose="020B0604030504040204" pitchFamily="34" charset="0"/>
                <a:ea typeface="Verdana" panose="020B0604030504040204" pitchFamily="34" charset="0"/>
              </a:rPr>
              <a:t>MAY 22- JUNE 12, 2024 </a:t>
            </a:r>
            <a:r>
              <a:rPr lang="en-US" sz="2400" dirty="0">
                <a:latin typeface="Verdana" panose="020B0604030504040204" pitchFamily="34" charset="0"/>
                <a:ea typeface="Verdana" panose="020B0604030504040204" pitchFamily="34" charset="0"/>
              </a:rPr>
              <a:t>(Wednesday-Wednesday) </a:t>
            </a:r>
            <a:r>
              <a:rPr lang="en-US" sz="2400" u="sng" dirty="0">
                <a:latin typeface="Verdana" panose="020B0604030504040204" pitchFamily="34" charset="0"/>
                <a:ea typeface="Verdana" panose="020B0604030504040204" pitchFamily="34" charset="0"/>
              </a:rPr>
              <a:t>REGISTRARS PRIMARY PETITIONS </a:t>
            </a:r>
            <a:r>
              <a:rPr lang="en-US" sz="2400" dirty="0">
                <a:latin typeface="Verdana" panose="020B0604030504040204" pitchFamily="34" charset="0"/>
                <a:ea typeface="Verdana" panose="020B0604030504040204" pitchFamily="34" charset="0"/>
              </a:rPr>
              <a:t> - AVAILABLE. Primary petitions for persons desiring to oppose candidates of major party for municipal offices shall be available from the registrars of voters on the day following the making of the party’s endorsement. (9-409) </a:t>
            </a:r>
          </a:p>
          <a:p>
            <a:pPr algn="l"/>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3621581"/>
      </p:ext>
    </p:extLst>
  </p:cSld>
  <p:clrMapOvr>
    <a:masterClrMapping/>
  </p:clrMapOvr>
</p:sld>
</file>

<file path=ppt/theme/theme1.xml><?xml version="1.0" encoding="utf-8"?>
<a:theme xmlns:a="http://schemas.openxmlformats.org/drawingml/2006/main" name="Office Theme">
  <a:themeElements>
    <a:clrScheme name="Custom 12">
      <a:dk1>
        <a:srgbClr val="16214C"/>
      </a:dk1>
      <a:lt1>
        <a:sysClr val="window" lastClr="FFFFFF"/>
      </a:lt1>
      <a:dk2>
        <a:srgbClr val="A91416"/>
      </a:dk2>
      <a:lt2>
        <a:srgbClr val="4182D9"/>
      </a:lt2>
      <a:accent1>
        <a:srgbClr val="000000"/>
      </a:accent1>
      <a:accent2>
        <a:srgbClr val="E7790B"/>
      </a:accent2>
      <a:accent3>
        <a:srgbClr val="FFC000"/>
      </a:accent3>
      <a:accent4>
        <a:srgbClr val="4182D9"/>
      </a:accent4>
      <a:accent5>
        <a:srgbClr val="FFFFFF"/>
      </a:accent5>
      <a:accent6>
        <a:srgbClr val="FFFFFF"/>
      </a:accent6>
      <a:hlink>
        <a:srgbClr val="4182D9"/>
      </a:hlink>
      <a:folHlink>
        <a:srgbClr val="A9141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297</TotalTime>
  <Words>1538</Words>
  <Application>Microsoft Office PowerPoint</Application>
  <PresentationFormat>Widescreen</PresentationFormat>
  <Paragraphs>185</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Verdana</vt:lpstr>
      <vt:lpstr>Calibri</vt:lpstr>
      <vt:lpstr>Calibri Light</vt:lpstr>
      <vt:lpstr>Office Theme</vt:lpstr>
      <vt:lpstr>2024 Spring  ROVAC Conference</vt:lpstr>
      <vt:lpstr>PowerPoint Presentation</vt:lpstr>
      <vt:lpstr>PowerPoint Presentation</vt:lpstr>
      <vt:lpstr>PowerPoint Presentation</vt:lpstr>
      <vt:lpstr>PowerPoint Presentation</vt:lpstr>
      <vt:lpstr>PowerPoint Presentation</vt:lpstr>
      <vt:lpstr>Types of Primary Petition Pages</vt:lpstr>
      <vt:lpstr>2024 Primary Petition Dates</vt:lpstr>
      <vt:lpstr>2024 Primary Petition Dates</vt:lpstr>
      <vt:lpstr>2024 Primary Petition Dates</vt:lpstr>
      <vt:lpstr>2024 Primary Petition Dates</vt:lpstr>
      <vt:lpstr>2024 Primary Petition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Office of the Secretary of the State</dc:title>
  <dc:creator>Satterlee, Eliza</dc:creator>
  <cp:lastModifiedBy>DeCarlo, Timothy</cp:lastModifiedBy>
  <cp:revision>4</cp:revision>
  <dcterms:created xsi:type="dcterms:W3CDTF">2023-04-04T19:49:26Z</dcterms:created>
  <dcterms:modified xsi:type="dcterms:W3CDTF">2024-04-11T22:18:27Z</dcterms:modified>
</cp:coreProperties>
</file>