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1_CA285C26.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4" r:id="rId1"/>
  </p:sldMasterIdLst>
  <p:notesMasterIdLst>
    <p:notesMasterId r:id="rId38"/>
  </p:notesMasterIdLst>
  <p:sldIdLst>
    <p:sldId id="256" r:id="rId2"/>
    <p:sldId id="257" r:id="rId3"/>
    <p:sldId id="295" r:id="rId4"/>
    <p:sldId id="296" r:id="rId5"/>
    <p:sldId id="297" r:id="rId6"/>
    <p:sldId id="299" r:id="rId7"/>
    <p:sldId id="301" r:id="rId8"/>
    <p:sldId id="302" r:id="rId9"/>
    <p:sldId id="303" r:id="rId10"/>
    <p:sldId id="307" r:id="rId11"/>
    <p:sldId id="310" r:id="rId12"/>
    <p:sldId id="311" r:id="rId13"/>
    <p:sldId id="312" r:id="rId14"/>
    <p:sldId id="313" r:id="rId15"/>
    <p:sldId id="314" r:id="rId16"/>
    <p:sldId id="315" r:id="rId17"/>
    <p:sldId id="316" r:id="rId18"/>
    <p:sldId id="317" r:id="rId19"/>
    <p:sldId id="318"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 id="332" r:id="rId33"/>
    <p:sldId id="335" r:id="rId34"/>
    <p:sldId id="336" r:id="rId35"/>
    <p:sldId id="337" r:id="rId36"/>
    <p:sldId id="263" r:id="rId37"/>
  </p:sldIdLst>
  <p:sldSz cx="12192000" cy="6858000"/>
  <p:notesSz cx="6858000" cy="9144000"/>
  <p:embeddedFontLst>
    <p:embeddedFont>
      <p:font typeface="Verdana" panose="020B0604030504040204" pitchFamily="34" charset="0"/>
      <p:regular r:id="rId39"/>
      <p:bold r:id="rId40"/>
      <p:italic r:id="rId41"/>
      <p:boldItalic r:id="rId42"/>
    </p:embeddedFont>
    <p:embeddedFont>
      <p:font typeface="Vrinda" panose="020B0502040204020203" pitchFamily="34" charset="0"/>
      <p:regular r:id="rId43"/>
      <p:bold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C00705-ABA7-9D37-9126-13387BA31194}" name="Sullivan, Kristin" initials="SK" userId="S::kristin.sullivan@ct.gov::d3655bbe-46f8-4020-838b-e07b40dbbc2d" providerId="AD"/>
  <p188:author id="{D113E78B-34AC-1E61-B765-8A27BE00873B}" name="DeCarlo, Timothy" initials="TD" userId="S::Timothy.DeCarlo@ct.gov::5533060e-16ab-48c3-a0b5-381e4ebb039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14C"/>
    <a:srgbClr val="4182D9"/>
    <a:srgbClr val="A914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B48DE5-F934-8722-56B4-18FCC228364D}" v="220" dt="2024-09-16T16:18:22.956"/>
    <p1510:client id="{F852D2CD-EACB-1360-4F4B-2D52B318FB18}" v="9" dt="2024-09-16T19:19:17.7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ableStyles" Target="tableStyles.xml"/><Relationship Id="rId8" Type="http://schemas.openxmlformats.org/officeDocument/2006/relationships/slide" Target="slides/slide7.xml"/><Relationship Id="rId51"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tton, Lewis" userId="S::lewis.button@ct.gov::d0b61ded-80fe-4bea-91d8-223bd4084d78" providerId="AD" clId="Web-{F852D2CD-EACB-1360-4F4B-2D52B318FB18}"/>
    <pc:docChg chg="delSld">
      <pc:chgData name="Button, Lewis" userId="S::lewis.button@ct.gov::d0b61ded-80fe-4bea-91d8-223bd4084d78" providerId="AD" clId="Web-{F852D2CD-EACB-1360-4F4B-2D52B318FB18}" dt="2024-09-16T19:19:17.735" v="8"/>
      <pc:docMkLst>
        <pc:docMk/>
      </pc:docMkLst>
      <pc:sldChg chg="del">
        <pc:chgData name="Button, Lewis" userId="S::lewis.button@ct.gov::d0b61ded-80fe-4bea-91d8-223bd4084d78" providerId="AD" clId="Web-{F852D2CD-EACB-1360-4F4B-2D52B318FB18}" dt="2024-09-16T18:56:17.007" v="6"/>
        <pc:sldMkLst>
          <pc:docMk/>
          <pc:sldMk cId="2251541938" sldId="298"/>
        </pc:sldMkLst>
      </pc:sldChg>
      <pc:sldChg chg="del">
        <pc:chgData name="Button, Lewis" userId="S::lewis.button@ct.gov::d0b61ded-80fe-4bea-91d8-223bd4084d78" providerId="AD" clId="Web-{F852D2CD-EACB-1360-4F4B-2D52B318FB18}" dt="2024-09-16T18:56:06.632" v="5"/>
        <pc:sldMkLst>
          <pc:docMk/>
          <pc:sldMk cId="87043511" sldId="300"/>
        </pc:sldMkLst>
      </pc:sldChg>
      <pc:sldChg chg="del">
        <pc:chgData name="Button, Lewis" userId="S::lewis.button@ct.gov::d0b61ded-80fe-4bea-91d8-223bd4084d78" providerId="AD" clId="Web-{F852D2CD-EACB-1360-4F4B-2D52B318FB18}" dt="2024-09-16T18:55:50.991" v="4"/>
        <pc:sldMkLst>
          <pc:docMk/>
          <pc:sldMk cId="1797575535" sldId="304"/>
        </pc:sldMkLst>
      </pc:sldChg>
      <pc:sldChg chg="del">
        <pc:chgData name="Button, Lewis" userId="S::lewis.button@ct.gov::d0b61ded-80fe-4bea-91d8-223bd4084d78" providerId="AD" clId="Web-{F852D2CD-EACB-1360-4F4B-2D52B318FB18}" dt="2024-09-16T18:55:39.209" v="3"/>
        <pc:sldMkLst>
          <pc:docMk/>
          <pc:sldMk cId="3726440225" sldId="306"/>
        </pc:sldMkLst>
      </pc:sldChg>
      <pc:sldChg chg="del">
        <pc:chgData name="Button, Lewis" userId="S::lewis.button@ct.gov::d0b61ded-80fe-4bea-91d8-223bd4084d78" providerId="AD" clId="Web-{F852D2CD-EACB-1360-4F4B-2D52B318FB18}" dt="2024-09-16T19:19:12.844" v="7"/>
        <pc:sldMkLst>
          <pc:docMk/>
          <pc:sldMk cId="3138522019" sldId="308"/>
        </pc:sldMkLst>
      </pc:sldChg>
      <pc:sldChg chg="del">
        <pc:chgData name="Button, Lewis" userId="S::lewis.button@ct.gov::d0b61ded-80fe-4bea-91d8-223bd4084d78" providerId="AD" clId="Web-{F852D2CD-EACB-1360-4F4B-2D52B318FB18}" dt="2024-09-16T19:19:17.735" v="8"/>
        <pc:sldMkLst>
          <pc:docMk/>
          <pc:sldMk cId="320767254" sldId="309"/>
        </pc:sldMkLst>
      </pc:sldChg>
      <pc:sldChg chg="del">
        <pc:chgData name="Button, Lewis" userId="S::lewis.button@ct.gov::d0b61ded-80fe-4bea-91d8-223bd4084d78" providerId="AD" clId="Web-{F852D2CD-EACB-1360-4F4B-2D52B318FB18}" dt="2024-09-16T18:55:21.177" v="2"/>
        <pc:sldMkLst>
          <pc:docMk/>
          <pc:sldMk cId="3206868224" sldId="319"/>
        </pc:sldMkLst>
      </pc:sldChg>
      <pc:sldChg chg="del">
        <pc:chgData name="Button, Lewis" userId="S::lewis.button@ct.gov::d0b61ded-80fe-4bea-91d8-223bd4084d78" providerId="AD" clId="Web-{F852D2CD-EACB-1360-4F4B-2D52B318FB18}" dt="2024-09-16T18:55:00.270" v="1"/>
        <pc:sldMkLst>
          <pc:docMk/>
          <pc:sldMk cId="240766024" sldId="333"/>
        </pc:sldMkLst>
      </pc:sldChg>
      <pc:sldChg chg="del">
        <pc:chgData name="Button, Lewis" userId="S::lewis.button@ct.gov::d0b61ded-80fe-4bea-91d8-223bd4084d78" providerId="AD" clId="Web-{F852D2CD-EACB-1360-4F4B-2D52B318FB18}" dt="2024-09-16T18:54:38.973" v="0"/>
        <pc:sldMkLst>
          <pc:docMk/>
          <pc:sldMk cId="2458788717" sldId="334"/>
        </pc:sldMkLst>
      </pc:sldChg>
    </pc:docChg>
  </pc:docChgLst>
  <pc:docChgLst>
    <pc:chgData name="Sullivan, Kristin" userId="S::kristin.sullivan@ct.gov::d3655bbe-46f8-4020-838b-e07b40dbbc2d" providerId="AD" clId="Web-{97B48DE5-F934-8722-56B4-18FCC228364D}"/>
    <pc:docChg chg="delSld modSld sldOrd">
      <pc:chgData name="Sullivan, Kristin" userId="S::kristin.sullivan@ct.gov::d3655bbe-46f8-4020-838b-e07b40dbbc2d" providerId="AD" clId="Web-{97B48DE5-F934-8722-56B4-18FCC228364D}" dt="2024-09-16T16:18:22.956" v="109" actId="20577"/>
      <pc:docMkLst>
        <pc:docMk/>
      </pc:docMkLst>
      <pc:sldChg chg="ord">
        <pc:chgData name="Sullivan, Kristin" userId="S::kristin.sullivan@ct.gov::d3655bbe-46f8-4020-838b-e07b40dbbc2d" providerId="AD" clId="Web-{97B48DE5-F934-8722-56B4-18FCC228364D}" dt="2024-09-16T15:50:30.739" v="3"/>
        <pc:sldMkLst>
          <pc:docMk/>
          <pc:sldMk cId="3391642662" sldId="257"/>
        </pc:sldMkLst>
      </pc:sldChg>
      <pc:sldChg chg="modSp">
        <pc:chgData name="Sullivan, Kristin" userId="S::kristin.sullivan@ct.gov::d3655bbe-46f8-4020-838b-e07b40dbbc2d" providerId="AD" clId="Web-{97B48DE5-F934-8722-56B4-18FCC228364D}" dt="2024-09-16T16:18:22.956" v="109" actId="20577"/>
        <pc:sldMkLst>
          <pc:docMk/>
          <pc:sldMk cId="3969545698" sldId="295"/>
        </pc:sldMkLst>
        <pc:spChg chg="mod">
          <ac:chgData name="Sullivan, Kristin" userId="S::kristin.sullivan@ct.gov::d3655bbe-46f8-4020-838b-e07b40dbbc2d" providerId="AD" clId="Web-{97B48DE5-F934-8722-56B4-18FCC228364D}" dt="2024-09-16T16:18:22.956" v="109" actId="20577"/>
          <ac:spMkLst>
            <pc:docMk/>
            <pc:sldMk cId="3969545698" sldId="295"/>
            <ac:spMk id="3" creationId="{FA1C11D9-E128-F47D-2048-CF00215FA73F}"/>
          </ac:spMkLst>
        </pc:spChg>
      </pc:sldChg>
      <pc:sldChg chg="modSp">
        <pc:chgData name="Sullivan, Kristin" userId="S::kristin.sullivan@ct.gov::d3655bbe-46f8-4020-838b-e07b40dbbc2d" providerId="AD" clId="Web-{97B48DE5-F934-8722-56B4-18FCC228364D}" dt="2024-09-16T15:47:23.536" v="2" actId="20577"/>
        <pc:sldMkLst>
          <pc:docMk/>
          <pc:sldMk cId="984543915" sldId="296"/>
        </pc:sldMkLst>
        <pc:spChg chg="mod">
          <ac:chgData name="Sullivan, Kristin" userId="S::kristin.sullivan@ct.gov::d3655bbe-46f8-4020-838b-e07b40dbbc2d" providerId="AD" clId="Web-{97B48DE5-F934-8722-56B4-18FCC228364D}" dt="2024-09-16T15:47:23.536" v="2" actId="20577"/>
          <ac:spMkLst>
            <pc:docMk/>
            <pc:sldMk cId="984543915" sldId="296"/>
            <ac:spMk id="3" creationId="{FA1C11D9-E128-F47D-2048-CF00215FA73F}"/>
          </ac:spMkLst>
        </pc:spChg>
      </pc:sldChg>
      <pc:sldChg chg="modSp">
        <pc:chgData name="Sullivan, Kristin" userId="S::kristin.sullivan@ct.gov::d3655bbe-46f8-4020-838b-e07b40dbbc2d" providerId="AD" clId="Web-{97B48DE5-F934-8722-56B4-18FCC228364D}" dt="2024-09-16T15:54:00.988" v="19" actId="20577"/>
        <pc:sldMkLst>
          <pc:docMk/>
          <pc:sldMk cId="4193162328" sldId="297"/>
        </pc:sldMkLst>
        <pc:spChg chg="mod">
          <ac:chgData name="Sullivan, Kristin" userId="S::kristin.sullivan@ct.gov::d3655bbe-46f8-4020-838b-e07b40dbbc2d" providerId="AD" clId="Web-{97B48DE5-F934-8722-56B4-18FCC228364D}" dt="2024-09-16T15:54:00.988" v="19" actId="20577"/>
          <ac:spMkLst>
            <pc:docMk/>
            <pc:sldMk cId="4193162328" sldId="297"/>
            <ac:spMk id="6" creationId="{3928F3AB-4C42-5FE4-DE0B-70BF4F5432AE}"/>
          </ac:spMkLst>
        </pc:spChg>
      </pc:sldChg>
      <pc:sldChg chg="modSp">
        <pc:chgData name="Sullivan, Kristin" userId="S::kristin.sullivan@ct.gov::d3655bbe-46f8-4020-838b-e07b40dbbc2d" providerId="AD" clId="Web-{97B48DE5-F934-8722-56B4-18FCC228364D}" dt="2024-09-16T15:59:39.473" v="59" actId="20577"/>
        <pc:sldMkLst>
          <pc:docMk/>
          <pc:sldMk cId="2251541938" sldId="298"/>
        </pc:sldMkLst>
        <pc:spChg chg="mod">
          <ac:chgData name="Sullivan, Kristin" userId="S::kristin.sullivan@ct.gov::d3655bbe-46f8-4020-838b-e07b40dbbc2d" providerId="AD" clId="Web-{97B48DE5-F934-8722-56B4-18FCC228364D}" dt="2024-09-16T15:59:39.473" v="59" actId="20577"/>
          <ac:spMkLst>
            <pc:docMk/>
            <pc:sldMk cId="2251541938" sldId="298"/>
            <ac:spMk id="3" creationId="{FA1C11D9-E128-F47D-2048-CF00215FA73F}"/>
          </ac:spMkLst>
        </pc:spChg>
      </pc:sldChg>
      <pc:sldChg chg="modSp">
        <pc:chgData name="Sullivan, Kristin" userId="S::kristin.sullivan@ct.gov::d3655bbe-46f8-4020-838b-e07b40dbbc2d" providerId="AD" clId="Web-{97B48DE5-F934-8722-56B4-18FCC228364D}" dt="2024-09-16T16:04:21.316" v="62" actId="20577"/>
        <pc:sldMkLst>
          <pc:docMk/>
          <pc:sldMk cId="2618163869" sldId="302"/>
        </pc:sldMkLst>
        <pc:spChg chg="mod">
          <ac:chgData name="Sullivan, Kristin" userId="S::kristin.sullivan@ct.gov::d3655bbe-46f8-4020-838b-e07b40dbbc2d" providerId="AD" clId="Web-{97B48DE5-F934-8722-56B4-18FCC228364D}" dt="2024-09-16T16:04:21.316" v="62" actId="20577"/>
          <ac:spMkLst>
            <pc:docMk/>
            <pc:sldMk cId="2618163869" sldId="302"/>
            <ac:spMk id="3" creationId="{FA1C11D9-E128-F47D-2048-CF00215FA73F}"/>
          </ac:spMkLst>
        </pc:spChg>
      </pc:sldChg>
      <pc:sldChg chg="modSp">
        <pc:chgData name="Sullivan, Kristin" userId="S::kristin.sullivan@ct.gov::d3655bbe-46f8-4020-838b-e07b40dbbc2d" providerId="AD" clId="Web-{97B48DE5-F934-8722-56B4-18FCC228364D}" dt="2024-09-16T16:06:37.066" v="63" actId="20577"/>
        <pc:sldMkLst>
          <pc:docMk/>
          <pc:sldMk cId="1797575535" sldId="304"/>
        </pc:sldMkLst>
        <pc:spChg chg="mod">
          <ac:chgData name="Sullivan, Kristin" userId="S::kristin.sullivan@ct.gov::d3655bbe-46f8-4020-838b-e07b40dbbc2d" providerId="AD" clId="Web-{97B48DE5-F934-8722-56B4-18FCC228364D}" dt="2024-09-16T16:06:37.066" v="63" actId="20577"/>
          <ac:spMkLst>
            <pc:docMk/>
            <pc:sldMk cId="1797575535" sldId="304"/>
            <ac:spMk id="6" creationId="{3928F3AB-4C42-5FE4-DE0B-70BF4F5432AE}"/>
          </ac:spMkLst>
        </pc:spChg>
      </pc:sldChg>
      <pc:sldChg chg="del">
        <pc:chgData name="Sullivan, Kristin" userId="S::kristin.sullivan@ct.gov::d3655bbe-46f8-4020-838b-e07b40dbbc2d" providerId="AD" clId="Web-{97B48DE5-F934-8722-56B4-18FCC228364D}" dt="2024-09-16T16:15:31.300" v="67"/>
        <pc:sldMkLst>
          <pc:docMk/>
          <pc:sldMk cId="1068389341" sldId="305"/>
        </pc:sldMkLst>
      </pc:sldChg>
      <pc:sldChg chg="modSp">
        <pc:chgData name="Sullivan, Kristin" userId="S::kristin.sullivan@ct.gov::d3655bbe-46f8-4020-838b-e07b40dbbc2d" providerId="AD" clId="Web-{97B48DE5-F934-8722-56B4-18FCC228364D}" dt="2024-09-16T16:13:43.550" v="64" actId="20577"/>
        <pc:sldMkLst>
          <pc:docMk/>
          <pc:sldMk cId="1402365633" sldId="314"/>
        </pc:sldMkLst>
        <pc:spChg chg="mod">
          <ac:chgData name="Sullivan, Kristin" userId="S::kristin.sullivan@ct.gov::d3655bbe-46f8-4020-838b-e07b40dbbc2d" providerId="AD" clId="Web-{97B48DE5-F934-8722-56B4-18FCC228364D}" dt="2024-09-16T16:13:43.550" v="64" actId="20577"/>
          <ac:spMkLst>
            <pc:docMk/>
            <pc:sldMk cId="1402365633" sldId="314"/>
            <ac:spMk id="6" creationId="{3928F3AB-4C42-5FE4-DE0B-70BF4F5432AE}"/>
          </ac:spMkLst>
        </pc:spChg>
      </pc:sldChg>
      <pc:sldChg chg="modSp">
        <pc:chgData name="Sullivan, Kristin" userId="S::kristin.sullivan@ct.gov::d3655bbe-46f8-4020-838b-e07b40dbbc2d" providerId="AD" clId="Web-{97B48DE5-F934-8722-56B4-18FCC228364D}" dt="2024-09-16T16:13:51.112" v="65" actId="20577"/>
        <pc:sldMkLst>
          <pc:docMk/>
          <pc:sldMk cId="961231110" sldId="315"/>
        </pc:sldMkLst>
        <pc:spChg chg="mod">
          <ac:chgData name="Sullivan, Kristin" userId="S::kristin.sullivan@ct.gov::d3655bbe-46f8-4020-838b-e07b40dbbc2d" providerId="AD" clId="Web-{97B48DE5-F934-8722-56B4-18FCC228364D}" dt="2024-09-16T16:13:51.112" v="65" actId="20577"/>
          <ac:spMkLst>
            <pc:docMk/>
            <pc:sldMk cId="961231110" sldId="315"/>
            <ac:spMk id="6" creationId="{3928F3AB-4C42-5FE4-DE0B-70BF4F5432AE}"/>
          </ac:spMkLst>
        </pc:spChg>
      </pc:sldChg>
      <pc:sldChg chg="modSp">
        <pc:chgData name="Sullivan, Kristin" userId="S::kristin.sullivan@ct.gov::d3655bbe-46f8-4020-838b-e07b40dbbc2d" providerId="AD" clId="Web-{97B48DE5-F934-8722-56B4-18FCC228364D}" dt="2024-09-16T16:14:09.081" v="66" actId="20577"/>
        <pc:sldMkLst>
          <pc:docMk/>
          <pc:sldMk cId="2366516760" sldId="316"/>
        </pc:sldMkLst>
        <pc:spChg chg="mod">
          <ac:chgData name="Sullivan, Kristin" userId="S::kristin.sullivan@ct.gov::d3655bbe-46f8-4020-838b-e07b40dbbc2d" providerId="AD" clId="Web-{97B48DE5-F934-8722-56B4-18FCC228364D}" dt="2024-09-16T16:14:09.081" v="66" actId="20577"/>
          <ac:spMkLst>
            <pc:docMk/>
            <pc:sldMk cId="2366516760" sldId="316"/>
            <ac:spMk id="6" creationId="{3928F3AB-4C42-5FE4-DE0B-70BF4F5432AE}"/>
          </ac:spMkLst>
        </pc:spChg>
      </pc:sldChg>
    </pc:docChg>
  </pc:docChgLst>
</pc:chgInfo>
</file>

<file path=ppt/comments/modernComment_101_CA285C26.xml><?xml version="1.0" encoding="utf-8"?>
<p188:cmLst xmlns:a="http://schemas.openxmlformats.org/drawingml/2006/main" xmlns:r="http://schemas.openxmlformats.org/officeDocument/2006/relationships" xmlns:p188="http://schemas.microsoft.com/office/powerpoint/2018/8/main">
  <p188:cm id="{4E4C0AE7-9C69-45A9-AF9D-190FFACFAC9E}" authorId="{2DC00705-ABA7-9D37-9126-13387BA31194}" status="resolved" created="2024-04-10T22:09:29.792" complete="100000">
    <ac:txMkLst xmlns:ac="http://schemas.microsoft.com/office/drawing/2013/main/command">
      <pc:docMk xmlns:pc="http://schemas.microsoft.com/office/powerpoint/2013/main/command"/>
      <pc:sldMk xmlns:pc="http://schemas.microsoft.com/office/powerpoint/2013/main/command" cId="3391642662" sldId="257"/>
      <ac:spMk id="3" creationId="{FA1C11D9-E128-F47D-2048-CF00215FA73F}"/>
      <ac:txMk cp="649">
        <ac:context len="748" hash="3389192475"/>
      </ac:txMk>
    </ac:txMkLst>
    <p188:pos x="781291" y="3626734"/>
    <p188:replyLst>
      <p188:reply id="{96C7BC27-F106-4F66-9C41-3C1CB1B4E2EB}" authorId="{2DC00705-ABA7-9D37-9126-13387BA31194}" created="2024-04-10T22:18:29.255">
        <p188:txBody>
          <a:bodyPr/>
          <a:lstStyle/>
          <a:p>
            <a:r>
              <a:rPr lang="en-US"/>
              <a:t>This might be too dense.  We might want to create a drop-down list, like the bullet above.</a:t>
            </a:r>
          </a:p>
        </p188:txBody>
      </p188:reply>
    </p188:replyLst>
    <p188:txBody>
      <a:bodyPr/>
      <a:lstStyle/>
      <a:p>
        <a:r>
          <a:rPr lang="en-US"/>
          <a:t>How does this work?  This is what you had before (so you can see):
•       The total number of signatures needed to be collected is 5% of the total enrollment of the party for said office. (Governor = State, State Senate = District, Registrar of Voters = Town)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931A5-5063-4E87-B1F4-6B6CEEB86D82}" type="datetimeFigureOut">
              <a:rPr lang="en-US" smtClean="0"/>
              <a:t>9/16/2024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EF1C1D-5621-4AD5-8462-0889E5DCB888}" type="slidenum">
              <a:rPr lang="en-US" smtClean="0"/>
              <a:t>‹#›</a:t>
            </a:fld>
            <a:endParaRPr lang="en-US"/>
          </a:p>
        </p:txBody>
      </p:sp>
    </p:spTree>
    <p:extLst>
      <p:ext uri="{BB962C8B-B14F-4D97-AF65-F5344CB8AC3E}">
        <p14:creationId xmlns:p14="http://schemas.microsoft.com/office/powerpoint/2010/main" val="2108959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EF1C1D-5621-4AD5-8462-0889E5DCB888}" type="slidenum">
              <a:rPr lang="en-US" smtClean="0"/>
              <a:t>2</a:t>
            </a:fld>
            <a:endParaRPr lang="en-US"/>
          </a:p>
        </p:txBody>
      </p:sp>
    </p:spTree>
    <p:extLst>
      <p:ext uri="{BB962C8B-B14F-4D97-AF65-F5344CB8AC3E}">
        <p14:creationId xmlns:p14="http://schemas.microsoft.com/office/powerpoint/2010/main" val="269530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EF1C1D-5621-4AD5-8462-0889E5DCB888}" type="slidenum">
              <a:rPr lang="en-US" smtClean="0"/>
              <a:t>13</a:t>
            </a:fld>
            <a:endParaRPr lang="en-US"/>
          </a:p>
        </p:txBody>
      </p:sp>
    </p:spTree>
    <p:extLst>
      <p:ext uri="{BB962C8B-B14F-4D97-AF65-F5344CB8AC3E}">
        <p14:creationId xmlns:p14="http://schemas.microsoft.com/office/powerpoint/2010/main" val="793639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EF1C1D-5621-4AD5-8462-0889E5DCB888}" type="slidenum">
              <a:rPr lang="en-US" smtClean="0"/>
              <a:t>13</a:t>
            </a:fld>
            <a:endParaRPr lang="en-US"/>
          </a:p>
        </p:txBody>
      </p:sp>
    </p:spTree>
    <p:extLst>
      <p:ext uri="{BB962C8B-B14F-4D97-AF65-F5344CB8AC3E}">
        <p14:creationId xmlns:p14="http://schemas.microsoft.com/office/powerpoint/2010/main" val="3107190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EF1C1D-5621-4AD5-8462-0889E5DCB888}" type="slidenum">
              <a:rPr lang="en-US" smtClean="0"/>
              <a:t>14</a:t>
            </a:fld>
            <a:endParaRPr lang="en-US"/>
          </a:p>
        </p:txBody>
      </p:sp>
    </p:spTree>
    <p:extLst>
      <p:ext uri="{BB962C8B-B14F-4D97-AF65-F5344CB8AC3E}">
        <p14:creationId xmlns:p14="http://schemas.microsoft.com/office/powerpoint/2010/main" val="1658802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EF1C1D-5621-4AD5-8462-0889E5DCB888}" type="slidenum">
              <a:rPr lang="en-US" smtClean="0"/>
              <a:t>15</a:t>
            </a:fld>
            <a:endParaRPr lang="en-US"/>
          </a:p>
        </p:txBody>
      </p:sp>
    </p:spTree>
    <p:extLst>
      <p:ext uri="{BB962C8B-B14F-4D97-AF65-F5344CB8AC3E}">
        <p14:creationId xmlns:p14="http://schemas.microsoft.com/office/powerpoint/2010/main" val="2038108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EF1C1D-5621-4AD5-8462-0889E5DCB888}" type="slidenum">
              <a:rPr lang="en-US" smtClean="0"/>
              <a:t>16</a:t>
            </a:fld>
            <a:endParaRPr lang="en-US"/>
          </a:p>
        </p:txBody>
      </p:sp>
    </p:spTree>
    <p:extLst>
      <p:ext uri="{BB962C8B-B14F-4D97-AF65-F5344CB8AC3E}">
        <p14:creationId xmlns:p14="http://schemas.microsoft.com/office/powerpoint/2010/main" val="3634456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EF1C1D-5621-4AD5-8462-0889E5DCB888}" type="slidenum">
              <a:rPr lang="en-US" smtClean="0"/>
              <a:t>17</a:t>
            </a:fld>
            <a:endParaRPr lang="en-US"/>
          </a:p>
        </p:txBody>
      </p:sp>
    </p:spTree>
    <p:extLst>
      <p:ext uri="{BB962C8B-B14F-4D97-AF65-F5344CB8AC3E}">
        <p14:creationId xmlns:p14="http://schemas.microsoft.com/office/powerpoint/2010/main" val="2439599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EF1C1D-5621-4AD5-8462-0889E5DCB888}" type="slidenum">
              <a:rPr lang="en-US" smtClean="0"/>
              <a:t>18</a:t>
            </a:fld>
            <a:endParaRPr lang="en-US"/>
          </a:p>
        </p:txBody>
      </p:sp>
    </p:spTree>
    <p:extLst>
      <p:ext uri="{BB962C8B-B14F-4D97-AF65-F5344CB8AC3E}">
        <p14:creationId xmlns:p14="http://schemas.microsoft.com/office/powerpoint/2010/main" val="2201094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EF1C1D-5621-4AD5-8462-0889E5DCB888}" type="slidenum">
              <a:rPr lang="en-US" smtClean="0"/>
              <a:t>19</a:t>
            </a:fld>
            <a:endParaRPr lang="en-US"/>
          </a:p>
        </p:txBody>
      </p:sp>
    </p:spTree>
    <p:extLst>
      <p:ext uri="{BB962C8B-B14F-4D97-AF65-F5344CB8AC3E}">
        <p14:creationId xmlns:p14="http://schemas.microsoft.com/office/powerpoint/2010/main" val="4142915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EF1C1D-5621-4AD5-8462-0889E5DCB888}" type="slidenum">
              <a:rPr lang="en-US" smtClean="0"/>
              <a:t>20</a:t>
            </a:fld>
            <a:endParaRPr lang="en-US"/>
          </a:p>
        </p:txBody>
      </p:sp>
    </p:spTree>
    <p:extLst>
      <p:ext uri="{BB962C8B-B14F-4D97-AF65-F5344CB8AC3E}">
        <p14:creationId xmlns:p14="http://schemas.microsoft.com/office/powerpoint/2010/main" val="3657003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EF1C1D-5621-4AD5-8462-0889E5DCB888}" type="slidenum">
              <a:rPr lang="en-US" smtClean="0"/>
              <a:t>21</a:t>
            </a:fld>
            <a:endParaRPr lang="en-US"/>
          </a:p>
        </p:txBody>
      </p:sp>
    </p:spTree>
    <p:extLst>
      <p:ext uri="{BB962C8B-B14F-4D97-AF65-F5344CB8AC3E}">
        <p14:creationId xmlns:p14="http://schemas.microsoft.com/office/powerpoint/2010/main" val="2215096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EF1C1D-5621-4AD5-8462-0889E5DCB888}" type="slidenum">
              <a:rPr lang="en-US" smtClean="0"/>
              <a:t>3</a:t>
            </a:fld>
            <a:endParaRPr lang="en-US"/>
          </a:p>
        </p:txBody>
      </p:sp>
    </p:spTree>
    <p:extLst>
      <p:ext uri="{BB962C8B-B14F-4D97-AF65-F5344CB8AC3E}">
        <p14:creationId xmlns:p14="http://schemas.microsoft.com/office/powerpoint/2010/main" val="39029000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EF1C1D-5621-4AD5-8462-0889E5DCB888}" type="slidenum">
              <a:rPr lang="en-US" smtClean="0"/>
              <a:t>22</a:t>
            </a:fld>
            <a:endParaRPr lang="en-US"/>
          </a:p>
        </p:txBody>
      </p:sp>
    </p:spTree>
    <p:extLst>
      <p:ext uri="{BB962C8B-B14F-4D97-AF65-F5344CB8AC3E}">
        <p14:creationId xmlns:p14="http://schemas.microsoft.com/office/powerpoint/2010/main" val="1076315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EF1C1D-5621-4AD5-8462-0889E5DCB888}" type="slidenum">
              <a:rPr lang="en-US" smtClean="0"/>
              <a:t>23</a:t>
            </a:fld>
            <a:endParaRPr lang="en-US"/>
          </a:p>
        </p:txBody>
      </p:sp>
    </p:spTree>
    <p:extLst>
      <p:ext uri="{BB962C8B-B14F-4D97-AF65-F5344CB8AC3E}">
        <p14:creationId xmlns:p14="http://schemas.microsoft.com/office/powerpoint/2010/main" val="3339502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EF1C1D-5621-4AD5-8462-0889E5DCB888}" type="slidenum">
              <a:rPr lang="en-US" smtClean="0"/>
              <a:t>24</a:t>
            </a:fld>
            <a:endParaRPr lang="en-US"/>
          </a:p>
        </p:txBody>
      </p:sp>
    </p:spTree>
    <p:extLst>
      <p:ext uri="{BB962C8B-B14F-4D97-AF65-F5344CB8AC3E}">
        <p14:creationId xmlns:p14="http://schemas.microsoft.com/office/powerpoint/2010/main" val="667676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EF1C1D-5621-4AD5-8462-0889E5DCB888}" type="slidenum">
              <a:rPr lang="en-US" smtClean="0"/>
              <a:t>25</a:t>
            </a:fld>
            <a:endParaRPr lang="en-US"/>
          </a:p>
        </p:txBody>
      </p:sp>
    </p:spTree>
    <p:extLst>
      <p:ext uri="{BB962C8B-B14F-4D97-AF65-F5344CB8AC3E}">
        <p14:creationId xmlns:p14="http://schemas.microsoft.com/office/powerpoint/2010/main" val="4065635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EF1C1D-5621-4AD5-8462-0889E5DCB888}" type="slidenum">
              <a:rPr lang="en-US" smtClean="0"/>
              <a:t>26</a:t>
            </a:fld>
            <a:endParaRPr lang="en-US"/>
          </a:p>
        </p:txBody>
      </p:sp>
    </p:spTree>
    <p:extLst>
      <p:ext uri="{BB962C8B-B14F-4D97-AF65-F5344CB8AC3E}">
        <p14:creationId xmlns:p14="http://schemas.microsoft.com/office/powerpoint/2010/main" val="2173305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EF1C1D-5621-4AD5-8462-0889E5DCB888}" type="slidenum">
              <a:rPr lang="en-US" smtClean="0"/>
              <a:t>27</a:t>
            </a:fld>
            <a:endParaRPr lang="en-US"/>
          </a:p>
        </p:txBody>
      </p:sp>
    </p:spTree>
    <p:extLst>
      <p:ext uri="{BB962C8B-B14F-4D97-AF65-F5344CB8AC3E}">
        <p14:creationId xmlns:p14="http://schemas.microsoft.com/office/powerpoint/2010/main" val="3708616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EF1C1D-5621-4AD5-8462-0889E5DCB888}" type="slidenum">
              <a:rPr lang="en-US" smtClean="0"/>
              <a:t>28</a:t>
            </a:fld>
            <a:endParaRPr lang="en-US"/>
          </a:p>
        </p:txBody>
      </p:sp>
    </p:spTree>
    <p:extLst>
      <p:ext uri="{BB962C8B-B14F-4D97-AF65-F5344CB8AC3E}">
        <p14:creationId xmlns:p14="http://schemas.microsoft.com/office/powerpoint/2010/main" val="672210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EF1C1D-5621-4AD5-8462-0889E5DCB888}" type="slidenum">
              <a:rPr lang="en-US" smtClean="0"/>
              <a:t>29</a:t>
            </a:fld>
            <a:endParaRPr lang="en-US"/>
          </a:p>
        </p:txBody>
      </p:sp>
    </p:spTree>
    <p:extLst>
      <p:ext uri="{BB962C8B-B14F-4D97-AF65-F5344CB8AC3E}">
        <p14:creationId xmlns:p14="http://schemas.microsoft.com/office/powerpoint/2010/main" val="22880435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EF1C1D-5621-4AD5-8462-0889E5DCB888}" type="slidenum">
              <a:rPr lang="en-US" smtClean="0"/>
              <a:t>30</a:t>
            </a:fld>
            <a:endParaRPr lang="en-US"/>
          </a:p>
        </p:txBody>
      </p:sp>
    </p:spTree>
    <p:extLst>
      <p:ext uri="{BB962C8B-B14F-4D97-AF65-F5344CB8AC3E}">
        <p14:creationId xmlns:p14="http://schemas.microsoft.com/office/powerpoint/2010/main" val="38539976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EF1C1D-5621-4AD5-8462-0889E5DCB888}" type="slidenum">
              <a:rPr lang="en-US" smtClean="0"/>
              <a:t>31</a:t>
            </a:fld>
            <a:endParaRPr lang="en-US"/>
          </a:p>
        </p:txBody>
      </p:sp>
    </p:spTree>
    <p:extLst>
      <p:ext uri="{BB962C8B-B14F-4D97-AF65-F5344CB8AC3E}">
        <p14:creationId xmlns:p14="http://schemas.microsoft.com/office/powerpoint/2010/main" val="3379868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EF1C1D-5621-4AD5-8462-0889E5DCB888}" type="slidenum">
              <a:rPr lang="en-US" smtClean="0"/>
              <a:t>4</a:t>
            </a:fld>
            <a:endParaRPr lang="en-US"/>
          </a:p>
        </p:txBody>
      </p:sp>
    </p:spTree>
    <p:extLst>
      <p:ext uri="{BB962C8B-B14F-4D97-AF65-F5344CB8AC3E}">
        <p14:creationId xmlns:p14="http://schemas.microsoft.com/office/powerpoint/2010/main" val="12152729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EF1C1D-5621-4AD5-8462-0889E5DCB888}" type="slidenum">
              <a:rPr lang="en-US" smtClean="0"/>
              <a:t>32</a:t>
            </a:fld>
            <a:endParaRPr lang="en-US"/>
          </a:p>
        </p:txBody>
      </p:sp>
    </p:spTree>
    <p:extLst>
      <p:ext uri="{BB962C8B-B14F-4D97-AF65-F5344CB8AC3E}">
        <p14:creationId xmlns:p14="http://schemas.microsoft.com/office/powerpoint/2010/main" val="10746462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EF1C1D-5621-4AD5-8462-0889E5DCB888}" type="slidenum">
              <a:rPr lang="en-US" smtClean="0"/>
              <a:t>33</a:t>
            </a:fld>
            <a:endParaRPr lang="en-US"/>
          </a:p>
        </p:txBody>
      </p:sp>
    </p:spTree>
    <p:extLst>
      <p:ext uri="{BB962C8B-B14F-4D97-AF65-F5344CB8AC3E}">
        <p14:creationId xmlns:p14="http://schemas.microsoft.com/office/powerpoint/2010/main" val="35000812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EF1C1D-5621-4AD5-8462-0889E5DCB888}" type="slidenum">
              <a:rPr lang="en-US" smtClean="0"/>
              <a:t>34</a:t>
            </a:fld>
            <a:endParaRPr lang="en-US"/>
          </a:p>
        </p:txBody>
      </p:sp>
    </p:spTree>
    <p:extLst>
      <p:ext uri="{BB962C8B-B14F-4D97-AF65-F5344CB8AC3E}">
        <p14:creationId xmlns:p14="http://schemas.microsoft.com/office/powerpoint/2010/main" val="14233669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EF1C1D-5621-4AD5-8462-0889E5DCB888}" type="slidenum">
              <a:rPr lang="en-US" smtClean="0"/>
              <a:t>35</a:t>
            </a:fld>
            <a:endParaRPr lang="en-US"/>
          </a:p>
        </p:txBody>
      </p:sp>
    </p:spTree>
    <p:extLst>
      <p:ext uri="{BB962C8B-B14F-4D97-AF65-F5344CB8AC3E}">
        <p14:creationId xmlns:p14="http://schemas.microsoft.com/office/powerpoint/2010/main" val="12371461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EF1C1D-5621-4AD5-8462-0889E5DCB888}" type="slidenum">
              <a:rPr lang="en-US" smtClean="0"/>
              <a:t>36</a:t>
            </a:fld>
            <a:endParaRPr lang="en-US"/>
          </a:p>
        </p:txBody>
      </p:sp>
    </p:spTree>
    <p:extLst>
      <p:ext uri="{BB962C8B-B14F-4D97-AF65-F5344CB8AC3E}">
        <p14:creationId xmlns:p14="http://schemas.microsoft.com/office/powerpoint/2010/main" val="577952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EF1C1D-5621-4AD5-8462-0889E5DCB888}" type="slidenum">
              <a:rPr lang="en-US" smtClean="0"/>
              <a:t>5</a:t>
            </a:fld>
            <a:endParaRPr lang="en-US"/>
          </a:p>
        </p:txBody>
      </p:sp>
    </p:spTree>
    <p:extLst>
      <p:ext uri="{BB962C8B-B14F-4D97-AF65-F5344CB8AC3E}">
        <p14:creationId xmlns:p14="http://schemas.microsoft.com/office/powerpoint/2010/main" val="1669133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EF1C1D-5621-4AD5-8462-0889E5DCB888}" type="slidenum">
              <a:rPr lang="en-US" smtClean="0"/>
              <a:t>6</a:t>
            </a:fld>
            <a:endParaRPr lang="en-US"/>
          </a:p>
        </p:txBody>
      </p:sp>
    </p:spTree>
    <p:extLst>
      <p:ext uri="{BB962C8B-B14F-4D97-AF65-F5344CB8AC3E}">
        <p14:creationId xmlns:p14="http://schemas.microsoft.com/office/powerpoint/2010/main" val="1847765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EF1C1D-5621-4AD5-8462-0889E5DCB888}" type="slidenum">
              <a:rPr lang="en-US" smtClean="0"/>
              <a:t>7</a:t>
            </a:fld>
            <a:endParaRPr lang="en-US"/>
          </a:p>
        </p:txBody>
      </p:sp>
    </p:spTree>
    <p:extLst>
      <p:ext uri="{BB962C8B-B14F-4D97-AF65-F5344CB8AC3E}">
        <p14:creationId xmlns:p14="http://schemas.microsoft.com/office/powerpoint/2010/main" val="167272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EF1C1D-5621-4AD5-8462-0889E5DCB888}" type="slidenum">
              <a:rPr lang="en-US" smtClean="0"/>
              <a:t>8</a:t>
            </a:fld>
            <a:endParaRPr lang="en-US"/>
          </a:p>
        </p:txBody>
      </p:sp>
    </p:spTree>
    <p:extLst>
      <p:ext uri="{BB962C8B-B14F-4D97-AF65-F5344CB8AC3E}">
        <p14:creationId xmlns:p14="http://schemas.microsoft.com/office/powerpoint/2010/main" val="3410335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EF1C1D-5621-4AD5-8462-0889E5DCB888}" type="slidenum">
              <a:rPr lang="en-US" smtClean="0"/>
              <a:t>9</a:t>
            </a:fld>
            <a:endParaRPr lang="en-US"/>
          </a:p>
        </p:txBody>
      </p:sp>
    </p:spTree>
    <p:extLst>
      <p:ext uri="{BB962C8B-B14F-4D97-AF65-F5344CB8AC3E}">
        <p14:creationId xmlns:p14="http://schemas.microsoft.com/office/powerpoint/2010/main" val="3403948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EF1C1D-5621-4AD5-8462-0889E5DCB888}" type="slidenum">
              <a:rPr lang="en-US" smtClean="0"/>
              <a:t>10</a:t>
            </a:fld>
            <a:endParaRPr lang="en-US"/>
          </a:p>
        </p:txBody>
      </p:sp>
    </p:spTree>
    <p:extLst>
      <p:ext uri="{BB962C8B-B14F-4D97-AF65-F5344CB8AC3E}">
        <p14:creationId xmlns:p14="http://schemas.microsoft.com/office/powerpoint/2010/main" val="2699839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5B94F1-CC37-420B-8791-E656D12F6032}" type="datetime1">
              <a:rPr lang="en-US" smtClean="0"/>
              <a:t>9/16/2024</a:t>
            </a:fld>
            <a:endParaRPr lang="en-US"/>
          </a:p>
        </p:txBody>
      </p:sp>
      <p:sp>
        <p:nvSpPr>
          <p:cNvPr id="5" name="Footer Placeholder 4"/>
          <p:cNvSpPr>
            <a:spLocks noGrp="1"/>
          </p:cNvSpPr>
          <p:nvPr>
            <p:ph type="ftr" sz="quarter" idx="11"/>
          </p:nvPr>
        </p:nvSpPr>
        <p:spPr/>
        <p:txBody>
          <a:bodyPr/>
          <a:lstStyle/>
          <a:p>
            <a:r>
              <a:rPr lang="en-US"/>
              <a:t>Office of the Secretary of the State</a:t>
            </a:r>
          </a:p>
        </p:txBody>
      </p:sp>
      <p:sp>
        <p:nvSpPr>
          <p:cNvPr id="6" name="Slide Number Placeholder 5"/>
          <p:cNvSpPr>
            <a:spLocks noGrp="1"/>
          </p:cNvSpPr>
          <p:nvPr>
            <p:ph type="sldNum" sz="quarter" idx="12"/>
          </p:nvPr>
        </p:nvSpPr>
        <p:spPr/>
        <p:txBody>
          <a:bodyPr/>
          <a:lstStyle/>
          <a:p>
            <a:fld id="{60241E6E-0401-40A9-BFD4-0943771051F6}" type="slidenum">
              <a:rPr lang="en-US" smtClean="0"/>
              <a:t>‹#›</a:t>
            </a:fld>
            <a:endParaRPr lang="en-US"/>
          </a:p>
        </p:txBody>
      </p:sp>
    </p:spTree>
    <p:extLst>
      <p:ext uri="{BB962C8B-B14F-4D97-AF65-F5344CB8AC3E}">
        <p14:creationId xmlns:p14="http://schemas.microsoft.com/office/powerpoint/2010/main" val="123359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9EEECA-CB0F-4718-90D6-D97B5667D6F8}" type="datetime1">
              <a:rPr lang="en-US" smtClean="0"/>
              <a:t>9/16/2024</a:t>
            </a:fld>
            <a:endParaRPr lang="en-US"/>
          </a:p>
        </p:txBody>
      </p:sp>
      <p:sp>
        <p:nvSpPr>
          <p:cNvPr id="5" name="Footer Placeholder 4"/>
          <p:cNvSpPr>
            <a:spLocks noGrp="1"/>
          </p:cNvSpPr>
          <p:nvPr>
            <p:ph type="ftr" sz="quarter" idx="11"/>
          </p:nvPr>
        </p:nvSpPr>
        <p:spPr/>
        <p:txBody>
          <a:bodyPr/>
          <a:lstStyle/>
          <a:p>
            <a:r>
              <a:rPr lang="en-US"/>
              <a:t>Office of the Secretary of the State</a:t>
            </a:r>
          </a:p>
        </p:txBody>
      </p:sp>
      <p:sp>
        <p:nvSpPr>
          <p:cNvPr id="6" name="Slide Number Placeholder 5"/>
          <p:cNvSpPr>
            <a:spLocks noGrp="1"/>
          </p:cNvSpPr>
          <p:nvPr>
            <p:ph type="sldNum" sz="quarter" idx="12"/>
          </p:nvPr>
        </p:nvSpPr>
        <p:spPr/>
        <p:txBody>
          <a:bodyPr/>
          <a:lstStyle/>
          <a:p>
            <a:fld id="{60241E6E-0401-40A9-BFD4-0943771051F6}" type="slidenum">
              <a:rPr lang="en-US" smtClean="0"/>
              <a:t>‹#›</a:t>
            </a:fld>
            <a:endParaRPr lang="en-US"/>
          </a:p>
        </p:txBody>
      </p:sp>
    </p:spTree>
    <p:extLst>
      <p:ext uri="{BB962C8B-B14F-4D97-AF65-F5344CB8AC3E}">
        <p14:creationId xmlns:p14="http://schemas.microsoft.com/office/powerpoint/2010/main" val="1201764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AEF0AF-246D-4247-AC99-8DEF1296072B}" type="datetime1">
              <a:rPr lang="en-US" smtClean="0"/>
              <a:t>9/16/2024</a:t>
            </a:fld>
            <a:endParaRPr lang="en-US"/>
          </a:p>
        </p:txBody>
      </p:sp>
      <p:sp>
        <p:nvSpPr>
          <p:cNvPr id="5" name="Footer Placeholder 4"/>
          <p:cNvSpPr>
            <a:spLocks noGrp="1"/>
          </p:cNvSpPr>
          <p:nvPr>
            <p:ph type="ftr" sz="quarter" idx="11"/>
          </p:nvPr>
        </p:nvSpPr>
        <p:spPr/>
        <p:txBody>
          <a:bodyPr/>
          <a:lstStyle/>
          <a:p>
            <a:r>
              <a:rPr lang="en-US"/>
              <a:t>Office of the Secretary of the State</a:t>
            </a:r>
          </a:p>
        </p:txBody>
      </p:sp>
      <p:sp>
        <p:nvSpPr>
          <p:cNvPr id="6" name="Slide Number Placeholder 5"/>
          <p:cNvSpPr>
            <a:spLocks noGrp="1"/>
          </p:cNvSpPr>
          <p:nvPr>
            <p:ph type="sldNum" sz="quarter" idx="12"/>
          </p:nvPr>
        </p:nvSpPr>
        <p:spPr/>
        <p:txBody>
          <a:bodyPr/>
          <a:lstStyle/>
          <a:p>
            <a:fld id="{60241E6E-0401-40A9-BFD4-0943771051F6}" type="slidenum">
              <a:rPr lang="en-US" smtClean="0"/>
              <a:t>‹#›</a:t>
            </a:fld>
            <a:endParaRPr lang="en-US"/>
          </a:p>
        </p:txBody>
      </p:sp>
    </p:spTree>
    <p:extLst>
      <p:ext uri="{BB962C8B-B14F-4D97-AF65-F5344CB8AC3E}">
        <p14:creationId xmlns:p14="http://schemas.microsoft.com/office/powerpoint/2010/main" val="3232882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C39861-E64A-4F58-B1AF-AB25C7755AB1}" type="datetime1">
              <a:rPr lang="en-US" smtClean="0"/>
              <a:t>9/16/2024</a:t>
            </a:fld>
            <a:endParaRPr lang="en-US"/>
          </a:p>
        </p:txBody>
      </p:sp>
      <p:sp>
        <p:nvSpPr>
          <p:cNvPr id="5" name="Footer Placeholder 4"/>
          <p:cNvSpPr>
            <a:spLocks noGrp="1"/>
          </p:cNvSpPr>
          <p:nvPr>
            <p:ph type="ftr" sz="quarter" idx="11"/>
          </p:nvPr>
        </p:nvSpPr>
        <p:spPr/>
        <p:txBody>
          <a:bodyPr/>
          <a:lstStyle/>
          <a:p>
            <a:r>
              <a:rPr lang="en-US"/>
              <a:t>Office of the Secretary of the State</a:t>
            </a:r>
          </a:p>
        </p:txBody>
      </p:sp>
      <p:sp>
        <p:nvSpPr>
          <p:cNvPr id="6" name="Slide Number Placeholder 5"/>
          <p:cNvSpPr>
            <a:spLocks noGrp="1"/>
          </p:cNvSpPr>
          <p:nvPr>
            <p:ph type="sldNum" sz="quarter" idx="12"/>
          </p:nvPr>
        </p:nvSpPr>
        <p:spPr/>
        <p:txBody>
          <a:bodyPr/>
          <a:lstStyle/>
          <a:p>
            <a:fld id="{60241E6E-0401-40A9-BFD4-0943771051F6}" type="slidenum">
              <a:rPr lang="en-US" smtClean="0"/>
              <a:t>‹#›</a:t>
            </a:fld>
            <a:endParaRPr lang="en-US"/>
          </a:p>
        </p:txBody>
      </p:sp>
    </p:spTree>
    <p:extLst>
      <p:ext uri="{BB962C8B-B14F-4D97-AF65-F5344CB8AC3E}">
        <p14:creationId xmlns:p14="http://schemas.microsoft.com/office/powerpoint/2010/main" val="2528920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036FD7-EA0C-403E-A8C0-53E2F0A5697D}" type="datetime1">
              <a:rPr lang="en-US" smtClean="0"/>
              <a:t>9/16/2024</a:t>
            </a:fld>
            <a:endParaRPr lang="en-US"/>
          </a:p>
        </p:txBody>
      </p:sp>
      <p:sp>
        <p:nvSpPr>
          <p:cNvPr id="5" name="Footer Placeholder 4"/>
          <p:cNvSpPr>
            <a:spLocks noGrp="1"/>
          </p:cNvSpPr>
          <p:nvPr>
            <p:ph type="ftr" sz="quarter" idx="11"/>
          </p:nvPr>
        </p:nvSpPr>
        <p:spPr/>
        <p:txBody>
          <a:bodyPr/>
          <a:lstStyle/>
          <a:p>
            <a:r>
              <a:rPr lang="en-US"/>
              <a:t>Office of the Secretary of the State</a:t>
            </a:r>
          </a:p>
        </p:txBody>
      </p:sp>
      <p:sp>
        <p:nvSpPr>
          <p:cNvPr id="6" name="Slide Number Placeholder 5"/>
          <p:cNvSpPr>
            <a:spLocks noGrp="1"/>
          </p:cNvSpPr>
          <p:nvPr>
            <p:ph type="sldNum" sz="quarter" idx="12"/>
          </p:nvPr>
        </p:nvSpPr>
        <p:spPr/>
        <p:txBody>
          <a:bodyPr/>
          <a:lstStyle/>
          <a:p>
            <a:fld id="{60241E6E-0401-40A9-BFD4-0943771051F6}" type="slidenum">
              <a:rPr lang="en-US" smtClean="0"/>
              <a:t>‹#›</a:t>
            </a:fld>
            <a:endParaRPr lang="en-US"/>
          </a:p>
        </p:txBody>
      </p:sp>
    </p:spTree>
    <p:extLst>
      <p:ext uri="{BB962C8B-B14F-4D97-AF65-F5344CB8AC3E}">
        <p14:creationId xmlns:p14="http://schemas.microsoft.com/office/powerpoint/2010/main" val="1379801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7941AC-73EF-4DCE-8115-A5CFC5BE08AC}" type="datetime1">
              <a:rPr lang="en-US" smtClean="0"/>
              <a:t>9/16/2024</a:t>
            </a:fld>
            <a:endParaRPr lang="en-US"/>
          </a:p>
        </p:txBody>
      </p:sp>
      <p:sp>
        <p:nvSpPr>
          <p:cNvPr id="6" name="Footer Placeholder 5"/>
          <p:cNvSpPr>
            <a:spLocks noGrp="1"/>
          </p:cNvSpPr>
          <p:nvPr>
            <p:ph type="ftr" sz="quarter" idx="11"/>
          </p:nvPr>
        </p:nvSpPr>
        <p:spPr/>
        <p:txBody>
          <a:bodyPr/>
          <a:lstStyle/>
          <a:p>
            <a:r>
              <a:rPr lang="en-US"/>
              <a:t>Office of the Secretary of the State</a:t>
            </a:r>
          </a:p>
        </p:txBody>
      </p:sp>
      <p:sp>
        <p:nvSpPr>
          <p:cNvPr id="7" name="Slide Number Placeholder 6"/>
          <p:cNvSpPr>
            <a:spLocks noGrp="1"/>
          </p:cNvSpPr>
          <p:nvPr>
            <p:ph type="sldNum" sz="quarter" idx="12"/>
          </p:nvPr>
        </p:nvSpPr>
        <p:spPr/>
        <p:txBody>
          <a:bodyPr/>
          <a:lstStyle/>
          <a:p>
            <a:fld id="{60241E6E-0401-40A9-BFD4-0943771051F6}" type="slidenum">
              <a:rPr lang="en-US" smtClean="0"/>
              <a:t>‹#›</a:t>
            </a:fld>
            <a:endParaRPr lang="en-US"/>
          </a:p>
        </p:txBody>
      </p:sp>
    </p:spTree>
    <p:extLst>
      <p:ext uri="{BB962C8B-B14F-4D97-AF65-F5344CB8AC3E}">
        <p14:creationId xmlns:p14="http://schemas.microsoft.com/office/powerpoint/2010/main" val="1359632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E5CC94-5C82-4C97-BD58-142E1B01FEA5}" type="datetime1">
              <a:rPr lang="en-US" smtClean="0"/>
              <a:t>9/16/2024</a:t>
            </a:fld>
            <a:endParaRPr lang="en-US"/>
          </a:p>
        </p:txBody>
      </p:sp>
      <p:sp>
        <p:nvSpPr>
          <p:cNvPr id="8" name="Footer Placeholder 7"/>
          <p:cNvSpPr>
            <a:spLocks noGrp="1"/>
          </p:cNvSpPr>
          <p:nvPr>
            <p:ph type="ftr" sz="quarter" idx="11"/>
          </p:nvPr>
        </p:nvSpPr>
        <p:spPr/>
        <p:txBody>
          <a:bodyPr/>
          <a:lstStyle/>
          <a:p>
            <a:r>
              <a:rPr lang="en-US"/>
              <a:t>Office of the Secretary of the State</a:t>
            </a:r>
          </a:p>
        </p:txBody>
      </p:sp>
      <p:sp>
        <p:nvSpPr>
          <p:cNvPr id="9" name="Slide Number Placeholder 8"/>
          <p:cNvSpPr>
            <a:spLocks noGrp="1"/>
          </p:cNvSpPr>
          <p:nvPr>
            <p:ph type="sldNum" sz="quarter" idx="12"/>
          </p:nvPr>
        </p:nvSpPr>
        <p:spPr/>
        <p:txBody>
          <a:bodyPr/>
          <a:lstStyle/>
          <a:p>
            <a:fld id="{60241E6E-0401-40A9-BFD4-0943771051F6}" type="slidenum">
              <a:rPr lang="en-US" smtClean="0"/>
              <a:t>‹#›</a:t>
            </a:fld>
            <a:endParaRPr lang="en-US"/>
          </a:p>
        </p:txBody>
      </p:sp>
    </p:spTree>
    <p:extLst>
      <p:ext uri="{BB962C8B-B14F-4D97-AF65-F5344CB8AC3E}">
        <p14:creationId xmlns:p14="http://schemas.microsoft.com/office/powerpoint/2010/main" val="2267049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FADD74-D6FF-4C51-BCA3-99EBA9EAB944}" type="datetime1">
              <a:rPr lang="en-US" smtClean="0"/>
              <a:t>9/16/2024</a:t>
            </a:fld>
            <a:endParaRPr lang="en-US"/>
          </a:p>
        </p:txBody>
      </p:sp>
      <p:sp>
        <p:nvSpPr>
          <p:cNvPr id="4" name="Footer Placeholder 3"/>
          <p:cNvSpPr>
            <a:spLocks noGrp="1"/>
          </p:cNvSpPr>
          <p:nvPr>
            <p:ph type="ftr" sz="quarter" idx="11"/>
          </p:nvPr>
        </p:nvSpPr>
        <p:spPr/>
        <p:txBody>
          <a:bodyPr/>
          <a:lstStyle/>
          <a:p>
            <a:r>
              <a:rPr lang="en-US"/>
              <a:t>Office of the Secretary of the State</a:t>
            </a:r>
          </a:p>
        </p:txBody>
      </p:sp>
      <p:sp>
        <p:nvSpPr>
          <p:cNvPr id="5" name="Slide Number Placeholder 4"/>
          <p:cNvSpPr>
            <a:spLocks noGrp="1"/>
          </p:cNvSpPr>
          <p:nvPr>
            <p:ph type="sldNum" sz="quarter" idx="12"/>
          </p:nvPr>
        </p:nvSpPr>
        <p:spPr/>
        <p:txBody>
          <a:bodyPr/>
          <a:lstStyle/>
          <a:p>
            <a:fld id="{60241E6E-0401-40A9-BFD4-0943771051F6}" type="slidenum">
              <a:rPr lang="en-US" smtClean="0"/>
              <a:t>‹#›</a:t>
            </a:fld>
            <a:endParaRPr lang="en-US"/>
          </a:p>
        </p:txBody>
      </p:sp>
    </p:spTree>
    <p:extLst>
      <p:ext uri="{BB962C8B-B14F-4D97-AF65-F5344CB8AC3E}">
        <p14:creationId xmlns:p14="http://schemas.microsoft.com/office/powerpoint/2010/main" val="1728505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8E8E4-13AF-4B63-9AB6-3972521F6A40}" type="datetime1">
              <a:rPr lang="en-US" smtClean="0"/>
              <a:t>9/16/2024</a:t>
            </a:fld>
            <a:endParaRPr lang="en-US"/>
          </a:p>
        </p:txBody>
      </p:sp>
      <p:sp>
        <p:nvSpPr>
          <p:cNvPr id="3" name="Footer Placeholder 2"/>
          <p:cNvSpPr>
            <a:spLocks noGrp="1"/>
          </p:cNvSpPr>
          <p:nvPr>
            <p:ph type="ftr" sz="quarter" idx="11"/>
          </p:nvPr>
        </p:nvSpPr>
        <p:spPr/>
        <p:txBody>
          <a:bodyPr/>
          <a:lstStyle/>
          <a:p>
            <a:r>
              <a:rPr lang="en-US"/>
              <a:t>Office of the Secretary of the State</a:t>
            </a:r>
          </a:p>
        </p:txBody>
      </p:sp>
      <p:sp>
        <p:nvSpPr>
          <p:cNvPr id="4" name="Slide Number Placeholder 3"/>
          <p:cNvSpPr>
            <a:spLocks noGrp="1"/>
          </p:cNvSpPr>
          <p:nvPr>
            <p:ph type="sldNum" sz="quarter" idx="12"/>
          </p:nvPr>
        </p:nvSpPr>
        <p:spPr/>
        <p:txBody>
          <a:bodyPr/>
          <a:lstStyle/>
          <a:p>
            <a:fld id="{60241E6E-0401-40A9-BFD4-0943771051F6}" type="slidenum">
              <a:rPr lang="en-US" smtClean="0"/>
              <a:t>‹#›</a:t>
            </a:fld>
            <a:endParaRPr lang="en-US"/>
          </a:p>
        </p:txBody>
      </p:sp>
    </p:spTree>
    <p:extLst>
      <p:ext uri="{BB962C8B-B14F-4D97-AF65-F5344CB8AC3E}">
        <p14:creationId xmlns:p14="http://schemas.microsoft.com/office/powerpoint/2010/main" val="2361221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67FD7A-B033-48F8-B2AA-9FEA8B3D00AF}" type="datetime1">
              <a:rPr lang="en-US" smtClean="0"/>
              <a:t>9/16/2024</a:t>
            </a:fld>
            <a:endParaRPr lang="en-US"/>
          </a:p>
        </p:txBody>
      </p:sp>
      <p:sp>
        <p:nvSpPr>
          <p:cNvPr id="6" name="Footer Placeholder 5"/>
          <p:cNvSpPr>
            <a:spLocks noGrp="1"/>
          </p:cNvSpPr>
          <p:nvPr>
            <p:ph type="ftr" sz="quarter" idx="11"/>
          </p:nvPr>
        </p:nvSpPr>
        <p:spPr/>
        <p:txBody>
          <a:bodyPr/>
          <a:lstStyle/>
          <a:p>
            <a:r>
              <a:rPr lang="en-US"/>
              <a:t>Office of the Secretary of the State</a:t>
            </a:r>
          </a:p>
        </p:txBody>
      </p:sp>
      <p:sp>
        <p:nvSpPr>
          <p:cNvPr id="7" name="Slide Number Placeholder 6"/>
          <p:cNvSpPr>
            <a:spLocks noGrp="1"/>
          </p:cNvSpPr>
          <p:nvPr>
            <p:ph type="sldNum" sz="quarter" idx="12"/>
          </p:nvPr>
        </p:nvSpPr>
        <p:spPr/>
        <p:txBody>
          <a:bodyPr/>
          <a:lstStyle/>
          <a:p>
            <a:fld id="{60241E6E-0401-40A9-BFD4-0943771051F6}" type="slidenum">
              <a:rPr lang="en-US" smtClean="0"/>
              <a:t>‹#›</a:t>
            </a:fld>
            <a:endParaRPr lang="en-US"/>
          </a:p>
        </p:txBody>
      </p:sp>
    </p:spTree>
    <p:extLst>
      <p:ext uri="{BB962C8B-B14F-4D97-AF65-F5344CB8AC3E}">
        <p14:creationId xmlns:p14="http://schemas.microsoft.com/office/powerpoint/2010/main" val="496713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E16356-D3F0-4C46-BA5D-23874E78485B}" type="datetime1">
              <a:rPr lang="en-US" smtClean="0"/>
              <a:t>9/16/2024</a:t>
            </a:fld>
            <a:endParaRPr lang="en-US"/>
          </a:p>
        </p:txBody>
      </p:sp>
      <p:sp>
        <p:nvSpPr>
          <p:cNvPr id="6" name="Footer Placeholder 5"/>
          <p:cNvSpPr>
            <a:spLocks noGrp="1"/>
          </p:cNvSpPr>
          <p:nvPr>
            <p:ph type="ftr" sz="quarter" idx="11"/>
          </p:nvPr>
        </p:nvSpPr>
        <p:spPr/>
        <p:txBody>
          <a:bodyPr/>
          <a:lstStyle/>
          <a:p>
            <a:r>
              <a:rPr lang="en-US"/>
              <a:t>Office of the Secretary of the State</a:t>
            </a:r>
          </a:p>
        </p:txBody>
      </p:sp>
      <p:sp>
        <p:nvSpPr>
          <p:cNvPr id="7" name="Slide Number Placeholder 6"/>
          <p:cNvSpPr>
            <a:spLocks noGrp="1"/>
          </p:cNvSpPr>
          <p:nvPr>
            <p:ph type="sldNum" sz="quarter" idx="12"/>
          </p:nvPr>
        </p:nvSpPr>
        <p:spPr/>
        <p:txBody>
          <a:bodyPr/>
          <a:lstStyle/>
          <a:p>
            <a:fld id="{60241E6E-0401-40A9-BFD4-0943771051F6}" type="slidenum">
              <a:rPr lang="en-US" smtClean="0"/>
              <a:t>‹#›</a:t>
            </a:fld>
            <a:endParaRPr lang="en-US"/>
          </a:p>
        </p:txBody>
      </p:sp>
    </p:spTree>
    <p:extLst>
      <p:ext uri="{BB962C8B-B14F-4D97-AF65-F5344CB8AC3E}">
        <p14:creationId xmlns:p14="http://schemas.microsoft.com/office/powerpoint/2010/main" val="3257420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B83B65-CA20-4FB3-820E-78F93ADA1F86}" type="datetime1">
              <a:rPr lang="en-US" smtClean="0"/>
              <a:t>9/16/2024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Office of the Secretary of the State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41E6E-0401-40A9-BFD4-0943771051F6}" type="slidenum">
              <a:rPr lang="en-US" smtClean="0"/>
              <a:t>‹#›</a:t>
            </a:fld>
            <a:endParaRPr lang="en-US"/>
          </a:p>
        </p:txBody>
      </p:sp>
    </p:spTree>
    <p:extLst>
      <p:ext uri="{BB962C8B-B14F-4D97-AF65-F5344CB8AC3E}">
        <p14:creationId xmlns:p14="http://schemas.microsoft.com/office/powerpoint/2010/main" val="402270886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18/10/relationships/comments" Target="../comments/modernComment_101_CA285C26.xm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23" name="Picture 22" descr="A picture containing screenshot, blue, electric blue">
            <a:extLst>
              <a:ext uri="{FF2B5EF4-FFF2-40B4-BE49-F238E27FC236}">
                <a16:creationId xmlns:a16="http://schemas.microsoft.com/office/drawing/2014/main" id="{141B825C-C7BD-2E10-05D1-B44EC56696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56CA0D11-932B-FBEA-E282-CF93C4701E99}"/>
              </a:ext>
            </a:extLst>
          </p:cNvPr>
          <p:cNvSpPr>
            <a:spLocks noGrp="1"/>
          </p:cNvSpPr>
          <p:nvPr>
            <p:ph type="ctrTitle"/>
          </p:nvPr>
        </p:nvSpPr>
        <p:spPr>
          <a:xfrm>
            <a:off x="4227045" y="466344"/>
            <a:ext cx="7312683" cy="2540625"/>
          </a:xfrm>
          <a:prstGeom prst="rect">
            <a:avLst/>
          </a:prstGeom>
        </p:spPr>
        <p:txBody>
          <a:bodyPr anchor="b">
            <a:normAutofit fontScale="90000"/>
          </a:bodyPr>
          <a:lstStyle>
            <a:lvl1pPr algn="l">
              <a:defRPr sz="6000">
                <a:solidFill>
                  <a:schemeClr val="bg1"/>
                </a:solidFill>
                <a:latin typeface="Trade Gothic LT Pro Bold" panose="020B0803040303020004" pitchFamily="34" charset="0"/>
              </a:defRPr>
            </a:lvl1pPr>
          </a:lstStyle>
          <a:p>
            <a:pPr algn="ctr"/>
            <a:r>
              <a:rPr lang="en-US" sz="6000" dirty="0">
                <a:latin typeface="Verdana" panose="020B0604030504040204" pitchFamily="34" charset="0"/>
                <a:ea typeface="Verdana" panose="020B0604030504040204" pitchFamily="34" charset="0"/>
              </a:rPr>
              <a:t>ROVAC Conference Election Calendar Presentation</a:t>
            </a:r>
            <a:endParaRPr lang="en-US" dirty="0">
              <a:latin typeface="Verdana" panose="020B0604030504040204" pitchFamily="34" charset="0"/>
              <a:ea typeface="Verdana" panose="020B0604030504040204" pitchFamily="34" charset="0"/>
            </a:endParaRPr>
          </a:p>
        </p:txBody>
      </p:sp>
      <p:sp>
        <p:nvSpPr>
          <p:cNvPr id="5" name="Subtitle 2">
            <a:extLst>
              <a:ext uri="{FF2B5EF4-FFF2-40B4-BE49-F238E27FC236}">
                <a16:creationId xmlns:a16="http://schemas.microsoft.com/office/drawing/2014/main" id="{23151090-349B-14A2-CEA5-02CB1E7B141C}"/>
              </a:ext>
            </a:extLst>
          </p:cNvPr>
          <p:cNvSpPr>
            <a:spLocks noGrp="1"/>
          </p:cNvSpPr>
          <p:nvPr>
            <p:ph type="subTitle" idx="1"/>
          </p:nvPr>
        </p:nvSpPr>
        <p:spPr>
          <a:xfrm>
            <a:off x="4227045" y="3771349"/>
            <a:ext cx="6617583" cy="616054"/>
          </a:xfrm>
          <a:prstGeom prst="rect">
            <a:avLst/>
          </a:prstGeom>
        </p:spPr>
        <p:txBody>
          <a:bodyPr>
            <a:normAutofit fontScale="92500"/>
          </a:bodyPr>
          <a:lstStyle>
            <a:lvl1pPr marL="0" indent="0" algn="l">
              <a:buNone/>
              <a:defRPr sz="3000">
                <a:solidFill>
                  <a:schemeClr val="bg1"/>
                </a:solidFill>
                <a:latin typeface="Trade Gothic LT Pro" panose="020B050304030302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latin typeface="Verdana" panose="020B0604030504040204" pitchFamily="34" charset="0"/>
                <a:ea typeface="Verdana" panose="020B0604030504040204" pitchFamily="34" charset="0"/>
              </a:rPr>
              <a:t>Office of the Secretary of the State</a:t>
            </a:r>
          </a:p>
        </p:txBody>
      </p:sp>
      <p:pic>
        <p:nvPicPr>
          <p:cNvPr id="7" name="Picture 6">
            <a:extLst>
              <a:ext uri="{FF2B5EF4-FFF2-40B4-BE49-F238E27FC236}">
                <a16:creationId xmlns:a16="http://schemas.microsoft.com/office/drawing/2014/main" id="{77AEC630-98F5-352E-38E8-6471961042A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18088" y="2810503"/>
            <a:ext cx="1422807" cy="1422807"/>
          </a:xfrm>
          <a:prstGeom prst="rect">
            <a:avLst/>
          </a:prstGeom>
        </p:spPr>
      </p:pic>
    </p:spTree>
    <p:extLst>
      <p:ext uri="{BB962C8B-B14F-4D97-AF65-F5344CB8AC3E}">
        <p14:creationId xmlns:p14="http://schemas.microsoft.com/office/powerpoint/2010/main" val="1732764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813" y="117696"/>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82985" y="797100"/>
            <a:ext cx="8744473" cy="584775"/>
          </a:xfrm>
          <a:prstGeom prst="rect">
            <a:avLst/>
          </a:prstGeom>
          <a:noFill/>
        </p:spPr>
        <p:txBody>
          <a:bodyPr wrap="square" rtlCol="0">
            <a:spAutoFit/>
          </a:bodyPr>
          <a:lstStyle/>
          <a:p>
            <a:pPr algn="ctr"/>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2769034" y="2202376"/>
            <a:ext cx="9008438" cy="4555093"/>
          </a:xfrm>
          <a:prstGeom prst="rect">
            <a:avLst/>
          </a:prstGeom>
          <a:noFill/>
        </p:spPr>
        <p:txBody>
          <a:bodyPr wrap="square" lIns="91440" tIns="45720" rIns="91440" bIns="45720" anchor="t">
            <a:spAutoFit/>
          </a:bodyPr>
          <a:lstStyle/>
          <a:p>
            <a:endParaRPr lang="en-US" dirty="0">
              <a:latin typeface="Verdana" panose="020B0604030504040204" pitchFamily="34" charset="0"/>
              <a:ea typeface="Verdana" panose="020B0604030504040204" pitchFamily="34" charset="0"/>
            </a:endParaRPr>
          </a:p>
          <a:p>
            <a:pPr>
              <a:spcBef>
                <a:spcPts val="0"/>
              </a:spcBef>
            </a:pPr>
            <a:r>
              <a:rPr lang="en-US" dirty="0">
                <a:latin typeface="Verdana" panose="020B0604030504040204" pitchFamily="34" charset="0"/>
                <a:ea typeface="Verdana" panose="020B0604030504040204" pitchFamily="34" charset="0"/>
              </a:rPr>
              <a:t>DESIGNATION OF COUNTING – ABSENTEE BALLOTS.</a:t>
            </a:r>
          </a:p>
          <a:p>
            <a:pPr algn="just">
              <a:spcBef>
                <a:spcPts val="0"/>
              </a:spcBef>
            </a:pPr>
            <a:r>
              <a:rPr lang="en-US" dirty="0">
                <a:latin typeface="Verdana" panose="020B0604030504040204" pitchFamily="34" charset="0"/>
                <a:ea typeface="Verdana" panose="020B0604030504040204" pitchFamily="34" charset="0"/>
              </a:rPr>
              <a:t>Last day for registrars of voters to notify town clerk in writing of the location to count absentee ballots, which location shall be published in the warning for the election. (9-147a)</a:t>
            </a:r>
          </a:p>
          <a:p>
            <a:pPr algn="just">
              <a:spcBef>
                <a:spcPts val="0"/>
              </a:spcBef>
            </a:pPr>
            <a:endParaRPr lang="en-US" dirty="0">
              <a:latin typeface="Verdana" panose="020B0604030504040204" pitchFamily="34" charset="0"/>
              <a:ea typeface="Verdana" panose="020B0604030504040204" pitchFamily="34" charset="0"/>
            </a:endParaRPr>
          </a:p>
          <a:p>
            <a:pPr algn="just">
              <a:spcBef>
                <a:spcPts val="0"/>
              </a:spcBef>
            </a:pPr>
            <a:r>
              <a:rPr lang="en-US" dirty="0">
                <a:latin typeface="Verdana" panose="020B0604030504040204" pitchFamily="34" charset="0"/>
                <a:ea typeface="Verdana" panose="020B0604030504040204" pitchFamily="34" charset="0"/>
              </a:rPr>
              <a:t>ELECTION OFFICIALS.</a:t>
            </a:r>
          </a:p>
          <a:p>
            <a:pPr algn="just">
              <a:spcBef>
                <a:spcPts val="0"/>
              </a:spcBef>
            </a:pPr>
            <a:r>
              <a:rPr lang="en-US" dirty="0">
                <a:latin typeface="Verdana" panose="020B0604030504040204" pitchFamily="34" charset="0"/>
                <a:ea typeface="Verdana" panose="020B0604030504040204" pitchFamily="34" charset="0"/>
              </a:rPr>
              <a:t> Last day for registrars to appoint election officials. Registrars of voters and head moderator shall instruct election officials. (9- 249)</a:t>
            </a:r>
          </a:p>
          <a:p>
            <a:pPr algn="just">
              <a:spcBef>
                <a:spcPts val="0"/>
              </a:spcBef>
            </a:pPr>
            <a:endParaRPr lang="en-US" dirty="0">
              <a:latin typeface="Verdana" panose="020B0604030504040204" pitchFamily="34" charset="0"/>
              <a:ea typeface="Verdana" panose="020B0604030504040204" pitchFamily="34" charset="0"/>
            </a:endParaRPr>
          </a:p>
          <a:p>
            <a:pPr algn="just">
              <a:spcBef>
                <a:spcPts val="0"/>
              </a:spcBef>
            </a:pPr>
            <a:r>
              <a:rPr lang="en-US" dirty="0">
                <a:latin typeface="Verdana" panose="020B0604030504040204" pitchFamily="34" charset="0"/>
                <a:ea typeface="Verdana" panose="020B0604030504040204" pitchFamily="34" charset="0"/>
              </a:rPr>
              <a:t>CERTIFICATION OF MODERATORS.</a:t>
            </a:r>
          </a:p>
          <a:p>
            <a:pPr algn="just">
              <a:spcBef>
                <a:spcPts val="0"/>
              </a:spcBef>
            </a:pPr>
            <a:r>
              <a:rPr lang="en-US" dirty="0">
                <a:latin typeface="Verdana" panose="020B0604030504040204" pitchFamily="34" charset="0"/>
                <a:ea typeface="Verdana" panose="020B0604030504040204" pitchFamily="34" charset="0"/>
              </a:rPr>
              <a:t>The registrars of voters shall, prior to each election or primary, provide a written report to the Secretary of the State setting forth the names and addresses of each moderator for each polling place location to be used at the state election. (9-228a</a:t>
            </a:r>
          </a:p>
          <a:p>
            <a:pPr>
              <a:spcBef>
                <a:spcPts val="0"/>
              </a:spcBef>
            </a:pPr>
            <a:endParaRPr lang="en-US" sz="2000" dirty="0"/>
          </a:p>
        </p:txBody>
      </p:sp>
      <p:sp>
        <p:nvSpPr>
          <p:cNvPr id="6" name="TextBox 5">
            <a:extLst>
              <a:ext uri="{FF2B5EF4-FFF2-40B4-BE49-F238E27FC236}">
                <a16:creationId xmlns:a16="http://schemas.microsoft.com/office/drawing/2014/main" id="{3928F3AB-4C42-5FE4-DE0B-70BF4F5432AE}"/>
              </a:ext>
            </a:extLst>
          </p:cNvPr>
          <p:cNvSpPr txBox="1"/>
          <p:nvPr/>
        </p:nvSpPr>
        <p:spPr>
          <a:xfrm>
            <a:off x="3582985" y="1247776"/>
            <a:ext cx="8194487" cy="584775"/>
          </a:xfrm>
          <a:prstGeom prst="rect">
            <a:avLst/>
          </a:prstGeom>
          <a:noFill/>
        </p:spPr>
        <p:txBody>
          <a:bodyPr wrap="square">
            <a:spAutoFit/>
          </a:bodyPr>
          <a:lstStyle/>
          <a:p>
            <a:r>
              <a:rPr lang="en-US" sz="3200" dirty="0">
                <a:solidFill>
                  <a:schemeClr val="bg1"/>
                </a:solidFill>
                <a:latin typeface="Verdana" panose="020B0604030504040204" pitchFamily="34" charset="0"/>
                <a:ea typeface="Verdana" panose="020B0604030504040204" pitchFamily="34" charset="0"/>
                <a:cs typeface="Vrinda" panose="020B0502040204020203" pitchFamily="34" charset="0"/>
              </a:rPr>
              <a:t>October 16, 2024 </a:t>
            </a:r>
            <a:endParaRPr lang="en-US" sz="32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10720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813" y="117696"/>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82985" y="797100"/>
            <a:ext cx="8744473" cy="584775"/>
          </a:xfrm>
          <a:prstGeom prst="rect">
            <a:avLst/>
          </a:prstGeom>
          <a:noFill/>
        </p:spPr>
        <p:txBody>
          <a:bodyPr wrap="square" rtlCol="0">
            <a:spAutoFit/>
          </a:bodyPr>
          <a:lstStyle/>
          <a:p>
            <a:pPr algn="ctr"/>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2902456" y="2349073"/>
            <a:ext cx="9008438" cy="4001095"/>
          </a:xfrm>
          <a:prstGeom prst="rect">
            <a:avLst/>
          </a:prstGeom>
          <a:noFill/>
        </p:spPr>
        <p:txBody>
          <a:bodyPr wrap="square" lIns="91440" tIns="45720" rIns="91440" bIns="45720" anchor="t">
            <a:spAutoFit/>
          </a:bodyPr>
          <a:lstStyle/>
          <a:p>
            <a:pPr algn="just"/>
            <a:r>
              <a:rPr lang="en-US" dirty="0">
                <a:latin typeface="Verdana" panose="020B0604030504040204" pitchFamily="34" charset="0"/>
                <a:ea typeface="Verdana" panose="020B0604030504040204" pitchFamily="34" charset="0"/>
              </a:rPr>
              <a:t>REGISTRATION BY MAIL – NOTICE OF ACCEPTANCE OR REJECTION TO BE SENT WITHIN 10 DAYS. PRIVILEGES OF AN ELECTOR SHALL NOT ATTACH UNTIL THE DAY AFTER THE ELECTION OR THE DAY APPLICATION IS APPROVED BY REGISTRAR, WHICHEVER IS LATER.</a:t>
            </a:r>
          </a:p>
          <a:p>
            <a:pPr algn="just"/>
            <a:endParaRPr lang="en-US" dirty="0">
              <a:latin typeface="Verdana" panose="020B0604030504040204" pitchFamily="34" charset="0"/>
              <a:ea typeface="Verdana" panose="020B0604030504040204" pitchFamily="34" charset="0"/>
            </a:endParaRPr>
          </a:p>
          <a:p>
            <a:pPr algn="just"/>
            <a:r>
              <a:rPr lang="en-US" dirty="0">
                <a:latin typeface="Verdana" panose="020B0604030504040204" pitchFamily="34" charset="0"/>
                <a:ea typeface="Verdana" panose="020B0604030504040204" pitchFamily="34" charset="0"/>
              </a:rPr>
              <a:t>When a hand-delivered mail-in application is received during this period by registrars in applicant's town of residence (or by the DMV or a voter registration agency), or a mailed mail-in application for registration is postmarked during this period, registrar must act on the application and send by first-class mail a notice of acceptance or rejection within 10 days of receipt of the application, but privileges of an elector shall not attach until November 6, 2024, or until the application is approved by registrar, whichever is later. (9-23g(d)(2))</a:t>
            </a:r>
          </a:p>
          <a:p>
            <a:endParaRPr lang="en-US" sz="2000" dirty="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3928F3AB-4C42-5FE4-DE0B-70BF4F5432AE}"/>
              </a:ext>
            </a:extLst>
          </p:cNvPr>
          <p:cNvSpPr txBox="1"/>
          <p:nvPr/>
        </p:nvSpPr>
        <p:spPr>
          <a:xfrm>
            <a:off x="3582985" y="1247776"/>
            <a:ext cx="8569467" cy="584775"/>
          </a:xfrm>
          <a:prstGeom prst="rect">
            <a:avLst/>
          </a:prstGeom>
          <a:noFill/>
        </p:spPr>
        <p:txBody>
          <a:bodyPr wrap="square">
            <a:spAutoFit/>
          </a:bodyPr>
          <a:lstStyle/>
          <a:p>
            <a:r>
              <a:rPr lang="en-US" sz="3200" dirty="0">
                <a:solidFill>
                  <a:schemeClr val="bg1"/>
                </a:solidFill>
                <a:latin typeface="Verdana" panose="020B0604030504040204" pitchFamily="34" charset="0"/>
                <a:ea typeface="Verdana" panose="020B0604030504040204" pitchFamily="34" charset="0"/>
                <a:cs typeface="Vrinda" panose="020B0502040204020203" pitchFamily="34" charset="0"/>
              </a:rPr>
              <a:t>October 19, 2024 to November 4, 2024</a:t>
            </a:r>
            <a:endParaRPr lang="en-US" sz="32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55339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813" y="117696"/>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82985" y="797100"/>
            <a:ext cx="8744473" cy="584775"/>
          </a:xfrm>
          <a:prstGeom prst="rect">
            <a:avLst/>
          </a:prstGeom>
          <a:noFill/>
        </p:spPr>
        <p:txBody>
          <a:bodyPr wrap="square" rtlCol="0">
            <a:spAutoFit/>
          </a:bodyPr>
          <a:lstStyle/>
          <a:p>
            <a:pPr algn="ctr"/>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2902456" y="2349073"/>
            <a:ext cx="9008438" cy="3477875"/>
          </a:xfrm>
          <a:prstGeom prst="rect">
            <a:avLst/>
          </a:prstGeom>
          <a:noFill/>
        </p:spPr>
        <p:txBody>
          <a:bodyPr wrap="square" lIns="91440" tIns="45720" rIns="91440" bIns="45720" anchor="t">
            <a:spAutoFit/>
          </a:bodyPr>
          <a:lstStyle/>
          <a:p>
            <a:r>
              <a:rPr lang="en-US" sz="2000" i="1" u="sng" dirty="0">
                <a:latin typeface="Verdana" panose="020B0604030504040204" pitchFamily="34" charset="0"/>
                <a:ea typeface="Verdana" panose="020B0604030504040204" pitchFamily="34" charset="0"/>
              </a:rPr>
              <a:t>IMPORTANT EXCEPTION:</a:t>
            </a:r>
          </a:p>
          <a:p>
            <a:endParaRPr lang="en-US" sz="2000" i="1" u="sng" dirty="0">
              <a:latin typeface="Verdana" panose="020B0604030504040204" pitchFamily="34" charset="0"/>
              <a:ea typeface="Verdana" panose="020B0604030504040204" pitchFamily="34" charset="0"/>
            </a:endParaRPr>
          </a:p>
          <a:p>
            <a:pPr lvl="1" algn="just"/>
            <a:r>
              <a:rPr lang="en-US" sz="2000" i="1" dirty="0">
                <a:latin typeface="Verdana" panose="020B0604030504040204" pitchFamily="34" charset="0"/>
                <a:ea typeface="Verdana" panose="020B0604030504040204" pitchFamily="34" charset="0"/>
              </a:rPr>
              <a:t>If an application indicates that it was received by October 18, 2024, by the DMV or a voter registration agency (or a special assistant registrar or town clerk or a registrar of voters of another town), the registrar of voters of the town of residence shall mail a notice of acceptance or rejection on the day of receipt of such application during this period. Such persons whose applications are accepted acquire privileges of an elector immediately and may vote in the election. (9-23g)</a:t>
            </a:r>
          </a:p>
          <a:p>
            <a:endParaRPr lang="en-US" sz="2000" dirty="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3928F3AB-4C42-5FE4-DE0B-70BF4F5432AE}"/>
              </a:ext>
            </a:extLst>
          </p:cNvPr>
          <p:cNvSpPr txBox="1"/>
          <p:nvPr/>
        </p:nvSpPr>
        <p:spPr>
          <a:xfrm>
            <a:off x="3582985" y="1247776"/>
            <a:ext cx="8569467" cy="584775"/>
          </a:xfrm>
          <a:prstGeom prst="rect">
            <a:avLst/>
          </a:prstGeom>
          <a:noFill/>
        </p:spPr>
        <p:txBody>
          <a:bodyPr wrap="square">
            <a:spAutoFit/>
          </a:bodyPr>
          <a:lstStyle/>
          <a:p>
            <a:r>
              <a:rPr lang="en-US" sz="3200" dirty="0">
                <a:solidFill>
                  <a:schemeClr val="bg1"/>
                </a:solidFill>
                <a:latin typeface="Verdana" panose="020B0604030504040204" pitchFamily="34" charset="0"/>
                <a:ea typeface="Verdana" panose="020B0604030504040204" pitchFamily="34" charset="0"/>
                <a:cs typeface="Vrinda" panose="020B0502040204020203" pitchFamily="34" charset="0"/>
              </a:rPr>
              <a:t>October 19, 2024 to November 4, 2024</a:t>
            </a:r>
            <a:endParaRPr lang="en-US" sz="32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41081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813" y="117696"/>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82985" y="797100"/>
            <a:ext cx="8744473" cy="584775"/>
          </a:xfrm>
          <a:prstGeom prst="rect">
            <a:avLst/>
          </a:prstGeom>
          <a:noFill/>
        </p:spPr>
        <p:txBody>
          <a:bodyPr wrap="square" rtlCol="0">
            <a:spAutoFit/>
          </a:bodyPr>
          <a:lstStyle/>
          <a:p>
            <a:pPr algn="ctr"/>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2902456" y="2349073"/>
            <a:ext cx="9008438" cy="2554545"/>
          </a:xfrm>
          <a:prstGeom prst="rect">
            <a:avLst/>
          </a:prstGeom>
          <a:noFill/>
        </p:spPr>
        <p:txBody>
          <a:bodyPr wrap="square" lIns="91440" tIns="45720" rIns="91440" bIns="45720" anchor="t">
            <a:spAutoFit/>
          </a:bodyPr>
          <a:lstStyle/>
          <a:p>
            <a:r>
              <a:rPr lang="en-US" sz="2000" dirty="0">
                <a:latin typeface="Verdana" panose="020B0604030504040204" pitchFamily="34" charset="0"/>
                <a:ea typeface="Verdana" panose="020B0604030504040204" pitchFamily="34" charset="0"/>
              </a:rPr>
              <a:t>NOTICE OF LIMITED REGISTRATION SESSION TO BE HELD ON THE LAST WEEKDAY BEFORE ELECTION.</a:t>
            </a:r>
          </a:p>
          <a:p>
            <a:endParaRPr lang="en-US" sz="2000" dirty="0">
              <a:latin typeface="Verdana" panose="020B0604030504040204" pitchFamily="34" charset="0"/>
              <a:ea typeface="Verdana" panose="020B0604030504040204" pitchFamily="34" charset="0"/>
            </a:endParaRPr>
          </a:p>
          <a:p>
            <a:pPr algn="just"/>
            <a:r>
              <a:rPr lang="en-US" sz="2000" dirty="0">
                <a:latin typeface="Verdana" panose="020B0604030504040204" pitchFamily="34" charset="0"/>
                <a:ea typeface="Verdana" panose="020B0604030504040204" pitchFamily="34" charset="0"/>
              </a:rPr>
              <a:t>Notice to be published at least once on or between these dates of November 4, 2024, limited session of registrars of voters of ALL towns. This newspaper notice need not be a legal notice. (9-16 and 9-17)</a:t>
            </a:r>
          </a:p>
          <a:p>
            <a:endParaRPr lang="en-US" sz="2000" dirty="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3928F3AB-4C42-5FE4-DE0B-70BF4F5432AE}"/>
              </a:ext>
            </a:extLst>
          </p:cNvPr>
          <p:cNvSpPr txBox="1"/>
          <p:nvPr/>
        </p:nvSpPr>
        <p:spPr>
          <a:xfrm>
            <a:off x="3582985" y="1247776"/>
            <a:ext cx="8569467" cy="584775"/>
          </a:xfrm>
          <a:prstGeom prst="rect">
            <a:avLst/>
          </a:prstGeom>
          <a:noFill/>
        </p:spPr>
        <p:txBody>
          <a:bodyPr wrap="square">
            <a:spAutoFit/>
          </a:bodyPr>
          <a:lstStyle/>
          <a:p>
            <a:r>
              <a:rPr lang="en-US" sz="3200" dirty="0">
                <a:solidFill>
                  <a:schemeClr val="bg1"/>
                </a:solidFill>
                <a:latin typeface="Verdana" panose="020B0604030504040204" pitchFamily="34" charset="0"/>
                <a:ea typeface="Verdana" panose="020B0604030504040204" pitchFamily="34" charset="0"/>
                <a:cs typeface="Vrinda" panose="020B0502040204020203" pitchFamily="34" charset="0"/>
              </a:rPr>
              <a:t>October 20, 2024 to October 30, 2024</a:t>
            </a:r>
            <a:endParaRPr lang="en-US" sz="32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37864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813" y="117696"/>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82985" y="797100"/>
            <a:ext cx="8744473" cy="584775"/>
          </a:xfrm>
          <a:prstGeom prst="rect">
            <a:avLst/>
          </a:prstGeom>
          <a:noFill/>
        </p:spPr>
        <p:txBody>
          <a:bodyPr wrap="square" rtlCol="0">
            <a:spAutoFit/>
          </a:bodyPr>
          <a:lstStyle/>
          <a:p>
            <a:pPr algn="ctr"/>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2902456" y="2349073"/>
            <a:ext cx="9008438" cy="4555093"/>
          </a:xfrm>
          <a:prstGeom prst="rect">
            <a:avLst/>
          </a:prstGeom>
          <a:noFill/>
        </p:spPr>
        <p:txBody>
          <a:bodyPr wrap="square" lIns="91440" tIns="45720" rIns="91440" bIns="45720" anchor="t">
            <a:spAutoFit/>
          </a:bodyPr>
          <a:lstStyle/>
          <a:p>
            <a:r>
              <a:rPr lang="en-US" dirty="0">
                <a:latin typeface="Verdana" panose="020B0604030504040204" pitchFamily="34" charset="0"/>
                <a:ea typeface="Verdana" panose="020B0604030504040204" pitchFamily="34" charset="0"/>
              </a:rPr>
              <a:t>EARLY VOTING PERIOD BEGINS – SAME-DAY REGISTRATION (SDR) AVAILABLE: 10:00 a.m. 6:00 p.m. (PA 23-5)</a:t>
            </a: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EARLY VOTING BALLOT CHECK-OFF GENERAL ELECTION.</a:t>
            </a:r>
          </a:p>
          <a:p>
            <a:pPr algn="just"/>
            <a:r>
              <a:rPr lang="en-US" dirty="0">
                <a:latin typeface="Verdana" panose="020B0604030504040204" pitchFamily="34" charset="0"/>
                <a:ea typeface="Verdana" panose="020B0604030504040204" pitchFamily="34" charset="0"/>
              </a:rPr>
              <a:t>For EACH day of early voting, the registrars MUST check the early voting ballots. The registrar much check, without opening the envelope, the names of such early voters on the official check list to be used on the day of the election with an “early” or “EV.”</a:t>
            </a:r>
          </a:p>
          <a:p>
            <a:pPr algn="just"/>
            <a:r>
              <a:rPr lang="en-US" dirty="0">
                <a:latin typeface="Verdana" panose="020B0604030504040204" pitchFamily="34" charset="0"/>
                <a:ea typeface="Verdana" panose="020B0604030504040204" pitchFamily="34" charset="0"/>
              </a:rPr>
              <a:t>Individuals may register and vote in person under same-day registration (SDR) if they meet the eligibility requirements for voting in this state and are (1) not already an elector or (2) registered in one municipality but want to change their registration because they currently reside in another municipality. By law, a person is eligible to register and vote if they are (1) a U. S. citizen, (2) age 18 or older, and (3) a bona fide resident of the municipality in which they apply for admission as an elector. (9-19j)</a:t>
            </a:r>
          </a:p>
          <a:p>
            <a:endParaRPr lang="en-US" sz="2000" dirty="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3928F3AB-4C42-5FE4-DE0B-70BF4F5432AE}"/>
              </a:ext>
            </a:extLst>
          </p:cNvPr>
          <p:cNvSpPr txBox="1"/>
          <p:nvPr/>
        </p:nvSpPr>
        <p:spPr>
          <a:xfrm>
            <a:off x="3582985" y="1247776"/>
            <a:ext cx="8569467" cy="584775"/>
          </a:xfrm>
          <a:prstGeom prst="rect">
            <a:avLst/>
          </a:prstGeom>
          <a:noFill/>
        </p:spPr>
        <p:txBody>
          <a:bodyPr wrap="square">
            <a:spAutoFit/>
          </a:bodyPr>
          <a:lstStyle/>
          <a:p>
            <a:r>
              <a:rPr lang="en-US" sz="3200" dirty="0">
                <a:solidFill>
                  <a:schemeClr val="bg1"/>
                </a:solidFill>
                <a:latin typeface="Verdana" panose="020B0604030504040204" pitchFamily="34" charset="0"/>
                <a:ea typeface="Verdana" panose="020B0604030504040204" pitchFamily="34" charset="0"/>
                <a:cs typeface="Vrinda" panose="020B0502040204020203" pitchFamily="34" charset="0"/>
              </a:rPr>
              <a:t>October 21, 2024</a:t>
            </a:r>
            <a:endParaRPr lang="en-US" sz="32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80028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813" y="117696"/>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82985" y="797100"/>
            <a:ext cx="8744473" cy="584775"/>
          </a:xfrm>
          <a:prstGeom prst="rect">
            <a:avLst/>
          </a:prstGeom>
          <a:noFill/>
        </p:spPr>
        <p:txBody>
          <a:bodyPr wrap="square" rtlCol="0">
            <a:spAutoFit/>
          </a:bodyPr>
          <a:lstStyle/>
          <a:p>
            <a:pPr algn="ctr"/>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2902456" y="2758715"/>
            <a:ext cx="9008438" cy="3170099"/>
          </a:xfrm>
          <a:prstGeom prst="rect">
            <a:avLst/>
          </a:prstGeom>
          <a:noFill/>
        </p:spPr>
        <p:txBody>
          <a:bodyPr wrap="square" lIns="91440" tIns="45720" rIns="91440" bIns="45720" anchor="t">
            <a:spAutoFit/>
          </a:bodyPr>
          <a:lstStyle/>
          <a:p>
            <a:r>
              <a:rPr lang="en-US" dirty="0">
                <a:latin typeface="Verdana" panose="020B0604030504040204" pitchFamily="34" charset="0"/>
                <a:ea typeface="Verdana" panose="020B0604030504040204" pitchFamily="34" charset="0"/>
              </a:rPr>
              <a:t>EARLY VOTING PERIOD – SDR MUST BE AVAILABLE.</a:t>
            </a:r>
          </a:p>
          <a:p>
            <a:endParaRPr lang="en-US" dirty="0">
              <a:latin typeface="Verdana" panose="020B0604030504040204" pitchFamily="34" charset="0"/>
              <a:ea typeface="Verdana" panose="020B0604030504040204" pitchFamily="34" charset="0"/>
            </a:endParaRPr>
          </a:p>
          <a:p>
            <a:pPr algn="just"/>
            <a:r>
              <a:rPr lang="en-US" dirty="0">
                <a:latin typeface="Verdana" panose="020B0604030504040204" pitchFamily="34" charset="0"/>
                <a:ea typeface="Verdana" panose="020B0604030504040204" pitchFamily="34" charset="0"/>
              </a:rPr>
              <a:t>The early voting period must begin 15 days before the election and end two days prior. The period must be 14 days long, except that it must exclude holidays designated under CGS Sec. 1-4.</a:t>
            </a: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EARLY VOTING HOURS:</a:t>
            </a:r>
          </a:p>
          <a:p>
            <a:pPr algn="just"/>
            <a:r>
              <a:rPr lang="en-US" dirty="0">
                <a:latin typeface="Verdana" panose="020B0604030504040204" pitchFamily="34" charset="0"/>
                <a:ea typeface="Verdana" panose="020B0604030504040204" pitchFamily="34" charset="0"/>
              </a:rPr>
              <a:t>10:00 a.m. to 6:00 p.m., except that the early voting hours are 8:00 a.m. to 8:00 p.m. on October 29 and 31.</a:t>
            </a:r>
          </a:p>
          <a:p>
            <a:endParaRPr lang="en-US" dirty="0">
              <a:latin typeface="Verdana" panose="020B0604030504040204" pitchFamily="34" charset="0"/>
              <a:ea typeface="Verdana" panose="020B0604030504040204" pitchFamily="34" charset="0"/>
            </a:endParaRPr>
          </a:p>
          <a:p>
            <a:endParaRPr lang="en-US" sz="2000" dirty="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3928F3AB-4C42-5FE4-DE0B-70BF4F5432AE}"/>
              </a:ext>
            </a:extLst>
          </p:cNvPr>
          <p:cNvSpPr txBox="1"/>
          <p:nvPr/>
        </p:nvSpPr>
        <p:spPr>
          <a:xfrm>
            <a:off x="3582985" y="1275208"/>
            <a:ext cx="8569467" cy="584775"/>
          </a:xfrm>
          <a:prstGeom prst="rect">
            <a:avLst/>
          </a:prstGeom>
          <a:noFill/>
        </p:spPr>
        <p:txBody>
          <a:bodyPr wrap="square" lIns="91440" tIns="45720" rIns="91440" bIns="45720" anchor="t">
            <a:spAutoFit/>
          </a:bodyPr>
          <a:lstStyle/>
          <a:p>
            <a:r>
              <a:rPr lang="en-US" sz="3200" dirty="0">
                <a:solidFill>
                  <a:schemeClr val="bg1"/>
                </a:solidFill>
                <a:latin typeface="Verdana"/>
                <a:ea typeface="Verdana"/>
                <a:cs typeface="Vrinda"/>
              </a:rPr>
              <a:t>October 21, 2024, to November 3, 2024</a:t>
            </a:r>
          </a:p>
        </p:txBody>
      </p:sp>
    </p:spTree>
    <p:extLst>
      <p:ext uri="{BB962C8B-B14F-4D97-AF65-F5344CB8AC3E}">
        <p14:creationId xmlns:p14="http://schemas.microsoft.com/office/powerpoint/2010/main" val="1402365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813" y="117696"/>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82985" y="797100"/>
            <a:ext cx="8744473" cy="584775"/>
          </a:xfrm>
          <a:prstGeom prst="rect">
            <a:avLst/>
          </a:prstGeom>
          <a:noFill/>
        </p:spPr>
        <p:txBody>
          <a:bodyPr wrap="square" rtlCol="0">
            <a:spAutoFit/>
          </a:bodyPr>
          <a:lstStyle/>
          <a:p>
            <a:pPr algn="ctr"/>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2902456" y="2698474"/>
            <a:ext cx="9008438" cy="4278094"/>
          </a:xfrm>
          <a:prstGeom prst="rect">
            <a:avLst/>
          </a:prstGeom>
          <a:noFill/>
        </p:spPr>
        <p:txBody>
          <a:bodyPr wrap="square" lIns="91440" tIns="45720" rIns="91440" bIns="45720" anchor="t">
            <a:spAutoFit/>
          </a:bodyPr>
          <a:lstStyle/>
          <a:p>
            <a:r>
              <a:rPr lang="en-US" dirty="0">
                <a:latin typeface="Verdana" panose="020B0604030504040204" pitchFamily="34" charset="0"/>
                <a:ea typeface="Verdana" panose="020B0604030504040204" pitchFamily="34" charset="0"/>
              </a:rPr>
              <a:t>EARLY VOTING BALLOT CHECK-OFF – GENERAL ELECTION.</a:t>
            </a:r>
          </a:p>
          <a:p>
            <a:pPr algn="just"/>
            <a:r>
              <a:rPr lang="en-US" dirty="0">
                <a:latin typeface="Verdana" panose="020B0604030504040204" pitchFamily="34" charset="0"/>
                <a:ea typeface="Verdana" panose="020B0604030504040204" pitchFamily="34" charset="0"/>
              </a:rPr>
              <a:t>For EACH day of early voting, the registrars MUST check the EV ballots. The registrar much check, without opening the envelope, the names of such early voters on the official check list to be used on the day of the presidential preference primary with an “early” or “EV.”</a:t>
            </a: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EARLY VOTING BALLOT DELIVERY – GENERAL ELECTION.</a:t>
            </a:r>
          </a:p>
          <a:p>
            <a:pPr algn="just"/>
            <a:r>
              <a:rPr lang="en-US" dirty="0">
                <a:latin typeface="Verdana" panose="020B0604030504040204" pitchFamily="34" charset="0"/>
                <a:ea typeface="Verdana" panose="020B0604030504040204" pitchFamily="34" charset="0"/>
              </a:rPr>
              <a:t>At the conclusion of each day during the early voting period, registrars of voters must transport the receptacles containing the day’s early voting ballots and SDR ballots to the municipal clerk who must secure and store them in a manner as similar as possible to the security and storage of absentee ballots. If this type of storage is not practical, the registrars must prepare an alternate plan and submit it to the Secretary of the State for approval.</a:t>
            </a:r>
          </a:p>
          <a:p>
            <a:endParaRPr lang="en-US" sz="2000" dirty="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3928F3AB-4C42-5FE4-DE0B-70BF4F5432AE}"/>
              </a:ext>
            </a:extLst>
          </p:cNvPr>
          <p:cNvSpPr txBox="1"/>
          <p:nvPr/>
        </p:nvSpPr>
        <p:spPr>
          <a:xfrm>
            <a:off x="3582985" y="1275208"/>
            <a:ext cx="8569467" cy="584775"/>
          </a:xfrm>
          <a:prstGeom prst="rect">
            <a:avLst/>
          </a:prstGeom>
          <a:noFill/>
        </p:spPr>
        <p:txBody>
          <a:bodyPr wrap="square" lIns="91440" tIns="45720" rIns="91440" bIns="45720" anchor="t">
            <a:spAutoFit/>
          </a:bodyPr>
          <a:lstStyle/>
          <a:p>
            <a:r>
              <a:rPr lang="en-US" sz="3200" dirty="0">
                <a:solidFill>
                  <a:schemeClr val="bg1"/>
                </a:solidFill>
                <a:latin typeface="Verdana"/>
                <a:ea typeface="Verdana"/>
                <a:cs typeface="Vrinda"/>
              </a:rPr>
              <a:t>October 21, 2024, to November 3, 2024</a:t>
            </a:r>
          </a:p>
        </p:txBody>
      </p:sp>
    </p:spTree>
    <p:extLst>
      <p:ext uri="{BB962C8B-B14F-4D97-AF65-F5344CB8AC3E}">
        <p14:creationId xmlns:p14="http://schemas.microsoft.com/office/powerpoint/2010/main" val="961231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813" y="117696"/>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82985" y="797100"/>
            <a:ext cx="8744473" cy="584775"/>
          </a:xfrm>
          <a:prstGeom prst="rect">
            <a:avLst/>
          </a:prstGeom>
          <a:noFill/>
        </p:spPr>
        <p:txBody>
          <a:bodyPr wrap="square" rtlCol="0">
            <a:spAutoFit/>
          </a:bodyPr>
          <a:lstStyle/>
          <a:p>
            <a:pPr algn="ctr"/>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2902456" y="2698474"/>
            <a:ext cx="9008438" cy="1938992"/>
          </a:xfrm>
          <a:prstGeom prst="rect">
            <a:avLst/>
          </a:prstGeom>
          <a:noFill/>
        </p:spPr>
        <p:txBody>
          <a:bodyPr wrap="square" lIns="91440" tIns="45720" rIns="91440" bIns="45720" anchor="t">
            <a:spAutoFit/>
          </a:bodyPr>
          <a:lstStyle/>
          <a:p>
            <a:r>
              <a:rPr lang="en-US" sz="2000" dirty="0">
                <a:latin typeface="Verdana" panose="020B0604030504040204" pitchFamily="34" charset="0"/>
                <a:ea typeface="Verdana" panose="020B0604030504040204" pitchFamily="34" charset="0"/>
              </a:rPr>
              <a:t>PRELIMINARY REGISTRY LIST.</a:t>
            </a:r>
          </a:p>
          <a:p>
            <a:endParaRPr lang="en-US" sz="2000" dirty="0">
              <a:latin typeface="Verdana" panose="020B0604030504040204" pitchFamily="34" charset="0"/>
              <a:ea typeface="Verdana" panose="020B0604030504040204" pitchFamily="34" charset="0"/>
            </a:endParaRPr>
          </a:p>
          <a:p>
            <a:pPr algn="just"/>
            <a:r>
              <a:rPr lang="en-US" sz="2000" dirty="0">
                <a:latin typeface="Verdana" panose="020B0604030504040204" pitchFamily="34" charset="0"/>
                <a:ea typeface="Verdana" panose="020B0604030504040204" pitchFamily="34" charset="0"/>
              </a:rPr>
              <a:t>The registrars of voters must be available for at least one day during the 14-day period before the election for the purpose of making revisions and corrections to the registry list. (9-37)</a:t>
            </a:r>
          </a:p>
          <a:p>
            <a:endParaRPr lang="en-US" sz="2000" dirty="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3928F3AB-4C42-5FE4-DE0B-70BF4F5432AE}"/>
              </a:ext>
            </a:extLst>
          </p:cNvPr>
          <p:cNvSpPr txBox="1"/>
          <p:nvPr/>
        </p:nvSpPr>
        <p:spPr>
          <a:xfrm>
            <a:off x="3582985" y="1275208"/>
            <a:ext cx="8569467" cy="584775"/>
          </a:xfrm>
          <a:prstGeom prst="rect">
            <a:avLst/>
          </a:prstGeom>
          <a:noFill/>
        </p:spPr>
        <p:txBody>
          <a:bodyPr wrap="square" lIns="91440" tIns="45720" rIns="91440" bIns="45720" anchor="t">
            <a:spAutoFit/>
          </a:bodyPr>
          <a:lstStyle/>
          <a:p>
            <a:r>
              <a:rPr lang="en-US" sz="3200" dirty="0">
                <a:solidFill>
                  <a:schemeClr val="bg1"/>
                </a:solidFill>
                <a:latin typeface="Verdana"/>
                <a:ea typeface="Verdana"/>
                <a:cs typeface="Vrinda"/>
              </a:rPr>
              <a:t>October 21, 2024, to November 3, 2024</a:t>
            </a:r>
          </a:p>
        </p:txBody>
      </p:sp>
    </p:spTree>
    <p:extLst>
      <p:ext uri="{BB962C8B-B14F-4D97-AF65-F5344CB8AC3E}">
        <p14:creationId xmlns:p14="http://schemas.microsoft.com/office/powerpoint/2010/main" val="2366516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813" y="117696"/>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82985" y="797100"/>
            <a:ext cx="8744473" cy="584775"/>
          </a:xfrm>
          <a:prstGeom prst="rect">
            <a:avLst/>
          </a:prstGeom>
          <a:noFill/>
        </p:spPr>
        <p:txBody>
          <a:bodyPr wrap="square" rtlCol="0">
            <a:spAutoFit/>
          </a:bodyPr>
          <a:lstStyle/>
          <a:p>
            <a:pPr algn="ctr"/>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2902456" y="2698474"/>
            <a:ext cx="9008438" cy="4278094"/>
          </a:xfrm>
          <a:prstGeom prst="rect">
            <a:avLst/>
          </a:prstGeom>
          <a:noFill/>
        </p:spPr>
        <p:txBody>
          <a:bodyPr wrap="square" lIns="91440" tIns="45720" rIns="91440" bIns="45720" anchor="t">
            <a:spAutoFit/>
          </a:bodyPr>
          <a:lstStyle/>
          <a:p>
            <a:pPr>
              <a:spcBef>
                <a:spcPts val="0"/>
              </a:spcBef>
            </a:pPr>
            <a:r>
              <a:rPr lang="en-US" dirty="0">
                <a:latin typeface="Verdana" panose="020B0604030504040204" pitchFamily="34" charset="0"/>
                <a:ea typeface="Verdana" panose="020B0604030504040204" pitchFamily="34" charset="0"/>
              </a:rPr>
              <a:t>ABSENTEE BALLOT CHECK-OFF.</a:t>
            </a:r>
          </a:p>
          <a:p>
            <a:pPr>
              <a:spcBef>
                <a:spcPts val="0"/>
              </a:spcBef>
            </a:pPr>
            <a:endParaRPr lang="en-US" dirty="0">
              <a:latin typeface="Verdana" panose="020B0604030504040204" pitchFamily="34" charset="0"/>
              <a:ea typeface="Verdana" panose="020B0604030504040204" pitchFamily="34" charset="0"/>
            </a:endParaRPr>
          </a:p>
          <a:p>
            <a:pPr algn="just"/>
            <a:r>
              <a:rPr lang="en-US" dirty="0">
                <a:latin typeface="Verdana" panose="020B0604030504040204" pitchFamily="34" charset="0"/>
                <a:ea typeface="Verdana" panose="020B0604030504040204" pitchFamily="34" charset="0"/>
              </a:rPr>
              <a:t>Whether central counting of absentee ballots/early voting ballots has been designated or not, beginning as soon after 11:00 a.m. as the absentee ballots are available from the town clerk, the registrars may begin checking the absentee ballots/early voting ballots on this day and each weekday before the election. The ballots shall be checked no later than the last weekday before the election. The registrars shall check without opening the outer envelopes the names of such absentee voters on the official check list to be used at such election by indicating "Absentee" or "A" or “early” or “EV” preceding such name, and in the case of central counting shall also note such designation on a duplicate list. After checking is completed, town clerk seals unopened ballots for delivery between 10:00 a.m. and 12:00 noon, election day. (9-140c)</a:t>
            </a:r>
          </a:p>
          <a:p>
            <a:endParaRPr lang="en-US" sz="2000" dirty="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3928F3AB-4C42-5FE4-DE0B-70BF4F5432AE}"/>
              </a:ext>
            </a:extLst>
          </p:cNvPr>
          <p:cNvSpPr txBox="1"/>
          <p:nvPr/>
        </p:nvSpPr>
        <p:spPr>
          <a:xfrm>
            <a:off x="3582985" y="1275208"/>
            <a:ext cx="8569467" cy="584775"/>
          </a:xfrm>
          <a:prstGeom prst="rect">
            <a:avLst/>
          </a:prstGeom>
          <a:noFill/>
        </p:spPr>
        <p:txBody>
          <a:bodyPr wrap="square">
            <a:spAutoFit/>
          </a:bodyPr>
          <a:lstStyle/>
          <a:p>
            <a:r>
              <a:rPr lang="en-US" sz="3200" dirty="0">
                <a:solidFill>
                  <a:schemeClr val="bg1"/>
                </a:solidFill>
                <a:latin typeface="Verdana" panose="020B0604030504040204" pitchFamily="34" charset="0"/>
                <a:ea typeface="Verdana" panose="020B0604030504040204" pitchFamily="34" charset="0"/>
                <a:cs typeface="Vrinda" panose="020B0502040204020203" pitchFamily="34" charset="0"/>
              </a:rPr>
              <a:t>October 29, 2024 </a:t>
            </a:r>
            <a:endParaRPr lang="en-US" sz="32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5487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813" y="117696"/>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82985" y="797100"/>
            <a:ext cx="8744473" cy="584775"/>
          </a:xfrm>
          <a:prstGeom prst="rect">
            <a:avLst/>
          </a:prstGeom>
          <a:noFill/>
        </p:spPr>
        <p:txBody>
          <a:bodyPr wrap="square" rtlCol="0">
            <a:spAutoFit/>
          </a:bodyPr>
          <a:lstStyle/>
          <a:p>
            <a:pPr algn="ctr"/>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2902456" y="2698474"/>
            <a:ext cx="9008438" cy="2616101"/>
          </a:xfrm>
          <a:prstGeom prst="rect">
            <a:avLst/>
          </a:prstGeom>
          <a:noFill/>
        </p:spPr>
        <p:txBody>
          <a:bodyPr wrap="square" lIns="91440" tIns="45720" rIns="91440" bIns="45720" anchor="t">
            <a:spAutoFit/>
          </a:bodyPr>
          <a:lstStyle/>
          <a:p>
            <a:pPr>
              <a:spcBef>
                <a:spcPts val="0"/>
              </a:spcBef>
            </a:pPr>
            <a:r>
              <a:rPr lang="en-US" sz="1800" dirty="0">
                <a:latin typeface="Verdana" panose="020B0604030504040204" pitchFamily="34" charset="0"/>
                <a:ea typeface="Verdana" panose="020B0604030504040204" pitchFamily="34" charset="0"/>
              </a:rPr>
              <a:t>SUPERVISED BALLOTING DESIGNATION.</a:t>
            </a:r>
          </a:p>
          <a:p>
            <a:pPr>
              <a:spcBef>
                <a:spcPts val="0"/>
              </a:spcBef>
            </a:pPr>
            <a:endParaRPr lang="en-US" sz="1800" dirty="0">
              <a:latin typeface="Verdana" panose="020B0604030504040204" pitchFamily="34" charset="0"/>
              <a:ea typeface="Verdana" panose="020B0604030504040204" pitchFamily="34" charset="0"/>
            </a:endParaRPr>
          </a:p>
          <a:p>
            <a:pPr algn="just">
              <a:spcBef>
                <a:spcPts val="0"/>
              </a:spcBef>
            </a:pPr>
            <a:r>
              <a:rPr lang="en-US" sz="1800" dirty="0">
                <a:latin typeface="Verdana" panose="020B0604030504040204" pitchFamily="34" charset="0"/>
                <a:ea typeface="Verdana" panose="020B0604030504040204" pitchFamily="34" charset="0"/>
              </a:rPr>
              <a:t>Last day to request supervised absentee balloting in a nursing home or rest home, etc., with less than 20 electors. A written designation must be made by this date by either registrar of voters or the administrator of the institution for the election. (9-159q) This deadline does not apply to a nursing home or rest home, etc., with 20 or more electors because supervised voting is mandated at such institutions. (9- 159q and 9-159r)</a:t>
            </a:r>
          </a:p>
          <a:p>
            <a:endParaRPr lang="en-US" sz="2000" dirty="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3928F3AB-4C42-5FE4-DE0B-70BF4F5432AE}"/>
              </a:ext>
            </a:extLst>
          </p:cNvPr>
          <p:cNvSpPr txBox="1"/>
          <p:nvPr/>
        </p:nvSpPr>
        <p:spPr>
          <a:xfrm>
            <a:off x="3582985" y="1275208"/>
            <a:ext cx="8569467" cy="584775"/>
          </a:xfrm>
          <a:prstGeom prst="rect">
            <a:avLst/>
          </a:prstGeom>
          <a:noFill/>
        </p:spPr>
        <p:txBody>
          <a:bodyPr wrap="square">
            <a:spAutoFit/>
          </a:bodyPr>
          <a:lstStyle/>
          <a:p>
            <a:r>
              <a:rPr lang="en-US" sz="3200" dirty="0">
                <a:solidFill>
                  <a:schemeClr val="bg1"/>
                </a:solidFill>
                <a:latin typeface="Verdana" panose="020B0604030504040204" pitchFamily="34" charset="0"/>
                <a:ea typeface="Verdana" panose="020B0604030504040204" pitchFamily="34" charset="0"/>
                <a:cs typeface="Vrinda" panose="020B0502040204020203" pitchFamily="34" charset="0"/>
              </a:rPr>
              <a:t>October 29, 2024 </a:t>
            </a:r>
            <a:endParaRPr lang="en-US" sz="32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37594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4813" y="117696"/>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82985" y="797100"/>
            <a:ext cx="8744473" cy="584775"/>
          </a:xfrm>
          <a:prstGeom prst="rect">
            <a:avLst/>
          </a:prstGeom>
          <a:noFill/>
        </p:spPr>
        <p:txBody>
          <a:bodyPr wrap="square" rtlCol="0">
            <a:spAutoFit/>
          </a:bodyPr>
          <a:lstStyle/>
          <a:p>
            <a:pPr algn="ctr"/>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2829674" y="2409262"/>
            <a:ext cx="9008438" cy="3693319"/>
          </a:xfrm>
          <a:prstGeom prst="rect">
            <a:avLst/>
          </a:prstGeom>
          <a:noFill/>
        </p:spPr>
        <p:txBody>
          <a:bodyPr wrap="square" lIns="91440" tIns="45720" rIns="91440" bIns="45720" anchor="t">
            <a:spAutoFit/>
          </a:bodyPr>
          <a:lstStyle/>
          <a:p>
            <a:pPr algn="just">
              <a:spcBef>
                <a:spcPts val="0"/>
              </a:spcBef>
            </a:pPr>
            <a:r>
              <a:rPr lang="en-US" dirty="0">
                <a:latin typeface="Verdana" panose="020B0604030504040204" pitchFamily="34" charset="0"/>
                <a:ea typeface="Verdana" panose="020B0604030504040204" pitchFamily="34" charset="0"/>
                <a:cs typeface="Vrinda" panose="020B0502040204020203" pitchFamily="34" charset="0"/>
              </a:rPr>
              <a:t>REGISTRATION BY MAIL – ELECTION – NOTICE OF ACCEPTANCE OR REJECTION TO BE SENT WITHIN 4 DAYS.</a:t>
            </a:r>
          </a:p>
          <a:p>
            <a:pPr algn="just">
              <a:spcBef>
                <a:spcPts val="0"/>
              </a:spcBef>
            </a:pPr>
            <a:endParaRPr lang="en-US" dirty="0">
              <a:latin typeface="Verdana" panose="020B0604030504040204" pitchFamily="34" charset="0"/>
              <a:ea typeface="Verdana" panose="020B0604030504040204" pitchFamily="34" charset="0"/>
              <a:cs typeface="Vrinda" panose="020B0502040204020203" pitchFamily="34" charset="0"/>
            </a:endParaRPr>
          </a:p>
          <a:p>
            <a:pPr algn="just">
              <a:spcBef>
                <a:spcPts val="0"/>
              </a:spcBef>
            </a:pPr>
            <a:r>
              <a:rPr lang="en-US" dirty="0">
                <a:latin typeface="Verdana" panose="020B0604030504040204" pitchFamily="34" charset="0"/>
                <a:ea typeface="Verdana" panose="020B0604030504040204" pitchFamily="34" charset="0"/>
                <a:cs typeface="Vrinda" panose="020B0502040204020203" pitchFamily="34" charset="0"/>
              </a:rPr>
              <a:t>When an application for registration by mail is received during the period beginning on the 49th day before election and ending on the 21st day before election, registrar must send by first class mail a notice of acceptance or rejection within four days of receipt of application. The privileges as an elector attach immediately upon approval of the application, and the new elector's name is added to the registry list. If a notice of approval is later returned undelivered, registrars must proceed with confirmation of voting residence notice under Conn. Gen. Stat. Sec. 9-35 or Sec. 9-43 and may challenge applicant at polls. (Sec. 9-23g(c) and (d))</a:t>
            </a:r>
          </a:p>
        </p:txBody>
      </p:sp>
      <p:sp>
        <p:nvSpPr>
          <p:cNvPr id="6" name="TextBox 5">
            <a:extLst>
              <a:ext uri="{FF2B5EF4-FFF2-40B4-BE49-F238E27FC236}">
                <a16:creationId xmlns:a16="http://schemas.microsoft.com/office/drawing/2014/main" id="{3928F3AB-4C42-5FE4-DE0B-70BF4F5432AE}"/>
              </a:ext>
            </a:extLst>
          </p:cNvPr>
          <p:cNvSpPr txBox="1"/>
          <p:nvPr/>
        </p:nvSpPr>
        <p:spPr>
          <a:xfrm>
            <a:off x="3582985" y="1247776"/>
            <a:ext cx="8404799" cy="584775"/>
          </a:xfrm>
          <a:prstGeom prst="rect">
            <a:avLst/>
          </a:prstGeom>
          <a:noFill/>
        </p:spPr>
        <p:txBody>
          <a:bodyPr wrap="square">
            <a:spAutoFit/>
          </a:bodyPr>
          <a:lstStyle/>
          <a:p>
            <a:r>
              <a:rPr lang="en-US" sz="3200" dirty="0">
                <a:solidFill>
                  <a:schemeClr val="bg1"/>
                </a:solidFill>
                <a:latin typeface="Verdana" panose="020B0604030504040204" pitchFamily="34" charset="0"/>
                <a:ea typeface="Verdana" panose="020B0604030504040204" pitchFamily="34" charset="0"/>
                <a:cs typeface="Vrinda" panose="020B0502040204020203" pitchFamily="34" charset="0"/>
              </a:rPr>
              <a:t>September 6, 2024 to October 4, 2024</a:t>
            </a:r>
            <a:endParaRPr lang="en-US" sz="32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91642662"/>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813" y="117696"/>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82985" y="797100"/>
            <a:ext cx="8744473" cy="584775"/>
          </a:xfrm>
          <a:prstGeom prst="rect">
            <a:avLst/>
          </a:prstGeom>
          <a:noFill/>
        </p:spPr>
        <p:txBody>
          <a:bodyPr wrap="square" rtlCol="0">
            <a:spAutoFit/>
          </a:bodyPr>
          <a:lstStyle/>
          <a:p>
            <a:pPr algn="ctr"/>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2902456" y="2377747"/>
            <a:ext cx="9008438" cy="4770537"/>
          </a:xfrm>
          <a:prstGeom prst="rect">
            <a:avLst/>
          </a:prstGeom>
          <a:noFill/>
        </p:spPr>
        <p:txBody>
          <a:bodyPr wrap="square" lIns="91440" tIns="45720" rIns="91440" bIns="45720" anchor="t">
            <a:spAutoFit/>
          </a:bodyPr>
          <a:lstStyle/>
          <a:p>
            <a:pPr>
              <a:spcBef>
                <a:spcPts val="0"/>
              </a:spcBef>
            </a:pPr>
            <a:r>
              <a:rPr lang="en-US" sz="2000" dirty="0">
                <a:latin typeface="Verdana" panose="020B0604030504040204" pitchFamily="34" charset="0"/>
                <a:ea typeface="Verdana" panose="020B0604030504040204" pitchFamily="34" charset="0"/>
              </a:rPr>
              <a:t>UNOFFICIAL CHECKERS.</a:t>
            </a:r>
          </a:p>
          <a:p>
            <a:pPr algn="just">
              <a:spcBef>
                <a:spcPts val="0"/>
              </a:spcBef>
            </a:pPr>
            <a:endParaRPr lang="en-US" sz="2000" dirty="0">
              <a:latin typeface="Verdana" panose="020B0604030504040204" pitchFamily="34" charset="0"/>
              <a:ea typeface="Verdana" panose="020B0604030504040204" pitchFamily="34" charset="0"/>
            </a:endParaRPr>
          </a:p>
          <a:p>
            <a:pPr algn="just">
              <a:spcBef>
                <a:spcPts val="0"/>
              </a:spcBef>
            </a:pPr>
            <a:r>
              <a:rPr lang="en-US" sz="2000" dirty="0">
                <a:latin typeface="Verdana" panose="020B0604030504040204" pitchFamily="34" charset="0"/>
                <a:ea typeface="Verdana" panose="020B0604030504040204" pitchFamily="34" charset="0"/>
              </a:rPr>
              <a:t>Deadline for Town Chairmen or candidates (if qualified) to designate unofficial checkers to the registrars of voters. Registrar, at request of his town chairman, shall change appointments up to close of polls. (9-235) In addition, any person (other than a candidate or election official) may serve as a runner. (9-235b) UNOFFICIAL CHECKERS FOR QUESTIONS: Registrars must notify (1) each committee and person on whose behalf a political committee statement of organization or a certificate of exemption has been filed for a question with the town clerk, and (2) each other group known to be for or against a referendum issue, of their right to submit designees to the registrars at least 48 hours before the opening of the polls, indicating their position on the question. (9- 235(e))</a:t>
            </a:r>
          </a:p>
          <a:p>
            <a:endParaRPr lang="en-US" sz="2000" dirty="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3928F3AB-4C42-5FE4-DE0B-70BF4F5432AE}"/>
              </a:ext>
            </a:extLst>
          </p:cNvPr>
          <p:cNvSpPr txBox="1"/>
          <p:nvPr/>
        </p:nvSpPr>
        <p:spPr>
          <a:xfrm>
            <a:off x="3582985" y="1275208"/>
            <a:ext cx="8569467" cy="584775"/>
          </a:xfrm>
          <a:prstGeom prst="rect">
            <a:avLst/>
          </a:prstGeom>
          <a:noFill/>
        </p:spPr>
        <p:txBody>
          <a:bodyPr wrap="square">
            <a:spAutoFit/>
          </a:bodyPr>
          <a:lstStyle/>
          <a:p>
            <a:r>
              <a:rPr lang="en-US" sz="3200" dirty="0">
                <a:solidFill>
                  <a:schemeClr val="bg1"/>
                </a:solidFill>
                <a:latin typeface="Verdana" panose="020B0604030504040204" pitchFamily="34" charset="0"/>
                <a:ea typeface="Verdana" panose="020B0604030504040204" pitchFamily="34" charset="0"/>
                <a:cs typeface="Vrinda" panose="020B0502040204020203" pitchFamily="34" charset="0"/>
              </a:rPr>
              <a:t>November 3, 2024 </a:t>
            </a:r>
            <a:endParaRPr lang="en-US" sz="32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37305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813" y="117696"/>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82985" y="797100"/>
            <a:ext cx="8744473" cy="584775"/>
          </a:xfrm>
          <a:prstGeom prst="rect">
            <a:avLst/>
          </a:prstGeom>
          <a:noFill/>
        </p:spPr>
        <p:txBody>
          <a:bodyPr wrap="square" rtlCol="0">
            <a:spAutoFit/>
          </a:bodyPr>
          <a:lstStyle/>
          <a:p>
            <a:pPr algn="ctr"/>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2902456" y="2377747"/>
            <a:ext cx="9008438" cy="4708981"/>
          </a:xfrm>
          <a:prstGeom prst="rect">
            <a:avLst/>
          </a:prstGeom>
          <a:noFill/>
        </p:spPr>
        <p:txBody>
          <a:bodyPr wrap="square" lIns="91440" tIns="45720" rIns="91440" bIns="45720" anchor="t">
            <a:spAutoFit/>
          </a:bodyPr>
          <a:lstStyle/>
          <a:p>
            <a:pPr>
              <a:spcBef>
                <a:spcPts val="0"/>
              </a:spcBef>
            </a:pPr>
            <a:r>
              <a:rPr lang="en-US" sz="2000" dirty="0">
                <a:latin typeface="Verdana" panose="020B0604030504040204" pitchFamily="34" charset="0"/>
                <a:ea typeface="Verdana" panose="020B0604030504040204" pitchFamily="34" charset="0"/>
              </a:rPr>
              <a:t>SERVICEMEN – SPECIAL SESSIONS.</a:t>
            </a:r>
          </a:p>
          <a:p>
            <a:pPr algn="just">
              <a:spcBef>
                <a:spcPts val="0"/>
              </a:spcBef>
            </a:pPr>
            <a:r>
              <a:rPr lang="en-US" sz="2000" dirty="0">
                <a:latin typeface="Verdana" panose="020B0604030504040204" pitchFamily="34" charset="0"/>
                <a:ea typeface="Verdana" panose="020B0604030504040204" pitchFamily="34" charset="0"/>
              </a:rPr>
              <a:t>Admitting official, on written request received at any time prior to 5:00 p.m. on this date, may admit as electors members of armed forces and former members of armed forces discharged within the calendar year immediately preceding such request, if found qualified. (9-25) Applications from servicemen and persons out of the country may be received throughout the day. (9-25 and 9-26)</a:t>
            </a:r>
          </a:p>
          <a:p>
            <a:pPr algn="just">
              <a:spcBef>
                <a:spcPts val="0"/>
              </a:spcBef>
            </a:pPr>
            <a:endParaRPr lang="en-US" sz="2000" dirty="0">
              <a:latin typeface="Verdana" panose="020B0604030504040204" pitchFamily="34" charset="0"/>
              <a:ea typeface="Verdana" panose="020B0604030504040204" pitchFamily="34" charset="0"/>
            </a:endParaRPr>
          </a:p>
          <a:p>
            <a:pPr algn="just">
              <a:spcBef>
                <a:spcPts val="0"/>
              </a:spcBef>
            </a:pPr>
            <a:r>
              <a:rPr lang="en-US" sz="2000" dirty="0">
                <a:latin typeface="Verdana" panose="020B0604030504040204" pitchFamily="34" charset="0"/>
                <a:ea typeface="Verdana" panose="020B0604030504040204" pitchFamily="34" charset="0"/>
              </a:rPr>
              <a:t>LIMITED REGISTRATION SESSION THE LAST WEEKDAY BEFORE ELECTION.</a:t>
            </a:r>
          </a:p>
          <a:p>
            <a:pPr algn="just">
              <a:spcBef>
                <a:spcPts val="0"/>
              </a:spcBef>
            </a:pPr>
            <a:r>
              <a:rPr lang="en-US" sz="2000" dirty="0">
                <a:latin typeface="Verdana" panose="020B0604030504040204" pitchFamily="34" charset="0"/>
                <a:ea typeface="Verdana" panose="020B0604030504040204" pitchFamily="34" charset="0"/>
              </a:rPr>
              <a:t>Session of Registrars of Voters of ALL towns to admit those seeking to vote in election whose qualification as to age, citizenship or residence was attained on or after October 19th. Hours: 9:00 a.m. - 5:00 p.m. (9-17)</a:t>
            </a:r>
          </a:p>
          <a:p>
            <a:endParaRPr lang="en-US" sz="2000" dirty="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3928F3AB-4C42-5FE4-DE0B-70BF4F5432AE}"/>
              </a:ext>
            </a:extLst>
          </p:cNvPr>
          <p:cNvSpPr txBox="1"/>
          <p:nvPr/>
        </p:nvSpPr>
        <p:spPr>
          <a:xfrm>
            <a:off x="3582985" y="1275208"/>
            <a:ext cx="8569467" cy="584775"/>
          </a:xfrm>
          <a:prstGeom prst="rect">
            <a:avLst/>
          </a:prstGeom>
          <a:noFill/>
        </p:spPr>
        <p:txBody>
          <a:bodyPr wrap="square">
            <a:spAutoFit/>
          </a:bodyPr>
          <a:lstStyle/>
          <a:p>
            <a:r>
              <a:rPr lang="en-US" sz="3200" dirty="0">
                <a:solidFill>
                  <a:schemeClr val="bg1"/>
                </a:solidFill>
                <a:latin typeface="Verdana" panose="020B0604030504040204" pitchFamily="34" charset="0"/>
                <a:ea typeface="Verdana" panose="020B0604030504040204" pitchFamily="34" charset="0"/>
                <a:cs typeface="Vrinda" panose="020B0502040204020203" pitchFamily="34" charset="0"/>
              </a:rPr>
              <a:t>November 4, 2024 </a:t>
            </a:r>
            <a:endParaRPr lang="en-US" sz="32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24552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813" y="117696"/>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82985" y="797100"/>
            <a:ext cx="8744473" cy="584775"/>
          </a:xfrm>
          <a:prstGeom prst="rect">
            <a:avLst/>
          </a:prstGeom>
          <a:noFill/>
        </p:spPr>
        <p:txBody>
          <a:bodyPr wrap="square" rtlCol="0">
            <a:spAutoFit/>
          </a:bodyPr>
          <a:lstStyle/>
          <a:p>
            <a:pPr algn="ctr"/>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2902456" y="2377747"/>
            <a:ext cx="9008438" cy="4401205"/>
          </a:xfrm>
          <a:prstGeom prst="rect">
            <a:avLst/>
          </a:prstGeom>
          <a:noFill/>
        </p:spPr>
        <p:txBody>
          <a:bodyPr wrap="square" lIns="91440" tIns="45720" rIns="91440" bIns="45720" anchor="t">
            <a:spAutoFit/>
          </a:bodyPr>
          <a:lstStyle/>
          <a:p>
            <a:pPr algn="just">
              <a:spcBef>
                <a:spcPts val="0"/>
              </a:spcBef>
            </a:pPr>
            <a:r>
              <a:rPr lang="en-US" sz="2000" dirty="0"/>
              <a:t>SUPERVISED BALLOTING DEADLINE. </a:t>
            </a:r>
          </a:p>
          <a:p>
            <a:pPr algn="just">
              <a:spcBef>
                <a:spcPts val="0"/>
              </a:spcBef>
            </a:pPr>
            <a:r>
              <a:rPr lang="en-US" sz="2000" dirty="0"/>
              <a:t>Supervision of absentee balloting shall be not later than the last business day before the election. (9-159q and 9-159r)</a:t>
            </a:r>
          </a:p>
          <a:p>
            <a:pPr algn="just">
              <a:spcBef>
                <a:spcPts val="0"/>
              </a:spcBef>
            </a:pPr>
            <a:endParaRPr lang="en-US" sz="2000" dirty="0"/>
          </a:p>
          <a:p>
            <a:pPr algn="just">
              <a:spcBef>
                <a:spcPts val="0"/>
              </a:spcBef>
            </a:pPr>
            <a:r>
              <a:rPr lang="en-US" sz="2000" dirty="0"/>
              <a:t>ELECTION MATERIALS.</a:t>
            </a:r>
          </a:p>
          <a:p>
            <a:pPr algn="just">
              <a:spcBef>
                <a:spcPts val="0"/>
              </a:spcBef>
            </a:pPr>
            <a:r>
              <a:rPr lang="en-US" sz="2000" dirty="0"/>
              <a:t>Registrars of Voters to provide election materials to Moderators before 8:00 p.m. (9-259)</a:t>
            </a:r>
          </a:p>
          <a:p>
            <a:pPr algn="just">
              <a:spcBef>
                <a:spcPts val="0"/>
              </a:spcBef>
            </a:pPr>
            <a:endParaRPr lang="en-US" sz="2000" dirty="0"/>
          </a:p>
          <a:p>
            <a:pPr algn="just">
              <a:spcBef>
                <a:spcPts val="0"/>
              </a:spcBef>
            </a:pPr>
            <a:r>
              <a:rPr lang="en-US" sz="2000" dirty="0"/>
              <a:t>VOTING MACHINES.</a:t>
            </a:r>
          </a:p>
          <a:p>
            <a:pPr algn="just">
              <a:spcBef>
                <a:spcPts val="0"/>
              </a:spcBef>
            </a:pPr>
            <a:r>
              <a:rPr lang="en-US" sz="2000" dirty="0"/>
              <a:t>Tabulators, ballots and other polling place supplies can be delivered to polling place on morning of election OR delivered to a temporary secure location before election day and prepared for election by the moderator and assistant registrars on the morning of the election. (9-238 and 9-247)</a:t>
            </a:r>
          </a:p>
          <a:p>
            <a:endParaRPr lang="en-US" sz="2000" dirty="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3928F3AB-4C42-5FE4-DE0B-70BF4F5432AE}"/>
              </a:ext>
            </a:extLst>
          </p:cNvPr>
          <p:cNvSpPr txBox="1"/>
          <p:nvPr/>
        </p:nvSpPr>
        <p:spPr>
          <a:xfrm>
            <a:off x="3582985" y="1275208"/>
            <a:ext cx="8569467" cy="584775"/>
          </a:xfrm>
          <a:prstGeom prst="rect">
            <a:avLst/>
          </a:prstGeom>
          <a:noFill/>
        </p:spPr>
        <p:txBody>
          <a:bodyPr wrap="square">
            <a:spAutoFit/>
          </a:bodyPr>
          <a:lstStyle/>
          <a:p>
            <a:r>
              <a:rPr lang="en-US" sz="3200" dirty="0">
                <a:solidFill>
                  <a:schemeClr val="bg1"/>
                </a:solidFill>
                <a:latin typeface="Verdana" panose="020B0604030504040204" pitchFamily="34" charset="0"/>
                <a:ea typeface="Verdana" panose="020B0604030504040204" pitchFamily="34" charset="0"/>
                <a:cs typeface="Vrinda" panose="020B0502040204020203" pitchFamily="34" charset="0"/>
              </a:rPr>
              <a:t>November 4, 2024 </a:t>
            </a:r>
            <a:endParaRPr lang="en-US" sz="32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43172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813" y="117696"/>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82985" y="797100"/>
            <a:ext cx="8744473" cy="584775"/>
          </a:xfrm>
          <a:prstGeom prst="rect">
            <a:avLst/>
          </a:prstGeom>
          <a:noFill/>
        </p:spPr>
        <p:txBody>
          <a:bodyPr wrap="square" rtlCol="0">
            <a:spAutoFit/>
          </a:bodyPr>
          <a:lstStyle/>
          <a:p>
            <a:pPr algn="ctr"/>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2902456" y="2377747"/>
            <a:ext cx="9008438" cy="4401205"/>
          </a:xfrm>
          <a:prstGeom prst="rect">
            <a:avLst/>
          </a:prstGeom>
          <a:noFill/>
        </p:spPr>
        <p:txBody>
          <a:bodyPr wrap="square" lIns="91440" tIns="45720" rIns="91440" bIns="45720" anchor="t">
            <a:spAutoFit/>
          </a:bodyPr>
          <a:lstStyle/>
          <a:p>
            <a:pPr algn="just">
              <a:spcBef>
                <a:spcPts val="0"/>
              </a:spcBef>
            </a:pPr>
            <a:r>
              <a:rPr lang="en-US" sz="2000" dirty="0"/>
              <a:t>SUPERVISED BALLOTING DEADLINE. </a:t>
            </a:r>
          </a:p>
          <a:p>
            <a:pPr algn="just">
              <a:spcBef>
                <a:spcPts val="0"/>
              </a:spcBef>
            </a:pPr>
            <a:r>
              <a:rPr lang="en-US" sz="2000" dirty="0"/>
              <a:t>Supervision of absentee balloting shall be not later than the last business day before the election. (9-159q and 9-159r)</a:t>
            </a:r>
          </a:p>
          <a:p>
            <a:pPr algn="just">
              <a:spcBef>
                <a:spcPts val="0"/>
              </a:spcBef>
            </a:pPr>
            <a:endParaRPr lang="en-US" sz="2000" dirty="0"/>
          </a:p>
          <a:p>
            <a:pPr algn="just">
              <a:spcBef>
                <a:spcPts val="0"/>
              </a:spcBef>
            </a:pPr>
            <a:r>
              <a:rPr lang="en-US" sz="2000" dirty="0"/>
              <a:t>ELECTION MATERIALS.</a:t>
            </a:r>
          </a:p>
          <a:p>
            <a:pPr algn="just">
              <a:spcBef>
                <a:spcPts val="0"/>
              </a:spcBef>
            </a:pPr>
            <a:r>
              <a:rPr lang="en-US" sz="2000" dirty="0"/>
              <a:t>Registrars of Voters to provide election materials to Moderators before 8:00 p.m. (9-259)</a:t>
            </a:r>
          </a:p>
          <a:p>
            <a:pPr algn="just">
              <a:spcBef>
                <a:spcPts val="0"/>
              </a:spcBef>
            </a:pPr>
            <a:endParaRPr lang="en-US" sz="2000" dirty="0"/>
          </a:p>
          <a:p>
            <a:pPr algn="just">
              <a:spcBef>
                <a:spcPts val="0"/>
              </a:spcBef>
            </a:pPr>
            <a:r>
              <a:rPr lang="en-US" sz="2000" dirty="0"/>
              <a:t>VOTING MACHINES.</a:t>
            </a:r>
          </a:p>
          <a:p>
            <a:pPr algn="just">
              <a:spcBef>
                <a:spcPts val="0"/>
              </a:spcBef>
            </a:pPr>
            <a:r>
              <a:rPr lang="en-US" sz="2000" dirty="0"/>
              <a:t>Tabulators, ballots and other polling place supplies can be delivered to polling place on morning of election OR delivered to a temporary secure location before election day and prepared for election by the moderator and assistant registrars on the morning of the election. (9-238 and 9-247)</a:t>
            </a:r>
          </a:p>
          <a:p>
            <a:endParaRPr lang="en-US" sz="2000" dirty="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3928F3AB-4C42-5FE4-DE0B-70BF4F5432AE}"/>
              </a:ext>
            </a:extLst>
          </p:cNvPr>
          <p:cNvSpPr txBox="1"/>
          <p:nvPr/>
        </p:nvSpPr>
        <p:spPr>
          <a:xfrm>
            <a:off x="3582985" y="1275208"/>
            <a:ext cx="8569467" cy="584775"/>
          </a:xfrm>
          <a:prstGeom prst="rect">
            <a:avLst/>
          </a:prstGeom>
          <a:noFill/>
        </p:spPr>
        <p:txBody>
          <a:bodyPr wrap="square">
            <a:spAutoFit/>
          </a:bodyPr>
          <a:lstStyle/>
          <a:p>
            <a:r>
              <a:rPr lang="en-US" sz="3200" dirty="0">
                <a:solidFill>
                  <a:schemeClr val="bg1"/>
                </a:solidFill>
                <a:latin typeface="Verdana" panose="020B0604030504040204" pitchFamily="34" charset="0"/>
                <a:ea typeface="Verdana" panose="020B0604030504040204" pitchFamily="34" charset="0"/>
                <a:cs typeface="Vrinda" panose="020B0502040204020203" pitchFamily="34" charset="0"/>
              </a:rPr>
              <a:t>November 4, 2024 </a:t>
            </a:r>
            <a:endParaRPr lang="en-US" sz="32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03974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813" y="117696"/>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82985" y="797100"/>
            <a:ext cx="8744473" cy="584775"/>
          </a:xfrm>
          <a:prstGeom prst="rect">
            <a:avLst/>
          </a:prstGeom>
          <a:noFill/>
        </p:spPr>
        <p:txBody>
          <a:bodyPr wrap="square" rtlCol="0">
            <a:spAutoFit/>
          </a:bodyPr>
          <a:lstStyle/>
          <a:p>
            <a:pPr algn="ctr"/>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2902456" y="2377747"/>
            <a:ext cx="9008438" cy="4401205"/>
          </a:xfrm>
          <a:prstGeom prst="rect">
            <a:avLst/>
          </a:prstGeom>
          <a:noFill/>
        </p:spPr>
        <p:txBody>
          <a:bodyPr wrap="square" lIns="91440" tIns="45720" rIns="91440" bIns="45720" anchor="t">
            <a:spAutoFit/>
          </a:bodyPr>
          <a:lstStyle/>
          <a:p>
            <a:pPr algn="just">
              <a:spcBef>
                <a:spcPts val="0"/>
              </a:spcBef>
            </a:pPr>
            <a:r>
              <a:rPr lang="en-US" sz="2000" dirty="0">
                <a:latin typeface="Verdana" panose="020B0604030504040204" pitchFamily="34" charset="0"/>
                <a:ea typeface="Verdana" panose="020B0604030504040204" pitchFamily="34" charset="0"/>
              </a:rPr>
              <a:t>ABSENTEE BALLOT CHECK-OFF.</a:t>
            </a:r>
          </a:p>
          <a:p>
            <a:pPr algn="just">
              <a:spcBef>
                <a:spcPts val="0"/>
              </a:spcBef>
            </a:pPr>
            <a:r>
              <a:rPr lang="en-US" sz="2000" dirty="0">
                <a:latin typeface="Verdana" panose="020B0604030504040204" pitchFamily="34" charset="0"/>
                <a:ea typeface="Verdana" panose="020B0604030504040204" pitchFamily="34" charset="0"/>
              </a:rPr>
              <a:t>Whether central counting of absentee ballots has been designated or not, beginning as soon after 11:00 a.m. on this day as the absentee ballots are available from the town clerk, the registrars shall check without opening the outer envelopes, the names of such absentee voters on the official check list to be used at such election by indicating "Absentee" or "A" preceding such name, and shall in the case of central counting also note such designation on duplicate list. After checking is completed, town clerk seals unopened ballots for delivery between 10:00 a.m. and 12:00 noon election day. Although checking may begin on October 27, 2024, it must be completed by this day. (9-140c)</a:t>
            </a:r>
          </a:p>
          <a:p>
            <a:pPr algn="just">
              <a:spcBef>
                <a:spcPts val="0"/>
              </a:spcBef>
            </a:pPr>
            <a:endParaRPr lang="en-US" sz="2000" dirty="0">
              <a:latin typeface="Verdana" panose="020B0604030504040204" pitchFamily="34" charset="0"/>
              <a:ea typeface="Verdana" panose="020B0604030504040204" pitchFamily="34" charset="0"/>
            </a:endParaRPr>
          </a:p>
          <a:p>
            <a:endParaRPr lang="en-US" sz="2000" dirty="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3928F3AB-4C42-5FE4-DE0B-70BF4F5432AE}"/>
              </a:ext>
            </a:extLst>
          </p:cNvPr>
          <p:cNvSpPr txBox="1"/>
          <p:nvPr/>
        </p:nvSpPr>
        <p:spPr>
          <a:xfrm>
            <a:off x="3582985" y="1275208"/>
            <a:ext cx="8569467" cy="584775"/>
          </a:xfrm>
          <a:prstGeom prst="rect">
            <a:avLst/>
          </a:prstGeom>
          <a:noFill/>
        </p:spPr>
        <p:txBody>
          <a:bodyPr wrap="square">
            <a:spAutoFit/>
          </a:bodyPr>
          <a:lstStyle/>
          <a:p>
            <a:r>
              <a:rPr lang="en-US" sz="3200" dirty="0">
                <a:solidFill>
                  <a:schemeClr val="bg1"/>
                </a:solidFill>
                <a:latin typeface="Verdana" panose="020B0604030504040204" pitchFamily="34" charset="0"/>
                <a:ea typeface="Verdana" panose="020B0604030504040204" pitchFamily="34" charset="0"/>
                <a:cs typeface="Vrinda" panose="020B0502040204020203" pitchFamily="34" charset="0"/>
              </a:rPr>
              <a:t>November 4, 2024 </a:t>
            </a:r>
            <a:endParaRPr lang="en-US" sz="32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39443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813" y="117696"/>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82985" y="797100"/>
            <a:ext cx="8744473" cy="584775"/>
          </a:xfrm>
          <a:prstGeom prst="rect">
            <a:avLst/>
          </a:prstGeom>
          <a:noFill/>
        </p:spPr>
        <p:txBody>
          <a:bodyPr wrap="square" rtlCol="0">
            <a:spAutoFit/>
          </a:bodyPr>
          <a:lstStyle/>
          <a:p>
            <a:pPr algn="ctr"/>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2902456" y="2377747"/>
            <a:ext cx="9008438" cy="4401205"/>
          </a:xfrm>
          <a:prstGeom prst="rect">
            <a:avLst/>
          </a:prstGeom>
          <a:noFill/>
        </p:spPr>
        <p:txBody>
          <a:bodyPr wrap="square" lIns="91440" tIns="45720" rIns="91440" bIns="45720" anchor="t">
            <a:spAutoFit/>
          </a:bodyPr>
          <a:lstStyle/>
          <a:p>
            <a:pPr algn="just">
              <a:spcBef>
                <a:spcPts val="0"/>
              </a:spcBef>
            </a:pPr>
            <a:r>
              <a:rPr lang="en-US" sz="2000" dirty="0">
                <a:latin typeface="Verdana" panose="020B0604030504040204" pitchFamily="34" charset="0"/>
                <a:ea typeface="Verdana" panose="020B0604030504040204" pitchFamily="34" charset="0"/>
              </a:rPr>
              <a:t>REGISTRY LIST.</a:t>
            </a:r>
          </a:p>
          <a:p>
            <a:pPr algn="just">
              <a:spcBef>
                <a:spcPts val="0"/>
              </a:spcBef>
            </a:pPr>
            <a:r>
              <a:rPr lang="en-US" sz="2000" dirty="0">
                <a:latin typeface="Verdana" panose="020B0604030504040204" pitchFamily="34" charset="0"/>
                <a:ea typeface="Verdana" panose="020B0604030504040204" pitchFamily="34" charset="0"/>
              </a:rPr>
              <a:t>Last day before election to remove electors from registry list who have died, become disfranchised or confirmed in writing that they have moved out of town. An elector is deemed to have confirmed in writing that he has moved out of town if (1) the registrars have received a cancellation form or (2) the elector has notified DMV of a change of address out of town concerning a driver's license. (DMV notifies the registrars, and the registrars send Notice of Removal.) The names of persons removed are not sent to the polls and such persons may be restored on election day only if both registrars are contacted and consent to approve the applicant's request for restoration. (9-32 and 9-35)</a:t>
            </a:r>
          </a:p>
          <a:p>
            <a:pPr algn="just">
              <a:spcBef>
                <a:spcPts val="0"/>
              </a:spcBef>
            </a:pPr>
            <a:endParaRPr lang="en-US" sz="2000" dirty="0">
              <a:latin typeface="Verdana" panose="020B0604030504040204" pitchFamily="34" charset="0"/>
              <a:ea typeface="Verdana" panose="020B0604030504040204" pitchFamily="34" charset="0"/>
            </a:endParaRPr>
          </a:p>
          <a:p>
            <a:endParaRPr lang="en-US" sz="2000" dirty="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3928F3AB-4C42-5FE4-DE0B-70BF4F5432AE}"/>
              </a:ext>
            </a:extLst>
          </p:cNvPr>
          <p:cNvSpPr txBox="1"/>
          <p:nvPr/>
        </p:nvSpPr>
        <p:spPr>
          <a:xfrm>
            <a:off x="3582985" y="1275208"/>
            <a:ext cx="8569467" cy="584775"/>
          </a:xfrm>
          <a:prstGeom prst="rect">
            <a:avLst/>
          </a:prstGeom>
          <a:noFill/>
        </p:spPr>
        <p:txBody>
          <a:bodyPr wrap="square">
            <a:spAutoFit/>
          </a:bodyPr>
          <a:lstStyle/>
          <a:p>
            <a:r>
              <a:rPr lang="en-US" sz="3200" dirty="0">
                <a:solidFill>
                  <a:schemeClr val="bg1"/>
                </a:solidFill>
                <a:latin typeface="Verdana" panose="020B0604030504040204" pitchFamily="34" charset="0"/>
                <a:ea typeface="Verdana" panose="020B0604030504040204" pitchFamily="34" charset="0"/>
                <a:cs typeface="Vrinda" panose="020B0502040204020203" pitchFamily="34" charset="0"/>
              </a:rPr>
              <a:t>November 4, 2024 </a:t>
            </a:r>
            <a:endParaRPr lang="en-US" sz="32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61103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813" y="117696"/>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82985" y="797100"/>
            <a:ext cx="8744473" cy="584775"/>
          </a:xfrm>
          <a:prstGeom prst="rect">
            <a:avLst/>
          </a:prstGeom>
          <a:noFill/>
        </p:spPr>
        <p:txBody>
          <a:bodyPr wrap="square" rtlCol="0">
            <a:spAutoFit/>
          </a:bodyPr>
          <a:lstStyle/>
          <a:p>
            <a:pPr algn="ctr"/>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2902456" y="2377747"/>
            <a:ext cx="9008438" cy="4401205"/>
          </a:xfrm>
          <a:prstGeom prst="rect">
            <a:avLst/>
          </a:prstGeom>
          <a:noFill/>
        </p:spPr>
        <p:txBody>
          <a:bodyPr wrap="square" lIns="91440" tIns="45720" rIns="91440" bIns="45720" anchor="t">
            <a:spAutoFit/>
          </a:bodyPr>
          <a:lstStyle/>
          <a:p>
            <a:pPr algn="just">
              <a:spcBef>
                <a:spcPts val="0"/>
              </a:spcBef>
            </a:pPr>
            <a:r>
              <a:rPr lang="en-US" sz="2000" dirty="0">
                <a:latin typeface="Verdana" panose="020B0604030504040204" pitchFamily="34" charset="0"/>
                <a:ea typeface="Verdana" panose="020B0604030504040204" pitchFamily="34" charset="0"/>
              </a:rPr>
              <a:t>INACTIVE LIST.</a:t>
            </a:r>
          </a:p>
          <a:p>
            <a:pPr algn="just">
              <a:spcBef>
                <a:spcPts val="0"/>
              </a:spcBef>
            </a:pPr>
            <a:r>
              <a:rPr lang="en-US" sz="2000" dirty="0">
                <a:latin typeface="Verdana" panose="020B0604030504040204" pitchFamily="34" charset="0"/>
                <a:ea typeface="Verdana" panose="020B0604030504040204" pitchFamily="34" charset="0"/>
              </a:rPr>
              <a:t>The registrars prepare an inactive list of (1) any person whose notice of approval of mail-in was returned undeliverable and who did not respond to a confirmation of voting residence notice sent thirty days prior to this date, and (2) any person who was sent a confirmation of voting residence notice between April 2, 2024– May 1, 2024 on the basis of the canvass and did not respond within thirty days after it was sent (and was not restored). The inactive list is sent to the polls. Electors on the inactive list may sign a restoration form at the polls and, if both registrars or both assistant registrars of voters in the polls consent, such elector may vote. (9-23g(c), 9-35 and 9- 42(c))</a:t>
            </a:r>
          </a:p>
          <a:p>
            <a:pPr algn="just">
              <a:spcBef>
                <a:spcPts val="0"/>
              </a:spcBef>
            </a:pPr>
            <a:endParaRPr lang="en-US" sz="2000" dirty="0">
              <a:latin typeface="Verdana" panose="020B0604030504040204" pitchFamily="34" charset="0"/>
              <a:ea typeface="Verdana" panose="020B0604030504040204" pitchFamily="34" charset="0"/>
            </a:endParaRPr>
          </a:p>
          <a:p>
            <a:endParaRPr lang="en-US" sz="2000" dirty="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3928F3AB-4C42-5FE4-DE0B-70BF4F5432AE}"/>
              </a:ext>
            </a:extLst>
          </p:cNvPr>
          <p:cNvSpPr txBox="1"/>
          <p:nvPr/>
        </p:nvSpPr>
        <p:spPr>
          <a:xfrm>
            <a:off x="3582985" y="1275208"/>
            <a:ext cx="8569467" cy="584775"/>
          </a:xfrm>
          <a:prstGeom prst="rect">
            <a:avLst/>
          </a:prstGeom>
          <a:noFill/>
        </p:spPr>
        <p:txBody>
          <a:bodyPr wrap="square">
            <a:spAutoFit/>
          </a:bodyPr>
          <a:lstStyle/>
          <a:p>
            <a:r>
              <a:rPr lang="en-US" sz="3200" dirty="0">
                <a:solidFill>
                  <a:schemeClr val="bg1"/>
                </a:solidFill>
                <a:latin typeface="Verdana" panose="020B0604030504040204" pitchFamily="34" charset="0"/>
                <a:ea typeface="Verdana" panose="020B0604030504040204" pitchFamily="34" charset="0"/>
                <a:cs typeface="Vrinda" panose="020B0502040204020203" pitchFamily="34" charset="0"/>
              </a:rPr>
              <a:t>November 4, 2024 </a:t>
            </a:r>
            <a:endParaRPr lang="en-US" sz="32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81761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813" y="117696"/>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82985" y="797100"/>
            <a:ext cx="8744473" cy="584775"/>
          </a:xfrm>
          <a:prstGeom prst="rect">
            <a:avLst/>
          </a:prstGeom>
          <a:noFill/>
        </p:spPr>
        <p:txBody>
          <a:bodyPr wrap="square" rtlCol="0">
            <a:spAutoFit/>
          </a:bodyPr>
          <a:lstStyle/>
          <a:p>
            <a:pPr algn="ctr"/>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2902456" y="2377747"/>
            <a:ext cx="9008438" cy="2554545"/>
          </a:xfrm>
          <a:prstGeom prst="rect">
            <a:avLst/>
          </a:prstGeom>
          <a:noFill/>
        </p:spPr>
        <p:txBody>
          <a:bodyPr wrap="square" lIns="91440" tIns="45720" rIns="91440" bIns="45720" anchor="t">
            <a:spAutoFit/>
          </a:bodyPr>
          <a:lstStyle/>
          <a:p>
            <a:pPr algn="just">
              <a:spcBef>
                <a:spcPts val="0"/>
              </a:spcBef>
            </a:pPr>
            <a:r>
              <a:rPr lang="en-US" sz="2000" dirty="0">
                <a:latin typeface="Verdana" panose="020B0604030504040204" pitchFamily="34" charset="0"/>
                <a:ea typeface="Verdana" panose="020B0604030504040204" pitchFamily="34" charset="0"/>
              </a:rPr>
              <a:t>REMOVE FROM INACTIVE LIST.</a:t>
            </a:r>
          </a:p>
          <a:p>
            <a:pPr algn="just">
              <a:spcBef>
                <a:spcPts val="0"/>
              </a:spcBef>
            </a:pPr>
            <a:r>
              <a:rPr lang="en-US" sz="2000" dirty="0">
                <a:latin typeface="Verdana" panose="020B0604030504040204" pitchFamily="34" charset="0"/>
                <a:ea typeface="Verdana" panose="020B0604030504040204" pitchFamily="34" charset="0"/>
              </a:rPr>
              <a:t>Last day before election to remove electors from inactive registry list who were sent a Confirmation of Voting Residence Notice four years ago and did not respond within thirty days after it was sent (and were never restored to the active list). (9-35)</a:t>
            </a:r>
          </a:p>
          <a:p>
            <a:pPr algn="just">
              <a:spcBef>
                <a:spcPts val="0"/>
              </a:spcBef>
            </a:pPr>
            <a:endParaRPr lang="en-US" sz="2000" dirty="0">
              <a:latin typeface="Verdana" panose="020B0604030504040204" pitchFamily="34" charset="0"/>
              <a:ea typeface="Verdana" panose="020B0604030504040204" pitchFamily="34" charset="0"/>
            </a:endParaRPr>
          </a:p>
          <a:p>
            <a:pPr algn="just">
              <a:spcBef>
                <a:spcPts val="0"/>
              </a:spcBef>
            </a:pPr>
            <a:endParaRPr lang="en-US" sz="2000" dirty="0">
              <a:latin typeface="Verdana" panose="020B0604030504040204" pitchFamily="34" charset="0"/>
              <a:ea typeface="Verdana" panose="020B0604030504040204" pitchFamily="34" charset="0"/>
            </a:endParaRPr>
          </a:p>
          <a:p>
            <a:endParaRPr lang="en-US" sz="2000" dirty="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3928F3AB-4C42-5FE4-DE0B-70BF4F5432AE}"/>
              </a:ext>
            </a:extLst>
          </p:cNvPr>
          <p:cNvSpPr txBox="1"/>
          <p:nvPr/>
        </p:nvSpPr>
        <p:spPr>
          <a:xfrm>
            <a:off x="3582985" y="1275208"/>
            <a:ext cx="8569467" cy="584775"/>
          </a:xfrm>
          <a:prstGeom prst="rect">
            <a:avLst/>
          </a:prstGeom>
          <a:noFill/>
        </p:spPr>
        <p:txBody>
          <a:bodyPr wrap="square">
            <a:spAutoFit/>
          </a:bodyPr>
          <a:lstStyle/>
          <a:p>
            <a:r>
              <a:rPr lang="en-US" sz="3200" dirty="0">
                <a:solidFill>
                  <a:schemeClr val="bg1"/>
                </a:solidFill>
                <a:latin typeface="Verdana" panose="020B0604030504040204" pitchFamily="34" charset="0"/>
                <a:ea typeface="Verdana" panose="020B0604030504040204" pitchFamily="34" charset="0"/>
                <a:cs typeface="Vrinda" panose="020B0502040204020203" pitchFamily="34" charset="0"/>
              </a:rPr>
              <a:t>November 4, 2024 </a:t>
            </a:r>
            <a:endParaRPr lang="en-US" sz="32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4926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813" y="117696"/>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82985" y="797100"/>
            <a:ext cx="8744473" cy="584775"/>
          </a:xfrm>
          <a:prstGeom prst="rect">
            <a:avLst/>
          </a:prstGeom>
          <a:noFill/>
        </p:spPr>
        <p:txBody>
          <a:bodyPr wrap="square" rtlCol="0">
            <a:spAutoFit/>
          </a:bodyPr>
          <a:lstStyle/>
          <a:p>
            <a:pPr algn="ctr"/>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2902456" y="2231443"/>
            <a:ext cx="9008438" cy="6555641"/>
          </a:xfrm>
          <a:prstGeom prst="rect">
            <a:avLst/>
          </a:prstGeom>
          <a:noFill/>
        </p:spPr>
        <p:txBody>
          <a:bodyPr wrap="square" lIns="91440" tIns="45720" rIns="91440" bIns="45720" anchor="t">
            <a:spAutoFit/>
          </a:bodyPr>
          <a:lstStyle/>
          <a:p>
            <a:pPr algn="just">
              <a:spcBef>
                <a:spcPts val="0"/>
              </a:spcBef>
            </a:pPr>
            <a:r>
              <a:rPr lang="en-US" sz="2000" dirty="0">
                <a:latin typeface="Verdana" panose="020B0604030504040204" pitchFamily="34" charset="0"/>
                <a:ea typeface="Verdana" panose="020B0604030504040204" pitchFamily="34" charset="0"/>
              </a:rPr>
              <a:t>Election Day.</a:t>
            </a:r>
          </a:p>
          <a:p>
            <a:pPr algn="just">
              <a:spcBef>
                <a:spcPts val="0"/>
              </a:spcBef>
            </a:pPr>
            <a:r>
              <a:rPr lang="en-US" sz="2000" dirty="0">
                <a:latin typeface="Verdana" panose="020B0604030504040204" pitchFamily="34" charset="0"/>
                <a:ea typeface="Verdana" panose="020B0604030504040204" pitchFamily="34" charset="0"/>
              </a:rPr>
              <a:t>MEETING OF ELECTION OFFICIALS at polling places by 5:15 a.m. (9-174 and 9- 259)</a:t>
            </a:r>
          </a:p>
          <a:p>
            <a:pPr>
              <a:spcBef>
                <a:spcPts val="0"/>
              </a:spcBef>
            </a:pPr>
            <a:endParaRPr lang="en-US" sz="2000" dirty="0">
              <a:latin typeface="Verdana" panose="020B0604030504040204" pitchFamily="34" charset="0"/>
              <a:ea typeface="Verdana" panose="020B0604030504040204" pitchFamily="34" charset="0"/>
            </a:endParaRPr>
          </a:p>
          <a:p>
            <a:pPr algn="just">
              <a:spcBef>
                <a:spcPts val="0"/>
              </a:spcBef>
            </a:pPr>
            <a:r>
              <a:rPr lang="en-US" sz="2000" dirty="0">
                <a:latin typeface="Verdana" panose="020B0604030504040204" pitchFamily="34" charset="0"/>
                <a:ea typeface="Verdana" panose="020B0604030504040204" pitchFamily="34" charset="0"/>
              </a:rPr>
              <a:t>MEETING OF MODERATOR AND ASSISTANTS by 5:40 a.m. to place distance markers. (9-236)</a:t>
            </a:r>
          </a:p>
          <a:p>
            <a:pPr>
              <a:spcBef>
                <a:spcPts val="0"/>
              </a:spcBef>
            </a:pPr>
            <a:endParaRPr lang="en-US" sz="2000" dirty="0">
              <a:latin typeface="Verdana" panose="020B0604030504040204" pitchFamily="34" charset="0"/>
              <a:ea typeface="Verdana" panose="020B0604030504040204" pitchFamily="34" charset="0"/>
            </a:endParaRPr>
          </a:p>
          <a:p>
            <a:pPr>
              <a:spcBef>
                <a:spcPts val="0"/>
              </a:spcBef>
            </a:pPr>
            <a:r>
              <a:rPr lang="en-US" sz="2000" dirty="0">
                <a:latin typeface="Verdana" panose="020B0604030504040204" pitchFamily="34" charset="0"/>
                <a:ea typeface="Verdana" panose="020B0604030504040204" pitchFamily="34" charset="0"/>
              </a:rPr>
              <a:t>DEMONSTRATOR DEVICE to be provided inside polling place. (9-260)</a:t>
            </a:r>
          </a:p>
          <a:p>
            <a:pPr>
              <a:spcBef>
                <a:spcPts val="0"/>
              </a:spcBef>
            </a:pPr>
            <a:endParaRPr lang="en-US" sz="2000" dirty="0">
              <a:latin typeface="Verdana" panose="020B0604030504040204" pitchFamily="34" charset="0"/>
              <a:ea typeface="Verdana" panose="020B0604030504040204" pitchFamily="34" charset="0"/>
            </a:endParaRPr>
          </a:p>
          <a:p>
            <a:pPr algn="just">
              <a:spcBef>
                <a:spcPts val="0"/>
              </a:spcBef>
            </a:pPr>
            <a:r>
              <a:rPr lang="en-US" sz="2000" dirty="0">
                <a:latin typeface="Verdana" panose="020B0604030504040204" pitchFamily="34" charset="0"/>
                <a:ea typeface="Verdana" panose="020B0604030504040204" pitchFamily="34" charset="0"/>
              </a:rPr>
              <a:t>2 SAMPLE BALLOT LABELS; 3 CONSTITUTIONAL AMENDMENT POSTERS (If Applicable) and VOTER’S BILL OF RIGHTS POSTERS (and, if town so elects, three local question posters with explanatory text and/or arguments regarding the questions) to be posted in each polling place. (9-255, 9-369b, 2-30a(b), and 9- 236b)</a:t>
            </a:r>
          </a:p>
          <a:p>
            <a:pPr>
              <a:spcBef>
                <a:spcPts val="0"/>
              </a:spcBef>
            </a:pPr>
            <a:endParaRPr lang="en-US" sz="2000" dirty="0">
              <a:latin typeface="Verdana" panose="020B0604030504040204" pitchFamily="34" charset="0"/>
              <a:ea typeface="Verdana" panose="020B0604030504040204" pitchFamily="34" charset="0"/>
            </a:endParaRPr>
          </a:p>
          <a:p>
            <a:pPr algn="just">
              <a:spcBef>
                <a:spcPts val="0"/>
              </a:spcBef>
            </a:pPr>
            <a:endParaRPr lang="en-US" sz="2000" dirty="0">
              <a:latin typeface="Verdana" panose="020B0604030504040204" pitchFamily="34" charset="0"/>
              <a:ea typeface="Verdana" panose="020B0604030504040204" pitchFamily="34" charset="0"/>
            </a:endParaRPr>
          </a:p>
          <a:p>
            <a:pPr algn="just">
              <a:spcBef>
                <a:spcPts val="0"/>
              </a:spcBef>
            </a:pPr>
            <a:endParaRPr lang="en-US" sz="2000" dirty="0">
              <a:latin typeface="Verdana" panose="020B0604030504040204" pitchFamily="34" charset="0"/>
              <a:ea typeface="Verdana" panose="020B0604030504040204" pitchFamily="34" charset="0"/>
            </a:endParaRPr>
          </a:p>
          <a:p>
            <a:pPr>
              <a:spcBef>
                <a:spcPts val="0"/>
              </a:spcBef>
            </a:pPr>
            <a:endParaRPr lang="en-US" sz="2000" dirty="0">
              <a:latin typeface="Verdana" panose="020B0604030504040204" pitchFamily="34" charset="0"/>
              <a:ea typeface="Verdana" panose="020B0604030504040204" pitchFamily="34" charset="0"/>
            </a:endParaRPr>
          </a:p>
          <a:p>
            <a:pPr>
              <a:spcBef>
                <a:spcPts val="0"/>
              </a:spcBef>
            </a:pPr>
            <a:endParaRPr lang="en-US" sz="2000" dirty="0">
              <a:latin typeface="Verdana" panose="020B0604030504040204" pitchFamily="34" charset="0"/>
              <a:ea typeface="Verdana" panose="020B0604030504040204" pitchFamily="34" charset="0"/>
            </a:endParaRPr>
          </a:p>
          <a:p>
            <a:endParaRPr lang="en-US" sz="2000" dirty="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3928F3AB-4C42-5FE4-DE0B-70BF4F5432AE}"/>
              </a:ext>
            </a:extLst>
          </p:cNvPr>
          <p:cNvSpPr txBox="1"/>
          <p:nvPr/>
        </p:nvSpPr>
        <p:spPr>
          <a:xfrm>
            <a:off x="3582985" y="1275208"/>
            <a:ext cx="8569467" cy="584775"/>
          </a:xfrm>
          <a:prstGeom prst="rect">
            <a:avLst/>
          </a:prstGeom>
          <a:noFill/>
        </p:spPr>
        <p:txBody>
          <a:bodyPr wrap="square">
            <a:spAutoFit/>
          </a:bodyPr>
          <a:lstStyle/>
          <a:p>
            <a:r>
              <a:rPr lang="en-US" sz="3200" dirty="0">
                <a:solidFill>
                  <a:schemeClr val="bg1"/>
                </a:solidFill>
                <a:latin typeface="Verdana" panose="020B0604030504040204" pitchFamily="34" charset="0"/>
                <a:ea typeface="Verdana" panose="020B0604030504040204" pitchFamily="34" charset="0"/>
                <a:cs typeface="Vrinda" panose="020B0502040204020203" pitchFamily="34" charset="0"/>
              </a:rPr>
              <a:t>November 5, 2024 </a:t>
            </a:r>
            <a:endParaRPr lang="en-US" sz="32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86799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813" y="117696"/>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82985" y="797100"/>
            <a:ext cx="8744473" cy="584775"/>
          </a:xfrm>
          <a:prstGeom prst="rect">
            <a:avLst/>
          </a:prstGeom>
          <a:noFill/>
        </p:spPr>
        <p:txBody>
          <a:bodyPr wrap="square" rtlCol="0">
            <a:spAutoFit/>
          </a:bodyPr>
          <a:lstStyle/>
          <a:p>
            <a:pPr algn="ctr"/>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2902456" y="2525013"/>
            <a:ext cx="9008438" cy="3785652"/>
          </a:xfrm>
          <a:prstGeom prst="rect">
            <a:avLst/>
          </a:prstGeom>
          <a:noFill/>
        </p:spPr>
        <p:txBody>
          <a:bodyPr wrap="square" lIns="91440" tIns="45720" rIns="91440" bIns="45720" anchor="t">
            <a:spAutoFit/>
          </a:bodyPr>
          <a:lstStyle/>
          <a:p>
            <a:pPr>
              <a:spcBef>
                <a:spcPts val="0"/>
              </a:spcBef>
            </a:pPr>
            <a:r>
              <a:rPr lang="en-US" sz="2000" dirty="0">
                <a:latin typeface="Verdana" panose="020B0604030504040204" pitchFamily="34" charset="0"/>
                <a:ea typeface="Verdana" panose="020B0604030504040204" pitchFamily="34" charset="0"/>
              </a:rPr>
              <a:t>VOTER REGISTRATION RECEIPT.</a:t>
            </a:r>
          </a:p>
          <a:p>
            <a:pPr algn="just">
              <a:spcBef>
                <a:spcPts val="0"/>
              </a:spcBef>
            </a:pPr>
            <a:r>
              <a:rPr lang="en-US" sz="2000" dirty="0">
                <a:latin typeface="Verdana" panose="020B0604030504040204" pitchFamily="34" charset="0"/>
                <a:ea typeface="Verdana" panose="020B0604030504040204" pitchFamily="34" charset="0"/>
              </a:rPr>
              <a:t>On election day, an applicant whose name is not on the check-list may vote if, at the polls, he (1) presents a voter registration receipt from the DMV or other prescribed voter registration agency that his application was received by the deadline, (3) fills out a new voter registration card, (3) the card is approved by the registrar, and (4) the voter presents the required identification. (9-23g(d))</a:t>
            </a:r>
          </a:p>
          <a:p>
            <a:pPr>
              <a:spcBef>
                <a:spcPts val="0"/>
              </a:spcBef>
            </a:pPr>
            <a:endParaRPr lang="en-US" sz="2000" dirty="0">
              <a:latin typeface="Verdana" panose="020B0604030504040204" pitchFamily="34" charset="0"/>
              <a:ea typeface="Verdana" panose="020B0604030504040204" pitchFamily="34" charset="0"/>
            </a:endParaRPr>
          </a:p>
          <a:p>
            <a:pPr>
              <a:spcBef>
                <a:spcPts val="0"/>
              </a:spcBef>
            </a:pPr>
            <a:r>
              <a:rPr lang="en-US" sz="2000" dirty="0">
                <a:latin typeface="Verdana" panose="020B0604030504040204" pitchFamily="34" charset="0"/>
                <a:ea typeface="Verdana" panose="020B0604030504040204" pitchFamily="34" charset="0"/>
              </a:rPr>
              <a:t>HOURS OF VOTING.</a:t>
            </a:r>
          </a:p>
          <a:p>
            <a:pPr algn="just">
              <a:spcBef>
                <a:spcPts val="0"/>
              </a:spcBef>
            </a:pPr>
            <a:r>
              <a:rPr lang="en-US" sz="2000" dirty="0">
                <a:latin typeface="Verdana" panose="020B0604030504040204" pitchFamily="34" charset="0"/>
                <a:ea typeface="Verdana" panose="020B0604030504040204" pitchFamily="34" charset="0"/>
              </a:rPr>
              <a:t>Polls to be open 6:00 a.m. to 8:00 p.m. Electors in line by 8:00 p.m. permitted to vote. (9-174) </a:t>
            </a:r>
          </a:p>
          <a:p>
            <a:endParaRPr lang="en-US" sz="2000" dirty="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3928F3AB-4C42-5FE4-DE0B-70BF4F5432AE}"/>
              </a:ext>
            </a:extLst>
          </p:cNvPr>
          <p:cNvSpPr txBox="1"/>
          <p:nvPr/>
        </p:nvSpPr>
        <p:spPr>
          <a:xfrm>
            <a:off x="3582985" y="1275208"/>
            <a:ext cx="8569467" cy="584775"/>
          </a:xfrm>
          <a:prstGeom prst="rect">
            <a:avLst/>
          </a:prstGeom>
          <a:noFill/>
        </p:spPr>
        <p:txBody>
          <a:bodyPr wrap="square">
            <a:spAutoFit/>
          </a:bodyPr>
          <a:lstStyle/>
          <a:p>
            <a:r>
              <a:rPr lang="en-US" sz="3200" dirty="0">
                <a:solidFill>
                  <a:schemeClr val="bg1"/>
                </a:solidFill>
                <a:latin typeface="Verdana" panose="020B0604030504040204" pitchFamily="34" charset="0"/>
                <a:ea typeface="Verdana" panose="020B0604030504040204" pitchFamily="34" charset="0"/>
                <a:cs typeface="Vrinda" panose="020B0502040204020203" pitchFamily="34" charset="0"/>
              </a:rPr>
              <a:t>November 5, 2024 </a:t>
            </a:r>
            <a:endParaRPr lang="en-US" sz="32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85409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813" y="117696"/>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82985" y="797100"/>
            <a:ext cx="8744473" cy="584775"/>
          </a:xfrm>
          <a:prstGeom prst="rect">
            <a:avLst/>
          </a:prstGeom>
          <a:noFill/>
        </p:spPr>
        <p:txBody>
          <a:bodyPr wrap="square" rtlCol="0">
            <a:spAutoFit/>
          </a:bodyPr>
          <a:lstStyle/>
          <a:p>
            <a:pPr algn="ctr"/>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2902456" y="2616120"/>
            <a:ext cx="9008438" cy="2246769"/>
          </a:xfrm>
          <a:prstGeom prst="rect">
            <a:avLst/>
          </a:prstGeom>
          <a:noFill/>
        </p:spPr>
        <p:txBody>
          <a:bodyPr wrap="square" lIns="91440" tIns="45720" rIns="91440" bIns="45720" anchor="t">
            <a:spAutoFit/>
          </a:bodyPr>
          <a:lstStyle/>
          <a:p>
            <a:r>
              <a:rPr lang="en-US" sz="2000" dirty="0">
                <a:latin typeface="Verdana"/>
                <a:ea typeface="Verdana"/>
                <a:cs typeface="Vrinda"/>
              </a:rPr>
              <a:t>Blank Ballots </a:t>
            </a:r>
            <a:endParaRPr lang="en-US" sz="2000" dirty="0">
              <a:latin typeface="Verdana" panose="020B0604030504040204" pitchFamily="34" charset="0"/>
              <a:ea typeface="Verdana" panose="020B0604030504040204" pitchFamily="34" charset="0"/>
              <a:cs typeface="Vrinda" panose="020B0502040204020203" pitchFamily="34" charset="0"/>
            </a:endParaRPr>
          </a:p>
          <a:p>
            <a:pPr>
              <a:spcBef>
                <a:spcPts val="0"/>
              </a:spcBef>
            </a:pPr>
            <a:endParaRPr lang="en-US" sz="2000" dirty="0">
              <a:latin typeface="Verdana" panose="020B0604030504040204" pitchFamily="34" charset="0"/>
              <a:ea typeface="Verdana" panose="020B0604030504040204" pitchFamily="34" charset="0"/>
              <a:cs typeface="Vrinda" panose="020B0502040204020203" pitchFamily="34" charset="0"/>
            </a:endParaRPr>
          </a:p>
          <a:p>
            <a:pPr algn="just"/>
            <a:r>
              <a:rPr lang="en-US" sz="2000" dirty="0">
                <a:latin typeface="Verdana"/>
                <a:ea typeface="Verdana"/>
                <a:cs typeface="Vrinda"/>
              </a:rPr>
              <a:t>Starting this date, registrars may direct the clerk to mail such blank ballot set to a qualified elector or applicant for admission as an elector who (1) is temporarily living or traveling outside the U.S. or (2) is a member of the armed forces, spouse, or dependent. Town clerk also may do so on their own motion. (9-153d)</a:t>
            </a:r>
          </a:p>
        </p:txBody>
      </p:sp>
      <p:sp>
        <p:nvSpPr>
          <p:cNvPr id="6" name="TextBox 5">
            <a:extLst>
              <a:ext uri="{FF2B5EF4-FFF2-40B4-BE49-F238E27FC236}">
                <a16:creationId xmlns:a16="http://schemas.microsoft.com/office/drawing/2014/main" id="{3928F3AB-4C42-5FE4-DE0B-70BF4F5432AE}"/>
              </a:ext>
            </a:extLst>
          </p:cNvPr>
          <p:cNvSpPr txBox="1"/>
          <p:nvPr/>
        </p:nvSpPr>
        <p:spPr>
          <a:xfrm>
            <a:off x="3582985" y="1247776"/>
            <a:ext cx="7865529" cy="584775"/>
          </a:xfrm>
          <a:prstGeom prst="rect">
            <a:avLst/>
          </a:prstGeom>
          <a:noFill/>
        </p:spPr>
        <p:txBody>
          <a:bodyPr wrap="square">
            <a:spAutoFit/>
          </a:bodyPr>
          <a:lstStyle/>
          <a:p>
            <a:r>
              <a:rPr lang="en-US" sz="3200" dirty="0">
                <a:solidFill>
                  <a:schemeClr val="bg1"/>
                </a:solidFill>
                <a:latin typeface="Verdana" panose="020B0604030504040204" pitchFamily="34" charset="0"/>
                <a:ea typeface="Verdana" panose="020B0604030504040204" pitchFamily="34" charset="0"/>
                <a:cs typeface="Vrinda" panose="020B0502040204020203" pitchFamily="34" charset="0"/>
              </a:rPr>
              <a:t>September 16, 2024 </a:t>
            </a:r>
            <a:endParaRPr lang="en-US" sz="32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69545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813" y="117696"/>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82985" y="797100"/>
            <a:ext cx="8744473" cy="584775"/>
          </a:xfrm>
          <a:prstGeom prst="rect">
            <a:avLst/>
          </a:prstGeom>
          <a:noFill/>
        </p:spPr>
        <p:txBody>
          <a:bodyPr wrap="square" rtlCol="0">
            <a:spAutoFit/>
          </a:bodyPr>
          <a:lstStyle/>
          <a:p>
            <a:pPr algn="ctr"/>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2829304" y="2222677"/>
            <a:ext cx="9227883" cy="5109091"/>
          </a:xfrm>
          <a:prstGeom prst="rect">
            <a:avLst/>
          </a:prstGeom>
          <a:noFill/>
        </p:spPr>
        <p:txBody>
          <a:bodyPr wrap="square" lIns="91440" tIns="45720" rIns="91440" bIns="45720" anchor="t">
            <a:spAutoFit/>
          </a:bodyPr>
          <a:lstStyle/>
          <a:p>
            <a:pPr>
              <a:spcBef>
                <a:spcPts val="0"/>
              </a:spcBef>
            </a:pPr>
            <a:r>
              <a:rPr lang="en-US" dirty="0">
                <a:latin typeface="Verdana" panose="020B0604030504040204" pitchFamily="34" charset="0"/>
                <a:ea typeface="Verdana" panose="020B0604030504040204" pitchFamily="34" charset="0"/>
              </a:rPr>
              <a:t>OVERSEAS BALLOTS.</a:t>
            </a:r>
          </a:p>
          <a:p>
            <a:pPr algn="just">
              <a:spcBef>
                <a:spcPts val="0"/>
              </a:spcBef>
            </a:pPr>
            <a:r>
              <a:rPr lang="en-US" dirty="0">
                <a:latin typeface="Verdana" panose="020B0604030504040204" pitchFamily="34" charset="0"/>
                <a:ea typeface="Verdana" panose="020B0604030504040204" pitchFamily="34" charset="0"/>
              </a:rPr>
              <a:t>Overseas ballots may be issued up to the close of the polls. However, they must be received by town clerk by close of the polls on election day in order to be cast. (9-158c and 9-158g)</a:t>
            </a:r>
          </a:p>
          <a:p>
            <a:pPr>
              <a:spcBef>
                <a:spcPts val="0"/>
              </a:spcBef>
            </a:pPr>
            <a:endParaRPr lang="en-US" dirty="0">
              <a:latin typeface="Verdana" panose="020B0604030504040204" pitchFamily="34" charset="0"/>
              <a:ea typeface="Verdana" panose="020B0604030504040204" pitchFamily="34" charset="0"/>
            </a:endParaRPr>
          </a:p>
          <a:p>
            <a:pPr>
              <a:spcBef>
                <a:spcPts val="0"/>
              </a:spcBef>
            </a:pPr>
            <a:r>
              <a:rPr lang="en-US" dirty="0">
                <a:latin typeface="Verdana" panose="020B0604030504040204" pitchFamily="34" charset="0"/>
                <a:ea typeface="Verdana" panose="020B0604030504040204" pitchFamily="34" charset="0"/>
              </a:rPr>
              <a:t>PRESIDENTIAL BALLOTS.</a:t>
            </a:r>
          </a:p>
          <a:p>
            <a:pPr algn="just">
              <a:spcBef>
                <a:spcPts val="0"/>
              </a:spcBef>
            </a:pPr>
            <a:r>
              <a:rPr lang="en-US" dirty="0">
                <a:latin typeface="Verdana" panose="020B0604030504040204" pitchFamily="34" charset="0"/>
                <a:ea typeface="Verdana" panose="020B0604030504040204" pitchFamily="34" charset="0"/>
              </a:rPr>
              <a:t>Presidential ballots for "former residents" may be issued up to the close of the polls. However, all presidential ballots must be received by town clerk by close of the polls on election day in order to be cast. (9-158c and 9-158g)</a:t>
            </a:r>
          </a:p>
          <a:p>
            <a:pPr>
              <a:spcBef>
                <a:spcPts val="0"/>
              </a:spcBef>
            </a:pPr>
            <a:endParaRPr lang="en-US" dirty="0">
              <a:latin typeface="Verdana" panose="020B0604030504040204" pitchFamily="34" charset="0"/>
              <a:ea typeface="Verdana" panose="020B0604030504040204" pitchFamily="34" charset="0"/>
            </a:endParaRPr>
          </a:p>
          <a:p>
            <a:pPr>
              <a:spcBef>
                <a:spcPts val="0"/>
              </a:spcBef>
            </a:pPr>
            <a:r>
              <a:rPr lang="en-US" dirty="0">
                <a:latin typeface="Verdana" panose="020B0604030504040204" pitchFamily="34" charset="0"/>
                <a:ea typeface="Verdana" panose="020B0604030504040204" pitchFamily="34" charset="0"/>
              </a:rPr>
              <a:t>ABSENTEE BALLOTS.</a:t>
            </a:r>
          </a:p>
          <a:p>
            <a:pPr algn="just">
              <a:spcBef>
                <a:spcPts val="0"/>
              </a:spcBef>
            </a:pPr>
            <a:r>
              <a:rPr lang="en-US" dirty="0">
                <a:latin typeface="Verdana" panose="020B0604030504040204" pitchFamily="34" charset="0"/>
                <a:ea typeface="Verdana" panose="020B0604030504040204" pitchFamily="34" charset="0"/>
              </a:rPr>
              <a:t>In order to be cast at an election, the absentee ballot must be received by the town clerk (1) by the close of the polls if it is mailed or if it is returned by a member of the immediate family of the applicant in person or by the qualified designee of an ill or physically disabled ballot applicant in person, or (2) by the day before the election if it is returned in person by the applicant. (9-140b)</a:t>
            </a:r>
          </a:p>
          <a:p>
            <a:endParaRPr lang="en-US" sz="2000" dirty="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3928F3AB-4C42-5FE4-DE0B-70BF4F5432AE}"/>
              </a:ext>
            </a:extLst>
          </p:cNvPr>
          <p:cNvSpPr txBox="1"/>
          <p:nvPr/>
        </p:nvSpPr>
        <p:spPr>
          <a:xfrm>
            <a:off x="3582985" y="1275208"/>
            <a:ext cx="8569467" cy="584775"/>
          </a:xfrm>
          <a:prstGeom prst="rect">
            <a:avLst/>
          </a:prstGeom>
          <a:noFill/>
        </p:spPr>
        <p:txBody>
          <a:bodyPr wrap="square">
            <a:spAutoFit/>
          </a:bodyPr>
          <a:lstStyle/>
          <a:p>
            <a:r>
              <a:rPr lang="en-US" sz="3200" dirty="0">
                <a:solidFill>
                  <a:schemeClr val="bg1"/>
                </a:solidFill>
                <a:latin typeface="Verdana" panose="020B0604030504040204" pitchFamily="34" charset="0"/>
                <a:ea typeface="Verdana" panose="020B0604030504040204" pitchFamily="34" charset="0"/>
                <a:cs typeface="Vrinda" panose="020B0502040204020203" pitchFamily="34" charset="0"/>
              </a:rPr>
              <a:t>November 5, 2024 </a:t>
            </a:r>
            <a:endParaRPr lang="en-US" sz="32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46634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813" y="117696"/>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82985" y="797100"/>
            <a:ext cx="8744473" cy="584775"/>
          </a:xfrm>
          <a:prstGeom prst="rect">
            <a:avLst/>
          </a:prstGeom>
          <a:noFill/>
        </p:spPr>
        <p:txBody>
          <a:bodyPr wrap="square" rtlCol="0">
            <a:spAutoFit/>
          </a:bodyPr>
          <a:lstStyle/>
          <a:p>
            <a:pPr algn="ctr"/>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2829304" y="2222677"/>
            <a:ext cx="9227883" cy="5016758"/>
          </a:xfrm>
          <a:prstGeom prst="rect">
            <a:avLst/>
          </a:prstGeom>
          <a:noFill/>
        </p:spPr>
        <p:txBody>
          <a:bodyPr wrap="square" lIns="91440" tIns="45720" rIns="91440" bIns="45720" anchor="t">
            <a:spAutoFit/>
          </a:bodyPr>
          <a:lstStyle/>
          <a:p>
            <a:pPr algn="just">
              <a:spcBef>
                <a:spcPts val="0"/>
              </a:spcBef>
            </a:pPr>
            <a:r>
              <a:rPr lang="en-US" sz="2000" dirty="0">
                <a:latin typeface="Verdana" panose="020B0604030504040204" pitchFamily="34" charset="0"/>
                <a:ea typeface="Verdana" panose="020B0604030504040204" pitchFamily="34" charset="0"/>
              </a:rPr>
              <a:t>All absentee ballots received before 11:00 a.m. of November 4, 2024, are to be delivered to the registrars of voters between 10:00 a.m. and 12:00 noon on primary day. Ballots received after 11:00 a.m. of November 4, 2024, and before 6:00 p.m. of election day are to be delivered at 6:00 p.m. (except that some may be retained until the polls close, if desired, in order to ensure ballot secrecy); and all ballots timely received after 6:00 p.m. are to be delivered at the close of the polls. In municipalities that have central counting of absentee ballots, at close of polls, registrars or assistant registrars shall deliver official check list to moderator of central location for checking. When absentee ballot counting is complete, moderator delivers check list and other information to head moderator. Absentee ballots may be delivered at other times that are mutually agreed upon by the town clerk and registrar of voters provided such time is not later than the close of the polls. (9-140c)</a:t>
            </a:r>
          </a:p>
          <a:p>
            <a:endParaRPr lang="en-US" sz="2000" dirty="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3928F3AB-4C42-5FE4-DE0B-70BF4F5432AE}"/>
              </a:ext>
            </a:extLst>
          </p:cNvPr>
          <p:cNvSpPr txBox="1"/>
          <p:nvPr/>
        </p:nvSpPr>
        <p:spPr>
          <a:xfrm>
            <a:off x="3582985" y="1275208"/>
            <a:ext cx="8569467" cy="584775"/>
          </a:xfrm>
          <a:prstGeom prst="rect">
            <a:avLst/>
          </a:prstGeom>
          <a:noFill/>
        </p:spPr>
        <p:txBody>
          <a:bodyPr wrap="square">
            <a:spAutoFit/>
          </a:bodyPr>
          <a:lstStyle/>
          <a:p>
            <a:r>
              <a:rPr lang="en-US" sz="3200" dirty="0">
                <a:solidFill>
                  <a:schemeClr val="bg1"/>
                </a:solidFill>
                <a:latin typeface="Verdana" panose="020B0604030504040204" pitchFamily="34" charset="0"/>
                <a:ea typeface="Verdana" panose="020B0604030504040204" pitchFamily="34" charset="0"/>
                <a:cs typeface="Vrinda" panose="020B0502040204020203" pitchFamily="34" charset="0"/>
              </a:rPr>
              <a:t>November 5, 2024 </a:t>
            </a:r>
            <a:endParaRPr lang="en-US" sz="32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46842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813" y="117696"/>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82985" y="797100"/>
            <a:ext cx="8744473" cy="584775"/>
          </a:xfrm>
          <a:prstGeom prst="rect">
            <a:avLst/>
          </a:prstGeom>
          <a:noFill/>
        </p:spPr>
        <p:txBody>
          <a:bodyPr wrap="square" rtlCol="0">
            <a:spAutoFit/>
          </a:bodyPr>
          <a:lstStyle/>
          <a:p>
            <a:pPr algn="ctr"/>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2829304" y="2222677"/>
            <a:ext cx="9227883" cy="4093428"/>
          </a:xfrm>
          <a:prstGeom prst="rect">
            <a:avLst/>
          </a:prstGeom>
          <a:noFill/>
        </p:spPr>
        <p:txBody>
          <a:bodyPr wrap="square" lIns="91440" tIns="45720" rIns="91440" bIns="45720" anchor="t">
            <a:spAutoFit/>
          </a:bodyPr>
          <a:lstStyle/>
          <a:p>
            <a:pPr>
              <a:spcBef>
                <a:spcPts val="0"/>
              </a:spcBef>
            </a:pPr>
            <a:r>
              <a:rPr lang="en-US" sz="2000" dirty="0">
                <a:latin typeface="Verdana" panose="020B0604030504040204" pitchFamily="34" charset="0"/>
                <a:ea typeface="Verdana" panose="020B0604030504040204" pitchFamily="34" charset="0"/>
              </a:rPr>
              <a:t>EARLY VOTING AND SAME DAY REGISTRATION BALLOTS.</a:t>
            </a:r>
          </a:p>
          <a:p>
            <a:pPr algn="just">
              <a:spcBef>
                <a:spcPts val="0"/>
              </a:spcBef>
            </a:pPr>
            <a:r>
              <a:rPr lang="en-US" sz="2000" dirty="0">
                <a:latin typeface="Verdana" panose="020B0604030504040204" pitchFamily="34" charset="0"/>
                <a:ea typeface="Verdana" panose="020B0604030504040204" pitchFamily="34" charset="0"/>
              </a:rPr>
              <a:t>Early voting ballots and SDR ballots received by the clerk prior to this day shall be delivered to the registrars between 6 a.m. and 10 a.m. SAME-DAY REGISTRATION. Individuals may register and vote in person on Election Day under SDR if they meet the eligibility requirements for voting in this state and are (1) not already an elector or (2) registered in one municipality but want to change their registration because they currently reside in another municipality. By law, a person is eligible to register and vote if they are (1) a U. S. citizen, (2) age 18 or older, and (3) a bona fide resident of the municipality in which they apply for admission as an elector. (9-19j, as amended by PA 23-5)</a:t>
            </a:r>
          </a:p>
          <a:p>
            <a:endParaRPr lang="en-US" sz="2000" dirty="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3928F3AB-4C42-5FE4-DE0B-70BF4F5432AE}"/>
              </a:ext>
            </a:extLst>
          </p:cNvPr>
          <p:cNvSpPr txBox="1"/>
          <p:nvPr/>
        </p:nvSpPr>
        <p:spPr>
          <a:xfrm>
            <a:off x="3582985" y="1275208"/>
            <a:ext cx="8569467" cy="584775"/>
          </a:xfrm>
          <a:prstGeom prst="rect">
            <a:avLst/>
          </a:prstGeom>
          <a:noFill/>
        </p:spPr>
        <p:txBody>
          <a:bodyPr wrap="square">
            <a:spAutoFit/>
          </a:bodyPr>
          <a:lstStyle/>
          <a:p>
            <a:r>
              <a:rPr lang="en-US" sz="3200" dirty="0">
                <a:solidFill>
                  <a:schemeClr val="bg1"/>
                </a:solidFill>
                <a:latin typeface="Verdana" panose="020B0604030504040204" pitchFamily="34" charset="0"/>
                <a:ea typeface="Verdana" panose="020B0604030504040204" pitchFamily="34" charset="0"/>
                <a:cs typeface="Vrinda" panose="020B0502040204020203" pitchFamily="34" charset="0"/>
              </a:rPr>
              <a:t>November 5, 2024 </a:t>
            </a:r>
            <a:endParaRPr lang="en-US" sz="32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73224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813" y="117696"/>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82985" y="797100"/>
            <a:ext cx="8744473" cy="584775"/>
          </a:xfrm>
          <a:prstGeom prst="rect">
            <a:avLst/>
          </a:prstGeom>
          <a:noFill/>
        </p:spPr>
        <p:txBody>
          <a:bodyPr wrap="square" rtlCol="0">
            <a:spAutoFit/>
          </a:bodyPr>
          <a:lstStyle/>
          <a:p>
            <a:pPr algn="ctr"/>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2829304" y="2222677"/>
            <a:ext cx="9227883" cy="3170099"/>
          </a:xfrm>
          <a:prstGeom prst="rect">
            <a:avLst/>
          </a:prstGeom>
          <a:noFill/>
        </p:spPr>
        <p:txBody>
          <a:bodyPr wrap="square" lIns="91440" tIns="45720" rIns="91440" bIns="45720" anchor="t">
            <a:spAutoFit/>
          </a:bodyPr>
          <a:lstStyle/>
          <a:p>
            <a:pPr>
              <a:spcBef>
                <a:spcPts val="0"/>
              </a:spcBef>
            </a:pPr>
            <a:r>
              <a:rPr lang="en-US" sz="2000" dirty="0">
                <a:latin typeface="Verdana" panose="020B0604030504040204" pitchFamily="34" charset="0"/>
                <a:ea typeface="Verdana" panose="020B0604030504040204" pitchFamily="34" charset="0"/>
              </a:rPr>
              <a:t>HEAD MODERATOR’S RETURN – REVIEW.</a:t>
            </a:r>
          </a:p>
          <a:p>
            <a:pPr>
              <a:spcBef>
                <a:spcPts val="0"/>
              </a:spcBef>
            </a:pPr>
            <a:endParaRPr lang="en-US" sz="2000" dirty="0">
              <a:latin typeface="Verdana" panose="020B0604030504040204" pitchFamily="34" charset="0"/>
              <a:ea typeface="Verdana" panose="020B0604030504040204" pitchFamily="34" charset="0"/>
            </a:endParaRPr>
          </a:p>
          <a:p>
            <a:pPr algn="just">
              <a:spcBef>
                <a:spcPts val="0"/>
              </a:spcBef>
            </a:pPr>
            <a:r>
              <a:rPr lang="en-US" sz="2000" dirty="0">
                <a:latin typeface="Verdana" panose="020B0604030504040204" pitchFamily="34" charset="0"/>
                <a:ea typeface="Verdana" panose="020B0604030504040204" pitchFamily="34" charset="0"/>
              </a:rPr>
              <a:t>Not later than 9:00 a.m. on the third day following each regular state election, the head moderator, registrars of voters and town clerk for each town divided into voting districts shall meet to identify any error in the returns filed with the Secretary of the State. Once identified, the error must be corrected and an amended head moderator’s return shall be filed with the Secretary of the State no later than 1:00 p.m. of such day. (9-322a)</a:t>
            </a:r>
          </a:p>
          <a:p>
            <a:endParaRPr lang="en-US" sz="2000" dirty="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3928F3AB-4C42-5FE4-DE0B-70BF4F5432AE}"/>
              </a:ext>
            </a:extLst>
          </p:cNvPr>
          <p:cNvSpPr txBox="1"/>
          <p:nvPr/>
        </p:nvSpPr>
        <p:spPr>
          <a:xfrm>
            <a:off x="3582985" y="1270698"/>
            <a:ext cx="7311306" cy="584775"/>
          </a:xfrm>
          <a:prstGeom prst="rect">
            <a:avLst/>
          </a:prstGeom>
          <a:noFill/>
        </p:spPr>
        <p:txBody>
          <a:bodyPr wrap="square">
            <a:spAutoFit/>
          </a:bodyPr>
          <a:lstStyle/>
          <a:p>
            <a:r>
              <a:rPr lang="en-US" sz="3200" dirty="0">
                <a:solidFill>
                  <a:schemeClr val="bg1"/>
                </a:solidFill>
                <a:latin typeface="Verdana" panose="020B0604030504040204" pitchFamily="34" charset="0"/>
                <a:ea typeface="Verdana" panose="020B0604030504040204" pitchFamily="34" charset="0"/>
                <a:cs typeface="Vrinda" panose="020B0502040204020203" pitchFamily="34" charset="0"/>
              </a:rPr>
              <a:t>November 8, 2024 </a:t>
            </a:r>
            <a:endParaRPr lang="en-US" sz="32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573380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813" y="117696"/>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82985" y="797100"/>
            <a:ext cx="8744473" cy="584775"/>
          </a:xfrm>
          <a:prstGeom prst="rect">
            <a:avLst/>
          </a:prstGeom>
          <a:noFill/>
        </p:spPr>
        <p:txBody>
          <a:bodyPr wrap="square" rtlCol="0">
            <a:spAutoFit/>
          </a:bodyPr>
          <a:lstStyle/>
          <a:p>
            <a:pPr algn="ctr"/>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2829304" y="2222677"/>
            <a:ext cx="9227883" cy="1938992"/>
          </a:xfrm>
          <a:prstGeom prst="rect">
            <a:avLst/>
          </a:prstGeom>
          <a:noFill/>
        </p:spPr>
        <p:txBody>
          <a:bodyPr wrap="square" lIns="91440" tIns="45720" rIns="91440" bIns="45720" anchor="t">
            <a:spAutoFit/>
          </a:bodyPr>
          <a:lstStyle/>
          <a:p>
            <a:pPr>
              <a:spcBef>
                <a:spcPts val="0"/>
              </a:spcBef>
            </a:pPr>
            <a:r>
              <a:rPr lang="en-US" sz="2000" dirty="0">
                <a:latin typeface="Verdana" panose="020B0604030504040204" pitchFamily="34" charset="0"/>
                <a:ea typeface="Verdana" panose="020B0604030504040204" pitchFamily="34" charset="0"/>
                <a:cs typeface="Vrinda" panose="020B0502040204020203" pitchFamily="34" charset="0"/>
              </a:rPr>
              <a:t>CERTIFICATE OF CANVASS COMPLETION.</a:t>
            </a:r>
          </a:p>
          <a:p>
            <a:pPr>
              <a:spcBef>
                <a:spcPts val="0"/>
              </a:spcBef>
            </a:pPr>
            <a:endParaRPr lang="en-US" sz="2000" dirty="0">
              <a:latin typeface="Verdana" panose="020B0604030504040204" pitchFamily="34" charset="0"/>
              <a:ea typeface="Verdana" panose="020B0604030504040204" pitchFamily="34" charset="0"/>
              <a:cs typeface="Vrinda" panose="020B0502040204020203" pitchFamily="34" charset="0"/>
            </a:endParaRPr>
          </a:p>
          <a:p>
            <a:pPr algn="just">
              <a:spcBef>
                <a:spcPts val="0"/>
              </a:spcBef>
            </a:pPr>
            <a:r>
              <a:rPr lang="en-US" sz="2000" dirty="0">
                <a:latin typeface="Verdana" panose="020B0604030504040204" pitchFamily="34" charset="0"/>
                <a:ea typeface="Verdana" panose="020B0604030504040204" pitchFamily="34" charset="0"/>
                <a:cs typeface="Vrinda" panose="020B0502040204020203" pitchFamily="34" charset="0"/>
              </a:rPr>
              <a:t>Last day for registrars of voters to file with Secretary of the State a certificate signed under penalties of false statement stating that the annual canvass of voters was completed. (9-32)</a:t>
            </a:r>
          </a:p>
          <a:p>
            <a:endParaRPr lang="en-US" sz="2000" dirty="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3928F3AB-4C42-5FE4-DE0B-70BF4F5432AE}"/>
              </a:ext>
            </a:extLst>
          </p:cNvPr>
          <p:cNvSpPr txBox="1"/>
          <p:nvPr/>
        </p:nvSpPr>
        <p:spPr>
          <a:xfrm>
            <a:off x="3582985" y="1270698"/>
            <a:ext cx="7311306" cy="584775"/>
          </a:xfrm>
          <a:prstGeom prst="rect">
            <a:avLst/>
          </a:prstGeom>
          <a:noFill/>
        </p:spPr>
        <p:txBody>
          <a:bodyPr wrap="square">
            <a:spAutoFit/>
          </a:bodyPr>
          <a:lstStyle/>
          <a:p>
            <a:r>
              <a:rPr lang="en-US" sz="3200" dirty="0">
                <a:solidFill>
                  <a:schemeClr val="bg1"/>
                </a:solidFill>
                <a:latin typeface="Verdana" panose="020B0604030504040204" pitchFamily="34" charset="0"/>
                <a:ea typeface="Verdana" panose="020B0604030504040204" pitchFamily="34" charset="0"/>
                <a:cs typeface="Vrinda" panose="020B0502040204020203" pitchFamily="34" charset="0"/>
              </a:rPr>
              <a:t>December 5, 2024 </a:t>
            </a:r>
            <a:endParaRPr lang="en-US" sz="32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40793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813" y="126840"/>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82985" y="797100"/>
            <a:ext cx="8744473" cy="584775"/>
          </a:xfrm>
          <a:prstGeom prst="rect">
            <a:avLst/>
          </a:prstGeom>
          <a:noFill/>
        </p:spPr>
        <p:txBody>
          <a:bodyPr wrap="square" rtlCol="0">
            <a:spAutoFit/>
          </a:bodyPr>
          <a:lstStyle/>
          <a:p>
            <a:pPr algn="ctr"/>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2829304" y="2222677"/>
            <a:ext cx="9227883" cy="2246769"/>
          </a:xfrm>
          <a:prstGeom prst="rect">
            <a:avLst/>
          </a:prstGeom>
          <a:noFill/>
        </p:spPr>
        <p:txBody>
          <a:bodyPr wrap="square" lIns="91440" tIns="45720" rIns="91440" bIns="45720" anchor="t">
            <a:spAutoFit/>
          </a:bodyPr>
          <a:lstStyle/>
          <a:p>
            <a:pPr algn="just">
              <a:spcBef>
                <a:spcPts val="0"/>
              </a:spcBef>
            </a:pPr>
            <a:r>
              <a:rPr lang="en-US" sz="2000" dirty="0">
                <a:latin typeface="Verdana" panose="020B0604030504040204" pitchFamily="34" charset="0"/>
                <a:ea typeface="Verdana" panose="020B0604030504040204" pitchFamily="34" charset="0"/>
              </a:rPr>
              <a:t>VOTER HISTORY.</a:t>
            </a:r>
          </a:p>
          <a:p>
            <a:pPr algn="just">
              <a:spcBef>
                <a:spcPts val="0"/>
              </a:spcBef>
            </a:pPr>
            <a:endParaRPr lang="en-US" sz="2000" dirty="0">
              <a:latin typeface="Verdana" panose="020B0604030504040204" pitchFamily="34" charset="0"/>
              <a:ea typeface="Verdana" panose="020B0604030504040204" pitchFamily="34" charset="0"/>
            </a:endParaRPr>
          </a:p>
          <a:p>
            <a:pPr algn="just">
              <a:spcBef>
                <a:spcPts val="0"/>
              </a:spcBef>
            </a:pPr>
            <a:r>
              <a:rPr lang="en-US" sz="2000" dirty="0">
                <a:latin typeface="Verdana" panose="020B0604030504040204" pitchFamily="34" charset="0"/>
                <a:ea typeface="Verdana" panose="020B0604030504040204" pitchFamily="34" charset="0"/>
              </a:rPr>
              <a:t>Final day for registrars of voters to update voter registration system to indicate whether the eligible voters on the registry list voted in the state election and, if so, if they voted in person, by same day registration, early voting, or by absentee ballot. (9-50b)</a:t>
            </a:r>
          </a:p>
          <a:p>
            <a:endParaRPr lang="en-US" sz="2000" dirty="0">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3928F3AB-4C42-5FE4-DE0B-70BF4F5432AE}"/>
              </a:ext>
            </a:extLst>
          </p:cNvPr>
          <p:cNvSpPr txBox="1"/>
          <p:nvPr/>
        </p:nvSpPr>
        <p:spPr>
          <a:xfrm>
            <a:off x="3582985" y="1270698"/>
            <a:ext cx="7311306" cy="584775"/>
          </a:xfrm>
          <a:prstGeom prst="rect">
            <a:avLst/>
          </a:prstGeom>
          <a:noFill/>
        </p:spPr>
        <p:txBody>
          <a:bodyPr wrap="square">
            <a:spAutoFit/>
          </a:bodyPr>
          <a:lstStyle/>
          <a:p>
            <a:r>
              <a:rPr lang="en-US" sz="3200" dirty="0">
                <a:solidFill>
                  <a:schemeClr val="bg1"/>
                </a:solidFill>
                <a:latin typeface="Verdana" panose="020B0604030504040204" pitchFamily="34" charset="0"/>
                <a:ea typeface="Verdana" panose="020B0604030504040204" pitchFamily="34" charset="0"/>
                <a:cs typeface="Vrinda" panose="020B0502040204020203" pitchFamily="34" charset="0"/>
              </a:rPr>
              <a:t>January 6, 2025 </a:t>
            </a:r>
            <a:endParaRPr lang="en-US" sz="32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0800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Arc 30">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7" name="Picture 6" descr="A picture containing emblem, symbol, text, logo&#10;&#10;Description automatically generated">
            <a:extLst>
              <a:ext uri="{FF2B5EF4-FFF2-40B4-BE49-F238E27FC236}">
                <a16:creationId xmlns:a16="http://schemas.microsoft.com/office/drawing/2014/main" id="{66DE52FB-1037-3458-C4AF-7FB03F240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3920" y="2025263"/>
            <a:ext cx="2057400" cy="2037080"/>
          </a:xfrm>
          <a:prstGeom prst="rect">
            <a:avLst/>
          </a:prstGeom>
        </p:spPr>
      </p:pic>
      <p:sp>
        <p:nvSpPr>
          <p:cNvPr id="2" name="TextBox 1">
            <a:extLst>
              <a:ext uri="{FF2B5EF4-FFF2-40B4-BE49-F238E27FC236}">
                <a16:creationId xmlns:a16="http://schemas.microsoft.com/office/drawing/2014/main" id="{A1E5EE38-7DF2-6EE6-6154-0567867A4885}"/>
              </a:ext>
            </a:extLst>
          </p:cNvPr>
          <p:cNvSpPr txBox="1"/>
          <p:nvPr/>
        </p:nvSpPr>
        <p:spPr>
          <a:xfrm>
            <a:off x="5358010" y="2699285"/>
            <a:ext cx="5831535" cy="1679627"/>
          </a:xfrm>
          <a:prstGeom prst="rect">
            <a:avLst/>
          </a:prstGeom>
          <a:noFill/>
        </p:spPr>
        <p:txBody>
          <a:bodyPr wrap="square" rtlCol="0">
            <a:spAutoFit/>
          </a:bodyPr>
          <a:lstStyle/>
          <a:p>
            <a:pPr algn="ctr">
              <a:lnSpc>
                <a:spcPct val="150000"/>
              </a:lnSpc>
            </a:pPr>
            <a:r>
              <a:rPr lang="en-US" sz="2400" dirty="0">
                <a:latin typeface="Verdana" panose="020B0604030504040204" pitchFamily="34" charset="0"/>
                <a:ea typeface="Verdana" panose="020B0604030504040204" pitchFamily="34" charset="0"/>
              </a:rPr>
              <a:t>Now Begins Q&amp;A</a:t>
            </a:r>
          </a:p>
          <a:p>
            <a:pPr algn="ctr">
              <a:lnSpc>
                <a:spcPct val="150000"/>
              </a:lnSpc>
            </a:pPr>
            <a:endParaRPr lang="en-US" sz="2400" dirty="0">
              <a:latin typeface="Verdana" panose="020B0604030504040204" pitchFamily="34" charset="0"/>
              <a:ea typeface="Verdana" panose="020B0604030504040204" pitchFamily="34" charset="0"/>
            </a:endParaRPr>
          </a:p>
          <a:p>
            <a:pPr algn="ctr">
              <a:lnSpc>
                <a:spcPct val="150000"/>
              </a:lnSpc>
            </a:pP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07569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624" y="126840"/>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82985" y="797100"/>
            <a:ext cx="8744473" cy="584775"/>
          </a:xfrm>
          <a:prstGeom prst="rect">
            <a:avLst/>
          </a:prstGeom>
          <a:noFill/>
        </p:spPr>
        <p:txBody>
          <a:bodyPr wrap="square" rtlCol="0">
            <a:spAutoFit/>
          </a:bodyPr>
          <a:lstStyle/>
          <a:p>
            <a:pPr algn="ctr"/>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2902456" y="2616120"/>
            <a:ext cx="9008438" cy="2246769"/>
          </a:xfrm>
          <a:prstGeom prst="rect">
            <a:avLst/>
          </a:prstGeom>
          <a:noFill/>
        </p:spPr>
        <p:txBody>
          <a:bodyPr wrap="square" lIns="91440" tIns="45720" rIns="91440" bIns="45720" anchor="t">
            <a:spAutoFit/>
          </a:bodyPr>
          <a:lstStyle/>
          <a:p>
            <a:r>
              <a:rPr lang="en-US" sz="2000" dirty="0">
                <a:latin typeface="Verdana"/>
                <a:ea typeface="Verdana"/>
                <a:cs typeface="Vrinda"/>
              </a:rPr>
              <a:t>Same-Day Registration (SDR) Locations For Use on Election Day</a:t>
            </a:r>
          </a:p>
          <a:p>
            <a:pPr>
              <a:spcBef>
                <a:spcPts val="0"/>
              </a:spcBef>
            </a:pPr>
            <a:endParaRPr lang="en-US" sz="2000" dirty="0">
              <a:latin typeface="Verdana" panose="020B0604030504040204" pitchFamily="34" charset="0"/>
              <a:ea typeface="Verdana" panose="020B0604030504040204" pitchFamily="34" charset="0"/>
              <a:cs typeface="Vrinda" panose="020B0502040204020203" pitchFamily="34" charset="0"/>
            </a:endParaRPr>
          </a:p>
          <a:p>
            <a:pPr algn="just">
              <a:spcBef>
                <a:spcPts val="0"/>
              </a:spcBef>
            </a:pPr>
            <a:r>
              <a:rPr lang="en-US" sz="2000" dirty="0">
                <a:latin typeface="Verdana" panose="020B0604030504040204" pitchFamily="34" charset="0"/>
                <a:ea typeface="Verdana" panose="020B0604030504040204" pitchFamily="34" charset="0"/>
              </a:rPr>
              <a:t>Deadline for registrars of voters to certify SDR location for use on the day of the November 5, 2024, election. This location may be the same as or different than the location registrars certified on July 8, 2024, for use during the early voting period. (9-19j, as amended by PA 23-5)</a:t>
            </a:r>
          </a:p>
        </p:txBody>
      </p:sp>
      <p:sp>
        <p:nvSpPr>
          <p:cNvPr id="6" name="TextBox 5">
            <a:extLst>
              <a:ext uri="{FF2B5EF4-FFF2-40B4-BE49-F238E27FC236}">
                <a16:creationId xmlns:a16="http://schemas.microsoft.com/office/drawing/2014/main" id="{3928F3AB-4C42-5FE4-DE0B-70BF4F5432AE}"/>
              </a:ext>
            </a:extLst>
          </p:cNvPr>
          <p:cNvSpPr txBox="1"/>
          <p:nvPr/>
        </p:nvSpPr>
        <p:spPr>
          <a:xfrm>
            <a:off x="3582985" y="1247776"/>
            <a:ext cx="7865529" cy="584775"/>
          </a:xfrm>
          <a:prstGeom prst="rect">
            <a:avLst/>
          </a:prstGeom>
          <a:noFill/>
        </p:spPr>
        <p:txBody>
          <a:bodyPr wrap="square">
            <a:spAutoFit/>
          </a:bodyPr>
          <a:lstStyle/>
          <a:p>
            <a:r>
              <a:rPr lang="en-US" sz="3200" dirty="0">
                <a:solidFill>
                  <a:schemeClr val="bg1"/>
                </a:solidFill>
                <a:latin typeface="Verdana" panose="020B0604030504040204" pitchFamily="34" charset="0"/>
                <a:ea typeface="Verdana" panose="020B0604030504040204" pitchFamily="34" charset="0"/>
                <a:cs typeface="Vrinda" panose="020B0502040204020203" pitchFamily="34" charset="0"/>
              </a:rPr>
              <a:t>September 20, 2024 </a:t>
            </a:r>
            <a:endParaRPr lang="en-US" sz="32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84543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813" y="117696"/>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82985" y="797100"/>
            <a:ext cx="8744473" cy="584775"/>
          </a:xfrm>
          <a:prstGeom prst="rect">
            <a:avLst/>
          </a:prstGeom>
          <a:noFill/>
        </p:spPr>
        <p:txBody>
          <a:bodyPr wrap="square" rtlCol="0">
            <a:spAutoFit/>
          </a:bodyPr>
          <a:lstStyle/>
          <a:p>
            <a:pPr algn="ctr"/>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2902456" y="2501403"/>
            <a:ext cx="9008438" cy="2554545"/>
          </a:xfrm>
          <a:prstGeom prst="rect">
            <a:avLst/>
          </a:prstGeom>
          <a:noFill/>
        </p:spPr>
        <p:txBody>
          <a:bodyPr wrap="square" lIns="91440" tIns="45720" rIns="91440" bIns="45720" anchor="t">
            <a:spAutoFit/>
          </a:bodyPr>
          <a:lstStyle/>
          <a:p>
            <a:pPr>
              <a:spcBef>
                <a:spcPts val="0"/>
              </a:spcBef>
            </a:pPr>
            <a:r>
              <a:rPr lang="en-US" sz="2000" dirty="0">
                <a:latin typeface="Vrinda" panose="020B0502040204020203" pitchFamily="34" charset="0"/>
                <a:cs typeface="Vrinda" panose="020B0502040204020203" pitchFamily="34" charset="0"/>
              </a:rPr>
              <a:t>SUPERVISED BALLOTING DESIGNATION.</a:t>
            </a:r>
          </a:p>
          <a:p>
            <a:pPr algn="just">
              <a:spcBef>
                <a:spcPts val="0"/>
              </a:spcBef>
            </a:pPr>
            <a:endParaRPr lang="en-US" sz="2000" dirty="0">
              <a:latin typeface="Vrinda" panose="020B0502040204020203" pitchFamily="34" charset="0"/>
              <a:cs typeface="Vrinda" panose="020B0502040204020203" pitchFamily="34" charset="0"/>
            </a:endParaRPr>
          </a:p>
          <a:p>
            <a:pPr algn="just">
              <a:spcBef>
                <a:spcPts val="0"/>
              </a:spcBef>
            </a:pPr>
            <a:r>
              <a:rPr lang="en-US" sz="2000" dirty="0">
                <a:latin typeface="Vrinda" panose="020B0502040204020203" pitchFamily="34" charset="0"/>
                <a:cs typeface="Vrinda" panose="020B0502040204020203" pitchFamily="34" charset="0"/>
              </a:rPr>
              <a:t>In order to have supervised absentee balloting in a nursing home or rest home, etc., with less than 20 electors, a written designation must be made between these dates by either registrar of voters or the administrator of the institution for the election. These deadlines do not apply to a nursing home or rest home, etc., with 20 or more electors because supervised voting is mandated at such institutions. (9-159q and 9- 159r)</a:t>
            </a:r>
          </a:p>
        </p:txBody>
      </p:sp>
      <p:sp>
        <p:nvSpPr>
          <p:cNvPr id="6" name="TextBox 5">
            <a:extLst>
              <a:ext uri="{FF2B5EF4-FFF2-40B4-BE49-F238E27FC236}">
                <a16:creationId xmlns:a16="http://schemas.microsoft.com/office/drawing/2014/main" id="{3928F3AB-4C42-5FE4-DE0B-70BF4F5432AE}"/>
              </a:ext>
            </a:extLst>
          </p:cNvPr>
          <p:cNvSpPr txBox="1"/>
          <p:nvPr/>
        </p:nvSpPr>
        <p:spPr>
          <a:xfrm>
            <a:off x="3400218" y="1247776"/>
            <a:ext cx="8744472" cy="584775"/>
          </a:xfrm>
          <a:prstGeom prst="rect">
            <a:avLst/>
          </a:prstGeom>
          <a:noFill/>
        </p:spPr>
        <p:txBody>
          <a:bodyPr wrap="square" lIns="91440" tIns="45720" rIns="91440" bIns="45720" anchor="t">
            <a:spAutoFit/>
          </a:bodyPr>
          <a:lstStyle/>
          <a:p>
            <a:r>
              <a:rPr lang="en-US" sz="3100" dirty="0">
                <a:solidFill>
                  <a:schemeClr val="bg1"/>
                </a:solidFill>
                <a:latin typeface="Verdana"/>
                <a:ea typeface="Verdana"/>
                <a:cs typeface="Vrinda"/>
              </a:rPr>
              <a:t>September 21, 2024, to October 29, 2024</a:t>
            </a:r>
            <a:r>
              <a:rPr lang="en-US" sz="3200" dirty="0">
                <a:solidFill>
                  <a:schemeClr val="bg1"/>
                </a:solidFill>
                <a:latin typeface="Verdana"/>
                <a:ea typeface="Verdana"/>
                <a:cs typeface="Vrinda"/>
              </a:rPr>
              <a:t> </a:t>
            </a:r>
          </a:p>
        </p:txBody>
      </p:sp>
    </p:spTree>
    <p:extLst>
      <p:ext uri="{BB962C8B-B14F-4D97-AF65-F5344CB8AC3E}">
        <p14:creationId xmlns:p14="http://schemas.microsoft.com/office/powerpoint/2010/main" val="4193162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813" y="117696"/>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82985" y="797100"/>
            <a:ext cx="8744473" cy="584775"/>
          </a:xfrm>
          <a:prstGeom prst="rect">
            <a:avLst/>
          </a:prstGeom>
          <a:noFill/>
        </p:spPr>
        <p:txBody>
          <a:bodyPr wrap="square" rtlCol="0">
            <a:spAutoFit/>
          </a:bodyPr>
          <a:lstStyle/>
          <a:p>
            <a:pPr algn="ctr"/>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2902456" y="2183924"/>
            <a:ext cx="9008438" cy="4708981"/>
          </a:xfrm>
          <a:prstGeom prst="rect">
            <a:avLst/>
          </a:prstGeom>
          <a:noFill/>
        </p:spPr>
        <p:txBody>
          <a:bodyPr wrap="square" lIns="91440" tIns="45720" rIns="91440" bIns="45720" anchor="t">
            <a:spAutoFit/>
          </a:bodyPr>
          <a:lstStyle/>
          <a:p>
            <a:r>
              <a:rPr lang="en-US" sz="2000" dirty="0">
                <a:latin typeface="Verdana" panose="020B0604030504040204" pitchFamily="34" charset="0"/>
                <a:ea typeface="Verdana" panose="020B0604030504040204" pitchFamily="34" charset="0"/>
                <a:cs typeface="Vrinda" panose="020B0502040204020203" pitchFamily="34" charset="0"/>
              </a:rPr>
              <a:t>TUESDAY OF FIFTH WEEK BEFORE ELECTION DAY REGISTRARS' SESSION TO COMPLETE PRELIMINARY REGISTRY LIST.</a:t>
            </a:r>
          </a:p>
          <a:p>
            <a:pPr algn="just">
              <a:spcBef>
                <a:spcPts val="0"/>
              </a:spcBef>
            </a:pPr>
            <a:endParaRPr lang="en-US" sz="2000" dirty="0">
              <a:latin typeface="Verdana" panose="020B0604030504040204" pitchFamily="34" charset="0"/>
              <a:ea typeface="Verdana" panose="020B0604030504040204" pitchFamily="34" charset="0"/>
              <a:cs typeface="Vrinda" panose="020B0502040204020203" pitchFamily="34" charset="0"/>
            </a:endParaRPr>
          </a:p>
          <a:p>
            <a:pPr algn="just"/>
            <a:r>
              <a:rPr lang="en-US" sz="2000" dirty="0">
                <a:latin typeface="Verdana" panose="020B0604030504040204" pitchFamily="34" charset="0"/>
                <a:ea typeface="Verdana" panose="020B0604030504040204" pitchFamily="34" charset="0"/>
              </a:rPr>
              <a:t>Such session shall be held during such hours between 9:00 a.m. and 5:00 p.m. as the registrars find necessary to complete preliminary registry list.</a:t>
            </a:r>
          </a:p>
          <a:p>
            <a:pPr algn="just"/>
            <a:endParaRPr lang="en-US" sz="2000" dirty="0">
              <a:latin typeface="Verdana" panose="020B0604030504040204" pitchFamily="34" charset="0"/>
              <a:ea typeface="Verdana" panose="020B0604030504040204" pitchFamily="34" charset="0"/>
            </a:endParaRPr>
          </a:p>
          <a:p>
            <a:pPr algn="just"/>
            <a:r>
              <a:rPr lang="en-US" sz="2000" dirty="0">
                <a:latin typeface="Verdana" panose="020B0604030504040204" pitchFamily="34" charset="0"/>
                <a:ea typeface="Verdana" panose="020B0604030504040204" pitchFamily="34" charset="0"/>
              </a:rPr>
              <a:t>At this session (and on any day except election day or primary day), registrars remove electors from the registry list who have died, become disfranchised or confirmed in writing that they have moved out of town. An elector is deemed to have confirmed in writing that he has moved out of town if (1) the registrars have received a cancellation form or (2) the elector has notified the DMV of a change of address out of town concerning a driver's license. (DMV notifies the registrars, and the registrars send Notice of Removal.)</a:t>
            </a:r>
          </a:p>
        </p:txBody>
      </p:sp>
      <p:sp>
        <p:nvSpPr>
          <p:cNvPr id="6" name="TextBox 5">
            <a:extLst>
              <a:ext uri="{FF2B5EF4-FFF2-40B4-BE49-F238E27FC236}">
                <a16:creationId xmlns:a16="http://schemas.microsoft.com/office/drawing/2014/main" id="{3928F3AB-4C42-5FE4-DE0B-70BF4F5432AE}"/>
              </a:ext>
            </a:extLst>
          </p:cNvPr>
          <p:cNvSpPr txBox="1"/>
          <p:nvPr/>
        </p:nvSpPr>
        <p:spPr>
          <a:xfrm>
            <a:off x="3582985" y="1247776"/>
            <a:ext cx="8194487" cy="584775"/>
          </a:xfrm>
          <a:prstGeom prst="rect">
            <a:avLst/>
          </a:prstGeom>
          <a:noFill/>
        </p:spPr>
        <p:txBody>
          <a:bodyPr wrap="square">
            <a:spAutoFit/>
          </a:bodyPr>
          <a:lstStyle/>
          <a:p>
            <a:r>
              <a:rPr lang="en-US" sz="3200" dirty="0">
                <a:solidFill>
                  <a:schemeClr val="bg1"/>
                </a:solidFill>
                <a:latin typeface="Verdana" panose="020B0604030504040204" pitchFamily="34" charset="0"/>
                <a:ea typeface="Verdana" panose="020B0604030504040204" pitchFamily="34" charset="0"/>
                <a:cs typeface="Vrinda" panose="020B0502040204020203" pitchFamily="34" charset="0"/>
              </a:rPr>
              <a:t>October 1, 2024  </a:t>
            </a:r>
            <a:endParaRPr lang="en-US" sz="32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568961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813" y="117696"/>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82985" y="797100"/>
            <a:ext cx="8744473" cy="584775"/>
          </a:xfrm>
          <a:prstGeom prst="rect">
            <a:avLst/>
          </a:prstGeom>
          <a:noFill/>
        </p:spPr>
        <p:txBody>
          <a:bodyPr wrap="square" rtlCol="0">
            <a:spAutoFit/>
          </a:bodyPr>
          <a:lstStyle/>
          <a:p>
            <a:pPr algn="ctr"/>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2902456" y="2349073"/>
            <a:ext cx="9008438" cy="2246769"/>
          </a:xfrm>
          <a:prstGeom prst="rect">
            <a:avLst/>
          </a:prstGeom>
          <a:noFill/>
        </p:spPr>
        <p:txBody>
          <a:bodyPr wrap="square" lIns="91440" tIns="45720" rIns="91440" bIns="45720" anchor="t">
            <a:spAutoFit/>
          </a:bodyPr>
          <a:lstStyle/>
          <a:p>
            <a:pPr>
              <a:spcBef>
                <a:spcPts val="0"/>
              </a:spcBef>
            </a:pPr>
            <a:r>
              <a:rPr lang="en-US" sz="2000" dirty="0">
                <a:latin typeface="Verdana" panose="020B0604030504040204" pitchFamily="34" charset="0"/>
                <a:ea typeface="Verdana" panose="020B0604030504040204" pitchFamily="34" charset="0"/>
              </a:rPr>
              <a:t>NOTICE OF EIGHTEENTH DAY BEFORE ELECTION DAY REGISTRATION SESSION. </a:t>
            </a:r>
          </a:p>
          <a:p>
            <a:pPr>
              <a:spcBef>
                <a:spcPts val="0"/>
              </a:spcBef>
            </a:pPr>
            <a:endParaRPr lang="en-US" sz="2000" dirty="0">
              <a:latin typeface="Verdana" panose="020B0604030504040204" pitchFamily="34" charset="0"/>
              <a:ea typeface="Verdana" panose="020B0604030504040204" pitchFamily="34" charset="0"/>
            </a:endParaRPr>
          </a:p>
          <a:p>
            <a:r>
              <a:rPr lang="en-US" sz="2000" dirty="0">
                <a:latin typeface="Verdana" panose="020B0604030504040204" pitchFamily="34" charset="0"/>
                <a:ea typeface="Verdana" panose="020B0604030504040204" pitchFamily="34" charset="0"/>
              </a:rPr>
              <a:t>Notice of October 18, 2024, session of the Registrars of Voters of ALL towns, to be published at least once on or between any of these dates. This newspaper notice need not be a legal notice. (9-16)</a:t>
            </a:r>
          </a:p>
          <a:p>
            <a:pPr>
              <a:spcBef>
                <a:spcPts val="0"/>
              </a:spcBef>
            </a:pPr>
            <a:endParaRPr lang="en-US" sz="2000" dirty="0"/>
          </a:p>
        </p:txBody>
      </p:sp>
      <p:sp>
        <p:nvSpPr>
          <p:cNvPr id="6" name="TextBox 5">
            <a:extLst>
              <a:ext uri="{FF2B5EF4-FFF2-40B4-BE49-F238E27FC236}">
                <a16:creationId xmlns:a16="http://schemas.microsoft.com/office/drawing/2014/main" id="{3928F3AB-4C42-5FE4-DE0B-70BF4F5432AE}"/>
              </a:ext>
            </a:extLst>
          </p:cNvPr>
          <p:cNvSpPr txBox="1"/>
          <p:nvPr/>
        </p:nvSpPr>
        <p:spPr>
          <a:xfrm>
            <a:off x="3582985" y="1247776"/>
            <a:ext cx="8194487" cy="584775"/>
          </a:xfrm>
          <a:prstGeom prst="rect">
            <a:avLst/>
          </a:prstGeom>
          <a:noFill/>
        </p:spPr>
        <p:txBody>
          <a:bodyPr wrap="square">
            <a:spAutoFit/>
          </a:bodyPr>
          <a:lstStyle/>
          <a:p>
            <a:r>
              <a:rPr lang="en-US" sz="3200" dirty="0">
                <a:solidFill>
                  <a:schemeClr val="bg1"/>
                </a:solidFill>
                <a:latin typeface="Verdana" panose="020B0604030504040204" pitchFamily="34" charset="0"/>
                <a:ea typeface="Verdana" panose="020B0604030504040204" pitchFamily="34" charset="0"/>
                <a:cs typeface="Vrinda" panose="020B0502040204020203" pitchFamily="34" charset="0"/>
              </a:rPr>
              <a:t>October 3, to October 13, 2024  </a:t>
            </a:r>
            <a:endParaRPr lang="en-US" sz="32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48335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813" y="117696"/>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82985" y="797100"/>
            <a:ext cx="8744473" cy="584775"/>
          </a:xfrm>
          <a:prstGeom prst="rect">
            <a:avLst/>
          </a:prstGeom>
          <a:noFill/>
        </p:spPr>
        <p:txBody>
          <a:bodyPr wrap="square" rtlCol="0">
            <a:spAutoFit/>
          </a:bodyPr>
          <a:lstStyle/>
          <a:p>
            <a:pPr algn="ctr"/>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2902456" y="2349073"/>
            <a:ext cx="9008438" cy="4401205"/>
          </a:xfrm>
          <a:prstGeom prst="rect">
            <a:avLst/>
          </a:prstGeom>
          <a:noFill/>
        </p:spPr>
        <p:txBody>
          <a:bodyPr wrap="square" lIns="91440" tIns="45720" rIns="91440" bIns="45720" anchor="t">
            <a:spAutoFit/>
          </a:bodyPr>
          <a:lstStyle/>
          <a:p>
            <a:pPr>
              <a:spcBef>
                <a:spcPts val="0"/>
              </a:spcBef>
            </a:pPr>
            <a:r>
              <a:rPr lang="en-US" sz="2000" dirty="0"/>
              <a:t>POLLING PLACES.</a:t>
            </a:r>
          </a:p>
          <a:p>
            <a:pPr algn="just">
              <a:spcBef>
                <a:spcPts val="0"/>
              </a:spcBef>
            </a:pPr>
            <a:r>
              <a:rPr lang="en-US" sz="2000" dirty="0"/>
              <a:t>Last day for determining polling places for the election. Polling places may be changed after this date only if town clerk and registrars of voters unanimously find that polling place has been rendered unusable. If the polling place found unusable, another polling place must be designated forthwith and adequate notice of such change published. (9-168 and 9-169)</a:t>
            </a:r>
          </a:p>
          <a:p>
            <a:pPr algn="just">
              <a:spcBef>
                <a:spcPts val="0"/>
              </a:spcBef>
            </a:pPr>
            <a:endParaRPr lang="en-US" sz="2000" dirty="0"/>
          </a:p>
          <a:p>
            <a:pPr algn="just">
              <a:spcBef>
                <a:spcPts val="0"/>
              </a:spcBef>
            </a:pPr>
            <a:r>
              <a:rPr lang="en-US" sz="2000" dirty="0"/>
              <a:t>CERTIFICATION OF LOCATION OF POLLING PLACE.</a:t>
            </a:r>
          </a:p>
          <a:p>
            <a:pPr algn="just"/>
            <a:r>
              <a:rPr lang="en-US" sz="2000" dirty="0"/>
              <a:t>The registrars of voters shall certify to the Secretary of the State the location of each polling place that will be used at the election. The certification shall detail the name, address, relevant contact information and corresponding district information associated with each polling place to be used at the state election. (9-228a) </a:t>
            </a:r>
          </a:p>
          <a:p>
            <a:pPr algn="just">
              <a:spcBef>
                <a:spcPts val="0"/>
              </a:spcBef>
            </a:pPr>
            <a:endParaRPr lang="en-US" sz="2000" dirty="0"/>
          </a:p>
          <a:p>
            <a:pPr>
              <a:spcBef>
                <a:spcPts val="0"/>
              </a:spcBef>
            </a:pPr>
            <a:endParaRPr lang="en-US" sz="2000" dirty="0"/>
          </a:p>
        </p:txBody>
      </p:sp>
      <p:sp>
        <p:nvSpPr>
          <p:cNvPr id="6" name="TextBox 5">
            <a:extLst>
              <a:ext uri="{FF2B5EF4-FFF2-40B4-BE49-F238E27FC236}">
                <a16:creationId xmlns:a16="http://schemas.microsoft.com/office/drawing/2014/main" id="{3928F3AB-4C42-5FE4-DE0B-70BF4F5432AE}"/>
              </a:ext>
            </a:extLst>
          </p:cNvPr>
          <p:cNvSpPr txBox="1"/>
          <p:nvPr/>
        </p:nvSpPr>
        <p:spPr>
          <a:xfrm>
            <a:off x="3582985" y="1247776"/>
            <a:ext cx="8194487" cy="584775"/>
          </a:xfrm>
          <a:prstGeom prst="rect">
            <a:avLst/>
          </a:prstGeom>
          <a:noFill/>
        </p:spPr>
        <p:txBody>
          <a:bodyPr wrap="square">
            <a:spAutoFit/>
          </a:bodyPr>
          <a:lstStyle/>
          <a:p>
            <a:r>
              <a:rPr lang="en-US" sz="3200" dirty="0">
                <a:solidFill>
                  <a:schemeClr val="bg1"/>
                </a:solidFill>
                <a:latin typeface="Verdana" panose="020B0604030504040204" pitchFamily="34" charset="0"/>
                <a:ea typeface="Verdana" panose="020B0604030504040204" pitchFamily="34" charset="0"/>
                <a:cs typeface="Vrinda" panose="020B0502040204020203" pitchFamily="34" charset="0"/>
              </a:rPr>
              <a:t>October 4, 2024  </a:t>
            </a:r>
            <a:endParaRPr lang="en-US" sz="32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18163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6214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729563-CF86-84F8-934B-EC5B55CBDB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813" y="117696"/>
            <a:ext cx="12192000" cy="6858000"/>
          </a:xfrm>
          <a:prstGeom prst="rect">
            <a:avLst/>
          </a:prstGeom>
        </p:spPr>
      </p:pic>
      <p:sp>
        <p:nvSpPr>
          <p:cNvPr id="5" name="TextBox 4">
            <a:extLst>
              <a:ext uri="{FF2B5EF4-FFF2-40B4-BE49-F238E27FC236}">
                <a16:creationId xmlns:a16="http://schemas.microsoft.com/office/drawing/2014/main" id="{9F50FE24-F6DA-4079-8EC8-6EDDF15F5E86}"/>
              </a:ext>
            </a:extLst>
          </p:cNvPr>
          <p:cNvSpPr txBox="1"/>
          <p:nvPr/>
        </p:nvSpPr>
        <p:spPr>
          <a:xfrm>
            <a:off x="3582985" y="797100"/>
            <a:ext cx="8744473" cy="584775"/>
          </a:xfrm>
          <a:prstGeom prst="rect">
            <a:avLst/>
          </a:prstGeom>
          <a:noFill/>
        </p:spPr>
        <p:txBody>
          <a:bodyPr wrap="square" rtlCol="0">
            <a:spAutoFit/>
          </a:bodyPr>
          <a:lstStyle/>
          <a:p>
            <a:pPr algn="ctr"/>
            <a:endParaRPr lang="en-US" sz="3200" b="1" dirty="0">
              <a:solidFill>
                <a:schemeClr val="bg1"/>
              </a:solidFill>
              <a:latin typeface="Verdana" panose="020B0604030504040204" pitchFamily="34" charset="0"/>
              <a:ea typeface="Verdana" panose="020B0604030504040204" pitchFamily="34" charset="0"/>
            </a:endParaRPr>
          </a:p>
        </p:txBody>
      </p:sp>
      <p:pic>
        <p:nvPicPr>
          <p:cNvPr id="11" name="Picture 10" descr="A picture containing emblem, symbol, text, logo&#10;&#10;Description automatically generated">
            <a:extLst>
              <a:ext uri="{FF2B5EF4-FFF2-40B4-BE49-F238E27FC236}">
                <a16:creationId xmlns:a16="http://schemas.microsoft.com/office/drawing/2014/main" id="{144F8502-FC40-05F5-85A7-1B004993C4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192" y="796314"/>
            <a:ext cx="1170528" cy="1170528"/>
          </a:xfrm>
          <a:prstGeom prst="rect">
            <a:avLst/>
          </a:prstGeom>
        </p:spPr>
      </p:pic>
      <p:sp>
        <p:nvSpPr>
          <p:cNvPr id="3" name="TextBox 2">
            <a:extLst>
              <a:ext uri="{FF2B5EF4-FFF2-40B4-BE49-F238E27FC236}">
                <a16:creationId xmlns:a16="http://schemas.microsoft.com/office/drawing/2014/main" id="{FA1C11D9-E128-F47D-2048-CF00215FA73F}"/>
              </a:ext>
            </a:extLst>
          </p:cNvPr>
          <p:cNvSpPr txBox="1"/>
          <p:nvPr/>
        </p:nvSpPr>
        <p:spPr>
          <a:xfrm>
            <a:off x="2902456" y="2349073"/>
            <a:ext cx="9008438" cy="1631216"/>
          </a:xfrm>
          <a:prstGeom prst="rect">
            <a:avLst/>
          </a:prstGeom>
          <a:noFill/>
        </p:spPr>
        <p:txBody>
          <a:bodyPr wrap="square" lIns="91440" tIns="45720" rIns="91440" bIns="45720" anchor="t">
            <a:spAutoFit/>
          </a:bodyPr>
          <a:lstStyle/>
          <a:p>
            <a:pPr algn="just">
              <a:spcBef>
                <a:spcPts val="0"/>
              </a:spcBef>
            </a:pPr>
            <a:r>
              <a:rPr lang="en-US" sz="2000" dirty="0"/>
              <a:t>EARLY VOTING LOCATIONS – FINAL - ELECTION.</a:t>
            </a:r>
          </a:p>
          <a:p>
            <a:pPr algn="just">
              <a:spcBef>
                <a:spcPts val="0"/>
              </a:spcBef>
            </a:pPr>
            <a:r>
              <a:rPr lang="en-US" sz="2000" dirty="0"/>
              <a:t>Deadline for registrars of voters to finalize early voting locations for the November 5, 2024, election. (PA 23-5) Note: During the early voting period before a regular general election, early voting locations must offer same-day registration.</a:t>
            </a:r>
          </a:p>
          <a:p>
            <a:pPr>
              <a:spcBef>
                <a:spcPts val="0"/>
              </a:spcBef>
            </a:pPr>
            <a:endParaRPr lang="en-US" sz="2000" dirty="0"/>
          </a:p>
        </p:txBody>
      </p:sp>
      <p:sp>
        <p:nvSpPr>
          <p:cNvPr id="6" name="TextBox 5">
            <a:extLst>
              <a:ext uri="{FF2B5EF4-FFF2-40B4-BE49-F238E27FC236}">
                <a16:creationId xmlns:a16="http://schemas.microsoft.com/office/drawing/2014/main" id="{3928F3AB-4C42-5FE4-DE0B-70BF4F5432AE}"/>
              </a:ext>
            </a:extLst>
          </p:cNvPr>
          <p:cNvSpPr txBox="1"/>
          <p:nvPr/>
        </p:nvSpPr>
        <p:spPr>
          <a:xfrm>
            <a:off x="3582985" y="1247776"/>
            <a:ext cx="8194487" cy="584775"/>
          </a:xfrm>
          <a:prstGeom prst="rect">
            <a:avLst/>
          </a:prstGeom>
          <a:noFill/>
        </p:spPr>
        <p:txBody>
          <a:bodyPr wrap="square">
            <a:spAutoFit/>
          </a:bodyPr>
          <a:lstStyle/>
          <a:p>
            <a:r>
              <a:rPr lang="en-US" sz="3200" dirty="0">
                <a:solidFill>
                  <a:schemeClr val="bg1"/>
                </a:solidFill>
                <a:latin typeface="Verdana" panose="020B0604030504040204" pitchFamily="34" charset="0"/>
                <a:ea typeface="Verdana" panose="020B0604030504040204" pitchFamily="34" charset="0"/>
                <a:cs typeface="Vrinda" panose="020B0502040204020203" pitchFamily="34" charset="0"/>
              </a:rPr>
              <a:t>October 4, 2024  </a:t>
            </a:r>
            <a:endParaRPr lang="en-US" sz="32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12146036"/>
      </p:ext>
    </p:extLst>
  </p:cSld>
  <p:clrMapOvr>
    <a:masterClrMapping/>
  </p:clrMapOvr>
</p:sld>
</file>

<file path=ppt/theme/theme1.xml><?xml version="1.0" encoding="utf-8"?>
<a:theme xmlns:a="http://schemas.openxmlformats.org/drawingml/2006/main" name="Office Theme">
  <a:themeElements>
    <a:clrScheme name="Custom 12">
      <a:dk1>
        <a:srgbClr val="16214C"/>
      </a:dk1>
      <a:lt1>
        <a:sysClr val="window" lastClr="FFFFFF"/>
      </a:lt1>
      <a:dk2>
        <a:srgbClr val="A91416"/>
      </a:dk2>
      <a:lt2>
        <a:srgbClr val="4182D9"/>
      </a:lt2>
      <a:accent1>
        <a:srgbClr val="000000"/>
      </a:accent1>
      <a:accent2>
        <a:srgbClr val="E7790B"/>
      </a:accent2>
      <a:accent3>
        <a:srgbClr val="FFC000"/>
      </a:accent3>
      <a:accent4>
        <a:srgbClr val="4182D9"/>
      </a:accent4>
      <a:accent5>
        <a:srgbClr val="FFFFFF"/>
      </a:accent5>
      <a:accent6>
        <a:srgbClr val="FFFFFF"/>
      </a:accent6>
      <a:hlink>
        <a:srgbClr val="4182D9"/>
      </a:hlink>
      <a:folHlink>
        <a:srgbClr val="A9141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187</TotalTime>
  <Words>5047</Words>
  <Application>Microsoft Office PowerPoint</Application>
  <PresentationFormat>Widescreen</PresentationFormat>
  <Paragraphs>268</Paragraphs>
  <Slides>36</Slides>
  <Notes>34</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ROVAC Conference Election Calendar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Office of the Secretary of the State</dc:title>
  <dc:creator>Satterlee, Eliza</dc:creator>
  <cp:lastModifiedBy>DeCarlo, Timothy</cp:lastModifiedBy>
  <cp:revision>54</cp:revision>
  <dcterms:created xsi:type="dcterms:W3CDTF">2023-04-04T19:49:26Z</dcterms:created>
  <dcterms:modified xsi:type="dcterms:W3CDTF">2024-09-16T19:19:23Z</dcterms:modified>
</cp:coreProperties>
</file>