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Lst>
  <p:notesMasterIdLst>
    <p:notesMasterId r:id="rId27"/>
  </p:notesMasterIdLst>
  <p:sldIdLst>
    <p:sldId id="347" r:id="rId6"/>
    <p:sldId id="2145720965" r:id="rId7"/>
    <p:sldId id="2145720959" r:id="rId8"/>
    <p:sldId id="2145721120" r:id="rId9"/>
    <p:sldId id="2088197896" r:id="rId10"/>
    <p:sldId id="386" r:id="rId11"/>
    <p:sldId id="2145721124" r:id="rId12"/>
    <p:sldId id="2145721140" r:id="rId13"/>
    <p:sldId id="2145720967" r:id="rId14"/>
    <p:sldId id="2145720870" r:id="rId15"/>
    <p:sldId id="4395" r:id="rId16"/>
    <p:sldId id="2134960105" r:id="rId17"/>
    <p:sldId id="2145720876" r:id="rId18"/>
    <p:sldId id="2145720869" r:id="rId19"/>
    <p:sldId id="2145720968" r:id="rId20"/>
    <p:sldId id="2145720962" r:id="rId21"/>
    <p:sldId id="2145720963" r:id="rId22"/>
    <p:sldId id="2145720874" r:id="rId23"/>
    <p:sldId id="589" r:id="rId24"/>
    <p:sldId id="2145720964" r:id="rId25"/>
    <p:sldId id="474"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871B3B-AFF5-4249-BE1A-5D3ED1A8B1B5}">
          <p14:sldIdLst>
            <p14:sldId id="347"/>
            <p14:sldId id="2145720965"/>
            <p14:sldId id="2145720959"/>
            <p14:sldId id="2145721120"/>
            <p14:sldId id="2088197896"/>
            <p14:sldId id="386"/>
            <p14:sldId id="2145721124"/>
            <p14:sldId id="2145721140"/>
            <p14:sldId id="2145720967"/>
            <p14:sldId id="2145720870"/>
            <p14:sldId id="4395"/>
            <p14:sldId id="2134960105"/>
            <p14:sldId id="2145720876"/>
            <p14:sldId id="2145720869"/>
            <p14:sldId id="2145720968"/>
            <p14:sldId id="2145720962"/>
            <p14:sldId id="2145720963"/>
            <p14:sldId id="2145720874"/>
            <p14:sldId id="589"/>
            <p14:sldId id="2145720964"/>
            <p14:sldId id="474"/>
          </p14:sldIdLst>
        </p14:section>
        <p14:section name="Appendix" id="{817D159E-289C-443C-99C9-3159950CDC08}">
          <p14:sldIdLst/>
        </p14:section>
      </p14:sectionLst>
    </p:ex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igail" initials="A" lastIdx="30" clrIdx="0">
    <p:extLst>
      <p:ext uri="{19B8F6BF-5375-455C-9EA6-DF929625EA0E}">
        <p15:presenceInfo xmlns:p15="http://schemas.microsoft.com/office/powerpoint/2012/main" userId="S::Abigail.K.Healy@usps.gov::92d7fba7-56ec-4101-b35f-67c45e9cd8c1" providerId="AD"/>
      </p:ext>
    </p:extLst>
  </p:cmAuthor>
  <p:cmAuthor id="2" name="Belt, David C - Washington, DC" initials="BDC-WD" lastIdx="1" clrIdx="1">
    <p:extLst>
      <p:ext uri="{19B8F6BF-5375-455C-9EA6-DF929625EA0E}">
        <p15:presenceInfo xmlns:p15="http://schemas.microsoft.com/office/powerpoint/2012/main" userId="Belt, David C - Washington, DC" providerId="None"/>
      </p:ext>
    </p:extLst>
  </p:cmAuthor>
  <p:cmAuthor id="3" name="Belt, David C - Washington, DC" initials="BDC-WD [2]" lastIdx="1" clrIdx="2">
    <p:extLst>
      <p:ext uri="{19B8F6BF-5375-455C-9EA6-DF929625EA0E}">
        <p15:presenceInfo xmlns:p15="http://schemas.microsoft.com/office/powerpoint/2012/main" userId="S::David.C.Belt@usps.gov::831e8924-a93c-4aae-a5f4-61bcb52e0f87" providerId="AD"/>
      </p:ext>
    </p:extLst>
  </p:cmAuthor>
  <p:cmAuthor id="4" name="Hensley, William H - Washington, DC" initials="HWHWD" lastIdx="1" clrIdx="3">
    <p:extLst>
      <p:ext uri="{19B8F6BF-5375-455C-9EA6-DF929625EA0E}">
        <p15:presenceInfo xmlns:p15="http://schemas.microsoft.com/office/powerpoint/2012/main" userId="S::William.H.Hensley@usps.gov::1f425859-a074-4cef-b1f6-af07a93c3799" providerId="AD"/>
      </p:ext>
    </p:extLst>
  </p:cmAuthor>
  <p:cmAuthor id="5" name="Matyas, Emily A - Washington, DC" initials="MEAWD" lastIdx="1" clrIdx="4">
    <p:extLst>
      <p:ext uri="{19B8F6BF-5375-455C-9EA6-DF929625EA0E}">
        <p15:presenceInfo xmlns:p15="http://schemas.microsoft.com/office/powerpoint/2012/main" userId="S::Emily.A.Matyas@usps.gov::80818604-56b5-4642-822e-4fa004c865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4E79"/>
    <a:srgbClr val="304E96"/>
    <a:srgbClr val="0000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798" autoAdjust="0"/>
  </p:normalViewPr>
  <p:slideViewPr>
    <p:cSldViewPr snapToGrid="0">
      <p:cViewPr varScale="1">
        <p:scale>
          <a:sx n="50" d="100"/>
          <a:sy n="50" d="100"/>
        </p:scale>
        <p:origin x="1284" y="24"/>
      </p:cViewPr>
      <p:guideLst>
        <p:guide orient="horz" pos="2136"/>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D73F2E-7A4E-465D-B806-34FF4F618BA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6ED17C0-7158-43E1-8D72-1B40404C3562}">
      <dgm:prSet phldrT="[Text]" custT="1"/>
      <dgm:spPr/>
      <dgm:t>
        <a:bodyPr/>
        <a:lstStyle/>
        <a:p>
          <a:r>
            <a:rPr lang="en-US" sz="2000" b="1" dirty="0"/>
            <a:t>Director of Election &amp; Government Mail Services</a:t>
          </a:r>
        </a:p>
        <a:p>
          <a:r>
            <a:rPr lang="en-US" sz="2000" b="1" dirty="0"/>
            <a:t>Adrienne Marshall</a:t>
          </a:r>
        </a:p>
      </dgm:t>
    </dgm:pt>
    <dgm:pt modelId="{2127B6D5-4DFE-4A34-9C02-75F6D792FD35}" type="parTrans" cxnId="{9AA3ACF0-7234-4E3A-BC7D-5D8D8C9211CB}">
      <dgm:prSet/>
      <dgm:spPr/>
      <dgm:t>
        <a:bodyPr/>
        <a:lstStyle/>
        <a:p>
          <a:endParaRPr lang="en-US"/>
        </a:p>
      </dgm:t>
    </dgm:pt>
    <dgm:pt modelId="{8A64FE65-BF23-441B-9626-952BDD39C45D}" type="sibTrans" cxnId="{9AA3ACF0-7234-4E3A-BC7D-5D8D8C9211CB}">
      <dgm:prSet/>
      <dgm:spPr/>
      <dgm:t>
        <a:bodyPr/>
        <a:lstStyle/>
        <a:p>
          <a:endParaRPr lang="en-US"/>
        </a:p>
      </dgm:t>
    </dgm:pt>
    <dgm:pt modelId="{FC8110C8-33EA-4EE5-9A89-E68848697EA4}">
      <dgm:prSet phldrT="[Text]" custT="1"/>
      <dgm:spPr/>
      <dgm:t>
        <a:bodyPr/>
        <a:lstStyle/>
        <a:p>
          <a:pPr>
            <a:lnSpc>
              <a:spcPct val="100000"/>
            </a:lnSpc>
            <a:spcAft>
              <a:spcPts val="600"/>
            </a:spcAft>
          </a:pPr>
          <a:r>
            <a:rPr lang="en-US" sz="900" b="1" dirty="0"/>
            <a:t>Election &amp; Govt. Mail Specialist</a:t>
          </a:r>
        </a:p>
        <a:p>
          <a:pPr>
            <a:lnSpc>
              <a:spcPct val="100000"/>
            </a:lnSpc>
            <a:spcAft>
              <a:spcPts val="600"/>
            </a:spcAft>
          </a:pPr>
          <a:r>
            <a:rPr lang="en-US" sz="1400" b="1" dirty="0"/>
            <a:t>Jerod </a:t>
          </a:r>
          <a:r>
            <a:rPr lang="en-US" sz="1400" b="1" dirty="0" err="1"/>
            <a:t>Siddle</a:t>
          </a:r>
          <a:endParaRPr lang="en-US" sz="1400" b="1" dirty="0"/>
        </a:p>
      </dgm:t>
    </dgm:pt>
    <dgm:pt modelId="{FCEEE48C-ADF7-4172-B174-D2CDC6E4528C}" type="parTrans" cxnId="{3A80F259-21B4-40FB-A469-68B240ACF140}">
      <dgm:prSet/>
      <dgm:spPr/>
      <dgm:t>
        <a:bodyPr/>
        <a:lstStyle/>
        <a:p>
          <a:endParaRPr lang="en-US"/>
        </a:p>
      </dgm:t>
    </dgm:pt>
    <dgm:pt modelId="{316FC144-9F91-4215-B191-F163E4BD0119}" type="sibTrans" cxnId="{3A80F259-21B4-40FB-A469-68B240ACF140}">
      <dgm:prSet/>
      <dgm:spPr/>
      <dgm:t>
        <a:bodyPr/>
        <a:lstStyle/>
        <a:p>
          <a:endParaRPr lang="en-US"/>
        </a:p>
      </dgm:t>
    </dgm:pt>
    <dgm:pt modelId="{5DA89A75-ECF7-46D3-BCCC-B159ADCB8125}">
      <dgm:prSet custT="1"/>
      <dgm:spPr/>
      <dgm:t>
        <a:bodyPr/>
        <a:lstStyle/>
        <a:p>
          <a:pPr>
            <a:lnSpc>
              <a:spcPct val="100000"/>
            </a:lnSpc>
            <a:spcAft>
              <a:spcPts val="600"/>
            </a:spcAft>
          </a:pPr>
          <a:r>
            <a:rPr lang="en-US" sz="900" b="1" dirty="0"/>
            <a:t>Election &amp; Govt. Mail Specialist</a:t>
          </a:r>
        </a:p>
        <a:p>
          <a:pPr>
            <a:lnSpc>
              <a:spcPct val="100000"/>
            </a:lnSpc>
            <a:spcAft>
              <a:spcPts val="600"/>
            </a:spcAft>
          </a:pPr>
          <a:r>
            <a:rPr lang="en-US" sz="1400" b="1" dirty="0"/>
            <a:t>Daniel A. Garcia</a:t>
          </a:r>
        </a:p>
      </dgm:t>
    </dgm:pt>
    <dgm:pt modelId="{4B5EE325-DB0F-4F86-864B-64A6D3A7B223}" type="parTrans" cxnId="{4DF41772-402B-4C2F-BA7C-4994A5D1FACD}">
      <dgm:prSet/>
      <dgm:spPr/>
      <dgm:t>
        <a:bodyPr/>
        <a:lstStyle/>
        <a:p>
          <a:endParaRPr lang="en-US"/>
        </a:p>
      </dgm:t>
    </dgm:pt>
    <dgm:pt modelId="{8259E23B-860A-4947-BE2C-E214569E6A39}" type="sibTrans" cxnId="{4DF41772-402B-4C2F-BA7C-4994A5D1FACD}">
      <dgm:prSet/>
      <dgm:spPr/>
      <dgm:t>
        <a:bodyPr/>
        <a:lstStyle/>
        <a:p>
          <a:endParaRPr lang="en-US"/>
        </a:p>
      </dgm:t>
    </dgm:pt>
    <dgm:pt modelId="{9E852E2F-1642-47A4-8A5F-000D143C4569}">
      <dgm:prSet custT="1"/>
      <dgm:spPr/>
      <dgm:t>
        <a:bodyPr/>
        <a:lstStyle/>
        <a:p>
          <a:pPr>
            <a:lnSpc>
              <a:spcPct val="100000"/>
            </a:lnSpc>
            <a:spcAft>
              <a:spcPts val="600"/>
            </a:spcAft>
          </a:pPr>
          <a:r>
            <a:rPr lang="en-US" sz="900" b="1" dirty="0"/>
            <a:t>Election &amp; Govt. Mail Specialist</a:t>
          </a:r>
        </a:p>
        <a:p>
          <a:pPr>
            <a:lnSpc>
              <a:spcPct val="100000"/>
            </a:lnSpc>
            <a:spcAft>
              <a:spcPts val="600"/>
            </a:spcAft>
          </a:pPr>
          <a:r>
            <a:rPr lang="en-US" sz="1400" b="1" dirty="0"/>
            <a:t>Steven J. Carter</a:t>
          </a:r>
        </a:p>
      </dgm:t>
    </dgm:pt>
    <dgm:pt modelId="{7568E3F2-57AE-4D11-8FCF-30726AA4B562}" type="parTrans" cxnId="{3916B4E8-2E37-4EB2-9D4A-1D68995EDDBB}">
      <dgm:prSet/>
      <dgm:spPr/>
      <dgm:t>
        <a:bodyPr/>
        <a:lstStyle/>
        <a:p>
          <a:endParaRPr lang="en-US"/>
        </a:p>
      </dgm:t>
    </dgm:pt>
    <dgm:pt modelId="{FC8520D5-89DA-4B03-9FF3-000B9376D2FA}" type="sibTrans" cxnId="{3916B4E8-2E37-4EB2-9D4A-1D68995EDDBB}">
      <dgm:prSet/>
      <dgm:spPr/>
      <dgm:t>
        <a:bodyPr/>
        <a:lstStyle/>
        <a:p>
          <a:endParaRPr lang="en-US"/>
        </a:p>
      </dgm:t>
    </dgm:pt>
    <dgm:pt modelId="{8B178FAE-996A-4A69-BA70-8F29D52FA9AA}">
      <dgm:prSet custT="1"/>
      <dgm:spPr/>
      <dgm:t>
        <a:bodyPr/>
        <a:lstStyle/>
        <a:p>
          <a:r>
            <a:rPr lang="en-US" sz="900" b="1" dirty="0"/>
            <a:t>Election &amp; Govt. Mail Specialist</a:t>
          </a:r>
        </a:p>
        <a:p>
          <a:r>
            <a:rPr lang="en-US" sz="1400" b="1" dirty="0"/>
            <a:t>Tiffany Todd</a:t>
          </a:r>
        </a:p>
      </dgm:t>
    </dgm:pt>
    <dgm:pt modelId="{0131B393-6CB6-429D-ACFD-F78AC731E809}" type="parTrans" cxnId="{0ABD3EE9-A870-48BD-9267-2C3286A0C588}">
      <dgm:prSet/>
      <dgm:spPr/>
      <dgm:t>
        <a:bodyPr/>
        <a:lstStyle/>
        <a:p>
          <a:endParaRPr lang="en-US"/>
        </a:p>
      </dgm:t>
    </dgm:pt>
    <dgm:pt modelId="{0FC3E0DF-0B44-40B3-98DF-816DEDD04EA1}" type="sibTrans" cxnId="{0ABD3EE9-A870-48BD-9267-2C3286A0C588}">
      <dgm:prSet/>
      <dgm:spPr/>
      <dgm:t>
        <a:bodyPr/>
        <a:lstStyle/>
        <a:p>
          <a:endParaRPr lang="en-US"/>
        </a:p>
      </dgm:t>
    </dgm:pt>
    <dgm:pt modelId="{BB1EEBC1-F35E-4BCF-8D49-48E1D4950200}">
      <dgm:prSet custT="1"/>
      <dgm:spPr/>
      <dgm:t>
        <a:bodyPr/>
        <a:lstStyle/>
        <a:p>
          <a:r>
            <a:rPr lang="en-US" sz="900" b="1" dirty="0"/>
            <a:t>Election and Govt. Mail Specialist</a:t>
          </a:r>
        </a:p>
        <a:p>
          <a:r>
            <a:rPr lang="en-US" sz="1400" b="1" dirty="0"/>
            <a:t>Emily Matyas</a:t>
          </a:r>
        </a:p>
      </dgm:t>
    </dgm:pt>
    <dgm:pt modelId="{26B4A41F-22A5-4C9A-802D-655141E54851}" type="parTrans" cxnId="{AD9EC6B5-6891-4C30-AB70-5F5B521CAAD8}">
      <dgm:prSet/>
      <dgm:spPr/>
      <dgm:t>
        <a:bodyPr/>
        <a:lstStyle/>
        <a:p>
          <a:endParaRPr lang="en-US"/>
        </a:p>
      </dgm:t>
    </dgm:pt>
    <dgm:pt modelId="{1D65DE1A-9A3F-477F-A937-723B565499BC}" type="sibTrans" cxnId="{AD9EC6B5-6891-4C30-AB70-5F5B521CAAD8}">
      <dgm:prSet/>
      <dgm:spPr/>
      <dgm:t>
        <a:bodyPr/>
        <a:lstStyle/>
        <a:p>
          <a:endParaRPr lang="en-US"/>
        </a:p>
      </dgm:t>
    </dgm:pt>
    <dgm:pt modelId="{2FD693F9-E1FE-4F74-951A-3AF0AE87EF2C}">
      <dgm:prSet custT="1"/>
      <dgm:spPr/>
      <dgm:t>
        <a:bodyPr/>
        <a:lstStyle/>
        <a:p>
          <a:r>
            <a:rPr lang="en-US" sz="900" b="1" dirty="0"/>
            <a:t>Election and Govt. Mail Specialist</a:t>
          </a:r>
        </a:p>
        <a:p>
          <a:r>
            <a:rPr lang="en-US" sz="1400" b="1" dirty="0"/>
            <a:t>Will Hensley</a:t>
          </a:r>
        </a:p>
      </dgm:t>
    </dgm:pt>
    <dgm:pt modelId="{719ABBB9-FEF1-44D9-9124-152F02C47A92}" type="parTrans" cxnId="{8116CAA1-F160-435D-95B7-EA7724F5F48E}">
      <dgm:prSet/>
      <dgm:spPr/>
      <dgm:t>
        <a:bodyPr/>
        <a:lstStyle/>
        <a:p>
          <a:endParaRPr lang="en-US"/>
        </a:p>
      </dgm:t>
    </dgm:pt>
    <dgm:pt modelId="{BE052FEA-6454-44AD-86C9-11D2C184D37E}" type="sibTrans" cxnId="{8116CAA1-F160-435D-95B7-EA7724F5F48E}">
      <dgm:prSet/>
      <dgm:spPr/>
      <dgm:t>
        <a:bodyPr/>
        <a:lstStyle/>
        <a:p>
          <a:endParaRPr lang="en-US"/>
        </a:p>
      </dgm:t>
    </dgm:pt>
    <dgm:pt modelId="{EE409C06-05A0-4732-8914-412EF2D7DEDC}">
      <dgm:prSet phldrT="[Text]" custT="1"/>
      <dgm:spPr/>
      <dgm:t>
        <a:bodyPr/>
        <a:lstStyle/>
        <a:p>
          <a:pPr>
            <a:lnSpc>
              <a:spcPct val="100000"/>
            </a:lnSpc>
          </a:pPr>
          <a:r>
            <a:rPr lang="en-US" sz="900" b="1" dirty="0"/>
            <a:t>Manager, Policy &amp; Strategy</a:t>
          </a:r>
        </a:p>
        <a:p>
          <a:pPr>
            <a:lnSpc>
              <a:spcPct val="100000"/>
            </a:lnSpc>
          </a:pPr>
          <a:r>
            <a:rPr lang="en-US" sz="1400" b="1" dirty="0"/>
            <a:t>Dan Bentley</a:t>
          </a:r>
        </a:p>
      </dgm:t>
    </dgm:pt>
    <dgm:pt modelId="{15BE79A9-A344-4C17-9228-193F742D988B}" type="sibTrans" cxnId="{DDCFC16C-BAF6-481D-AA5F-E0A84A086947}">
      <dgm:prSet/>
      <dgm:spPr/>
      <dgm:t>
        <a:bodyPr/>
        <a:lstStyle/>
        <a:p>
          <a:endParaRPr lang="en-US"/>
        </a:p>
      </dgm:t>
    </dgm:pt>
    <dgm:pt modelId="{D64E3B0A-0012-4B1C-ADA9-A81D1F736BA8}" type="parTrans" cxnId="{DDCFC16C-BAF6-481D-AA5F-E0A84A086947}">
      <dgm:prSet/>
      <dgm:spPr/>
      <dgm:t>
        <a:bodyPr/>
        <a:lstStyle/>
        <a:p>
          <a:endParaRPr lang="en-US"/>
        </a:p>
      </dgm:t>
    </dgm:pt>
    <dgm:pt modelId="{528144C0-1C85-463B-A1ED-9EE95B2757E4}">
      <dgm:prSet phldrT="[Text]" custT="1"/>
      <dgm:spPr/>
      <dgm:t>
        <a:bodyPr/>
        <a:lstStyle/>
        <a:p>
          <a:pPr>
            <a:lnSpc>
              <a:spcPct val="100000"/>
            </a:lnSpc>
            <a:spcAft>
              <a:spcPts val="600"/>
            </a:spcAft>
          </a:pPr>
          <a:endParaRPr lang="en-US" sz="900" b="1" dirty="0"/>
        </a:p>
        <a:p>
          <a:pPr>
            <a:lnSpc>
              <a:spcPct val="100000"/>
            </a:lnSpc>
            <a:spcAft>
              <a:spcPts val="600"/>
            </a:spcAft>
          </a:pPr>
          <a:r>
            <a:rPr lang="en-US" sz="900" b="1" dirty="0"/>
            <a:t>Election &amp; Govt. Mail Specialist</a:t>
          </a:r>
        </a:p>
        <a:p>
          <a:pPr>
            <a:lnSpc>
              <a:spcPct val="100000"/>
            </a:lnSpc>
            <a:spcAft>
              <a:spcPts val="600"/>
            </a:spcAft>
          </a:pPr>
          <a:r>
            <a:rPr lang="en-US" sz="1400" b="1" dirty="0"/>
            <a:t>Lisa Del Rio</a:t>
          </a:r>
        </a:p>
        <a:p>
          <a:pPr>
            <a:lnSpc>
              <a:spcPct val="100000"/>
            </a:lnSpc>
            <a:spcAft>
              <a:spcPts val="600"/>
            </a:spcAft>
          </a:pPr>
          <a:endParaRPr lang="en-US" sz="900" b="1" dirty="0"/>
        </a:p>
      </dgm:t>
    </dgm:pt>
    <dgm:pt modelId="{D182197C-A51F-4B41-936F-4E88F09C5BA7}" type="sibTrans" cxnId="{7CB029A9-8701-4C22-9DEB-99624D17EC2E}">
      <dgm:prSet/>
      <dgm:spPr/>
      <dgm:t>
        <a:bodyPr/>
        <a:lstStyle/>
        <a:p>
          <a:endParaRPr lang="en-US"/>
        </a:p>
      </dgm:t>
    </dgm:pt>
    <dgm:pt modelId="{2CA6F6DA-63F0-4AD5-97C6-482A9189785B}" type="parTrans" cxnId="{7CB029A9-8701-4C22-9DEB-99624D17EC2E}">
      <dgm:prSet/>
      <dgm:spPr/>
      <dgm:t>
        <a:bodyPr/>
        <a:lstStyle/>
        <a:p>
          <a:endParaRPr lang="en-US"/>
        </a:p>
      </dgm:t>
    </dgm:pt>
    <dgm:pt modelId="{488277FB-6438-4899-82B2-5171A01417BA}" type="pres">
      <dgm:prSet presAssocID="{81D73F2E-7A4E-465D-B806-34FF4F618BAB}" presName="hierChild1" presStyleCnt="0">
        <dgm:presLayoutVars>
          <dgm:orgChart val="1"/>
          <dgm:chPref val="1"/>
          <dgm:dir/>
          <dgm:animOne val="branch"/>
          <dgm:animLvl val="lvl"/>
          <dgm:resizeHandles/>
        </dgm:presLayoutVars>
      </dgm:prSet>
      <dgm:spPr/>
    </dgm:pt>
    <dgm:pt modelId="{87FF0002-573A-4D37-8A74-96361727DB2E}" type="pres">
      <dgm:prSet presAssocID="{36ED17C0-7158-43E1-8D72-1B40404C3562}" presName="hierRoot1" presStyleCnt="0">
        <dgm:presLayoutVars>
          <dgm:hierBranch val="init"/>
        </dgm:presLayoutVars>
      </dgm:prSet>
      <dgm:spPr/>
    </dgm:pt>
    <dgm:pt modelId="{A25056F3-428A-40B5-8CF1-E6A62429C673}" type="pres">
      <dgm:prSet presAssocID="{36ED17C0-7158-43E1-8D72-1B40404C3562}" presName="rootComposite1" presStyleCnt="0"/>
      <dgm:spPr/>
    </dgm:pt>
    <dgm:pt modelId="{BF6294B0-4B20-4A4E-82F3-2D8E22A7FC20}" type="pres">
      <dgm:prSet presAssocID="{36ED17C0-7158-43E1-8D72-1B40404C3562}" presName="rootText1" presStyleLbl="node0" presStyleIdx="0" presStyleCnt="1" custScaleX="445315">
        <dgm:presLayoutVars>
          <dgm:chPref val="3"/>
        </dgm:presLayoutVars>
      </dgm:prSet>
      <dgm:spPr/>
    </dgm:pt>
    <dgm:pt modelId="{06668DF5-27F3-4685-8BB2-BFAA637F6A0C}" type="pres">
      <dgm:prSet presAssocID="{36ED17C0-7158-43E1-8D72-1B40404C3562}" presName="rootConnector1" presStyleLbl="node1" presStyleIdx="0" presStyleCnt="0"/>
      <dgm:spPr/>
    </dgm:pt>
    <dgm:pt modelId="{F6FFD05F-EE9D-47E3-BD8E-17831092FEEB}" type="pres">
      <dgm:prSet presAssocID="{36ED17C0-7158-43E1-8D72-1B40404C3562}" presName="hierChild2" presStyleCnt="0"/>
      <dgm:spPr/>
    </dgm:pt>
    <dgm:pt modelId="{9B110D4C-187E-488B-AA95-350E14D095AE}" type="pres">
      <dgm:prSet presAssocID="{D64E3B0A-0012-4B1C-ADA9-A81D1F736BA8}" presName="Name37" presStyleLbl="parChTrans1D2" presStyleIdx="0" presStyleCnt="5"/>
      <dgm:spPr/>
    </dgm:pt>
    <dgm:pt modelId="{169B4E65-869A-4774-8577-71E7B53D2FA1}" type="pres">
      <dgm:prSet presAssocID="{EE409C06-05A0-4732-8914-412EF2D7DEDC}" presName="hierRoot2" presStyleCnt="0">
        <dgm:presLayoutVars>
          <dgm:hierBranch val="init"/>
        </dgm:presLayoutVars>
      </dgm:prSet>
      <dgm:spPr/>
    </dgm:pt>
    <dgm:pt modelId="{EEDF9803-9012-4171-A93D-2E8EE58F6D86}" type="pres">
      <dgm:prSet presAssocID="{EE409C06-05A0-4732-8914-412EF2D7DEDC}" presName="rootComposite" presStyleCnt="0"/>
      <dgm:spPr/>
    </dgm:pt>
    <dgm:pt modelId="{01262D4A-EEFB-4EF2-B3C0-132294421309}" type="pres">
      <dgm:prSet presAssocID="{EE409C06-05A0-4732-8914-412EF2D7DEDC}" presName="rootText" presStyleLbl="node2" presStyleIdx="0" presStyleCnt="5" custScaleX="139624" custScaleY="107117" custLinFactNeighborX="-1740">
        <dgm:presLayoutVars>
          <dgm:chPref val="3"/>
        </dgm:presLayoutVars>
      </dgm:prSet>
      <dgm:spPr/>
    </dgm:pt>
    <dgm:pt modelId="{6B150961-2063-4991-9C67-88D8AEAD93FC}" type="pres">
      <dgm:prSet presAssocID="{EE409C06-05A0-4732-8914-412EF2D7DEDC}" presName="rootConnector" presStyleLbl="node2" presStyleIdx="0" presStyleCnt="5"/>
      <dgm:spPr/>
    </dgm:pt>
    <dgm:pt modelId="{4A18C2CE-0B6D-4C7D-A8FE-3FB5E66339F9}" type="pres">
      <dgm:prSet presAssocID="{EE409C06-05A0-4732-8914-412EF2D7DEDC}" presName="hierChild4" presStyleCnt="0"/>
      <dgm:spPr/>
    </dgm:pt>
    <dgm:pt modelId="{94BAE33B-0B1E-4881-9974-D609597B846C}" type="pres">
      <dgm:prSet presAssocID="{0131B393-6CB6-429D-ACFD-F78AC731E809}" presName="Name37" presStyleLbl="parChTrans1D3" presStyleIdx="0" presStyleCnt="3"/>
      <dgm:spPr/>
    </dgm:pt>
    <dgm:pt modelId="{B8B782D0-9C09-4BE2-97F5-3CB22F298D6C}" type="pres">
      <dgm:prSet presAssocID="{8B178FAE-996A-4A69-BA70-8F29D52FA9AA}" presName="hierRoot2" presStyleCnt="0">
        <dgm:presLayoutVars>
          <dgm:hierBranch val="init"/>
        </dgm:presLayoutVars>
      </dgm:prSet>
      <dgm:spPr/>
    </dgm:pt>
    <dgm:pt modelId="{8EE9D23B-0B77-4517-8B9E-E0C7CB178265}" type="pres">
      <dgm:prSet presAssocID="{8B178FAE-996A-4A69-BA70-8F29D52FA9AA}" presName="rootComposite" presStyleCnt="0"/>
      <dgm:spPr/>
    </dgm:pt>
    <dgm:pt modelId="{1C295451-E58A-477A-9136-BD92CBCADAF3}" type="pres">
      <dgm:prSet presAssocID="{8B178FAE-996A-4A69-BA70-8F29D52FA9AA}" presName="rootText" presStyleLbl="node3" presStyleIdx="0" presStyleCnt="3" custScaleX="185425" custLinFactY="64597" custLinFactNeighborX="37112" custLinFactNeighborY="100000">
        <dgm:presLayoutVars>
          <dgm:chPref val="3"/>
        </dgm:presLayoutVars>
      </dgm:prSet>
      <dgm:spPr/>
    </dgm:pt>
    <dgm:pt modelId="{7A615E82-0AEA-4EA3-9EB8-134DF32297FE}" type="pres">
      <dgm:prSet presAssocID="{8B178FAE-996A-4A69-BA70-8F29D52FA9AA}" presName="rootConnector" presStyleLbl="node3" presStyleIdx="0" presStyleCnt="3"/>
      <dgm:spPr/>
    </dgm:pt>
    <dgm:pt modelId="{6A387E43-2C38-4824-A983-BD6855CAF55A}" type="pres">
      <dgm:prSet presAssocID="{8B178FAE-996A-4A69-BA70-8F29D52FA9AA}" presName="hierChild4" presStyleCnt="0"/>
      <dgm:spPr/>
    </dgm:pt>
    <dgm:pt modelId="{CE9197C0-381D-423E-9A01-0C092C88120A}" type="pres">
      <dgm:prSet presAssocID="{8B178FAE-996A-4A69-BA70-8F29D52FA9AA}" presName="hierChild5" presStyleCnt="0"/>
      <dgm:spPr/>
    </dgm:pt>
    <dgm:pt modelId="{745D384F-C47E-49EA-95A5-C3F03CFB601D}" type="pres">
      <dgm:prSet presAssocID="{719ABBB9-FEF1-44D9-9124-152F02C47A92}" presName="Name37" presStyleLbl="parChTrans1D3" presStyleIdx="1" presStyleCnt="3"/>
      <dgm:spPr/>
    </dgm:pt>
    <dgm:pt modelId="{73561119-94E6-4A03-AB27-DB798BA9FDEC}" type="pres">
      <dgm:prSet presAssocID="{2FD693F9-E1FE-4F74-951A-3AF0AE87EF2C}" presName="hierRoot2" presStyleCnt="0">
        <dgm:presLayoutVars>
          <dgm:hierBranch val="init"/>
        </dgm:presLayoutVars>
      </dgm:prSet>
      <dgm:spPr/>
    </dgm:pt>
    <dgm:pt modelId="{C59932A7-9FEB-4F29-9E3D-7940344BAA3F}" type="pres">
      <dgm:prSet presAssocID="{2FD693F9-E1FE-4F74-951A-3AF0AE87EF2C}" presName="rootComposite" presStyleCnt="0"/>
      <dgm:spPr/>
    </dgm:pt>
    <dgm:pt modelId="{37E86A98-605C-4E37-9022-7047358134AD}" type="pres">
      <dgm:prSet presAssocID="{2FD693F9-E1FE-4F74-951A-3AF0AE87EF2C}" presName="rootText" presStyleLbl="node3" presStyleIdx="1" presStyleCnt="3" custScaleX="185425" custLinFactNeighborX="37112" custLinFactNeighborY="-93242">
        <dgm:presLayoutVars>
          <dgm:chPref val="3"/>
        </dgm:presLayoutVars>
      </dgm:prSet>
      <dgm:spPr/>
    </dgm:pt>
    <dgm:pt modelId="{09340956-2B1E-4CFE-9F3C-D60A42CEA166}" type="pres">
      <dgm:prSet presAssocID="{2FD693F9-E1FE-4F74-951A-3AF0AE87EF2C}" presName="rootConnector" presStyleLbl="node3" presStyleIdx="1" presStyleCnt="3"/>
      <dgm:spPr/>
    </dgm:pt>
    <dgm:pt modelId="{0B404C3B-5C41-43FE-B316-9BB76E5B82AA}" type="pres">
      <dgm:prSet presAssocID="{2FD693F9-E1FE-4F74-951A-3AF0AE87EF2C}" presName="hierChild4" presStyleCnt="0"/>
      <dgm:spPr/>
    </dgm:pt>
    <dgm:pt modelId="{9EEDA81A-8D83-45AE-AA12-2BFEBC07C93D}" type="pres">
      <dgm:prSet presAssocID="{2FD693F9-E1FE-4F74-951A-3AF0AE87EF2C}" presName="hierChild5" presStyleCnt="0"/>
      <dgm:spPr/>
    </dgm:pt>
    <dgm:pt modelId="{42C26D28-0A64-4737-BED0-F9B3C31B8EAC}" type="pres">
      <dgm:prSet presAssocID="{26B4A41F-22A5-4C9A-802D-655141E54851}" presName="Name37" presStyleLbl="parChTrans1D3" presStyleIdx="2" presStyleCnt="3"/>
      <dgm:spPr/>
    </dgm:pt>
    <dgm:pt modelId="{0F813EA0-D4AD-470A-AB74-A57A54DB7E58}" type="pres">
      <dgm:prSet presAssocID="{BB1EEBC1-F35E-4BCF-8D49-48E1D4950200}" presName="hierRoot2" presStyleCnt="0">
        <dgm:presLayoutVars>
          <dgm:hierBranch val="init"/>
        </dgm:presLayoutVars>
      </dgm:prSet>
      <dgm:spPr/>
    </dgm:pt>
    <dgm:pt modelId="{58027976-9764-471E-A117-2BCBE250D901}" type="pres">
      <dgm:prSet presAssocID="{BB1EEBC1-F35E-4BCF-8D49-48E1D4950200}" presName="rootComposite" presStyleCnt="0"/>
      <dgm:spPr/>
    </dgm:pt>
    <dgm:pt modelId="{1C63D294-9FC4-4295-83AD-450C8A9719AC}" type="pres">
      <dgm:prSet presAssocID="{BB1EEBC1-F35E-4BCF-8D49-48E1D4950200}" presName="rootText" presStyleLbl="node3" presStyleIdx="2" presStyleCnt="3" custScaleX="185425" custLinFactNeighborX="36532" custLinFactNeighborY="-3602">
        <dgm:presLayoutVars>
          <dgm:chPref val="3"/>
        </dgm:presLayoutVars>
      </dgm:prSet>
      <dgm:spPr/>
    </dgm:pt>
    <dgm:pt modelId="{ECC86A8A-D84A-4913-9FDB-C7FFDA97B3F2}" type="pres">
      <dgm:prSet presAssocID="{BB1EEBC1-F35E-4BCF-8D49-48E1D4950200}" presName="rootConnector" presStyleLbl="node3" presStyleIdx="2" presStyleCnt="3"/>
      <dgm:spPr/>
    </dgm:pt>
    <dgm:pt modelId="{EB33CE1B-E2B7-4CF4-B180-DBE4C9ADA8FB}" type="pres">
      <dgm:prSet presAssocID="{BB1EEBC1-F35E-4BCF-8D49-48E1D4950200}" presName="hierChild4" presStyleCnt="0"/>
      <dgm:spPr/>
    </dgm:pt>
    <dgm:pt modelId="{F4CF9ED4-0DE2-47C0-B0D4-9E07CAFDC9FC}" type="pres">
      <dgm:prSet presAssocID="{BB1EEBC1-F35E-4BCF-8D49-48E1D4950200}" presName="hierChild5" presStyleCnt="0"/>
      <dgm:spPr/>
    </dgm:pt>
    <dgm:pt modelId="{73FC28AD-EFC8-44F5-A328-0412BFDFF6D6}" type="pres">
      <dgm:prSet presAssocID="{EE409C06-05A0-4732-8914-412EF2D7DEDC}" presName="hierChild5" presStyleCnt="0"/>
      <dgm:spPr/>
    </dgm:pt>
    <dgm:pt modelId="{F3FDFE50-3A59-4AA7-B564-51A7D77314E6}" type="pres">
      <dgm:prSet presAssocID="{2CA6F6DA-63F0-4AD5-97C6-482A9189785B}" presName="Name37" presStyleLbl="parChTrans1D2" presStyleIdx="1" presStyleCnt="5"/>
      <dgm:spPr/>
    </dgm:pt>
    <dgm:pt modelId="{FBBB2051-1E9A-419E-B1D1-334D6B5DE6C5}" type="pres">
      <dgm:prSet presAssocID="{528144C0-1C85-463B-A1ED-9EE95B2757E4}" presName="hierRoot2" presStyleCnt="0">
        <dgm:presLayoutVars>
          <dgm:hierBranch val="init"/>
        </dgm:presLayoutVars>
      </dgm:prSet>
      <dgm:spPr/>
    </dgm:pt>
    <dgm:pt modelId="{8AA5C95D-7937-40A8-B33A-D9CD4D4E4522}" type="pres">
      <dgm:prSet presAssocID="{528144C0-1C85-463B-A1ED-9EE95B2757E4}" presName="rootComposite" presStyleCnt="0"/>
      <dgm:spPr/>
    </dgm:pt>
    <dgm:pt modelId="{D8279E23-A487-4A1F-AA87-E500C297E4B6}" type="pres">
      <dgm:prSet presAssocID="{528144C0-1C85-463B-A1ED-9EE95B2757E4}" presName="rootText" presStyleLbl="node2" presStyleIdx="1" presStyleCnt="5" custScaleX="139624" custScaleY="107117" custLinFactNeighborX="1817">
        <dgm:presLayoutVars>
          <dgm:chPref val="3"/>
        </dgm:presLayoutVars>
      </dgm:prSet>
      <dgm:spPr/>
    </dgm:pt>
    <dgm:pt modelId="{B9CF1CE1-C535-4AF3-9594-EEF87E5EA245}" type="pres">
      <dgm:prSet presAssocID="{528144C0-1C85-463B-A1ED-9EE95B2757E4}" presName="rootConnector" presStyleLbl="node2" presStyleIdx="1" presStyleCnt="5"/>
      <dgm:spPr/>
    </dgm:pt>
    <dgm:pt modelId="{D6A36E99-BA01-40BE-B46B-DCA442FB8DAA}" type="pres">
      <dgm:prSet presAssocID="{528144C0-1C85-463B-A1ED-9EE95B2757E4}" presName="hierChild4" presStyleCnt="0"/>
      <dgm:spPr/>
    </dgm:pt>
    <dgm:pt modelId="{A152C72C-BFDF-4851-9A3D-8ED31EC38A23}" type="pres">
      <dgm:prSet presAssocID="{528144C0-1C85-463B-A1ED-9EE95B2757E4}" presName="hierChild5" presStyleCnt="0"/>
      <dgm:spPr/>
    </dgm:pt>
    <dgm:pt modelId="{EF117D83-A39D-48E3-A354-E7A403F49176}" type="pres">
      <dgm:prSet presAssocID="{FCEEE48C-ADF7-4172-B174-D2CDC6E4528C}" presName="Name37" presStyleLbl="parChTrans1D2" presStyleIdx="2" presStyleCnt="5"/>
      <dgm:spPr/>
    </dgm:pt>
    <dgm:pt modelId="{5D7BCDEE-ABFE-4C68-B58A-A1BC7A885961}" type="pres">
      <dgm:prSet presAssocID="{FC8110C8-33EA-4EE5-9A89-E68848697EA4}" presName="hierRoot2" presStyleCnt="0">
        <dgm:presLayoutVars>
          <dgm:hierBranch val="init"/>
        </dgm:presLayoutVars>
      </dgm:prSet>
      <dgm:spPr/>
    </dgm:pt>
    <dgm:pt modelId="{C4210F9C-6EF0-41FD-95B7-0112E2A2E807}" type="pres">
      <dgm:prSet presAssocID="{FC8110C8-33EA-4EE5-9A89-E68848697EA4}" presName="rootComposite" presStyleCnt="0"/>
      <dgm:spPr/>
    </dgm:pt>
    <dgm:pt modelId="{37B66DA6-39A2-400D-A29F-B18CA50582C4}" type="pres">
      <dgm:prSet presAssocID="{FC8110C8-33EA-4EE5-9A89-E68848697EA4}" presName="rootText" presStyleLbl="node2" presStyleIdx="2" presStyleCnt="5" custScaleX="139624" custScaleY="107117">
        <dgm:presLayoutVars>
          <dgm:chPref val="3"/>
        </dgm:presLayoutVars>
      </dgm:prSet>
      <dgm:spPr/>
    </dgm:pt>
    <dgm:pt modelId="{3764C7F3-6D68-4563-AD97-1CD89193D6F3}" type="pres">
      <dgm:prSet presAssocID="{FC8110C8-33EA-4EE5-9A89-E68848697EA4}" presName="rootConnector" presStyleLbl="node2" presStyleIdx="2" presStyleCnt="5"/>
      <dgm:spPr/>
    </dgm:pt>
    <dgm:pt modelId="{09E2D346-1C90-4793-8032-47DA2247D3AA}" type="pres">
      <dgm:prSet presAssocID="{FC8110C8-33EA-4EE5-9A89-E68848697EA4}" presName="hierChild4" presStyleCnt="0"/>
      <dgm:spPr/>
    </dgm:pt>
    <dgm:pt modelId="{CE6079D0-5F80-4424-943C-34FA993AD7F9}" type="pres">
      <dgm:prSet presAssocID="{FC8110C8-33EA-4EE5-9A89-E68848697EA4}" presName="hierChild5" presStyleCnt="0"/>
      <dgm:spPr/>
    </dgm:pt>
    <dgm:pt modelId="{9F7E3ED9-B398-49C1-B348-93230223A7AE}" type="pres">
      <dgm:prSet presAssocID="{4B5EE325-DB0F-4F86-864B-64A6D3A7B223}" presName="Name37" presStyleLbl="parChTrans1D2" presStyleIdx="3" presStyleCnt="5"/>
      <dgm:spPr/>
    </dgm:pt>
    <dgm:pt modelId="{34D1CE01-46A2-4722-A29C-56BDC0E250CA}" type="pres">
      <dgm:prSet presAssocID="{5DA89A75-ECF7-46D3-BCCC-B159ADCB8125}" presName="hierRoot2" presStyleCnt="0">
        <dgm:presLayoutVars>
          <dgm:hierBranch val="init"/>
        </dgm:presLayoutVars>
      </dgm:prSet>
      <dgm:spPr/>
    </dgm:pt>
    <dgm:pt modelId="{84CF44C0-A8C4-4393-B116-D5ABC6080F49}" type="pres">
      <dgm:prSet presAssocID="{5DA89A75-ECF7-46D3-BCCC-B159ADCB8125}" presName="rootComposite" presStyleCnt="0"/>
      <dgm:spPr/>
    </dgm:pt>
    <dgm:pt modelId="{A1B2F83E-E147-44B0-A7B3-8158FEC32A49}" type="pres">
      <dgm:prSet presAssocID="{5DA89A75-ECF7-46D3-BCCC-B159ADCB8125}" presName="rootText" presStyleLbl="node2" presStyleIdx="3" presStyleCnt="5" custScaleX="139624" custScaleY="107117">
        <dgm:presLayoutVars>
          <dgm:chPref val="3"/>
        </dgm:presLayoutVars>
      </dgm:prSet>
      <dgm:spPr/>
    </dgm:pt>
    <dgm:pt modelId="{34341114-8A0B-41D5-A91D-E8C86C7E32E8}" type="pres">
      <dgm:prSet presAssocID="{5DA89A75-ECF7-46D3-BCCC-B159ADCB8125}" presName="rootConnector" presStyleLbl="node2" presStyleIdx="3" presStyleCnt="5"/>
      <dgm:spPr/>
    </dgm:pt>
    <dgm:pt modelId="{2B219520-9E7C-4E64-BB17-5072C7C97B35}" type="pres">
      <dgm:prSet presAssocID="{5DA89A75-ECF7-46D3-BCCC-B159ADCB8125}" presName="hierChild4" presStyleCnt="0"/>
      <dgm:spPr/>
    </dgm:pt>
    <dgm:pt modelId="{D3A62238-2E20-4608-936D-BDDB51280214}" type="pres">
      <dgm:prSet presAssocID="{5DA89A75-ECF7-46D3-BCCC-B159ADCB8125}" presName="hierChild5" presStyleCnt="0"/>
      <dgm:spPr/>
    </dgm:pt>
    <dgm:pt modelId="{866FD248-0FBC-433B-850F-4114A8BDD245}" type="pres">
      <dgm:prSet presAssocID="{7568E3F2-57AE-4D11-8FCF-30726AA4B562}" presName="Name37" presStyleLbl="parChTrans1D2" presStyleIdx="4" presStyleCnt="5"/>
      <dgm:spPr/>
    </dgm:pt>
    <dgm:pt modelId="{65CC99F3-EFF4-40CA-AD5B-B4D8E3111155}" type="pres">
      <dgm:prSet presAssocID="{9E852E2F-1642-47A4-8A5F-000D143C4569}" presName="hierRoot2" presStyleCnt="0">
        <dgm:presLayoutVars>
          <dgm:hierBranch val="init"/>
        </dgm:presLayoutVars>
      </dgm:prSet>
      <dgm:spPr/>
    </dgm:pt>
    <dgm:pt modelId="{88173AFF-031E-46C9-A2DF-45FA63BEA929}" type="pres">
      <dgm:prSet presAssocID="{9E852E2F-1642-47A4-8A5F-000D143C4569}" presName="rootComposite" presStyleCnt="0"/>
      <dgm:spPr/>
    </dgm:pt>
    <dgm:pt modelId="{DC00A656-E91C-4192-AA87-6BC479C68805}" type="pres">
      <dgm:prSet presAssocID="{9E852E2F-1642-47A4-8A5F-000D143C4569}" presName="rootText" presStyleLbl="node2" presStyleIdx="4" presStyleCnt="5" custScaleX="139624" custScaleY="107117">
        <dgm:presLayoutVars>
          <dgm:chPref val="3"/>
        </dgm:presLayoutVars>
      </dgm:prSet>
      <dgm:spPr/>
    </dgm:pt>
    <dgm:pt modelId="{06DAB8B6-4878-4300-B50A-B1CF838015FE}" type="pres">
      <dgm:prSet presAssocID="{9E852E2F-1642-47A4-8A5F-000D143C4569}" presName="rootConnector" presStyleLbl="node2" presStyleIdx="4" presStyleCnt="5"/>
      <dgm:spPr/>
    </dgm:pt>
    <dgm:pt modelId="{3C66251A-6B84-4EBC-BF17-C870769D3068}" type="pres">
      <dgm:prSet presAssocID="{9E852E2F-1642-47A4-8A5F-000D143C4569}" presName="hierChild4" presStyleCnt="0"/>
      <dgm:spPr/>
    </dgm:pt>
    <dgm:pt modelId="{7783E977-75FF-4D06-B5DE-1F400CA0F07E}" type="pres">
      <dgm:prSet presAssocID="{9E852E2F-1642-47A4-8A5F-000D143C4569}" presName="hierChild5" presStyleCnt="0"/>
      <dgm:spPr/>
    </dgm:pt>
    <dgm:pt modelId="{EF9DA15F-C682-45FB-80B5-04BE1EB67BA7}" type="pres">
      <dgm:prSet presAssocID="{36ED17C0-7158-43E1-8D72-1B40404C3562}" presName="hierChild3" presStyleCnt="0"/>
      <dgm:spPr/>
    </dgm:pt>
  </dgm:ptLst>
  <dgm:cxnLst>
    <dgm:cxn modelId="{41068200-E2DB-402A-BEB4-80709EFACBD7}" type="presOf" srcId="{FCEEE48C-ADF7-4172-B174-D2CDC6E4528C}" destId="{EF117D83-A39D-48E3-A354-E7A403F49176}" srcOrd="0" destOrd="0" presId="urn:microsoft.com/office/officeart/2005/8/layout/orgChart1"/>
    <dgm:cxn modelId="{E3B89900-144E-4D3C-865A-E52F9B0CF1D4}" type="presOf" srcId="{2FD693F9-E1FE-4F74-951A-3AF0AE87EF2C}" destId="{37E86A98-605C-4E37-9022-7047358134AD}" srcOrd="0" destOrd="0" presId="urn:microsoft.com/office/officeart/2005/8/layout/orgChart1"/>
    <dgm:cxn modelId="{B6E8EF1F-C9AF-4F96-BE30-A57FBC1EEC2B}" type="presOf" srcId="{FC8110C8-33EA-4EE5-9A89-E68848697EA4}" destId="{3764C7F3-6D68-4563-AD97-1CD89193D6F3}" srcOrd="1" destOrd="0" presId="urn:microsoft.com/office/officeart/2005/8/layout/orgChart1"/>
    <dgm:cxn modelId="{45F8CA2F-EAE3-4B97-B776-AE88417707AD}" type="presOf" srcId="{EE409C06-05A0-4732-8914-412EF2D7DEDC}" destId="{01262D4A-EEFB-4EF2-B3C0-132294421309}" srcOrd="0" destOrd="0" presId="urn:microsoft.com/office/officeart/2005/8/layout/orgChart1"/>
    <dgm:cxn modelId="{69A61931-ADB6-48B0-816D-5B74CF6D64AB}" type="presOf" srcId="{EE409C06-05A0-4732-8914-412EF2D7DEDC}" destId="{6B150961-2063-4991-9C67-88D8AEAD93FC}" srcOrd="1" destOrd="0" presId="urn:microsoft.com/office/officeart/2005/8/layout/orgChart1"/>
    <dgm:cxn modelId="{E94B9741-263A-4F8E-B288-1E90B98A6C1E}" type="presOf" srcId="{719ABBB9-FEF1-44D9-9124-152F02C47A92}" destId="{745D384F-C47E-49EA-95A5-C3F03CFB601D}" srcOrd="0" destOrd="0" presId="urn:microsoft.com/office/officeart/2005/8/layout/orgChart1"/>
    <dgm:cxn modelId="{F0ABA363-C5F1-4947-A1BF-DAE04A1876B3}" type="presOf" srcId="{FC8110C8-33EA-4EE5-9A89-E68848697EA4}" destId="{37B66DA6-39A2-400D-A29F-B18CA50582C4}" srcOrd="0" destOrd="0" presId="urn:microsoft.com/office/officeart/2005/8/layout/orgChart1"/>
    <dgm:cxn modelId="{6364C564-2794-4C76-8722-280D568A01B4}" type="presOf" srcId="{5DA89A75-ECF7-46D3-BCCC-B159ADCB8125}" destId="{A1B2F83E-E147-44B0-A7B3-8158FEC32A49}" srcOrd="0" destOrd="0" presId="urn:microsoft.com/office/officeart/2005/8/layout/orgChart1"/>
    <dgm:cxn modelId="{DDCFC16C-BAF6-481D-AA5F-E0A84A086947}" srcId="{36ED17C0-7158-43E1-8D72-1B40404C3562}" destId="{EE409C06-05A0-4732-8914-412EF2D7DEDC}" srcOrd="0" destOrd="0" parTransId="{D64E3B0A-0012-4B1C-ADA9-A81D1F736BA8}" sibTransId="{15BE79A9-A344-4C17-9228-193F742D988B}"/>
    <dgm:cxn modelId="{4DF41772-402B-4C2F-BA7C-4994A5D1FACD}" srcId="{36ED17C0-7158-43E1-8D72-1B40404C3562}" destId="{5DA89A75-ECF7-46D3-BCCC-B159ADCB8125}" srcOrd="3" destOrd="0" parTransId="{4B5EE325-DB0F-4F86-864B-64A6D3A7B223}" sibTransId="{8259E23B-860A-4947-BE2C-E214569E6A39}"/>
    <dgm:cxn modelId="{688D3A52-99DC-4D83-A9BA-F5F9E59CEC11}" type="presOf" srcId="{26B4A41F-22A5-4C9A-802D-655141E54851}" destId="{42C26D28-0A64-4737-BED0-F9B3C31B8EAC}" srcOrd="0" destOrd="0" presId="urn:microsoft.com/office/officeart/2005/8/layout/orgChart1"/>
    <dgm:cxn modelId="{9640E954-C735-4CD9-ABB2-50587314AD4F}" type="presOf" srcId="{BB1EEBC1-F35E-4BCF-8D49-48E1D4950200}" destId="{1C63D294-9FC4-4295-83AD-450C8A9719AC}" srcOrd="0" destOrd="0" presId="urn:microsoft.com/office/officeart/2005/8/layout/orgChart1"/>
    <dgm:cxn modelId="{63A77F55-0280-46E4-A33C-F916BD83C2AB}" type="presOf" srcId="{2FD693F9-E1FE-4F74-951A-3AF0AE87EF2C}" destId="{09340956-2B1E-4CFE-9F3C-D60A42CEA166}" srcOrd="1" destOrd="0" presId="urn:microsoft.com/office/officeart/2005/8/layout/orgChart1"/>
    <dgm:cxn modelId="{BEB98E58-7BC3-48B5-90C4-8D7895BDC2D9}" type="presOf" srcId="{81D73F2E-7A4E-465D-B806-34FF4F618BAB}" destId="{488277FB-6438-4899-82B2-5171A01417BA}" srcOrd="0" destOrd="0" presId="urn:microsoft.com/office/officeart/2005/8/layout/orgChart1"/>
    <dgm:cxn modelId="{3A80F259-21B4-40FB-A469-68B240ACF140}" srcId="{36ED17C0-7158-43E1-8D72-1B40404C3562}" destId="{FC8110C8-33EA-4EE5-9A89-E68848697EA4}" srcOrd="2" destOrd="0" parTransId="{FCEEE48C-ADF7-4172-B174-D2CDC6E4528C}" sibTransId="{316FC144-9F91-4215-B191-F163E4BD0119}"/>
    <dgm:cxn modelId="{8BFB3382-B9E1-482E-A3A5-AA0D01D45B07}" type="presOf" srcId="{8B178FAE-996A-4A69-BA70-8F29D52FA9AA}" destId="{7A615E82-0AEA-4EA3-9EB8-134DF32297FE}" srcOrd="1" destOrd="0" presId="urn:microsoft.com/office/officeart/2005/8/layout/orgChart1"/>
    <dgm:cxn modelId="{4C187394-3D27-4A91-BD4C-3A6FF5907A4E}" type="presOf" srcId="{5DA89A75-ECF7-46D3-BCCC-B159ADCB8125}" destId="{34341114-8A0B-41D5-A91D-E8C86C7E32E8}" srcOrd="1" destOrd="0" presId="urn:microsoft.com/office/officeart/2005/8/layout/orgChart1"/>
    <dgm:cxn modelId="{8116CAA1-F160-435D-95B7-EA7724F5F48E}" srcId="{EE409C06-05A0-4732-8914-412EF2D7DEDC}" destId="{2FD693F9-E1FE-4F74-951A-3AF0AE87EF2C}" srcOrd="1" destOrd="0" parTransId="{719ABBB9-FEF1-44D9-9124-152F02C47A92}" sibTransId="{BE052FEA-6454-44AD-86C9-11D2C184D37E}"/>
    <dgm:cxn modelId="{C245E8A3-61F8-4498-9F42-B352E124ADF4}" type="presOf" srcId="{D64E3B0A-0012-4B1C-ADA9-A81D1F736BA8}" destId="{9B110D4C-187E-488B-AA95-350E14D095AE}" srcOrd="0" destOrd="0" presId="urn:microsoft.com/office/officeart/2005/8/layout/orgChart1"/>
    <dgm:cxn modelId="{7CB029A9-8701-4C22-9DEB-99624D17EC2E}" srcId="{36ED17C0-7158-43E1-8D72-1B40404C3562}" destId="{528144C0-1C85-463B-A1ED-9EE95B2757E4}" srcOrd="1" destOrd="0" parTransId="{2CA6F6DA-63F0-4AD5-97C6-482A9189785B}" sibTransId="{D182197C-A51F-4B41-936F-4E88F09C5BA7}"/>
    <dgm:cxn modelId="{D20537AA-C547-4344-BCFE-50B0016857E2}" type="presOf" srcId="{4B5EE325-DB0F-4F86-864B-64A6D3A7B223}" destId="{9F7E3ED9-B398-49C1-B348-93230223A7AE}" srcOrd="0" destOrd="0" presId="urn:microsoft.com/office/officeart/2005/8/layout/orgChart1"/>
    <dgm:cxn modelId="{E8B39CB2-0EEB-463D-968F-79AF8863F192}" type="presOf" srcId="{36ED17C0-7158-43E1-8D72-1B40404C3562}" destId="{BF6294B0-4B20-4A4E-82F3-2D8E22A7FC20}" srcOrd="0" destOrd="0" presId="urn:microsoft.com/office/officeart/2005/8/layout/orgChart1"/>
    <dgm:cxn modelId="{AD9EC6B5-6891-4C30-AB70-5F5B521CAAD8}" srcId="{EE409C06-05A0-4732-8914-412EF2D7DEDC}" destId="{BB1EEBC1-F35E-4BCF-8D49-48E1D4950200}" srcOrd="2" destOrd="0" parTransId="{26B4A41F-22A5-4C9A-802D-655141E54851}" sibTransId="{1D65DE1A-9A3F-477F-A937-723B565499BC}"/>
    <dgm:cxn modelId="{F5E19DB8-5607-4C44-B44D-DD32428F18C3}" type="presOf" srcId="{9E852E2F-1642-47A4-8A5F-000D143C4569}" destId="{06DAB8B6-4878-4300-B50A-B1CF838015FE}" srcOrd="1" destOrd="0" presId="urn:microsoft.com/office/officeart/2005/8/layout/orgChart1"/>
    <dgm:cxn modelId="{2A44ACB8-AF55-4A30-8F21-9301B3018F9A}" type="presOf" srcId="{528144C0-1C85-463B-A1ED-9EE95B2757E4}" destId="{D8279E23-A487-4A1F-AA87-E500C297E4B6}" srcOrd="0" destOrd="0" presId="urn:microsoft.com/office/officeart/2005/8/layout/orgChart1"/>
    <dgm:cxn modelId="{8D7163CC-0320-4FFF-9056-6F4EB371CDDE}" type="presOf" srcId="{BB1EEBC1-F35E-4BCF-8D49-48E1D4950200}" destId="{ECC86A8A-D84A-4913-9FDB-C7FFDA97B3F2}" srcOrd="1" destOrd="0" presId="urn:microsoft.com/office/officeart/2005/8/layout/orgChart1"/>
    <dgm:cxn modelId="{35AF9ED1-5AB1-44B2-9E57-35DE6F047747}" type="presOf" srcId="{0131B393-6CB6-429D-ACFD-F78AC731E809}" destId="{94BAE33B-0B1E-4881-9974-D609597B846C}" srcOrd="0" destOrd="0" presId="urn:microsoft.com/office/officeart/2005/8/layout/orgChart1"/>
    <dgm:cxn modelId="{85CE64DB-B33F-4188-BE72-D41C7FCD60ED}" type="presOf" srcId="{2CA6F6DA-63F0-4AD5-97C6-482A9189785B}" destId="{F3FDFE50-3A59-4AA7-B564-51A7D77314E6}" srcOrd="0" destOrd="0" presId="urn:microsoft.com/office/officeart/2005/8/layout/orgChart1"/>
    <dgm:cxn modelId="{D64522E8-9447-4A50-ACAA-4235796B62C6}" type="presOf" srcId="{36ED17C0-7158-43E1-8D72-1B40404C3562}" destId="{06668DF5-27F3-4685-8BB2-BFAA637F6A0C}" srcOrd="1" destOrd="0" presId="urn:microsoft.com/office/officeart/2005/8/layout/orgChart1"/>
    <dgm:cxn modelId="{3916B4E8-2E37-4EB2-9D4A-1D68995EDDBB}" srcId="{36ED17C0-7158-43E1-8D72-1B40404C3562}" destId="{9E852E2F-1642-47A4-8A5F-000D143C4569}" srcOrd="4" destOrd="0" parTransId="{7568E3F2-57AE-4D11-8FCF-30726AA4B562}" sibTransId="{FC8520D5-89DA-4B03-9FF3-000B9376D2FA}"/>
    <dgm:cxn modelId="{0ABD3EE9-A870-48BD-9267-2C3286A0C588}" srcId="{EE409C06-05A0-4732-8914-412EF2D7DEDC}" destId="{8B178FAE-996A-4A69-BA70-8F29D52FA9AA}" srcOrd="0" destOrd="0" parTransId="{0131B393-6CB6-429D-ACFD-F78AC731E809}" sibTransId="{0FC3E0DF-0B44-40B3-98DF-816DEDD04EA1}"/>
    <dgm:cxn modelId="{53DDE6EA-CFE9-4D67-950B-AC5F80A30E9F}" type="presOf" srcId="{7568E3F2-57AE-4D11-8FCF-30726AA4B562}" destId="{866FD248-0FBC-433B-850F-4114A8BDD245}" srcOrd="0" destOrd="0" presId="urn:microsoft.com/office/officeart/2005/8/layout/orgChart1"/>
    <dgm:cxn modelId="{9AA3ACF0-7234-4E3A-BC7D-5D8D8C9211CB}" srcId="{81D73F2E-7A4E-465D-B806-34FF4F618BAB}" destId="{36ED17C0-7158-43E1-8D72-1B40404C3562}" srcOrd="0" destOrd="0" parTransId="{2127B6D5-4DFE-4A34-9C02-75F6D792FD35}" sibTransId="{8A64FE65-BF23-441B-9626-952BDD39C45D}"/>
    <dgm:cxn modelId="{831438F5-4EAE-4131-B1EE-8CED39195773}" type="presOf" srcId="{528144C0-1C85-463B-A1ED-9EE95B2757E4}" destId="{B9CF1CE1-C535-4AF3-9594-EEF87E5EA245}" srcOrd="1" destOrd="0" presId="urn:microsoft.com/office/officeart/2005/8/layout/orgChart1"/>
    <dgm:cxn modelId="{E56516F9-EAF8-4EDB-9BF8-6FAC8E78764B}" type="presOf" srcId="{9E852E2F-1642-47A4-8A5F-000D143C4569}" destId="{DC00A656-E91C-4192-AA87-6BC479C68805}" srcOrd="0" destOrd="0" presId="urn:microsoft.com/office/officeart/2005/8/layout/orgChart1"/>
    <dgm:cxn modelId="{766CBFFB-8230-4EF5-AF37-9768A32A2262}" type="presOf" srcId="{8B178FAE-996A-4A69-BA70-8F29D52FA9AA}" destId="{1C295451-E58A-477A-9136-BD92CBCADAF3}" srcOrd="0" destOrd="0" presId="urn:microsoft.com/office/officeart/2005/8/layout/orgChart1"/>
    <dgm:cxn modelId="{3A883990-AC1A-40D0-B399-301F49A5EFB8}" type="presParOf" srcId="{488277FB-6438-4899-82B2-5171A01417BA}" destId="{87FF0002-573A-4D37-8A74-96361727DB2E}" srcOrd="0" destOrd="0" presId="urn:microsoft.com/office/officeart/2005/8/layout/orgChart1"/>
    <dgm:cxn modelId="{BA5FE4FE-FEEB-4FC9-9D12-D1C2D091BDB4}" type="presParOf" srcId="{87FF0002-573A-4D37-8A74-96361727DB2E}" destId="{A25056F3-428A-40B5-8CF1-E6A62429C673}" srcOrd="0" destOrd="0" presId="urn:microsoft.com/office/officeart/2005/8/layout/orgChart1"/>
    <dgm:cxn modelId="{9AC68410-7100-422B-99BF-6EB3FB111B21}" type="presParOf" srcId="{A25056F3-428A-40B5-8CF1-E6A62429C673}" destId="{BF6294B0-4B20-4A4E-82F3-2D8E22A7FC20}" srcOrd="0" destOrd="0" presId="urn:microsoft.com/office/officeart/2005/8/layout/orgChart1"/>
    <dgm:cxn modelId="{34730DC6-F8DE-449B-8557-5D11569958C9}" type="presParOf" srcId="{A25056F3-428A-40B5-8CF1-E6A62429C673}" destId="{06668DF5-27F3-4685-8BB2-BFAA637F6A0C}" srcOrd="1" destOrd="0" presId="urn:microsoft.com/office/officeart/2005/8/layout/orgChart1"/>
    <dgm:cxn modelId="{2951A9E8-4861-482E-BB9C-933CF49F967B}" type="presParOf" srcId="{87FF0002-573A-4D37-8A74-96361727DB2E}" destId="{F6FFD05F-EE9D-47E3-BD8E-17831092FEEB}" srcOrd="1" destOrd="0" presId="urn:microsoft.com/office/officeart/2005/8/layout/orgChart1"/>
    <dgm:cxn modelId="{DCEF3CBE-37E0-48CF-AF0C-0DAB51F9D37A}" type="presParOf" srcId="{F6FFD05F-EE9D-47E3-BD8E-17831092FEEB}" destId="{9B110D4C-187E-488B-AA95-350E14D095AE}" srcOrd="0" destOrd="0" presId="urn:microsoft.com/office/officeart/2005/8/layout/orgChart1"/>
    <dgm:cxn modelId="{F77D9A28-509A-40E7-9BD6-F7F595313516}" type="presParOf" srcId="{F6FFD05F-EE9D-47E3-BD8E-17831092FEEB}" destId="{169B4E65-869A-4774-8577-71E7B53D2FA1}" srcOrd="1" destOrd="0" presId="urn:microsoft.com/office/officeart/2005/8/layout/orgChart1"/>
    <dgm:cxn modelId="{88528ADE-C2A1-46C0-8446-7849D473B875}" type="presParOf" srcId="{169B4E65-869A-4774-8577-71E7B53D2FA1}" destId="{EEDF9803-9012-4171-A93D-2E8EE58F6D86}" srcOrd="0" destOrd="0" presId="urn:microsoft.com/office/officeart/2005/8/layout/orgChart1"/>
    <dgm:cxn modelId="{360D03C3-83F2-481D-BF2F-E307DBE2DBCE}" type="presParOf" srcId="{EEDF9803-9012-4171-A93D-2E8EE58F6D86}" destId="{01262D4A-EEFB-4EF2-B3C0-132294421309}" srcOrd="0" destOrd="0" presId="urn:microsoft.com/office/officeart/2005/8/layout/orgChart1"/>
    <dgm:cxn modelId="{574B7FB7-C142-4BE3-A721-6F68EBAED9A5}" type="presParOf" srcId="{EEDF9803-9012-4171-A93D-2E8EE58F6D86}" destId="{6B150961-2063-4991-9C67-88D8AEAD93FC}" srcOrd="1" destOrd="0" presId="urn:microsoft.com/office/officeart/2005/8/layout/orgChart1"/>
    <dgm:cxn modelId="{C71E1E82-28F4-4007-B7F6-A6F9A8ACA6F4}" type="presParOf" srcId="{169B4E65-869A-4774-8577-71E7B53D2FA1}" destId="{4A18C2CE-0B6D-4C7D-A8FE-3FB5E66339F9}" srcOrd="1" destOrd="0" presId="urn:microsoft.com/office/officeart/2005/8/layout/orgChart1"/>
    <dgm:cxn modelId="{A9A9B8CB-D8E8-4122-8761-06E13EBE056C}" type="presParOf" srcId="{4A18C2CE-0B6D-4C7D-A8FE-3FB5E66339F9}" destId="{94BAE33B-0B1E-4881-9974-D609597B846C}" srcOrd="0" destOrd="0" presId="urn:microsoft.com/office/officeart/2005/8/layout/orgChart1"/>
    <dgm:cxn modelId="{32AB2D94-D16A-4D19-8C93-3CA479C7BABC}" type="presParOf" srcId="{4A18C2CE-0B6D-4C7D-A8FE-3FB5E66339F9}" destId="{B8B782D0-9C09-4BE2-97F5-3CB22F298D6C}" srcOrd="1" destOrd="0" presId="urn:microsoft.com/office/officeart/2005/8/layout/orgChart1"/>
    <dgm:cxn modelId="{DF418156-9638-4D71-ABAB-CC3708B0A347}" type="presParOf" srcId="{B8B782D0-9C09-4BE2-97F5-3CB22F298D6C}" destId="{8EE9D23B-0B77-4517-8B9E-E0C7CB178265}" srcOrd="0" destOrd="0" presId="urn:microsoft.com/office/officeart/2005/8/layout/orgChart1"/>
    <dgm:cxn modelId="{F591E509-66FE-41AE-AED4-C16A0A42FA96}" type="presParOf" srcId="{8EE9D23B-0B77-4517-8B9E-E0C7CB178265}" destId="{1C295451-E58A-477A-9136-BD92CBCADAF3}" srcOrd="0" destOrd="0" presId="urn:microsoft.com/office/officeart/2005/8/layout/orgChart1"/>
    <dgm:cxn modelId="{F2249D47-DF99-4953-B285-8DEC8A905B5F}" type="presParOf" srcId="{8EE9D23B-0B77-4517-8B9E-E0C7CB178265}" destId="{7A615E82-0AEA-4EA3-9EB8-134DF32297FE}" srcOrd="1" destOrd="0" presId="urn:microsoft.com/office/officeart/2005/8/layout/orgChart1"/>
    <dgm:cxn modelId="{840DAA06-C9D7-4664-B7CA-78CFADA13E54}" type="presParOf" srcId="{B8B782D0-9C09-4BE2-97F5-3CB22F298D6C}" destId="{6A387E43-2C38-4824-A983-BD6855CAF55A}" srcOrd="1" destOrd="0" presId="urn:microsoft.com/office/officeart/2005/8/layout/orgChart1"/>
    <dgm:cxn modelId="{0CD6262F-DFC8-423E-8648-D7B1C2D25F71}" type="presParOf" srcId="{B8B782D0-9C09-4BE2-97F5-3CB22F298D6C}" destId="{CE9197C0-381D-423E-9A01-0C092C88120A}" srcOrd="2" destOrd="0" presId="urn:microsoft.com/office/officeart/2005/8/layout/orgChart1"/>
    <dgm:cxn modelId="{972D150A-C428-4F48-B7B8-8A543AB8189E}" type="presParOf" srcId="{4A18C2CE-0B6D-4C7D-A8FE-3FB5E66339F9}" destId="{745D384F-C47E-49EA-95A5-C3F03CFB601D}" srcOrd="2" destOrd="0" presId="urn:microsoft.com/office/officeart/2005/8/layout/orgChart1"/>
    <dgm:cxn modelId="{D8DA9B62-5147-45AC-80D0-6AACE4002774}" type="presParOf" srcId="{4A18C2CE-0B6D-4C7D-A8FE-3FB5E66339F9}" destId="{73561119-94E6-4A03-AB27-DB798BA9FDEC}" srcOrd="3" destOrd="0" presId="urn:microsoft.com/office/officeart/2005/8/layout/orgChart1"/>
    <dgm:cxn modelId="{92D51BA3-202B-4685-92AA-ADE20D4F87C3}" type="presParOf" srcId="{73561119-94E6-4A03-AB27-DB798BA9FDEC}" destId="{C59932A7-9FEB-4F29-9E3D-7940344BAA3F}" srcOrd="0" destOrd="0" presId="urn:microsoft.com/office/officeart/2005/8/layout/orgChart1"/>
    <dgm:cxn modelId="{92A004E2-F155-4AA7-9603-0AB83E92F3CB}" type="presParOf" srcId="{C59932A7-9FEB-4F29-9E3D-7940344BAA3F}" destId="{37E86A98-605C-4E37-9022-7047358134AD}" srcOrd="0" destOrd="0" presId="urn:microsoft.com/office/officeart/2005/8/layout/orgChart1"/>
    <dgm:cxn modelId="{61D126B0-D9A5-49D2-84E1-46663C49D361}" type="presParOf" srcId="{C59932A7-9FEB-4F29-9E3D-7940344BAA3F}" destId="{09340956-2B1E-4CFE-9F3C-D60A42CEA166}" srcOrd="1" destOrd="0" presId="urn:microsoft.com/office/officeart/2005/8/layout/orgChart1"/>
    <dgm:cxn modelId="{BD08B2B1-B8A0-4739-8C05-DAEF931CCC55}" type="presParOf" srcId="{73561119-94E6-4A03-AB27-DB798BA9FDEC}" destId="{0B404C3B-5C41-43FE-B316-9BB76E5B82AA}" srcOrd="1" destOrd="0" presId="urn:microsoft.com/office/officeart/2005/8/layout/orgChart1"/>
    <dgm:cxn modelId="{9B0A00A5-A538-4936-85A9-0711DEE25C43}" type="presParOf" srcId="{73561119-94E6-4A03-AB27-DB798BA9FDEC}" destId="{9EEDA81A-8D83-45AE-AA12-2BFEBC07C93D}" srcOrd="2" destOrd="0" presId="urn:microsoft.com/office/officeart/2005/8/layout/orgChart1"/>
    <dgm:cxn modelId="{5F6D1236-F821-4949-BE76-DE776A38B8BB}" type="presParOf" srcId="{4A18C2CE-0B6D-4C7D-A8FE-3FB5E66339F9}" destId="{42C26D28-0A64-4737-BED0-F9B3C31B8EAC}" srcOrd="4" destOrd="0" presId="urn:microsoft.com/office/officeart/2005/8/layout/orgChart1"/>
    <dgm:cxn modelId="{A23AE540-E4E2-411E-A69C-B69DD6FE75D9}" type="presParOf" srcId="{4A18C2CE-0B6D-4C7D-A8FE-3FB5E66339F9}" destId="{0F813EA0-D4AD-470A-AB74-A57A54DB7E58}" srcOrd="5" destOrd="0" presId="urn:microsoft.com/office/officeart/2005/8/layout/orgChart1"/>
    <dgm:cxn modelId="{5FAFF3AB-EEDD-483F-A5BF-7877C2601FC9}" type="presParOf" srcId="{0F813EA0-D4AD-470A-AB74-A57A54DB7E58}" destId="{58027976-9764-471E-A117-2BCBE250D901}" srcOrd="0" destOrd="0" presId="urn:microsoft.com/office/officeart/2005/8/layout/orgChart1"/>
    <dgm:cxn modelId="{E6974448-C333-49FE-8524-2A23517BE908}" type="presParOf" srcId="{58027976-9764-471E-A117-2BCBE250D901}" destId="{1C63D294-9FC4-4295-83AD-450C8A9719AC}" srcOrd="0" destOrd="0" presId="urn:microsoft.com/office/officeart/2005/8/layout/orgChart1"/>
    <dgm:cxn modelId="{76D62D7E-E14C-4F86-A498-7710F20D5FA9}" type="presParOf" srcId="{58027976-9764-471E-A117-2BCBE250D901}" destId="{ECC86A8A-D84A-4913-9FDB-C7FFDA97B3F2}" srcOrd="1" destOrd="0" presId="urn:microsoft.com/office/officeart/2005/8/layout/orgChart1"/>
    <dgm:cxn modelId="{2E694CA0-65D2-4D00-AAD9-204DD1D2762D}" type="presParOf" srcId="{0F813EA0-D4AD-470A-AB74-A57A54DB7E58}" destId="{EB33CE1B-E2B7-4CF4-B180-DBE4C9ADA8FB}" srcOrd="1" destOrd="0" presId="urn:microsoft.com/office/officeart/2005/8/layout/orgChart1"/>
    <dgm:cxn modelId="{FB0BD3C7-0BC7-441E-AE69-C559C8D0912D}" type="presParOf" srcId="{0F813EA0-D4AD-470A-AB74-A57A54DB7E58}" destId="{F4CF9ED4-0DE2-47C0-B0D4-9E07CAFDC9FC}" srcOrd="2" destOrd="0" presId="urn:microsoft.com/office/officeart/2005/8/layout/orgChart1"/>
    <dgm:cxn modelId="{D960ECF6-4E69-458F-83E1-E79835395D0D}" type="presParOf" srcId="{169B4E65-869A-4774-8577-71E7B53D2FA1}" destId="{73FC28AD-EFC8-44F5-A328-0412BFDFF6D6}" srcOrd="2" destOrd="0" presId="urn:microsoft.com/office/officeart/2005/8/layout/orgChart1"/>
    <dgm:cxn modelId="{FEEC7B4E-EF4E-4FE6-B0B7-353E8575B88C}" type="presParOf" srcId="{F6FFD05F-EE9D-47E3-BD8E-17831092FEEB}" destId="{F3FDFE50-3A59-4AA7-B564-51A7D77314E6}" srcOrd="2" destOrd="0" presId="urn:microsoft.com/office/officeart/2005/8/layout/orgChart1"/>
    <dgm:cxn modelId="{0925EB92-0D44-4B79-8DAB-92C1BE47BF45}" type="presParOf" srcId="{F6FFD05F-EE9D-47E3-BD8E-17831092FEEB}" destId="{FBBB2051-1E9A-419E-B1D1-334D6B5DE6C5}" srcOrd="3" destOrd="0" presId="urn:microsoft.com/office/officeart/2005/8/layout/orgChart1"/>
    <dgm:cxn modelId="{8DF65C62-FDA2-4C2C-B128-8A537C0BAC98}" type="presParOf" srcId="{FBBB2051-1E9A-419E-B1D1-334D6B5DE6C5}" destId="{8AA5C95D-7937-40A8-B33A-D9CD4D4E4522}" srcOrd="0" destOrd="0" presId="urn:microsoft.com/office/officeart/2005/8/layout/orgChart1"/>
    <dgm:cxn modelId="{D36FAA5F-B4D2-4040-8C91-42ECDC4465CC}" type="presParOf" srcId="{8AA5C95D-7937-40A8-B33A-D9CD4D4E4522}" destId="{D8279E23-A487-4A1F-AA87-E500C297E4B6}" srcOrd="0" destOrd="0" presId="urn:microsoft.com/office/officeart/2005/8/layout/orgChart1"/>
    <dgm:cxn modelId="{1E4159D9-F6AA-4069-81BA-F3F2A3D3A466}" type="presParOf" srcId="{8AA5C95D-7937-40A8-B33A-D9CD4D4E4522}" destId="{B9CF1CE1-C535-4AF3-9594-EEF87E5EA245}" srcOrd="1" destOrd="0" presId="urn:microsoft.com/office/officeart/2005/8/layout/orgChart1"/>
    <dgm:cxn modelId="{B163E20A-F03D-41C0-BB01-CEAA2019977A}" type="presParOf" srcId="{FBBB2051-1E9A-419E-B1D1-334D6B5DE6C5}" destId="{D6A36E99-BA01-40BE-B46B-DCA442FB8DAA}" srcOrd="1" destOrd="0" presId="urn:microsoft.com/office/officeart/2005/8/layout/orgChart1"/>
    <dgm:cxn modelId="{3867ECDE-96CD-4BE4-A34A-5360EA1CF6C2}" type="presParOf" srcId="{FBBB2051-1E9A-419E-B1D1-334D6B5DE6C5}" destId="{A152C72C-BFDF-4851-9A3D-8ED31EC38A23}" srcOrd="2" destOrd="0" presId="urn:microsoft.com/office/officeart/2005/8/layout/orgChart1"/>
    <dgm:cxn modelId="{E4DF5D39-6E0B-408B-AB2E-6B2B2C3829FA}" type="presParOf" srcId="{F6FFD05F-EE9D-47E3-BD8E-17831092FEEB}" destId="{EF117D83-A39D-48E3-A354-E7A403F49176}" srcOrd="4" destOrd="0" presId="urn:microsoft.com/office/officeart/2005/8/layout/orgChart1"/>
    <dgm:cxn modelId="{507ED283-497C-4E0B-8C5A-74D22D49CBEB}" type="presParOf" srcId="{F6FFD05F-EE9D-47E3-BD8E-17831092FEEB}" destId="{5D7BCDEE-ABFE-4C68-B58A-A1BC7A885961}" srcOrd="5" destOrd="0" presId="urn:microsoft.com/office/officeart/2005/8/layout/orgChart1"/>
    <dgm:cxn modelId="{D2DBA364-3D43-4264-A582-4240BA8B579B}" type="presParOf" srcId="{5D7BCDEE-ABFE-4C68-B58A-A1BC7A885961}" destId="{C4210F9C-6EF0-41FD-95B7-0112E2A2E807}" srcOrd="0" destOrd="0" presId="urn:microsoft.com/office/officeart/2005/8/layout/orgChart1"/>
    <dgm:cxn modelId="{971ED748-ECE8-4E7C-8544-ACA6681B2410}" type="presParOf" srcId="{C4210F9C-6EF0-41FD-95B7-0112E2A2E807}" destId="{37B66DA6-39A2-400D-A29F-B18CA50582C4}" srcOrd="0" destOrd="0" presId="urn:microsoft.com/office/officeart/2005/8/layout/orgChart1"/>
    <dgm:cxn modelId="{BD6A47AB-B245-41D6-B930-9D498E323AD5}" type="presParOf" srcId="{C4210F9C-6EF0-41FD-95B7-0112E2A2E807}" destId="{3764C7F3-6D68-4563-AD97-1CD89193D6F3}" srcOrd="1" destOrd="0" presId="urn:microsoft.com/office/officeart/2005/8/layout/orgChart1"/>
    <dgm:cxn modelId="{9CBADC8B-D8E0-47E9-84E3-2BAFF2DFA83B}" type="presParOf" srcId="{5D7BCDEE-ABFE-4C68-B58A-A1BC7A885961}" destId="{09E2D346-1C90-4793-8032-47DA2247D3AA}" srcOrd="1" destOrd="0" presId="urn:microsoft.com/office/officeart/2005/8/layout/orgChart1"/>
    <dgm:cxn modelId="{A16FD573-9EAD-47EE-82B4-E8E5844F50A0}" type="presParOf" srcId="{5D7BCDEE-ABFE-4C68-B58A-A1BC7A885961}" destId="{CE6079D0-5F80-4424-943C-34FA993AD7F9}" srcOrd="2" destOrd="0" presId="urn:microsoft.com/office/officeart/2005/8/layout/orgChart1"/>
    <dgm:cxn modelId="{B1F43AC8-FC3F-48B5-9A0A-77C895C982FC}" type="presParOf" srcId="{F6FFD05F-EE9D-47E3-BD8E-17831092FEEB}" destId="{9F7E3ED9-B398-49C1-B348-93230223A7AE}" srcOrd="6" destOrd="0" presId="urn:microsoft.com/office/officeart/2005/8/layout/orgChart1"/>
    <dgm:cxn modelId="{5EB5121A-CE75-4ACE-A3E9-859BED92DA97}" type="presParOf" srcId="{F6FFD05F-EE9D-47E3-BD8E-17831092FEEB}" destId="{34D1CE01-46A2-4722-A29C-56BDC0E250CA}" srcOrd="7" destOrd="0" presId="urn:microsoft.com/office/officeart/2005/8/layout/orgChart1"/>
    <dgm:cxn modelId="{EB5ABB42-6398-4C18-8B19-16C1910BF9DF}" type="presParOf" srcId="{34D1CE01-46A2-4722-A29C-56BDC0E250CA}" destId="{84CF44C0-A8C4-4393-B116-D5ABC6080F49}" srcOrd="0" destOrd="0" presId="urn:microsoft.com/office/officeart/2005/8/layout/orgChart1"/>
    <dgm:cxn modelId="{5CE8E29D-10F4-47C2-898B-DB329D6467BA}" type="presParOf" srcId="{84CF44C0-A8C4-4393-B116-D5ABC6080F49}" destId="{A1B2F83E-E147-44B0-A7B3-8158FEC32A49}" srcOrd="0" destOrd="0" presId="urn:microsoft.com/office/officeart/2005/8/layout/orgChart1"/>
    <dgm:cxn modelId="{1E8ED826-EB1A-46D6-B083-A9CA2754CC2E}" type="presParOf" srcId="{84CF44C0-A8C4-4393-B116-D5ABC6080F49}" destId="{34341114-8A0B-41D5-A91D-E8C86C7E32E8}" srcOrd="1" destOrd="0" presId="urn:microsoft.com/office/officeart/2005/8/layout/orgChart1"/>
    <dgm:cxn modelId="{BF4453BA-7FD7-46ED-BF53-B755B7C1CE29}" type="presParOf" srcId="{34D1CE01-46A2-4722-A29C-56BDC0E250CA}" destId="{2B219520-9E7C-4E64-BB17-5072C7C97B35}" srcOrd="1" destOrd="0" presId="urn:microsoft.com/office/officeart/2005/8/layout/orgChart1"/>
    <dgm:cxn modelId="{A29316AB-5EEE-48F5-81D6-0987E8FE636C}" type="presParOf" srcId="{34D1CE01-46A2-4722-A29C-56BDC0E250CA}" destId="{D3A62238-2E20-4608-936D-BDDB51280214}" srcOrd="2" destOrd="0" presId="urn:microsoft.com/office/officeart/2005/8/layout/orgChart1"/>
    <dgm:cxn modelId="{6B7EAFAD-9A61-46F1-B25A-50D139E20785}" type="presParOf" srcId="{F6FFD05F-EE9D-47E3-BD8E-17831092FEEB}" destId="{866FD248-0FBC-433B-850F-4114A8BDD245}" srcOrd="8" destOrd="0" presId="urn:microsoft.com/office/officeart/2005/8/layout/orgChart1"/>
    <dgm:cxn modelId="{494E49D0-0267-41BB-819A-4675F3A3985E}" type="presParOf" srcId="{F6FFD05F-EE9D-47E3-BD8E-17831092FEEB}" destId="{65CC99F3-EFF4-40CA-AD5B-B4D8E3111155}" srcOrd="9" destOrd="0" presId="urn:microsoft.com/office/officeart/2005/8/layout/orgChart1"/>
    <dgm:cxn modelId="{11A52BB1-B4EB-4A2D-8248-00BE585606F4}" type="presParOf" srcId="{65CC99F3-EFF4-40CA-AD5B-B4D8E3111155}" destId="{88173AFF-031E-46C9-A2DF-45FA63BEA929}" srcOrd="0" destOrd="0" presId="urn:microsoft.com/office/officeart/2005/8/layout/orgChart1"/>
    <dgm:cxn modelId="{871F505B-406B-430F-94ED-9C56D0DC442E}" type="presParOf" srcId="{88173AFF-031E-46C9-A2DF-45FA63BEA929}" destId="{DC00A656-E91C-4192-AA87-6BC479C68805}" srcOrd="0" destOrd="0" presId="urn:microsoft.com/office/officeart/2005/8/layout/orgChart1"/>
    <dgm:cxn modelId="{349353BE-43E2-4BB7-A8F5-9E5F5643B1BA}" type="presParOf" srcId="{88173AFF-031E-46C9-A2DF-45FA63BEA929}" destId="{06DAB8B6-4878-4300-B50A-B1CF838015FE}" srcOrd="1" destOrd="0" presId="urn:microsoft.com/office/officeart/2005/8/layout/orgChart1"/>
    <dgm:cxn modelId="{5856E1E6-456E-454A-9211-B4D910499C93}" type="presParOf" srcId="{65CC99F3-EFF4-40CA-AD5B-B4D8E3111155}" destId="{3C66251A-6B84-4EBC-BF17-C870769D3068}" srcOrd="1" destOrd="0" presId="urn:microsoft.com/office/officeart/2005/8/layout/orgChart1"/>
    <dgm:cxn modelId="{E4CDA542-5987-4DEF-BDDF-0A8198190B4A}" type="presParOf" srcId="{65CC99F3-EFF4-40CA-AD5B-B4D8E3111155}" destId="{7783E977-75FF-4D06-B5DE-1F400CA0F07E}" srcOrd="2" destOrd="0" presId="urn:microsoft.com/office/officeart/2005/8/layout/orgChart1"/>
    <dgm:cxn modelId="{D29DB943-62F5-4FB3-AEE8-2AB5658CDA3B}" type="presParOf" srcId="{87FF0002-573A-4D37-8A74-96361727DB2E}" destId="{EF9DA15F-C682-45FB-80B5-04BE1EB67BA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FD248-0FBC-433B-850F-4114A8BDD245}">
      <dsp:nvSpPr>
        <dsp:cNvPr id="0" name=""/>
        <dsp:cNvSpPr/>
      </dsp:nvSpPr>
      <dsp:spPr>
        <a:xfrm>
          <a:off x="5770397" y="959772"/>
          <a:ext cx="4735018" cy="309528"/>
        </a:xfrm>
        <a:custGeom>
          <a:avLst/>
          <a:gdLst/>
          <a:ahLst/>
          <a:cxnLst/>
          <a:rect l="0" t="0" r="0" b="0"/>
          <a:pathLst>
            <a:path>
              <a:moveTo>
                <a:pt x="0" y="0"/>
              </a:moveTo>
              <a:lnTo>
                <a:pt x="0" y="154764"/>
              </a:lnTo>
              <a:lnTo>
                <a:pt x="4735018" y="154764"/>
              </a:lnTo>
              <a:lnTo>
                <a:pt x="4735018"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7E3ED9-B398-49C1-B348-93230223A7AE}">
      <dsp:nvSpPr>
        <dsp:cNvPr id="0" name=""/>
        <dsp:cNvSpPr/>
      </dsp:nvSpPr>
      <dsp:spPr>
        <a:xfrm>
          <a:off x="5770397" y="959772"/>
          <a:ext cx="2367509" cy="309528"/>
        </a:xfrm>
        <a:custGeom>
          <a:avLst/>
          <a:gdLst/>
          <a:ahLst/>
          <a:cxnLst/>
          <a:rect l="0" t="0" r="0" b="0"/>
          <a:pathLst>
            <a:path>
              <a:moveTo>
                <a:pt x="0" y="0"/>
              </a:moveTo>
              <a:lnTo>
                <a:pt x="0" y="154764"/>
              </a:lnTo>
              <a:lnTo>
                <a:pt x="2367509" y="154764"/>
              </a:lnTo>
              <a:lnTo>
                <a:pt x="2367509"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17D83-A39D-48E3-A354-E7A403F49176}">
      <dsp:nvSpPr>
        <dsp:cNvPr id="0" name=""/>
        <dsp:cNvSpPr/>
      </dsp:nvSpPr>
      <dsp:spPr>
        <a:xfrm>
          <a:off x="5724677" y="959772"/>
          <a:ext cx="91440" cy="309528"/>
        </a:xfrm>
        <a:custGeom>
          <a:avLst/>
          <a:gdLst/>
          <a:ahLst/>
          <a:cxnLst/>
          <a:rect l="0" t="0" r="0" b="0"/>
          <a:pathLst>
            <a:path>
              <a:moveTo>
                <a:pt x="45720" y="0"/>
              </a:moveTo>
              <a:lnTo>
                <a:pt x="45720"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3FDFE50-3A59-4AA7-B564-51A7D77314E6}">
      <dsp:nvSpPr>
        <dsp:cNvPr id="0" name=""/>
        <dsp:cNvSpPr/>
      </dsp:nvSpPr>
      <dsp:spPr>
        <a:xfrm>
          <a:off x="3429669" y="959772"/>
          <a:ext cx="2340727" cy="309528"/>
        </a:xfrm>
        <a:custGeom>
          <a:avLst/>
          <a:gdLst/>
          <a:ahLst/>
          <a:cxnLst/>
          <a:rect l="0" t="0" r="0" b="0"/>
          <a:pathLst>
            <a:path>
              <a:moveTo>
                <a:pt x="2340727" y="0"/>
              </a:moveTo>
              <a:lnTo>
                <a:pt x="2340727" y="154764"/>
              </a:lnTo>
              <a:lnTo>
                <a:pt x="0" y="154764"/>
              </a:lnTo>
              <a:lnTo>
                <a:pt x="0"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C26D28-0A64-4737-BED0-F9B3C31B8EAC}">
      <dsp:nvSpPr>
        <dsp:cNvPr id="0" name=""/>
        <dsp:cNvSpPr/>
      </dsp:nvSpPr>
      <dsp:spPr>
        <a:xfrm>
          <a:off x="205798" y="2058723"/>
          <a:ext cx="853547" cy="2744470"/>
        </a:xfrm>
        <a:custGeom>
          <a:avLst/>
          <a:gdLst/>
          <a:ahLst/>
          <a:cxnLst/>
          <a:rect l="0" t="0" r="0" b="0"/>
          <a:pathLst>
            <a:path>
              <a:moveTo>
                <a:pt x="0" y="0"/>
              </a:moveTo>
              <a:lnTo>
                <a:pt x="0" y="2744470"/>
              </a:lnTo>
              <a:lnTo>
                <a:pt x="853547" y="2744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5D384F-C47E-49EA-95A5-C3F03CFB601D}">
      <dsp:nvSpPr>
        <dsp:cNvPr id="0" name=""/>
        <dsp:cNvSpPr/>
      </dsp:nvSpPr>
      <dsp:spPr>
        <a:xfrm>
          <a:off x="205798" y="2058723"/>
          <a:ext cx="862096" cy="1037347"/>
        </a:xfrm>
        <a:custGeom>
          <a:avLst/>
          <a:gdLst/>
          <a:ahLst/>
          <a:cxnLst/>
          <a:rect l="0" t="0" r="0" b="0"/>
          <a:pathLst>
            <a:path>
              <a:moveTo>
                <a:pt x="0" y="0"/>
              </a:moveTo>
              <a:lnTo>
                <a:pt x="0" y="1037347"/>
              </a:lnTo>
              <a:lnTo>
                <a:pt x="862096" y="10373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BAE33B-0B1E-4881-9974-D609597B846C}">
      <dsp:nvSpPr>
        <dsp:cNvPr id="0" name=""/>
        <dsp:cNvSpPr/>
      </dsp:nvSpPr>
      <dsp:spPr>
        <a:xfrm>
          <a:off x="205798" y="2058723"/>
          <a:ext cx="862096" cy="1891049"/>
        </a:xfrm>
        <a:custGeom>
          <a:avLst/>
          <a:gdLst/>
          <a:ahLst/>
          <a:cxnLst/>
          <a:rect l="0" t="0" r="0" b="0"/>
          <a:pathLst>
            <a:path>
              <a:moveTo>
                <a:pt x="0" y="0"/>
              </a:moveTo>
              <a:lnTo>
                <a:pt x="0" y="1891049"/>
              </a:lnTo>
              <a:lnTo>
                <a:pt x="862096" y="189104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110D4C-187E-488B-AA95-350E14D095AE}">
      <dsp:nvSpPr>
        <dsp:cNvPr id="0" name=""/>
        <dsp:cNvSpPr/>
      </dsp:nvSpPr>
      <dsp:spPr>
        <a:xfrm>
          <a:off x="1028990" y="959772"/>
          <a:ext cx="4741407" cy="309528"/>
        </a:xfrm>
        <a:custGeom>
          <a:avLst/>
          <a:gdLst/>
          <a:ahLst/>
          <a:cxnLst/>
          <a:rect l="0" t="0" r="0" b="0"/>
          <a:pathLst>
            <a:path>
              <a:moveTo>
                <a:pt x="4741407" y="0"/>
              </a:moveTo>
              <a:lnTo>
                <a:pt x="4741407" y="154764"/>
              </a:lnTo>
              <a:lnTo>
                <a:pt x="0" y="154764"/>
              </a:lnTo>
              <a:lnTo>
                <a:pt x="0" y="30952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6294B0-4B20-4A4E-82F3-2D8E22A7FC20}">
      <dsp:nvSpPr>
        <dsp:cNvPr id="0" name=""/>
        <dsp:cNvSpPr/>
      </dsp:nvSpPr>
      <dsp:spPr>
        <a:xfrm>
          <a:off x="2488548" y="222799"/>
          <a:ext cx="6563697" cy="736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t>Director of Election &amp; Government Mail Services</a:t>
          </a:r>
        </a:p>
        <a:p>
          <a:pPr marL="0" lvl="0" indent="0" algn="ctr" defTabSz="889000">
            <a:lnSpc>
              <a:spcPct val="90000"/>
            </a:lnSpc>
            <a:spcBef>
              <a:spcPct val="0"/>
            </a:spcBef>
            <a:spcAft>
              <a:spcPct val="35000"/>
            </a:spcAft>
            <a:buNone/>
          </a:pPr>
          <a:r>
            <a:rPr lang="en-US" sz="2000" b="1" kern="1200" dirty="0"/>
            <a:t>Adrienne Marshall</a:t>
          </a:r>
        </a:p>
      </dsp:txBody>
      <dsp:txXfrm>
        <a:off x="2488548" y="222799"/>
        <a:ext cx="6563697" cy="736972"/>
      </dsp:txXfrm>
    </dsp:sp>
    <dsp:sp modelId="{01262D4A-EEFB-4EF2-B3C0-132294421309}">
      <dsp:nvSpPr>
        <dsp:cNvPr id="0" name=""/>
        <dsp:cNvSpPr/>
      </dsp:nvSpPr>
      <dsp:spPr>
        <a:xfrm>
          <a:off x="0"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ct val="35000"/>
            </a:spcAft>
            <a:buNone/>
          </a:pPr>
          <a:r>
            <a:rPr lang="en-US" sz="900" b="1" kern="1200" dirty="0"/>
            <a:t>Manager, Policy &amp; Strategy</a:t>
          </a:r>
        </a:p>
        <a:p>
          <a:pPr marL="0" lvl="0" indent="0" algn="ctr" defTabSz="400050">
            <a:lnSpc>
              <a:spcPct val="100000"/>
            </a:lnSpc>
            <a:spcBef>
              <a:spcPct val="0"/>
            </a:spcBef>
            <a:spcAft>
              <a:spcPct val="35000"/>
            </a:spcAft>
            <a:buNone/>
          </a:pPr>
          <a:r>
            <a:rPr lang="en-US" sz="1400" b="1" kern="1200" dirty="0"/>
            <a:t>Dan Bentley</a:t>
          </a:r>
        </a:p>
      </dsp:txBody>
      <dsp:txXfrm>
        <a:off x="0" y="1269300"/>
        <a:ext cx="2057980" cy="789422"/>
      </dsp:txXfrm>
    </dsp:sp>
    <dsp:sp modelId="{1C295451-E58A-477A-9136-BD92CBCADAF3}">
      <dsp:nvSpPr>
        <dsp:cNvPr id="0" name=""/>
        <dsp:cNvSpPr/>
      </dsp:nvSpPr>
      <dsp:spPr>
        <a:xfrm>
          <a:off x="1067894" y="3581286"/>
          <a:ext cx="2733062" cy="736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Election &amp; Govt. Mail Specialist</a:t>
          </a:r>
        </a:p>
        <a:p>
          <a:pPr marL="0" lvl="0" indent="0" algn="ctr" defTabSz="400050">
            <a:lnSpc>
              <a:spcPct val="90000"/>
            </a:lnSpc>
            <a:spcBef>
              <a:spcPct val="0"/>
            </a:spcBef>
            <a:spcAft>
              <a:spcPct val="35000"/>
            </a:spcAft>
            <a:buNone/>
          </a:pPr>
          <a:r>
            <a:rPr lang="en-US" sz="1400" b="1" kern="1200" dirty="0"/>
            <a:t>Tiffany Todd</a:t>
          </a:r>
        </a:p>
      </dsp:txBody>
      <dsp:txXfrm>
        <a:off x="1067894" y="3581286"/>
        <a:ext cx="2733062" cy="736972"/>
      </dsp:txXfrm>
    </dsp:sp>
    <dsp:sp modelId="{37E86A98-605C-4E37-9022-7047358134AD}">
      <dsp:nvSpPr>
        <dsp:cNvPr id="0" name=""/>
        <dsp:cNvSpPr/>
      </dsp:nvSpPr>
      <dsp:spPr>
        <a:xfrm>
          <a:off x="1067894" y="2727584"/>
          <a:ext cx="2733062" cy="736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Election and Govt. Mail Specialist</a:t>
          </a:r>
        </a:p>
        <a:p>
          <a:pPr marL="0" lvl="0" indent="0" algn="ctr" defTabSz="400050">
            <a:lnSpc>
              <a:spcPct val="90000"/>
            </a:lnSpc>
            <a:spcBef>
              <a:spcPct val="0"/>
            </a:spcBef>
            <a:spcAft>
              <a:spcPct val="35000"/>
            </a:spcAft>
            <a:buNone/>
          </a:pPr>
          <a:r>
            <a:rPr lang="en-US" sz="1400" b="1" kern="1200" dirty="0"/>
            <a:t>Will Hensley</a:t>
          </a:r>
        </a:p>
      </dsp:txBody>
      <dsp:txXfrm>
        <a:off x="1067894" y="2727584"/>
        <a:ext cx="2733062" cy="736972"/>
      </dsp:txXfrm>
    </dsp:sp>
    <dsp:sp modelId="{1C63D294-9FC4-4295-83AD-450C8A9719AC}">
      <dsp:nvSpPr>
        <dsp:cNvPr id="0" name=""/>
        <dsp:cNvSpPr/>
      </dsp:nvSpPr>
      <dsp:spPr>
        <a:xfrm>
          <a:off x="1059345" y="4434707"/>
          <a:ext cx="2733062" cy="736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t>Election and Govt. Mail Specialist</a:t>
          </a:r>
        </a:p>
        <a:p>
          <a:pPr marL="0" lvl="0" indent="0" algn="ctr" defTabSz="400050">
            <a:lnSpc>
              <a:spcPct val="90000"/>
            </a:lnSpc>
            <a:spcBef>
              <a:spcPct val="0"/>
            </a:spcBef>
            <a:spcAft>
              <a:spcPct val="35000"/>
            </a:spcAft>
            <a:buNone/>
          </a:pPr>
          <a:r>
            <a:rPr lang="en-US" sz="1400" b="1" kern="1200" dirty="0"/>
            <a:t>Emily Matyas</a:t>
          </a:r>
        </a:p>
      </dsp:txBody>
      <dsp:txXfrm>
        <a:off x="1059345" y="4434707"/>
        <a:ext cx="2733062" cy="736972"/>
      </dsp:txXfrm>
    </dsp:sp>
    <dsp:sp modelId="{D8279E23-A487-4A1F-AA87-E500C297E4B6}">
      <dsp:nvSpPr>
        <dsp:cNvPr id="0" name=""/>
        <dsp:cNvSpPr/>
      </dsp:nvSpPr>
      <dsp:spPr>
        <a:xfrm>
          <a:off x="2400679"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600"/>
            </a:spcAft>
            <a:buNone/>
          </a:pPr>
          <a:endParaRPr lang="en-US" sz="900" b="1" kern="1200" dirty="0"/>
        </a:p>
        <a:p>
          <a:pPr marL="0" lvl="0" indent="0" algn="ctr" defTabSz="400050">
            <a:lnSpc>
              <a:spcPct val="100000"/>
            </a:lnSpc>
            <a:spcBef>
              <a:spcPct val="0"/>
            </a:spcBef>
            <a:spcAft>
              <a:spcPts val="600"/>
            </a:spcAft>
            <a:buNone/>
          </a:pPr>
          <a:r>
            <a:rPr lang="en-US" sz="900" b="1" kern="1200" dirty="0"/>
            <a:t>Election &amp; Govt. Mail Specialist</a:t>
          </a:r>
        </a:p>
        <a:p>
          <a:pPr marL="0" lvl="0" indent="0" algn="ctr" defTabSz="400050">
            <a:lnSpc>
              <a:spcPct val="100000"/>
            </a:lnSpc>
            <a:spcBef>
              <a:spcPct val="0"/>
            </a:spcBef>
            <a:spcAft>
              <a:spcPts val="600"/>
            </a:spcAft>
            <a:buNone/>
          </a:pPr>
          <a:r>
            <a:rPr lang="en-US" sz="1400" b="1" kern="1200" dirty="0"/>
            <a:t>Lisa Del Rio</a:t>
          </a:r>
        </a:p>
        <a:p>
          <a:pPr marL="0" lvl="0" indent="0" algn="ctr" defTabSz="400050">
            <a:lnSpc>
              <a:spcPct val="100000"/>
            </a:lnSpc>
            <a:spcBef>
              <a:spcPct val="0"/>
            </a:spcBef>
            <a:spcAft>
              <a:spcPts val="600"/>
            </a:spcAft>
            <a:buNone/>
          </a:pPr>
          <a:endParaRPr lang="en-US" sz="900" b="1" kern="1200" dirty="0"/>
        </a:p>
      </dsp:txBody>
      <dsp:txXfrm>
        <a:off x="2400679" y="1269300"/>
        <a:ext cx="2057980" cy="789422"/>
      </dsp:txXfrm>
    </dsp:sp>
    <dsp:sp modelId="{37B66DA6-39A2-400D-A29F-B18CA50582C4}">
      <dsp:nvSpPr>
        <dsp:cNvPr id="0" name=""/>
        <dsp:cNvSpPr/>
      </dsp:nvSpPr>
      <dsp:spPr>
        <a:xfrm>
          <a:off x="4741407"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600"/>
            </a:spcAft>
            <a:buNone/>
          </a:pPr>
          <a:r>
            <a:rPr lang="en-US" sz="900" b="1" kern="1200" dirty="0"/>
            <a:t>Election &amp; Govt. Mail Specialist</a:t>
          </a:r>
        </a:p>
        <a:p>
          <a:pPr marL="0" lvl="0" indent="0" algn="ctr" defTabSz="400050">
            <a:lnSpc>
              <a:spcPct val="100000"/>
            </a:lnSpc>
            <a:spcBef>
              <a:spcPct val="0"/>
            </a:spcBef>
            <a:spcAft>
              <a:spcPts val="600"/>
            </a:spcAft>
            <a:buNone/>
          </a:pPr>
          <a:r>
            <a:rPr lang="en-US" sz="1400" b="1" kern="1200" dirty="0"/>
            <a:t>Jerod </a:t>
          </a:r>
          <a:r>
            <a:rPr lang="en-US" sz="1400" b="1" kern="1200" dirty="0" err="1"/>
            <a:t>Siddle</a:t>
          </a:r>
          <a:endParaRPr lang="en-US" sz="1400" b="1" kern="1200" dirty="0"/>
        </a:p>
      </dsp:txBody>
      <dsp:txXfrm>
        <a:off x="4741407" y="1269300"/>
        <a:ext cx="2057980" cy="789422"/>
      </dsp:txXfrm>
    </dsp:sp>
    <dsp:sp modelId="{A1B2F83E-E147-44B0-A7B3-8158FEC32A49}">
      <dsp:nvSpPr>
        <dsp:cNvPr id="0" name=""/>
        <dsp:cNvSpPr/>
      </dsp:nvSpPr>
      <dsp:spPr>
        <a:xfrm>
          <a:off x="7108916"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600"/>
            </a:spcAft>
            <a:buNone/>
          </a:pPr>
          <a:r>
            <a:rPr lang="en-US" sz="900" b="1" kern="1200" dirty="0"/>
            <a:t>Election &amp; Govt. Mail Specialist</a:t>
          </a:r>
        </a:p>
        <a:p>
          <a:pPr marL="0" lvl="0" indent="0" algn="ctr" defTabSz="400050">
            <a:lnSpc>
              <a:spcPct val="100000"/>
            </a:lnSpc>
            <a:spcBef>
              <a:spcPct val="0"/>
            </a:spcBef>
            <a:spcAft>
              <a:spcPts val="600"/>
            </a:spcAft>
            <a:buNone/>
          </a:pPr>
          <a:r>
            <a:rPr lang="en-US" sz="1400" b="1" kern="1200" dirty="0"/>
            <a:t>Daniel A. Garcia</a:t>
          </a:r>
        </a:p>
      </dsp:txBody>
      <dsp:txXfrm>
        <a:off x="7108916" y="1269300"/>
        <a:ext cx="2057980" cy="789422"/>
      </dsp:txXfrm>
    </dsp:sp>
    <dsp:sp modelId="{DC00A656-E91C-4192-AA87-6BC479C68805}">
      <dsp:nvSpPr>
        <dsp:cNvPr id="0" name=""/>
        <dsp:cNvSpPr/>
      </dsp:nvSpPr>
      <dsp:spPr>
        <a:xfrm>
          <a:off x="9476425" y="1269300"/>
          <a:ext cx="2057980" cy="7894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600"/>
            </a:spcAft>
            <a:buNone/>
          </a:pPr>
          <a:r>
            <a:rPr lang="en-US" sz="900" b="1" kern="1200" dirty="0"/>
            <a:t>Election &amp; Govt. Mail Specialist</a:t>
          </a:r>
        </a:p>
        <a:p>
          <a:pPr marL="0" lvl="0" indent="0" algn="ctr" defTabSz="400050">
            <a:lnSpc>
              <a:spcPct val="100000"/>
            </a:lnSpc>
            <a:spcBef>
              <a:spcPct val="0"/>
            </a:spcBef>
            <a:spcAft>
              <a:spcPts val="600"/>
            </a:spcAft>
            <a:buNone/>
          </a:pPr>
          <a:r>
            <a:rPr lang="en-US" sz="1400" b="1" kern="1200" dirty="0"/>
            <a:t>Steven J. Carter</a:t>
          </a:r>
        </a:p>
      </dsp:txBody>
      <dsp:txXfrm>
        <a:off x="9476425" y="1269300"/>
        <a:ext cx="2057980" cy="78942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41" y="0"/>
            <a:ext cx="3037840" cy="466434"/>
          </a:xfrm>
          <a:prstGeom prst="rect">
            <a:avLst/>
          </a:prstGeom>
        </p:spPr>
        <p:txBody>
          <a:bodyPr vert="horz" lIns="93177" tIns="46589" rIns="93177" bIns="46589" rtlCol="0"/>
          <a:lstStyle>
            <a:lvl1pPr algn="r">
              <a:defRPr sz="1200"/>
            </a:lvl1pPr>
          </a:lstStyle>
          <a:p>
            <a:fld id="{80D36763-E7D7-414A-B162-E93D645F408F}" type="datetimeFigureOut">
              <a:rPr lang="en-US" smtClean="0"/>
              <a:t>4/5/2023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73"/>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73"/>
            <a:ext cx="3037840" cy="466433"/>
          </a:xfrm>
          <a:prstGeom prst="rect">
            <a:avLst/>
          </a:prstGeom>
        </p:spPr>
        <p:txBody>
          <a:bodyPr vert="horz" lIns="93177" tIns="46589" rIns="93177" bIns="46589" rtlCol="0" anchor="b"/>
          <a:lstStyle>
            <a:lvl1pPr algn="r">
              <a:defRPr sz="1200"/>
            </a:lvl1pPr>
          </a:lstStyle>
          <a:p>
            <a:fld id="{9D57DCC2-3CC6-4E32-B1D4-0085D3CBC9F1}" type="slidenum">
              <a:rPr lang="en-US" smtClean="0"/>
              <a:t>‹#›</a:t>
            </a:fld>
            <a:endParaRPr lang="en-US" dirty="0"/>
          </a:p>
        </p:txBody>
      </p:sp>
    </p:spTree>
    <p:extLst>
      <p:ext uri="{BB962C8B-B14F-4D97-AF65-F5344CB8AC3E}">
        <p14:creationId xmlns:p14="http://schemas.microsoft.com/office/powerpoint/2010/main" val="13038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52510" y="4416426"/>
            <a:ext cx="5236372"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8072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endParaRPr lang="en-US" sz="1400" kern="1200" dirty="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333735-0F4A-4D13-93F8-FC9963C1B522}" type="slidenum">
              <a:rPr lang="en-US" altLang="en-US" smtClean="0">
                <a:solidFill>
                  <a:srgbClr val="000000"/>
                </a:solidFill>
                <a:cs typeface="Arial" panose="020B0604020202020204" pitchFamily="34" charset="0"/>
              </a:rPr>
              <a:pPr>
                <a:spcBef>
                  <a:spcPct val="0"/>
                </a:spcBef>
              </a:pPr>
              <a:t>10</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394946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5EB10-CE32-4C94-854E-C6E0F82EEE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2677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12</a:t>
            </a:fld>
            <a:endParaRPr lang="en-US" dirty="0"/>
          </a:p>
        </p:txBody>
      </p:sp>
    </p:spTree>
    <p:extLst>
      <p:ext uri="{BB962C8B-B14F-4D97-AF65-F5344CB8AC3E}">
        <p14:creationId xmlns:p14="http://schemas.microsoft.com/office/powerpoint/2010/main" val="1969883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13</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686606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14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0333735-0F4A-4D13-93F8-FC9963C1B522}" type="slidenum">
              <a:rPr lang="en-US" altLang="en-US" smtClean="0">
                <a:solidFill>
                  <a:srgbClr val="000000"/>
                </a:solidFill>
                <a:cs typeface="Arial" panose="020B0604020202020204" pitchFamily="34" charset="0"/>
              </a:rPr>
              <a:pPr>
                <a:spcBef>
                  <a:spcPct val="0"/>
                </a:spcBef>
              </a:pPr>
              <a:t>14</a:t>
            </a:fld>
            <a:endParaRPr lang="en-US"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551730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endParaRPr lang="en-US" altLang="en-US" sz="1800" dirty="0">
              <a:latin typeface="Arial" panose="020B0604020202020204" pitchFamily="34" charset="0"/>
              <a:cs typeface="Arial" panose="020B0604020202020204" pitchFamily="34"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15</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918944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16</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2708357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17</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584007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7DCC2-3CC6-4E32-B1D4-0085D3CBC9F1}" type="slidenum">
              <a:rPr lang="en-US" smtClean="0"/>
              <a:t>18</a:t>
            </a:fld>
            <a:endParaRPr lang="en-US" dirty="0"/>
          </a:p>
        </p:txBody>
      </p:sp>
    </p:spTree>
    <p:extLst>
      <p:ext uri="{BB962C8B-B14F-4D97-AF65-F5344CB8AC3E}">
        <p14:creationId xmlns:p14="http://schemas.microsoft.com/office/powerpoint/2010/main" val="1654936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57DCC2-3CC6-4E32-B1D4-0085D3CBC9F1}" type="slidenum">
              <a:rPr lang="en-US" smtClean="0"/>
              <a:t>19</a:t>
            </a:fld>
            <a:endParaRPr lang="en-US" dirty="0"/>
          </a:p>
        </p:txBody>
      </p:sp>
    </p:spTree>
    <p:extLst>
      <p:ext uri="{BB962C8B-B14F-4D97-AF65-F5344CB8AC3E}">
        <p14:creationId xmlns:p14="http://schemas.microsoft.com/office/powerpoint/2010/main" val="111437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800" dirty="0">
              <a:effectLst/>
              <a:latin typeface="Calibri" panose="020F0502020204030204" pitchFamily="34" charset="0"/>
              <a:ea typeface="Times New Roman" panose="02020603050405020304" pitchFamily="18"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2</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73736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20</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030144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a:xfrm>
            <a:off x="952510" y="4416426"/>
            <a:ext cx="5236372"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252432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3</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92812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38E328-E782-4B13-BD48-C9854791CB04}" type="slidenum">
              <a:rPr lang="en-US" smtClean="0"/>
              <a:t>4</a:t>
            </a:fld>
            <a:endParaRPr lang="en-US"/>
          </a:p>
        </p:txBody>
      </p:sp>
    </p:spTree>
    <p:extLst>
      <p:ext uri="{BB962C8B-B14F-4D97-AF65-F5344CB8AC3E}">
        <p14:creationId xmlns:p14="http://schemas.microsoft.com/office/powerpoint/2010/main" val="143288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9D57DCC2-3CC6-4E32-B1D4-0085D3CBC9F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595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D57DCC2-3CC6-4E32-B1D4-0085D3CBC9F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4423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38E328-E782-4B13-BD48-C9854791CB04}" type="slidenum">
              <a:rPr lang="en-US" smtClean="0"/>
              <a:t>7</a:t>
            </a:fld>
            <a:endParaRPr lang="en-US"/>
          </a:p>
        </p:txBody>
      </p:sp>
    </p:spTree>
    <p:extLst>
      <p:ext uri="{BB962C8B-B14F-4D97-AF65-F5344CB8AC3E}">
        <p14:creationId xmlns:p14="http://schemas.microsoft.com/office/powerpoint/2010/main" val="118126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15EB10-CE32-4C94-854E-C6E0F82EEE00}" type="slidenum">
              <a:rPr lang="en-US" smtClean="0"/>
              <a:t>8</a:t>
            </a:fld>
            <a:endParaRPr lang="en-US"/>
          </a:p>
        </p:txBody>
      </p:sp>
    </p:spTree>
    <p:extLst>
      <p:ext uri="{BB962C8B-B14F-4D97-AF65-F5344CB8AC3E}">
        <p14:creationId xmlns:p14="http://schemas.microsoft.com/office/powerpoint/2010/main" val="2803665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Arial" panose="020B0604020202020204" pitchFamily="34" charset="0"/>
              </a:defRPr>
            </a:lvl1pPr>
            <a:lvl2pPr marL="741363" indent="-284163" defTabSz="930275">
              <a:spcBef>
                <a:spcPct val="30000"/>
              </a:spcBef>
              <a:defRPr sz="1200">
                <a:solidFill>
                  <a:schemeClr val="tx1"/>
                </a:solidFill>
                <a:latin typeface="Arial" panose="020B0604020202020204" pitchFamily="34" charset="0"/>
              </a:defRPr>
            </a:lvl2pPr>
            <a:lvl3pPr marL="1141413" indent="-227013" defTabSz="930275">
              <a:spcBef>
                <a:spcPct val="30000"/>
              </a:spcBef>
              <a:defRPr sz="1200">
                <a:solidFill>
                  <a:schemeClr val="tx1"/>
                </a:solidFill>
                <a:latin typeface="Arial" panose="020B0604020202020204" pitchFamily="34" charset="0"/>
              </a:defRPr>
            </a:lvl3pPr>
            <a:lvl4pPr marL="1598613" indent="-227013" defTabSz="930275">
              <a:spcBef>
                <a:spcPct val="30000"/>
              </a:spcBef>
              <a:defRPr sz="1200">
                <a:solidFill>
                  <a:schemeClr val="tx1"/>
                </a:solidFill>
                <a:latin typeface="Arial" panose="020B0604020202020204" pitchFamily="34" charset="0"/>
              </a:defRPr>
            </a:lvl4pPr>
            <a:lvl5pPr marL="2055813" indent="-227013" defTabSz="930275">
              <a:spcBef>
                <a:spcPct val="30000"/>
              </a:spcBef>
              <a:defRPr sz="1200">
                <a:solidFill>
                  <a:schemeClr val="tx1"/>
                </a:solidFill>
                <a:latin typeface="Arial" panose="020B0604020202020204" pitchFamily="34" charset="0"/>
              </a:defRPr>
            </a:lvl5pPr>
            <a:lvl6pPr marL="2513013" indent="-227013" defTabSz="930275"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30275"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30275"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302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91B2323-6866-41C1-BF3E-683D3DB484B5}" type="slidenum">
              <a:rPr lang="en-US" altLang="en-US" smtClean="0">
                <a:solidFill>
                  <a:srgbClr val="000000"/>
                </a:solidFill>
                <a:cs typeface="Arial" panose="020B0604020202020204" pitchFamily="34" charset="0"/>
              </a:rPr>
              <a:pPr>
                <a:spcBef>
                  <a:spcPct val="0"/>
                </a:spcBef>
              </a:pPr>
              <a:t>9</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51639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707304A-433C-4B5B-A507-AD407BE4ED27}" type="slidenum">
              <a:rPr lang="en-US" smtClean="0"/>
              <a:t>‹#›</a:t>
            </a:fld>
            <a:endParaRPr lang="en-US" dirty="0"/>
          </a:p>
        </p:txBody>
      </p:sp>
    </p:spTree>
    <p:extLst>
      <p:ext uri="{BB962C8B-B14F-4D97-AF65-F5344CB8AC3E}">
        <p14:creationId xmlns:p14="http://schemas.microsoft.com/office/powerpoint/2010/main" val="134343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050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4985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447800"/>
            <a:ext cx="6815667"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3226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43001" y="1905001"/>
            <a:ext cx="5077884"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24084" y="1905001"/>
            <a:ext cx="508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323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Header">
    <p:spTree>
      <p:nvGrpSpPr>
        <p:cNvPr id="1" name=""/>
        <p:cNvGrpSpPr/>
        <p:nvPr/>
      </p:nvGrpSpPr>
      <p:grpSpPr>
        <a:xfrm>
          <a:off x="0" y="0"/>
          <a:ext cx="0" cy="0"/>
          <a:chOff x="0" y="0"/>
          <a:chExt cx="0" cy="0"/>
        </a:xfrm>
      </p:grpSpPr>
      <p:sp>
        <p:nvSpPr>
          <p:cNvPr id="7"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a:t>Click to edit header</a:t>
            </a:r>
          </a:p>
        </p:txBody>
      </p:sp>
      <p:sp>
        <p:nvSpPr>
          <p:cNvPr id="4" name="Title 1"/>
          <p:cNvSpPr>
            <a:spLocks noGrp="1"/>
          </p:cNvSpPr>
          <p:nvPr>
            <p:ph type="title" hasCustomPrompt="1"/>
          </p:nvPr>
        </p:nvSpPr>
        <p:spPr>
          <a:xfrm>
            <a:off x="3555096"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4134379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614950" y="2001251"/>
            <a:ext cx="5176252" cy="4399549"/>
          </a:xfrm>
          <a:prstGeom prst="rect">
            <a:avLst/>
          </a:prstGeom>
        </p:spPr>
        <p:txBody>
          <a:bodyPr/>
          <a:lstStyle>
            <a:lvl1pPr marL="0" indent="0">
              <a:lnSpc>
                <a:spcPct val="90000"/>
              </a:lnSpc>
              <a:spcBef>
                <a:spcPts val="0"/>
              </a:spcBef>
              <a:spcAft>
                <a:spcPts val="563"/>
              </a:spcAft>
              <a:buNone/>
              <a:defRPr sz="1875" b="0">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962918"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p:cNvSpPr>
            <a:spLocks noGrp="1"/>
          </p:cNvSpPr>
          <p:nvPr>
            <p:ph type="body" sz="quarter" idx="11" hasCustomPrompt="1"/>
          </p:nvPr>
        </p:nvSpPr>
        <p:spPr>
          <a:xfrm>
            <a:off x="614950" y="1524000"/>
            <a:ext cx="5176252" cy="401051"/>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Sub-head</a:t>
            </a:r>
          </a:p>
        </p:txBody>
      </p:sp>
      <p:sp>
        <p:nvSpPr>
          <p:cNvPr id="9" name="Text Placeholder 5"/>
          <p:cNvSpPr>
            <a:spLocks noGrp="1"/>
          </p:cNvSpPr>
          <p:nvPr>
            <p:ph type="body" sz="quarter" idx="12" hasCustomPrompt="1"/>
          </p:nvPr>
        </p:nvSpPr>
        <p:spPr>
          <a:xfrm>
            <a:off x="6400800" y="2001251"/>
            <a:ext cx="5181600" cy="4399549"/>
          </a:xfrm>
          <a:prstGeom prst="rect">
            <a:avLst/>
          </a:prstGeom>
        </p:spPr>
        <p:txBody>
          <a:bodyPr/>
          <a:lstStyle>
            <a:lvl1pPr marL="0" indent="0">
              <a:lnSpc>
                <a:spcPct val="90000"/>
              </a:lnSpc>
              <a:spcBef>
                <a:spcPts val="0"/>
              </a:spcBef>
              <a:spcAft>
                <a:spcPts val="563"/>
              </a:spcAft>
              <a:buNone/>
              <a:defRPr sz="1875" b="0">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962918"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hasCustomPrompt="1"/>
          </p:nvPr>
        </p:nvSpPr>
        <p:spPr>
          <a:xfrm>
            <a:off x="6400800" y="1524000"/>
            <a:ext cx="5181600" cy="401051"/>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Sub-head</a:t>
            </a:r>
          </a:p>
        </p:txBody>
      </p:sp>
      <p:sp>
        <p:nvSpPr>
          <p:cNvPr id="16"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a:t>Click to edit header</a:t>
            </a:r>
          </a:p>
        </p:txBody>
      </p:sp>
      <p:sp>
        <p:nvSpPr>
          <p:cNvPr id="8" name="Title 1"/>
          <p:cNvSpPr>
            <a:spLocks noGrp="1"/>
          </p:cNvSpPr>
          <p:nvPr>
            <p:ph type="title" hasCustomPrompt="1"/>
          </p:nvPr>
        </p:nvSpPr>
        <p:spPr>
          <a:xfrm>
            <a:off x="3555096"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2753662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06403" y="2001251"/>
            <a:ext cx="3657600" cy="4399549"/>
          </a:xfrm>
          <a:prstGeom prst="rect">
            <a:avLst/>
          </a:prstGeom>
        </p:spPr>
        <p:txBody>
          <a:bodyPr/>
          <a:lstStyle>
            <a:lvl1pPr marL="0" indent="0">
              <a:lnSpc>
                <a:spcPct val="90000"/>
              </a:lnSpc>
              <a:spcBef>
                <a:spcPts val="0"/>
              </a:spcBef>
              <a:spcAft>
                <a:spcPts val="563"/>
              </a:spcAft>
              <a:buNone/>
              <a:defRPr sz="1875" b="1">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1928813"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7" name="Text Placeholder 5"/>
          <p:cNvSpPr>
            <a:spLocks noGrp="1"/>
          </p:cNvSpPr>
          <p:nvPr>
            <p:ph type="body" sz="quarter" idx="11" hasCustomPrompt="1"/>
          </p:nvPr>
        </p:nvSpPr>
        <p:spPr>
          <a:xfrm>
            <a:off x="406403" y="1524000"/>
            <a:ext cx="3657600" cy="401052"/>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Header</a:t>
            </a:r>
          </a:p>
        </p:txBody>
      </p:sp>
      <p:sp>
        <p:nvSpPr>
          <p:cNvPr id="9" name="Text Placeholder 5"/>
          <p:cNvSpPr>
            <a:spLocks noGrp="1"/>
          </p:cNvSpPr>
          <p:nvPr>
            <p:ph type="body" sz="quarter" idx="12" hasCustomPrompt="1"/>
          </p:nvPr>
        </p:nvSpPr>
        <p:spPr>
          <a:xfrm>
            <a:off x="8128000" y="2001251"/>
            <a:ext cx="3657600" cy="4399549"/>
          </a:xfrm>
          <a:prstGeom prst="rect">
            <a:avLst/>
          </a:prstGeom>
        </p:spPr>
        <p:txBody>
          <a:bodyPr/>
          <a:lstStyle>
            <a:lvl1pPr marL="0" indent="0">
              <a:lnSpc>
                <a:spcPct val="90000"/>
              </a:lnSpc>
              <a:spcBef>
                <a:spcPts val="0"/>
              </a:spcBef>
              <a:spcAft>
                <a:spcPts val="563"/>
              </a:spcAft>
              <a:buNone/>
              <a:defRPr sz="1875" b="1">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1928813"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0" name="Text Placeholder 5"/>
          <p:cNvSpPr>
            <a:spLocks noGrp="1"/>
          </p:cNvSpPr>
          <p:nvPr>
            <p:ph type="body" sz="quarter" idx="13" hasCustomPrompt="1"/>
          </p:nvPr>
        </p:nvSpPr>
        <p:spPr>
          <a:xfrm>
            <a:off x="8128000" y="1524000"/>
            <a:ext cx="3657600" cy="401052"/>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Header</a:t>
            </a:r>
          </a:p>
        </p:txBody>
      </p:sp>
      <p:sp>
        <p:nvSpPr>
          <p:cNvPr id="8" name="Text Placeholder 5"/>
          <p:cNvSpPr>
            <a:spLocks noGrp="1"/>
          </p:cNvSpPr>
          <p:nvPr>
            <p:ph type="body" sz="quarter" idx="14" hasCustomPrompt="1"/>
          </p:nvPr>
        </p:nvSpPr>
        <p:spPr>
          <a:xfrm>
            <a:off x="4277897" y="2001251"/>
            <a:ext cx="3657600" cy="4399549"/>
          </a:xfrm>
          <a:prstGeom prst="rect">
            <a:avLst/>
          </a:prstGeom>
        </p:spPr>
        <p:txBody>
          <a:bodyPr/>
          <a:lstStyle>
            <a:lvl1pPr marL="0" indent="0">
              <a:lnSpc>
                <a:spcPct val="90000"/>
              </a:lnSpc>
              <a:spcBef>
                <a:spcPts val="0"/>
              </a:spcBef>
              <a:spcAft>
                <a:spcPts val="563"/>
              </a:spcAft>
              <a:buNone/>
              <a:defRPr sz="1875" b="1">
                <a:latin typeface="Century Gothic" panose="020B0502020202020204" pitchFamily="34" charset="0"/>
              </a:defRPr>
            </a:lvl1pPr>
            <a:lvl2pPr marL="322958" indent="-214313">
              <a:lnSpc>
                <a:spcPct val="90000"/>
              </a:lnSpc>
              <a:spcBef>
                <a:spcPts val="0"/>
              </a:spcBef>
              <a:spcAft>
                <a:spcPts val="563"/>
              </a:spcAft>
              <a:buClr>
                <a:srgbClr val="4F81BD"/>
              </a:buClr>
              <a:buFont typeface="Wingdings" panose="05000000000000000000" pitchFamily="2" charset="2"/>
              <a:buChar char="§"/>
              <a:defRPr sz="1875" b="0">
                <a:latin typeface="Century Gothic" panose="020B0502020202020204" pitchFamily="34" charset="0"/>
              </a:defRPr>
            </a:lvl2pPr>
            <a:lvl3pPr marL="534293" indent="-214313">
              <a:lnSpc>
                <a:spcPct val="90000"/>
              </a:lnSpc>
              <a:spcBef>
                <a:spcPts val="0"/>
              </a:spcBef>
              <a:spcAft>
                <a:spcPts val="563"/>
              </a:spcAft>
              <a:buClr>
                <a:srgbClr val="4F81BD"/>
              </a:buClr>
              <a:defRPr sz="1875" b="0">
                <a:latin typeface="Century Gothic" panose="020B0502020202020204" pitchFamily="34" charset="0"/>
              </a:defRPr>
            </a:lvl3pPr>
            <a:lvl4pPr marL="751583" indent="-214313">
              <a:lnSpc>
                <a:spcPct val="90000"/>
              </a:lnSpc>
              <a:spcBef>
                <a:spcPts val="0"/>
              </a:spcBef>
              <a:spcAft>
                <a:spcPts val="563"/>
              </a:spcAft>
              <a:buClr>
                <a:srgbClr val="4F81BD"/>
              </a:buClr>
              <a:buSzPct val="70000"/>
              <a:buFont typeface="Courier New" panose="02070309020205020404" pitchFamily="49" charset="0"/>
              <a:buChar char="o"/>
              <a:defRPr sz="1875" b="0">
                <a:latin typeface="Century Gothic" panose="020B0502020202020204" pitchFamily="34" charset="0"/>
              </a:defRPr>
            </a:lvl4pPr>
            <a:lvl5pPr marL="1928813" indent="-214313">
              <a:lnSpc>
                <a:spcPct val="90000"/>
              </a:lnSpc>
              <a:spcBef>
                <a:spcPts val="0"/>
              </a:spcBef>
              <a:spcAft>
                <a:spcPts val="563"/>
              </a:spcAft>
              <a:buClr>
                <a:srgbClr val="4F81BD"/>
              </a:buClr>
              <a:buFont typeface="Century Gothic" panose="020B0502020202020204" pitchFamily="34" charset="0"/>
              <a:buChar char="∙"/>
              <a:defRPr sz="1875"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1" name="Text Placeholder 5"/>
          <p:cNvSpPr>
            <a:spLocks noGrp="1"/>
          </p:cNvSpPr>
          <p:nvPr>
            <p:ph type="body" sz="quarter" idx="15" hasCustomPrompt="1"/>
          </p:nvPr>
        </p:nvSpPr>
        <p:spPr>
          <a:xfrm>
            <a:off x="4277897" y="1524000"/>
            <a:ext cx="3657600" cy="401052"/>
          </a:xfrm>
          <a:prstGeom prst="rect">
            <a:avLst/>
          </a:prstGeom>
        </p:spPr>
        <p:txBody>
          <a:bodyPr anchor="b"/>
          <a:lstStyle>
            <a:lvl1pPr marL="0" indent="0">
              <a:lnSpc>
                <a:spcPct val="90000"/>
              </a:lnSpc>
              <a:spcBef>
                <a:spcPts val="0"/>
              </a:spcBef>
              <a:buNone/>
              <a:defRPr sz="1875" b="1">
                <a:solidFill>
                  <a:srgbClr val="4F81BD"/>
                </a:solidFill>
                <a:latin typeface="Century Gothic" panose="020B0502020202020204" pitchFamily="34" charset="0"/>
              </a:defRPr>
            </a:lvl1pPr>
          </a:lstStyle>
          <a:p>
            <a:pPr lvl="0"/>
            <a:r>
              <a:rPr lang="en-US" dirty="0"/>
              <a:t>Header</a:t>
            </a:r>
          </a:p>
        </p:txBody>
      </p:sp>
      <p:sp>
        <p:nvSpPr>
          <p:cNvPr id="12" name="Text Placeholder 15"/>
          <p:cNvSpPr>
            <a:spLocks noGrp="1"/>
          </p:cNvSpPr>
          <p:nvPr>
            <p:ph type="body" sz="quarter" idx="16" hasCustomPrompt="1"/>
          </p:nvPr>
        </p:nvSpPr>
        <p:spPr>
          <a:xfrm>
            <a:off x="0" y="838200"/>
            <a:ext cx="12192000" cy="515938"/>
          </a:xfrm>
          <a:prstGeom prst="rect">
            <a:avLst/>
          </a:prstGeom>
        </p:spPr>
        <p:txBody>
          <a:bodyPr/>
          <a:lstStyle>
            <a:lvl1pPr marL="0" indent="0" algn="ctr">
              <a:buNone/>
              <a:defRPr sz="1688">
                <a:solidFill>
                  <a:srgbClr val="4F81BD"/>
                </a:solidFill>
                <a:latin typeface="Century Gothic" panose="020B0502020202020204" pitchFamily="34" charset="0"/>
              </a:defRPr>
            </a:lvl1pPr>
            <a:lvl2pPr marL="428625" indent="0" algn="ctr">
              <a:buNone/>
              <a:defRPr sz="1688">
                <a:solidFill>
                  <a:srgbClr val="4F81BD"/>
                </a:solidFill>
                <a:latin typeface="Century Gothic" panose="020B0502020202020204" pitchFamily="34" charset="0"/>
              </a:defRPr>
            </a:lvl2pPr>
            <a:lvl3pPr marL="857250" indent="0" algn="ctr">
              <a:buNone/>
              <a:defRPr sz="1688">
                <a:solidFill>
                  <a:srgbClr val="4F81BD"/>
                </a:solidFill>
                <a:latin typeface="Century Gothic" panose="020B0502020202020204" pitchFamily="34" charset="0"/>
              </a:defRPr>
            </a:lvl3pPr>
            <a:lvl4pPr marL="1285875" indent="0" algn="ctr">
              <a:buNone/>
              <a:defRPr sz="1688">
                <a:solidFill>
                  <a:srgbClr val="4F81BD"/>
                </a:solidFill>
                <a:latin typeface="Century Gothic" panose="020B0502020202020204" pitchFamily="34" charset="0"/>
              </a:defRPr>
            </a:lvl4pPr>
            <a:lvl5pPr marL="1714500" indent="0" algn="ctr">
              <a:buNone/>
              <a:defRPr sz="1688">
                <a:solidFill>
                  <a:srgbClr val="4F81BD"/>
                </a:solidFill>
                <a:latin typeface="Century Gothic" panose="020B0502020202020204" pitchFamily="34" charset="0"/>
              </a:defRPr>
            </a:lvl5pPr>
          </a:lstStyle>
          <a:p>
            <a:pPr lvl="0"/>
            <a:r>
              <a:rPr lang="en-US" dirty="0"/>
              <a:t>Click to edit header</a:t>
            </a:r>
          </a:p>
        </p:txBody>
      </p:sp>
      <p:sp>
        <p:nvSpPr>
          <p:cNvPr id="13" name="Title 1"/>
          <p:cNvSpPr>
            <a:spLocks noGrp="1"/>
          </p:cNvSpPr>
          <p:nvPr>
            <p:ph type="title" hasCustomPrompt="1"/>
          </p:nvPr>
        </p:nvSpPr>
        <p:spPr>
          <a:xfrm>
            <a:off x="3555096"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1299035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Text Placeholder 5"/>
          <p:cNvSpPr>
            <a:spLocks noGrp="1"/>
          </p:cNvSpPr>
          <p:nvPr>
            <p:ph type="body" sz="quarter" idx="10" hasCustomPrompt="1"/>
          </p:nvPr>
        </p:nvSpPr>
        <p:spPr>
          <a:xfrm>
            <a:off x="406403" y="1523999"/>
            <a:ext cx="11379197" cy="4876800"/>
          </a:xfrm>
          <a:prstGeom prst="rect">
            <a:avLst/>
          </a:prstGeom>
        </p:spPr>
        <p:txBody>
          <a:bodyPr/>
          <a:lstStyle>
            <a:lvl1pPr marL="230188" indent="-230188" defTabSz="200025">
              <a:lnSpc>
                <a:spcPct val="90000"/>
              </a:lnSpc>
              <a:spcBef>
                <a:spcPts val="0"/>
              </a:spcBef>
              <a:spcAft>
                <a:spcPts val="600"/>
              </a:spcAft>
              <a:buClr>
                <a:srgbClr val="4F81BD"/>
              </a:buClr>
              <a:buSzPct val="80000"/>
              <a:buFont typeface="Century Gothic" panose="020B0502020202020204" pitchFamily="34" charset="0"/>
              <a:buChar char="▐"/>
              <a:defRPr sz="2000" b="1">
                <a:solidFill>
                  <a:schemeClr val="tx1">
                    <a:lumMod val="75000"/>
                    <a:lumOff val="25000"/>
                  </a:schemeClr>
                </a:solidFill>
                <a:latin typeface="Century Gothic" panose="020B0502020202020204" pitchFamily="34" charset="0"/>
              </a:defRPr>
            </a:lvl1pPr>
            <a:lvl2pPr marL="568325" indent="-227013" defTabSz="200025">
              <a:lnSpc>
                <a:spcPct val="90000"/>
              </a:lnSpc>
              <a:spcBef>
                <a:spcPts val="0"/>
              </a:spcBef>
              <a:spcAft>
                <a:spcPts val="600"/>
              </a:spcAft>
              <a:buClr>
                <a:srgbClr val="4F81BD"/>
              </a:buClr>
              <a:buFont typeface="Wingdings" panose="05000000000000000000" pitchFamily="2" charset="2"/>
              <a:buChar char="§"/>
              <a:defRPr sz="2000" b="0">
                <a:solidFill>
                  <a:schemeClr val="tx1">
                    <a:lumMod val="75000"/>
                    <a:lumOff val="25000"/>
                  </a:schemeClr>
                </a:solidFill>
                <a:latin typeface="Century Gothic" panose="020B0502020202020204" pitchFamily="34" charset="0"/>
              </a:defRPr>
            </a:lvl2pPr>
            <a:lvl3pPr marL="798513" indent="-228600" defTabSz="200025">
              <a:lnSpc>
                <a:spcPct val="90000"/>
              </a:lnSpc>
              <a:spcBef>
                <a:spcPts val="0"/>
              </a:spcBef>
              <a:spcAft>
                <a:spcPts val="600"/>
              </a:spcAft>
              <a:buClr>
                <a:srgbClr val="4F81BD"/>
              </a:buClr>
              <a:defRPr sz="2000" b="0">
                <a:solidFill>
                  <a:schemeClr val="tx1">
                    <a:lumMod val="75000"/>
                    <a:lumOff val="25000"/>
                  </a:schemeClr>
                </a:solidFill>
                <a:latin typeface="Century Gothic" panose="020B0502020202020204" pitchFamily="34" charset="0"/>
              </a:defRPr>
            </a:lvl3pPr>
            <a:lvl4pPr marL="1030288" indent="-228600" defTabSz="200025">
              <a:lnSpc>
                <a:spcPct val="90000"/>
              </a:lnSpc>
              <a:spcBef>
                <a:spcPts val="0"/>
              </a:spcBef>
              <a:spcAft>
                <a:spcPts val="600"/>
              </a:spcAft>
              <a:buClr>
                <a:srgbClr val="4F81BD"/>
              </a:buClr>
              <a:buSzPct val="70000"/>
              <a:buFont typeface="Courier New" panose="02070309020205020404" pitchFamily="49" charset="0"/>
              <a:buChar char="o"/>
              <a:defRPr sz="2000" b="0">
                <a:solidFill>
                  <a:schemeClr val="tx1">
                    <a:lumMod val="75000"/>
                    <a:lumOff val="25000"/>
                  </a:schemeClr>
                </a:solidFill>
                <a:latin typeface="Century Gothic" panose="020B0502020202020204" pitchFamily="34" charset="0"/>
              </a:defRPr>
            </a:lvl4pPr>
            <a:lvl5pPr marL="1260475" indent="-228600" defTabSz="200025">
              <a:lnSpc>
                <a:spcPct val="90000"/>
              </a:lnSpc>
              <a:spcBef>
                <a:spcPts val="0"/>
              </a:spcBef>
              <a:spcAft>
                <a:spcPts val="600"/>
              </a:spcAft>
              <a:buClr>
                <a:srgbClr val="4F81BD"/>
              </a:buClr>
              <a:buFont typeface="Century Gothic" panose="020B0502020202020204" pitchFamily="34" charset="0"/>
              <a:buChar char="∙"/>
              <a:defRPr sz="2000" b="0">
                <a:solidFill>
                  <a:schemeClr val="tx1">
                    <a:lumMod val="75000"/>
                    <a:lumOff val="25000"/>
                  </a:schemeClr>
                </a:solidFill>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800">
                <a:solidFill>
                  <a:srgbClr val="4F81BD"/>
                </a:solidFill>
                <a:latin typeface="Century Gothic" panose="020B0502020202020204" pitchFamily="34" charset="0"/>
              </a:defRPr>
            </a:lvl1pPr>
            <a:lvl2pPr marL="457200" indent="0" algn="ctr">
              <a:buNone/>
              <a:defRPr sz="1800">
                <a:solidFill>
                  <a:srgbClr val="4F81BD"/>
                </a:solidFill>
                <a:latin typeface="Century Gothic" panose="020B0502020202020204" pitchFamily="34" charset="0"/>
              </a:defRPr>
            </a:lvl2pPr>
            <a:lvl3pPr marL="914400" indent="0" algn="ctr">
              <a:buNone/>
              <a:defRPr sz="1800">
                <a:solidFill>
                  <a:srgbClr val="4F81BD"/>
                </a:solidFill>
                <a:latin typeface="Century Gothic" panose="020B0502020202020204" pitchFamily="34" charset="0"/>
              </a:defRPr>
            </a:lvl3pPr>
            <a:lvl4pPr marL="1371600" indent="0" algn="ctr">
              <a:buNone/>
              <a:defRPr sz="1800">
                <a:solidFill>
                  <a:srgbClr val="4F81BD"/>
                </a:solidFill>
                <a:latin typeface="Century Gothic" panose="020B0502020202020204" pitchFamily="34" charset="0"/>
              </a:defRPr>
            </a:lvl4pPr>
            <a:lvl5pPr marL="1828800" indent="0" algn="ctr">
              <a:buNone/>
              <a:defRPr sz="1800">
                <a:solidFill>
                  <a:srgbClr val="4F81BD"/>
                </a:solidFill>
                <a:latin typeface="Century Gothic" panose="020B0502020202020204" pitchFamily="34" charset="0"/>
              </a:defRPr>
            </a:lvl5pPr>
          </a:lstStyle>
          <a:p>
            <a:pPr lvl="0"/>
            <a:r>
              <a:rPr lang="en-US" dirty="0"/>
              <a:t>Click to edit header</a:t>
            </a:r>
          </a:p>
        </p:txBody>
      </p:sp>
      <p:sp>
        <p:nvSpPr>
          <p:cNvPr id="4" name="Title 1"/>
          <p:cNvSpPr>
            <a:spLocks noGrp="1"/>
          </p:cNvSpPr>
          <p:nvPr>
            <p:ph type="title"/>
          </p:nvPr>
        </p:nvSpPr>
        <p:spPr>
          <a:xfrm>
            <a:off x="3962400" y="125606"/>
            <a:ext cx="8128000" cy="430886"/>
          </a:xfrm>
          <a:prstGeom prst="rect">
            <a:avLst/>
          </a:prstGeom>
        </p:spPr>
        <p:txBody>
          <a:bodyPr anchor="ctr"/>
          <a:lstStyle>
            <a:lvl1pPr algn="r" rtl="0" eaLnBrk="1" fontAlgn="base" hangingPunct="1">
              <a:spcBef>
                <a:spcPct val="0"/>
              </a:spcBef>
              <a:spcAft>
                <a:spcPct val="0"/>
              </a:spcAft>
              <a:defRPr lang="en-US" sz="2200" b="1" kern="1200" dirty="0">
                <a:solidFill>
                  <a:srgbClr val="FFFFFF"/>
                </a:solidFill>
                <a:latin typeface="Century Gothic" panose="020B0502020202020204" pitchFamily="34" charset="0"/>
                <a:ea typeface="+mn-ea"/>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7944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406403" y="1523999"/>
            <a:ext cx="11379197" cy="4876800"/>
          </a:xfrm>
          <a:prstGeom prst="rect">
            <a:avLst/>
          </a:prstGeom>
        </p:spPr>
        <p:txBody>
          <a:bodyPr/>
          <a:lstStyle>
            <a:lvl1pPr marL="0" indent="0">
              <a:lnSpc>
                <a:spcPct val="90000"/>
              </a:lnSpc>
              <a:spcBef>
                <a:spcPts val="0"/>
              </a:spcBef>
              <a:spcAft>
                <a:spcPts val="600"/>
              </a:spcAft>
              <a:buNone/>
              <a:defRPr sz="2400" b="0">
                <a:latin typeface="Century Gothic" panose="020B0502020202020204" pitchFamily="34" charset="0"/>
              </a:defRPr>
            </a:lvl1pPr>
            <a:lvl2pPr marL="344488" indent="-228600">
              <a:lnSpc>
                <a:spcPct val="90000"/>
              </a:lnSpc>
              <a:spcBef>
                <a:spcPts val="0"/>
              </a:spcBef>
              <a:spcAft>
                <a:spcPts val="600"/>
              </a:spcAft>
              <a:buClr>
                <a:srgbClr val="4F81BD"/>
              </a:buClr>
              <a:buFont typeface="Wingdings" panose="05000000000000000000" pitchFamily="2" charset="2"/>
              <a:buChar char="§"/>
              <a:defRPr sz="2000" b="0">
                <a:latin typeface="Century Gothic" panose="020B0502020202020204" pitchFamily="34" charset="0"/>
              </a:defRPr>
            </a:lvl2pPr>
            <a:lvl3pPr marL="569913" indent="-228600">
              <a:lnSpc>
                <a:spcPct val="90000"/>
              </a:lnSpc>
              <a:spcBef>
                <a:spcPts val="0"/>
              </a:spcBef>
              <a:spcAft>
                <a:spcPts val="600"/>
              </a:spcAft>
              <a:buClr>
                <a:srgbClr val="4F81BD"/>
              </a:buClr>
              <a:defRPr sz="2000" b="0">
                <a:latin typeface="Century Gothic" panose="020B0502020202020204" pitchFamily="34" charset="0"/>
              </a:defRPr>
            </a:lvl3pPr>
            <a:lvl4pPr marL="801688" indent="-228600">
              <a:lnSpc>
                <a:spcPct val="90000"/>
              </a:lnSpc>
              <a:spcBef>
                <a:spcPts val="0"/>
              </a:spcBef>
              <a:spcAft>
                <a:spcPts val="600"/>
              </a:spcAft>
              <a:buClr>
                <a:srgbClr val="4F81BD"/>
              </a:buClr>
              <a:buSzPct val="70000"/>
              <a:buFont typeface="Courier New" panose="02070309020205020404" pitchFamily="49" charset="0"/>
              <a:buChar char="o"/>
              <a:defRPr sz="2000" b="0">
                <a:latin typeface="Century Gothic" panose="020B0502020202020204" pitchFamily="34" charset="0"/>
              </a:defRPr>
            </a:lvl4pPr>
            <a:lvl5pPr marL="1027113" indent="-228600">
              <a:lnSpc>
                <a:spcPct val="90000"/>
              </a:lnSpc>
              <a:spcBef>
                <a:spcPts val="0"/>
              </a:spcBef>
              <a:spcAft>
                <a:spcPts val="600"/>
              </a:spcAft>
              <a:buClr>
                <a:srgbClr val="4F81BD"/>
              </a:buClr>
              <a:buFont typeface="Century Gothic" panose="020B0502020202020204" pitchFamily="34" charset="0"/>
              <a:buChar char="∙"/>
              <a:defRPr sz="2000"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3759200"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
        <p:nvSpPr>
          <p:cNvPr id="7"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800">
                <a:solidFill>
                  <a:srgbClr val="4F81BD"/>
                </a:solidFill>
                <a:latin typeface="Century Gothic" panose="020B0502020202020204" pitchFamily="34" charset="0"/>
              </a:defRPr>
            </a:lvl1pPr>
            <a:lvl2pPr marL="457200" indent="0" algn="ctr">
              <a:buNone/>
              <a:defRPr sz="1800">
                <a:solidFill>
                  <a:srgbClr val="4F81BD"/>
                </a:solidFill>
                <a:latin typeface="Century Gothic" panose="020B0502020202020204" pitchFamily="34" charset="0"/>
              </a:defRPr>
            </a:lvl2pPr>
            <a:lvl3pPr marL="914400" indent="0" algn="ctr">
              <a:buNone/>
              <a:defRPr sz="1800">
                <a:solidFill>
                  <a:srgbClr val="4F81BD"/>
                </a:solidFill>
                <a:latin typeface="Century Gothic" panose="020B0502020202020204" pitchFamily="34" charset="0"/>
              </a:defRPr>
            </a:lvl3pPr>
            <a:lvl4pPr marL="1371600" indent="0" algn="ctr">
              <a:buNone/>
              <a:defRPr sz="1800">
                <a:solidFill>
                  <a:srgbClr val="4F81BD"/>
                </a:solidFill>
                <a:latin typeface="Century Gothic" panose="020B0502020202020204" pitchFamily="34" charset="0"/>
              </a:defRPr>
            </a:lvl4pPr>
            <a:lvl5pPr marL="1828800" indent="0" algn="ctr">
              <a:buNone/>
              <a:defRPr sz="1800">
                <a:solidFill>
                  <a:srgbClr val="4F81BD"/>
                </a:solidFill>
                <a:latin typeface="Century Gothic" panose="020B0502020202020204" pitchFamily="34" charset="0"/>
              </a:defRPr>
            </a:lvl5pPr>
          </a:lstStyle>
          <a:p>
            <a:pPr lvl="0"/>
            <a:r>
              <a:rPr lang="en-US" dirty="0"/>
              <a:t>Click to edit header</a:t>
            </a:r>
          </a:p>
        </p:txBody>
      </p:sp>
    </p:spTree>
    <p:extLst>
      <p:ext uri="{BB962C8B-B14F-4D97-AF65-F5344CB8AC3E}">
        <p14:creationId xmlns:p14="http://schemas.microsoft.com/office/powerpoint/2010/main" val="3705759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 Placeholder 5"/>
          <p:cNvSpPr>
            <a:spLocks noGrp="1"/>
          </p:cNvSpPr>
          <p:nvPr>
            <p:ph type="body" sz="quarter" idx="10" hasCustomPrompt="1"/>
          </p:nvPr>
        </p:nvSpPr>
        <p:spPr>
          <a:xfrm>
            <a:off x="406403" y="1523999"/>
            <a:ext cx="11379197" cy="4876800"/>
          </a:xfrm>
          <a:prstGeom prst="rect">
            <a:avLst/>
          </a:prstGeom>
        </p:spPr>
        <p:txBody>
          <a:bodyPr/>
          <a:lstStyle>
            <a:lvl1pPr marL="0" indent="0">
              <a:lnSpc>
                <a:spcPct val="90000"/>
              </a:lnSpc>
              <a:spcBef>
                <a:spcPts val="0"/>
              </a:spcBef>
              <a:spcAft>
                <a:spcPts val="600"/>
              </a:spcAft>
              <a:buNone/>
              <a:defRPr sz="2400" b="0">
                <a:latin typeface="Century Gothic" panose="020B0502020202020204" pitchFamily="34" charset="0"/>
              </a:defRPr>
            </a:lvl1pPr>
            <a:lvl2pPr marL="344488" indent="-228600">
              <a:lnSpc>
                <a:spcPct val="90000"/>
              </a:lnSpc>
              <a:spcBef>
                <a:spcPts val="0"/>
              </a:spcBef>
              <a:spcAft>
                <a:spcPts val="600"/>
              </a:spcAft>
              <a:buClr>
                <a:srgbClr val="4F81BD"/>
              </a:buClr>
              <a:buFont typeface="Wingdings" panose="05000000000000000000" pitchFamily="2" charset="2"/>
              <a:buChar char="§"/>
              <a:defRPr sz="2000" b="0">
                <a:latin typeface="Century Gothic" panose="020B0502020202020204" pitchFamily="34" charset="0"/>
              </a:defRPr>
            </a:lvl2pPr>
            <a:lvl3pPr marL="569913" indent="-228600">
              <a:lnSpc>
                <a:spcPct val="90000"/>
              </a:lnSpc>
              <a:spcBef>
                <a:spcPts val="0"/>
              </a:spcBef>
              <a:spcAft>
                <a:spcPts val="600"/>
              </a:spcAft>
              <a:buClr>
                <a:srgbClr val="4F81BD"/>
              </a:buClr>
              <a:defRPr sz="2000" b="0">
                <a:latin typeface="Century Gothic" panose="020B0502020202020204" pitchFamily="34" charset="0"/>
              </a:defRPr>
            </a:lvl3pPr>
            <a:lvl4pPr marL="801688" indent="-228600">
              <a:lnSpc>
                <a:spcPct val="90000"/>
              </a:lnSpc>
              <a:spcBef>
                <a:spcPts val="0"/>
              </a:spcBef>
              <a:spcAft>
                <a:spcPts val="600"/>
              </a:spcAft>
              <a:buClr>
                <a:srgbClr val="4F81BD"/>
              </a:buClr>
              <a:buSzPct val="70000"/>
              <a:buFont typeface="Courier New" panose="02070309020205020404" pitchFamily="49" charset="0"/>
              <a:buChar char="o"/>
              <a:defRPr sz="2000" b="0">
                <a:latin typeface="Century Gothic" panose="020B0502020202020204" pitchFamily="34" charset="0"/>
              </a:defRPr>
            </a:lvl4pPr>
            <a:lvl5pPr marL="1027113" indent="-228600">
              <a:lnSpc>
                <a:spcPct val="90000"/>
              </a:lnSpc>
              <a:spcBef>
                <a:spcPts val="0"/>
              </a:spcBef>
              <a:spcAft>
                <a:spcPts val="600"/>
              </a:spcAft>
              <a:buClr>
                <a:srgbClr val="4F81BD"/>
              </a:buClr>
              <a:buFont typeface="Century Gothic" panose="020B0502020202020204" pitchFamily="34" charset="0"/>
              <a:buChar char="∙"/>
              <a:defRPr sz="2000" b="0">
                <a:latin typeface="Century Gothic" panose="020B050202020202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hasCustomPrompt="1"/>
          </p:nvPr>
        </p:nvSpPr>
        <p:spPr>
          <a:xfrm>
            <a:off x="3759200"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
        <p:nvSpPr>
          <p:cNvPr id="7" name="Text Placeholder 15"/>
          <p:cNvSpPr>
            <a:spLocks noGrp="1"/>
          </p:cNvSpPr>
          <p:nvPr>
            <p:ph type="body" sz="quarter" idx="14" hasCustomPrompt="1"/>
          </p:nvPr>
        </p:nvSpPr>
        <p:spPr>
          <a:xfrm>
            <a:off x="0" y="838200"/>
            <a:ext cx="12192000" cy="515938"/>
          </a:xfrm>
          <a:prstGeom prst="rect">
            <a:avLst/>
          </a:prstGeom>
        </p:spPr>
        <p:txBody>
          <a:bodyPr/>
          <a:lstStyle>
            <a:lvl1pPr marL="0" indent="0" algn="ctr">
              <a:buNone/>
              <a:defRPr sz="1800">
                <a:solidFill>
                  <a:srgbClr val="4F81BD"/>
                </a:solidFill>
                <a:latin typeface="Century Gothic" panose="020B0502020202020204" pitchFamily="34" charset="0"/>
              </a:defRPr>
            </a:lvl1pPr>
            <a:lvl2pPr marL="457200" indent="0" algn="ctr">
              <a:buNone/>
              <a:defRPr sz="1800">
                <a:solidFill>
                  <a:srgbClr val="4F81BD"/>
                </a:solidFill>
                <a:latin typeface="Century Gothic" panose="020B0502020202020204" pitchFamily="34" charset="0"/>
              </a:defRPr>
            </a:lvl2pPr>
            <a:lvl3pPr marL="914400" indent="0" algn="ctr">
              <a:buNone/>
              <a:defRPr sz="1800">
                <a:solidFill>
                  <a:srgbClr val="4F81BD"/>
                </a:solidFill>
                <a:latin typeface="Century Gothic" panose="020B0502020202020204" pitchFamily="34" charset="0"/>
              </a:defRPr>
            </a:lvl3pPr>
            <a:lvl4pPr marL="1371600" indent="0" algn="ctr">
              <a:buNone/>
              <a:defRPr sz="1800">
                <a:solidFill>
                  <a:srgbClr val="4F81BD"/>
                </a:solidFill>
                <a:latin typeface="Century Gothic" panose="020B0502020202020204" pitchFamily="34" charset="0"/>
              </a:defRPr>
            </a:lvl4pPr>
            <a:lvl5pPr marL="1828800" indent="0" algn="ctr">
              <a:buNone/>
              <a:defRPr sz="1800">
                <a:solidFill>
                  <a:srgbClr val="4F81BD"/>
                </a:solidFill>
                <a:latin typeface="Century Gothic" panose="020B0502020202020204" pitchFamily="34" charset="0"/>
              </a:defRPr>
            </a:lvl5pPr>
          </a:lstStyle>
          <a:p>
            <a:pPr lvl="0"/>
            <a:r>
              <a:rPr lang="en-US" dirty="0"/>
              <a:t>Click to edit header</a:t>
            </a:r>
          </a:p>
        </p:txBody>
      </p:sp>
    </p:spTree>
    <p:extLst>
      <p:ext uri="{BB962C8B-B14F-4D97-AF65-F5344CB8AC3E}">
        <p14:creationId xmlns:p14="http://schemas.microsoft.com/office/powerpoint/2010/main" val="219830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94A27F3F-F058-419B-903B-CEE500334256}" type="datetime1">
              <a:rPr lang="en-US" smtClean="0"/>
              <a:t>4/5/2023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707304A-433C-4B5B-A507-AD407BE4ED27}" type="slidenum">
              <a:rPr lang="en-US" smtClean="0"/>
              <a:pPr/>
              <a:t>‹#›</a:t>
            </a:fld>
            <a:endParaRPr lang="en-US"/>
          </a:p>
        </p:txBody>
      </p:sp>
    </p:spTree>
    <p:extLst>
      <p:ext uri="{BB962C8B-B14F-4D97-AF65-F5344CB8AC3E}">
        <p14:creationId xmlns:p14="http://schemas.microsoft.com/office/powerpoint/2010/main" val="2463730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ext Placeholder 2"/>
          <p:cNvSpPr>
            <a:spLocks noGrp="1"/>
          </p:cNvSpPr>
          <p:nvPr>
            <p:ph idx="13"/>
          </p:nvPr>
        </p:nvSpPr>
        <p:spPr>
          <a:xfrm>
            <a:off x="203200" y="914401"/>
            <a:ext cx="11785600" cy="5791200"/>
          </a:xfrm>
          <a:prstGeom prst="rect">
            <a:avLst/>
          </a:prstGeom>
        </p:spPr>
        <p:txBody>
          <a:bodyPr vert="horz" lIns="91440" tIns="45720" rIns="91440" bIns="45720" rtlCol="0">
            <a:normAutofit/>
          </a:bodyPr>
          <a:lstStyle>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3187219" y="76201"/>
            <a:ext cx="8971148" cy="587679"/>
          </a:xfrm>
          <a:prstGeom prst="rect">
            <a:avLst/>
          </a:prstGeom>
        </p:spPr>
        <p:txBody>
          <a:bodyPr vert="horz" lIns="91440" tIns="45720" rIns="91440" bIns="45720" rtlCol="0" anchor="ctr">
            <a:normAutofit/>
          </a:bodyPr>
          <a:lstStyle/>
          <a:p>
            <a:r>
              <a:rPr lang="en-US" dirty="0"/>
              <a:t>Click to edit Master title style</a:t>
            </a:r>
          </a:p>
        </p:txBody>
      </p:sp>
      <p:sp>
        <p:nvSpPr>
          <p:cNvPr id="4" name="Slide Number Placeholder 3"/>
          <p:cNvSpPr>
            <a:spLocks noGrp="1"/>
          </p:cNvSpPr>
          <p:nvPr>
            <p:ph type="sldNum" sz="quarter" idx="4"/>
          </p:nvPr>
        </p:nvSpPr>
        <p:spPr>
          <a:xfrm>
            <a:off x="11379200" y="6477001"/>
            <a:ext cx="740088" cy="304799"/>
          </a:xfrm>
          <a:prstGeom prst="rect">
            <a:avLst/>
          </a:prstGeom>
        </p:spPr>
        <p:txBody>
          <a:bodyPr vert="horz" lIns="91440" tIns="45720" rIns="91440" bIns="45720" rtlCol="0" anchor="ctr"/>
          <a:lstStyle>
            <a:lvl1pPr algn="r">
              <a:defRPr sz="1200">
                <a:solidFill>
                  <a:schemeClr val="tx1">
                    <a:tint val="75000"/>
                  </a:schemeClr>
                </a:solidFill>
              </a:defRPr>
            </a:lvl1pPr>
          </a:lstStyle>
          <a:p>
            <a:fld id="{33F055EF-A42B-4115-858C-F64705F682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51871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ext Placeholder 2"/>
          <p:cNvSpPr>
            <a:spLocks noGrp="1"/>
          </p:cNvSpPr>
          <p:nvPr>
            <p:ph idx="13"/>
          </p:nvPr>
        </p:nvSpPr>
        <p:spPr>
          <a:xfrm>
            <a:off x="203200" y="914401"/>
            <a:ext cx="11785600" cy="5791200"/>
          </a:xfrm>
          <a:prstGeom prst="rect">
            <a:avLst/>
          </a:prstGeom>
        </p:spPr>
        <p:txBody>
          <a:bodyPr vert="horz" lIns="91440" tIns="45720" rIns="91440" bIns="45720" rtlCol="0">
            <a:normAutofit/>
          </a:bodyPr>
          <a:lstStyle>
            <a:lvl2pPr>
              <a:defRPr sz="2400"/>
            </a:lvl2pPr>
            <a:lvl3pPr>
              <a:defRPr sz="20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p:ph type="title"/>
          </p:nvPr>
        </p:nvSpPr>
        <p:spPr>
          <a:xfrm>
            <a:off x="3187219" y="76201"/>
            <a:ext cx="8971148" cy="587679"/>
          </a:xfrm>
          <a:prstGeom prst="rect">
            <a:avLst/>
          </a:prstGeom>
        </p:spPr>
        <p:txBody>
          <a:bodyPr vert="horz" lIns="91440" tIns="45720" rIns="91440" bIns="45720" rtlCol="0" anchor="ctr">
            <a:normAutofit/>
          </a:bodyPr>
          <a:lstStyle/>
          <a:p>
            <a:r>
              <a:rPr lang="en-US" dirty="0"/>
              <a:t>Click to edit Master title style</a:t>
            </a:r>
          </a:p>
        </p:txBody>
      </p:sp>
      <p:sp>
        <p:nvSpPr>
          <p:cNvPr id="4" name="Slide Number Placeholder 3"/>
          <p:cNvSpPr>
            <a:spLocks noGrp="1"/>
          </p:cNvSpPr>
          <p:nvPr>
            <p:ph type="sldNum" sz="quarter" idx="4"/>
          </p:nvPr>
        </p:nvSpPr>
        <p:spPr>
          <a:xfrm>
            <a:off x="11379200" y="6477001"/>
            <a:ext cx="740088" cy="304799"/>
          </a:xfrm>
          <a:prstGeom prst="rect">
            <a:avLst/>
          </a:prstGeom>
        </p:spPr>
        <p:txBody>
          <a:bodyPr vert="horz" lIns="91440" tIns="45720" rIns="91440" bIns="45720" rtlCol="0" anchor="ctr"/>
          <a:lstStyle>
            <a:lvl1pPr algn="r">
              <a:defRPr sz="1200">
                <a:solidFill>
                  <a:schemeClr val="tx1">
                    <a:tint val="75000"/>
                  </a:schemeClr>
                </a:solidFill>
              </a:defRPr>
            </a:lvl1pPr>
          </a:lstStyle>
          <a:p>
            <a:fld id="{33F055EF-A42B-4115-858C-F64705F682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1196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4/5/2023</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ts val="1240"/>
              </a:lnSpc>
            </a:pPr>
            <a:fld id="{81D60167-4931-47E6-BA6A-407CBD079E47}" type="slidenum">
              <a:rPr dirty="0"/>
              <a:pPr marL="25400">
                <a:lnSpc>
                  <a:spcPts val="1240"/>
                </a:lnSpc>
              </a:pPr>
              <a:t>‹#›</a:t>
            </a:fld>
            <a:endParaRPr dirty="0"/>
          </a:p>
        </p:txBody>
      </p:sp>
    </p:spTree>
    <p:extLst>
      <p:ext uri="{BB962C8B-B14F-4D97-AF65-F5344CB8AC3E}">
        <p14:creationId xmlns:p14="http://schemas.microsoft.com/office/powerpoint/2010/main" val="4167449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8" name="Object 1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Rectangle 16" hidden="1"/>
          <p:cNvSpPr/>
          <p:nvPr>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399" b="1" dirty="0">
              <a:solidFill>
                <a:prstClr val="white"/>
              </a:solidFill>
              <a:sym typeface="Rockwell" panose="02060603020205020403" pitchFamily="18" charset="0"/>
            </a:endParaRPr>
          </a:p>
        </p:txBody>
      </p:sp>
      <p:sp>
        <p:nvSpPr>
          <p:cNvPr id="2" name="Title 1"/>
          <p:cNvSpPr>
            <a:spLocks noGrp="1"/>
          </p:cNvSpPr>
          <p:nvPr>
            <p:ph type="title"/>
          </p:nvPr>
        </p:nvSpPr>
        <p:spPr/>
        <p:txBody>
          <a:bodyPr/>
          <a:lstStyle>
            <a:lvl1pPr>
              <a:defRPr>
                <a:solidFill>
                  <a:srgbClr val="005A92"/>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71475" y="978747"/>
            <a:ext cx="10515600" cy="4847719"/>
          </a:xfrm>
        </p:spPr>
        <p:txBody>
          <a:bodyPr>
            <a:normAutofit/>
          </a:bodyPr>
          <a:lstStyle>
            <a:lvl1pPr marL="0" indent="0">
              <a:buNone/>
              <a:defRPr sz="2400">
                <a:latin typeface="Arial" panose="020B0604020202020204" pitchFamily="34" charset="0"/>
                <a:cs typeface="Arial" panose="020B0604020202020204" pitchFamily="34" charset="0"/>
              </a:defRPr>
            </a:lvl1pPr>
            <a:lvl2pPr marL="457063" indent="0">
              <a:buNone/>
              <a:defRPr sz="2000">
                <a:latin typeface="Arial" panose="020B0604020202020204" pitchFamily="34" charset="0"/>
                <a:cs typeface="Arial" panose="020B0604020202020204" pitchFamily="34" charset="0"/>
              </a:defRPr>
            </a:lvl2pPr>
            <a:lvl3pPr marL="914126" indent="0">
              <a:buNone/>
              <a:defRPr sz="2000">
                <a:latin typeface="Arial" panose="020B0604020202020204" pitchFamily="34" charset="0"/>
                <a:cs typeface="Arial" panose="020B0604020202020204" pitchFamily="34" charset="0"/>
              </a:defRPr>
            </a:lvl3pPr>
            <a:lvl4pPr marL="1371189" indent="0">
              <a:buNone/>
              <a:defRPr sz="1800">
                <a:latin typeface="Arial" panose="020B0604020202020204" pitchFamily="34" charset="0"/>
                <a:cs typeface="Arial" panose="020B0604020202020204" pitchFamily="34" charset="0"/>
              </a:defRPr>
            </a:lvl4pPr>
            <a:lvl5pPr marL="1828252" indent="0">
              <a:buNone/>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708" y="6083872"/>
            <a:ext cx="12192000" cy="45719"/>
          </a:xfrm>
          <a:prstGeom prst="rect">
            <a:avLst/>
          </a:prstGeom>
          <a:solidFill>
            <a:srgbClr val="E71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350" dirty="0">
              <a:solidFill>
                <a:srgbClr val="FFFFFF"/>
              </a:solidFill>
            </a:endParaRPr>
          </a:p>
        </p:txBody>
      </p:sp>
      <p:sp>
        <p:nvSpPr>
          <p:cNvPr id="13" name="Rectangle 12"/>
          <p:cNvSpPr>
            <a:spLocks noChangeArrowheads="1"/>
          </p:cNvSpPr>
          <p:nvPr/>
        </p:nvSpPr>
        <p:spPr bwMode="auto">
          <a:xfrm>
            <a:off x="1" y="6129590"/>
            <a:ext cx="12192000" cy="728838"/>
          </a:xfrm>
          <a:prstGeom prst="rect">
            <a:avLst/>
          </a:prstGeom>
          <a:solidFill>
            <a:srgbClr val="005A92"/>
          </a:solidFill>
          <a:ln w="9525">
            <a:noFill/>
            <a:miter lim="800000"/>
            <a:headEnd/>
            <a:tailEnd/>
          </a:ln>
          <a:effectLst/>
        </p:spPr>
        <p:txBody>
          <a:bodyPr anchor="ctr"/>
          <a:lstStyle/>
          <a:p>
            <a:pPr algn="ctr" fontAlgn="base">
              <a:spcBef>
                <a:spcPct val="0"/>
              </a:spcBef>
              <a:spcAft>
                <a:spcPct val="0"/>
              </a:spcAft>
              <a:defRPr/>
            </a:pPr>
            <a:endParaRPr lang="en-US" sz="1350" dirty="0">
              <a:solidFill>
                <a:srgbClr val="5594C6"/>
              </a:solidFill>
              <a:ea typeface="ＭＳ Ｐゴシック" pitchFamily="34" charset="-128"/>
              <a:cs typeface="Arial" charset="0"/>
            </a:endParaRPr>
          </a:p>
        </p:txBody>
      </p:sp>
      <p:pic>
        <p:nvPicPr>
          <p:cNvPr id="14"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91680" y="6333906"/>
            <a:ext cx="218940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33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5A92"/>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4" imgH="623" progId="TCLayout.ActiveDocument.1">
                  <p:embed/>
                </p:oleObj>
              </mc:Choice>
              <mc:Fallback>
                <p:oleObj name="think-cell Slide" r:id="rId4" imgW="624" imgH="623" progId="TCLayout.ActiveDocument.1">
                  <p:embed/>
                  <p:pic>
                    <p:nvPicPr>
                      <p:cNvPr id="16" name="Object 1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14" hidden="1"/>
          <p:cNvSpPr/>
          <p:nvPr>
            <p:custDataLst>
              <p:tags r:id="rId2"/>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3599" b="1">
              <a:solidFill>
                <a:prstClr val="white"/>
              </a:solidFill>
              <a:sym typeface="Rockwell" panose="02060603020205020403" pitchFamily="18" charset="0"/>
            </a:endParaRPr>
          </a:p>
        </p:txBody>
      </p:sp>
      <p:sp>
        <p:nvSpPr>
          <p:cNvPr id="28" name="Focus Frame 2"/>
          <p:cNvSpPr>
            <a:spLocks noChangeAspect="1"/>
          </p:cNvSpPr>
          <p:nvPr/>
        </p:nvSpPr>
        <p:spPr bwMode="gray">
          <a:xfrm>
            <a:off x="7998862"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sp>
        <p:nvSpPr>
          <p:cNvPr id="29" name="Focus Frame 2"/>
          <p:cNvSpPr>
            <a:spLocks noChangeAspect="1"/>
          </p:cNvSpPr>
          <p:nvPr/>
        </p:nvSpPr>
        <p:spPr bwMode="gray">
          <a:xfrm>
            <a:off x="1588460" y="1025525"/>
            <a:ext cx="222820" cy="4572000"/>
          </a:xfrm>
          <a:prstGeom prst="rect">
            <a:avLst/>
          </a:prstGeom>
          <a:solidFill>
            <a:schemeClr val="bg1">
              <a:lumMod val="75000"/>
            </a:schemeClr>
          </a:solidFill>
          <a:ln w="12700" cap="flat" cmpd="sng" algn="ctr">
            <a:noFill/>
            <a:prstDash val="solid"/>
            <a:round/>
            <a:headEnd type="none" w="med" len="med"/>
            <a:tailEnd type="none" w="med" len="med"/>
          </a:ln>
          <a:effectLst/>
        </p:spPr>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eaLnBrk="0" fontAlgn="base" hangingPunct="0">
              <a:spcBef>
                <a:spcPct val="50000"/>
              </a:spcBef>
              <a:spcAft>
                <a:spcPct val="0"/>
              </a:spcAft>
            </a:pPr>
            <a:endParaRPr lang="en-US" sz="1799">
              <a:solidFill>
                <a:prstClr val="white"/>
              </a:solidFill>
              <a:latin typeface="Arial" charset="0"/>
            </a:endParaRPr>
          </a:p>
        </p:txBody>
      </p:sp>
      <p:pic>
        <p:nvPicPr>
          <p:cNvPr id="30"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3580" y="6074262"/>
            <a:ext cx="2189402" cy="368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2171BBC6-F01D-4E80-BB8C-A1C2D80DA642}"/>
              </a:ext>
            </a:extLst>
          </p:cNvPr>
          <p:cNvSpPr>
            <a:spLocks noGrp="1"/>
          </p:cNvSpPr>
          <p:nvPr>
            <p:ph type="body" sz="quarter" idx="10" hasCustomPrompt="1"/>
          </p:nvPr>
        </p:nvSpPr>
        <p:spPr>
          <a:xfrm>
            <a:off x="1899106" y="1025526"/>
            <a:ext cx="5989649" cy="2085975"/>
          </a:xfrm>
        </p:spPr>
        <p:txBody>
          <a:bodyPr>
            <a:normAutofit/>
          </a:bodyPr>
          <a:lstStyle>
            <a:lvl1pPr marL="0" indent="0">
              <a:buNone/>
              <a:defRPr sz="4000" b="1">
                <a:solidFill>
                  <a:schemeClr val="bg1"/>
                </a:solidFill>
                <a:latin typeface="Arial" panose="020B0604020202020204" pitchFamily="34" charset="0"/>
                <a:cs typeface="Arial" panose="020B0604020202020204" pitchFamily="34" charset="0"/>
              </a:defRPr>
            </a:lvl1pPr>
          </a:lstStyle>
          <a:p>
            <a:pPr lvl="0"/>
            <a:r>
              <a:rPr lang="en-US"/>
              <a:t>Click to add title</a:t>
            </a:r>
          </a:p>
        </p:txBody>
      </p:sp>
      <p:sp>
        <p:nvSpPr>
          <p:cNvPr id="9" name="Text Placeholder 8">
            <a:extLst>
              <a:ext uri="{FF2B5EF4-FFF2-40B4-BE49-F238E27FC236}">
                <a16:creationId xmlns:a16="http://schemas.microsoft.com/office/drawing/2014/main" id="{E80D5B61-7C1E-4833-A5D3-9E0F0B1259EA}"/>
              </a:ext>
            </a:extLst>
          </p:cNvPr>
          <p:cNvSpPr>
            <a:spLocks noGrp="1"/>
          </p:cNvSpPr>
          <p:nvPr>
            <p:ph type="body" sz="quarter" idx="11" hasCustomPrompt="1"/>
          </p:nvPr>
        </p:nvSpPr>
        <p:spPr>
          <a:xfrm>
            <a:off x="1899144" y="3263900"/>
            <a:ext cx="5989610" cy="1244600"/>
          </a:xfr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add presenter(s)</a:t>
            </a:r>
          </a:p>
        </p:txBody>
      </p:sp>
      <p:sp>
        <p:nvSpPr>
          <p:cNvPr id="11" name="Text Placeholder 10">
            <a:extLst>
              <a:ext uri="{FF2B5EF4-FFF2-40B4-BE49-F238E27FC236}">
                <a16:creationId xmlns:a16="http://schemas.microsoft.com/office/drawing/2014/main" id="{F1D849FB-5DAC-4706-A0EF-3A2AB9B81B4B}"/>
              </a:ext>
            </a:extLst>
          </p:cNvPr>
          <p:cNvSpPr>
            <a:spLocks noGrp="1"/>
          </p:cNvSpPr>
          <p:nvPr>
            <p:ph type="body" sz="quarter" idx="12" hasCustomPrompt="1"/>
          </p:nvPr>
        </p:nvSpPr>
        <p:spPr>
          <a:xfrm>
            <a:off x="1899105" y="4657727"/>
            <a:ext cx="5989610" cy="939799"/>
          </a:xfrm>
        </p:spPr>
        <p:txBody>
          <a:bodyPr>
            <a:normAutofit/>
          </a:bodyPr>
          <a:lstStyle>
            <a:lvl1pPr marL="0" indent="0">
              <a:buNone/>
              <a:defRPr sz="2400" b="1">
                <a:solidFill>
                  <a:schemeClr val="bg1"/>
                </a:solidFill>
                <a:latin typeface="Arial" panose="020B0604020202020204" pitchFamily="34" charset="0"/>
                <a:cs typeface="Arial" panose="020B0604020202020204" pitchFamily="34" charset="0"/>
              </a:defRPr>
            </a:lvl1pPr>
          </a:lstStyle>
          <a:p>
            <a:pPr lvl="0"/>
            <a:r>
              <a:rPr lang="en-US"/>
              <a:t>Click to add date</a:t>
            </a:r>
          </a:p>
        </p:txBody>
      </p:sp>
      <p:sp>
        <p:nvSpPr>
          <p:cNvPr id="2" name="Date Placeholder 1">
            <a:extLst>
              <a:ext uri="{FF2B5EF4-FFF2-40B4-BE49-F238E27FC236}">
                <a16:creationId xmlns:a16="http://schemas.microsoft.com/office/drawing/2014/main" id="{C801E0B5-C8A4-44B3-BE7D-39D879C2D903}"/>
              </a:ext>
            </a:extLst>
          </p:cNvPr>
          <p:cNvSpPr>
            <a:spLocks noGrp="1"/>
          </p:cNvSpPr>
          <p:nvPr>
            <p:ph type="dt" sz="half" idx="13"/>
          </p:nvPr>
        </p:nvSpPr>
        <p:spPr/>
        <p:txBody>
          <a:bodyPr/>
          <a:lstStyle/>
          <a:p>
            <a:fld id="{C434E0B8-6E94-4173-AE39-491293B068AB}" type="datetime1">
              <a:rPr lang="en-US" smtClean="0"/>
              <a:t>4/5/2023</a:t>
            </a:fld>
            <a:endParaRPr lang="en-US"/>
          </a:p>
        </p:txBody>
      </p:sp>
      <p:sp>
        <p:nvSpPr>
          <p:cNvPr id="3" name="Slide Number Placeholder 2">
            <a:extLst>
              <a:ext uri="{FF2B5EF4-FFF2-40B4-BE49-F238E27FC236}">
                <a16:creationId xmlns:a16="http://schemas.microsoft.com/office/drawing/2014/main" id="{09F82F89-D8BA-4F18-B63A-636AC7584A63}"/>
              </a:ext>
            </a:extLst>
          </p:cNvPr>
          <p:cNvSpPr>
            <a:spLocks noGrp="1"/>
          </p:cNvSpPr>
          <p:nvPr>
            <p:ph type="sldNum" sz="quarter" idx="14"/>
          </p:nvPr>
        </p:nvSpPr>
        <p:spPr/>
        <p:txBody>
          <a:bodyPr/>
          <a:lstStyle/>
          <a:p>
            <a:fld id="{6B9B51B2-C089-4380-83DE-D03151AC93AB}" type="slidenum">
              <a:rPr lang="en-US" smtClean="0"/>
              <a:t>‹#›</a:t>
            </a:fld>
            <a:endParaRPr lang="en-US"/>
          </a:p>
        </p:txBody>
      </p:sp>
    </p:spTree>
    <p:extLst>
      <p:ext uri="{BB962C8B-B14F-4D97-AF65-F5344CB8AC3E}">
        <p14:creationId xmlns:p14="http://schemas.microsoft.com/office/powerpoint/2010/main" val="117624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 y="2233"/>
            <a:ext cx="12190476" cy="6857143"/>
          </a:xfrm>
          <a:prstGeom prst="rect">
            <a:avLst/>
          </a:prstGeom>
          <a:noFill/>
          <a:ln>
            <a:noFill/>
          </a:ln>
        </p:spPr>
      </p:pic>
      <p:sp>
        <p:nvSpPr>
          <p:cNvPr id="11" name="Text Placeholder 10"/>
          <p:cNvSpPr>
            <a:spLocks noGrp="1"/>
          </p:cNvSpPr>
          <p:nvPr>
            <p:ph type="body" sz="quarter" idx="10" hasCustomPrompt="1"/>
          </p:nvPr>
        </p:nvSpPr>
        <p:spPr>
          <a:xfrm>
            <a:off x="406400" y="5429250"/>
            <a:ext cx="3759200" cy="483370"/>
          </a:xfrm>
          <a:prstGeom prst="rect">
            <a:avLst/>
          </a:prstGeom>
        </p:spPr>
        <p:txBody>
          <a:bodyPr bIns="0" anchor="b"/>
          <a:lstStyle>
            <a:lvl1pPr marL="0" indent="0">
              <a:lnSpc>
                <a:spcPct val="80000"/>
              </a:lnSpc>
              <a:buNone/>
              <a:defRPr>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Presenter</a:t>
            </a:r>
          </a:p>
        </p:txBody>
      </p:sp>
      <p:sp>
        <p:nvSpPr>
          <p:cNvPr id="2" name="Title 1"/>
          <p:cNvSpPr>
            <a:spLocks noGrp="1"/>
          </p:cNvSpPr>
          <p:nvPr>
            <p:ph type="ctrTitle" hasCustomPrompt="1"/>
          </p:nvPr>
        </p:nvSpPr>
        <p:spPr>
          <a:xfrm>
            <a:off x="406400" y="3523262"/>
            <a:ext cx="87376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b" anchorCtr="0" compatLnSpc="1">
            <a:prstTxWarp prst="textNoShape">
              <a:avLst/>
            </a:prstTxWarp>
          </a:bodyPr>
          <a:lstStyle>
            <a:lvl1pPr marL="0" marR="0" indent="0" algn="l" defTabSz="857250" rtl="0" eaLnBrk="1" fontAlgn="auto" latinLnBrk="0" hangingPunct="1">
              <a:lnSpc>
                <a:spcPct val="100000"/>
              </a:lnSpc>
              <a:spcBef>
                <a:spcPts val="0"/>
              </a:spcBef>
              <a:spcAft>
                <a:spcPts val="0"/>
              </a:spcAft>
              <a:buClrTx/>
              <a:buSzTx/>
              <a:buFontTx/>
              <a:buNone/>
              <a:tabLst/>
              <a:defRPr lang="en-US" sz="3375" b="0" cap="all">
                <a:solidFill>
                  <a:schemeClr val="bg1"/>
                </a:solidFill>
                <a:latin typeface="Century Gothic" panose="020B0502020202020204" pitchFamily="34" charset="0"/>
              </a:defRPr>
            </a:lvl1pPr>
          </a:lstStyle>
          <a:p>
            <a:pPr marL="0" marR="0" lvl="0" indent="0" algn="l" defTabSz="857250" rtl="0" eaLnBrk="1" fontAlgn="auto" latinLnBrk="0" hangingPunct="1">
              <a:lnSpc>
                <a:spcPct val="100000"/>
              </a:lnSpc>
              <a:spcBef>
                <a:spcPts val="0"/>
              </a:spcBef>
              <a:spcAft>
                <a:spcPts val="0"/>
              </a:spcAft>
              <a:buClrTx/>
              <a:buSzTx/>
              <a:buFontTx/>
              <a:buNone/>
              <a:tabLst/>
              <a:defRPr/>
            </a:pPr>
            <a:r>
              <a:rPr lang="en-US" dirty="0"/>
              <a:t>title</a:t>
            </a:r>
          </a:p>
        </p:txBody>
      </p:sp>
      <p:sp>
        <p:nvSpPr>
          <p:cNvPr id="12" name="Text Placeholder 10"/>
          <p:cNvSpPr>
            <a:spLocks noGrp="1"/>
          </p:cNvSpPr>
          <p:nvPr>
            <p:ph type="body" sz="quarter" idx="11" hasCustomPrompt="1"/>
          </p:nvPr>
        </p:nvSpPr>
        <p:spPr>
          <a:xfrm>
            <a:off x="406400" y="6226176"/>
            <a:ext cx="3759200" cy="397043"/>
          </a:xfrm>
          <a:prstGeom prst="rect">
            <a:avLst/>
          </a:prstGeom>
        </p:spPr>
        <p:txBody>
          <a:bodyPr anchor="b"/>
          <a:lstStyle>
            <a:lvl1pPr marL="0" indent="0">
              <a:lnSpc>
                <a:spcPct val="80000"/>
              </a:lnSpc>
              <a:buNone/>
              <a:defRPr sz="1688">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Month 00, 20XX</a:t>
            </a:r>
          </a:p>
        </p:txBody>
      </p:sp>
      <p:sp>
        <p:nvSpPr>
          <p:cNvPr id="5" name="Text Placeholder 4"/>
          <p:cNvSpPr>
            <a:spLocks noGrp="1"/>
          </p:cNvSpPr>
          <p:nvPr>
            <p:ph type="body" sz="quarter" idx="12" hasCustomPrompt="1"/>
          </p:nvPr>
        </p:nvSpPr>
        <p:spPr>
          <a:xfrm>
            <a:off x="406400" y="4085237"/>
            <a:ext cx="6299200" cy="939105"/>
          </a:xfrm>
          <a:prstGeom prst="rect">
            <a:avLst/>
          </a:prstGeom>
        </p:spPr>
        <p:txBody>
          <a:bodyPr/>
          <a:lstStyle>
            <a:lvl1pPr marL="0" indent="0">
              <a:lnSpc>
                <a:spcPct val="80000"/>
              </a:lnSpc>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1pPr>
            <a:lvl2pPr marL="428625" indent="0">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2pPr>
            <a:lvl3pPr marL="857250" indent="0">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3pPr>
            <a:lvl4pPr marL="1285875" indent="0">
              <a:buNone/>
              <a:defRPr kumimoji="0" lang="en-US" sz="2625" b="0" i="0" u="none" strike="noStrike" kern="0" cap="none" spc="0" normalizeH="0" baseline="0" dirty="0" smtClean="0">
                <a:ln>
                  <a:noFill/>
                </a:ln>
                <a:solidFill>
                  <a:prstClr val="white"/>
                </a:solidFill>
                <a:effectLst/>
                <a:uLnTx/>
                <a:uFillTx/>
                <a:latin typeface="Century Gothic" panose="020B0502020202020204" pitchFamily="34" charset="0"/>
                <a:ea typeface="+mn-ea"/>
                <a:cs typeface="+mj-cs"/>
              </a:defRPr>
            </a:lvl4pPr>
            <a:lvl5pPr marL="1714500" indent="0">
              <a:buNone/>
              <a:defRPr kumimoji="0" lang="en-US" sz="2625" b="0" i="0" u="none" strike="noStrike" kern="0" cap="none" spc="0" normalizeH="0" baseline="0" dirty="0">
                <a:ln>
                  <a:noFill/>
                </a:ln>
                <a:solidFill>
                  <a:prstClr val="white"/>
                </a:solidFill>
                <a:effectLst/>
                <a:uLnTx/>
                <a:uFillTx/>
                <a:latin typeface="Century Gothic" panose="020B0502020202020204" pitchFamily="34" charset="0"/>
                <a:ea typeface="+mn-ea"/>
                <a:cs typeface="+mj-cs"/>
              </a:defRPr>
            </a:lvl5pPr>
          </a:lstStyle>
          <a:p>
            <a:pPr lvl="0"/>
            <a:r>
              <a:rPr lang="en-US" dirty="0"/>
              <a:t>Subtitle</a:t>
            </a:r>
          </a:p>
        </p:txBody>
      </p:sp>
      <p:sp>
        <p:nvSpPr>
          <p:cNvPr id="9" name="Text Placeholder 10"/>
          <p:cNvSpPr>
            <a:spLocks noGrp="1"/>
          </p:cNvSpPr>
          <p:nvPr>
            <p:ph type="body" sz="quarter" idx="13" hasCustomPrompt="1"/>
          </p:nvPr>
        </p:nvSpPr>
        <p:spPr>
          <a:xfrm>
            <a:off x="406400" y="5890986"/>
            <a:ext cx="3759200" cy="395515"/>
          </a:xfrm>
          <a:prstGeom prst="rect">
            <a:avLst/>
          </a:prstGeom>
        </p:spPr>
        <p:txBody>
          <a:bodyPr anchor="t"/>
          <a:lstStyle>
            <a:lvl1pPr marL="0" indent="0">
              <a:lnSpc>
                <a:spcPct val="80000"/>
              </a:lnSpc>
              <a:buNone/>
              <a:defRPr>
                <a:solidFill>
                  <a:schemeClr val="bg1">
                    <a:lumMod val="75000"/>
                  </a:schemeClr>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Title</a:t>
            </a:r>
          </a:p>
        </p:txBody>
      </p:sp>
    </p:spTree>
    <p:extLst>
      <p:ext uri="{BB962C8B-B14F-4D97-AF65-F5344CB8AC3E}">
        <p14:creationId xmlns:p14="http://schemas.microsoft.com/office/powerpoint/2010/main" val="51621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Rounded Rectangle 12"/>
          <p:cNvSpPr>
            <a:spLocks noChangeArrowheads="1"/>
          </p:cNvSpPr>
          <p:nvPr userDrawn="1"/>
        </p:nvSpPr>
        <p:spPr bwMode="auto">
          <a:xfrm>
            <a:off x="0" y="655076"/>
            <a:ext cx="12192000" cy="6202931"/>
          </a:xfrm>
          <a:prstGeom prst="rect">
            <a:avLst/>
          </a:prstGeom>
          <a:solidFill>
            <a:srgbClr val="5193C6"/>
          </a:solidFill>
          <a:ln>
            <a:noFill/>
          </a:ln>
        </p:spPr>
        <p:txBody>
          <a:bodyPr anchor="ctr"/>
          <a:lstStyle/>
          <a:p>
            <a:pPr eaLnBrk="0" fontAlgn="base" hangingPunct="0">
              <a:spcBef>
                <a:spcPct val="0"/>
              </a:spcBef>
              <a:spcAft>
                <a:spcPct val="0"/>
              </a:spcAft>
            </a:pPr>
            <a:endParaRPr lang="en-US" sz="2250" b="1" cap="all" dirty="0">
              <a:solidFill>
                <a:srgbClr val="FFC000"/>
              </a:solidFill>
              <a:latin typeface="Century Gothic" panose="020B0502020202020204" pitchFamily="34" charset="0"/>
              <a:cs typeface="Arial"/>
            </a:endParaRPr>
          </a:p>
        </p:txBody>
      </p:sp>
      <p:sp>
        <p:nvSpPr>
          <p:cNvPr id="13" name="Text Placeholder 11"/>
          <p:cNvSpPr>
            <a:spLocks noGrp="1"/>
          </p:cNvSpPr>
          <p:nvPr>
            <p:ph type="body" sz="quarter" idx="11" hasCustomPrompt="1"/>
          </p:nvPr>
        </p:nvSpPr>
        <p:spPr>
          <a:xfrm>
            <a:off x="0" y="2944356"/>
            <a:ext cx="12192000" cy="685800"/>
          </a:xfrm>
          <a:prstGeom prst="rect">
            <a:avLst/>
          </a:prstGeom>
        </p:spPr>
        <p:txBody>
          <a:bodyPr anchor="ctr"/>
          <a:lstStyle>
            <a:lvl1pPr marL="0" indent="0" algn="ctr">
              <a:buNone/>
              <a:defRPr sz="2250">
                <a:solidFill>
                  <a:schemeClr val="bg1"/>
                </a:solidFill>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Section Title</a:t>
            </a:r>
          </a:p>
        </p:txBody>
      </p:sp>
    </p:spTree>
    <p:extLst>
      <p:ext uri="{BB962C8B-B14F-4D97-AF65-F5344CB8AC3E}">
        <p14:creationId xmlns:p14="http://schemas.microsoft.com/office/powerpoint/2010/main" val="176655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ounded Rectangle 12"/>
          <p:cNvSpPr>
            <a:spLocks noChangeArrowheads="1"/>
          </p:cNvSpPr>
          <p:nvPr userDrawn="1"/>
        </p:nvSpPr>
        <p:spPr bwMode="auto">
          <a:xfrm>
            <a:off x="0" y="655070"/>
            <a:ext cx="12192000" cy="6202931"/>
          </a:xfrm>
          <a:prstGeom prst="rect">
            <a:avLst/>
          </a:prstGeom>
          <a:solidFill>
            <a:srgbClr val="5193C6"/>
          </a:solidFill>
          <a:ln>
            <a:noFill/>
          </a:ln>
        </p:spPr>
        <p:txBody>
          <a:bodyPr anchor="ctr"/>
          <a:lstStyle/>
          <a:p>
            <a:pPr eaLnBrk="0" fontAlgn="base" hangingPunct="0">
              <a:spcBef>
                <a:spcPct val="0"/>
              </a:spcBef>
              <a:spcAft>
                <a:spcPct val="0"/>
              </a:spcAft>
            </a:pPr>
            <a:endParaRPr lang="en-US" sz="2250" b="1" cap="all" dirty="0">
              <a:solidFill>
                <a:srgbClr val="FFC000"/>
              </a:solidFill>
              <a:latin typeface="Century Gothic" panose="020B0502020202020204" pitchFamily="34" charset="0"/>
              <a:cs typeface="Arial"/>
            </a:endParaRPr>
          </a:p>
        </p:txBody>
      </p:sp>
      <p:sp>
        <p:nvSpPr>
          <p:cNvPr id="5" name="Title 1"/>
          <p:cNvSpPr>
            <a:spLocks noGrp="1"/>
          </p:cNvSpPr>
          <p:nvPr>
            <p:ph type="title" hasCustomPrompt="1"/>
          </p:nvPr>
        </p:nvSpPr>
        <p:spPr>
          <a:xfrm>
            <a:off x="3555096" y="125606"/>
            <a:ext cx="8319912" cy="430886"/>
          </a:xfrm>
          <a:prstGeom prst="rect">
            <a:avLst/>
          </a:prstGeom>
        </p:spPr>
        <p:txBody>
          <a:bodyPr anchor="ctr"/>
          <a:lstStyle>
            <a:lvl1pPr algn="r" rtl="0" eaLnBrk="1" fontAlgn="base" hangingPunct="1">
              <a:spcBef>
                <a:spcPct val="0"/>
              </a:spcBef>
              <a:spcAft>
                <a:spcPct val="0"/>
              </a:spcAft>
              <a:defRPr lang="en-US" sz="2200" b="1" kern="1200" baseline="0" dirty="0">
                <a:solidFill>
                  <a:srgbClr val="FFFFFF"/>
                </a:solidFill>
                <a:latin typeface="Century Gothic" panose="020B0502020202020204" pitchFamily="34" charset="0"/>
                <a:ea typeface="+mn-ea"/>
                <a:cs typeface="Arial" panose="020B0604020202020204" pitchFamily="34" charset="0"/>
              </a:defRPr>
            </a:lvl1pPr>
          </a:lstStyle>
          <a:p>
            <a:r>
              <a:rPr lang="en-US" dirty="0"/>
              <a:t>Click to edit Title</a:t>
            </a:r>
          </a:p>
        </p:txBody>
      </p:sp>
    </p:spTree>
    <p:extLst>
      <p:ext uri="{BB962C8B-B14F-4D97-AF65-F5344CB8AC3E}">
        <p14:creationId xmlns:p14="http://schemas.microsoft.com/office/powerpoint/2010/main" val="221144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12383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stretch>
            <a:fillRect/>
          </a:stretch>
        </p:blipFill>
        <p:spPr>
          <a:xfrm>
            <a:off x="-30646" y="163"/>
            <a:ext cx="12327180" cy="798645"/>
          </a:xfrm>
          <a:prstGeom prst="rect">
            <a:avLst/>
          </a:prstGeom>
        </p:spPr>
      </p:pic>
      <p:sp>
        <p:nvSpPr>
          <p:cNvPr id="2" name="Title Placeholder 1"/>
          <p:cNvSpPr>
            <a:spLocks noGrp="1"/>
          </p:cNvSpPr>
          <p:nvPr>
            <p:ph type="title"/>
          </p:nvPr>
        </p:nvSpPr>
        <p:spPr>
          <a:xfrm>
            <a:off x="5337544" y="13252"/>
            <a:ext cx="6854456" cy="6884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46958" y="6475228"/>
            <a:ext cx="645041" cy="382773"/>
          </a:xfrm>
          <a:prstGeom prst="rect">
            <a:avLst/>
          </a:prstGeom>
        </p:spPr>
        <p:txBody>
          <a:bodyPr vert="horz" lIns="91440" tIns="45720" rIns="91440" bIns="45720" rtlCol="0" anchor="ctr"/>
          <a:lstStyle>
            <a:lvl1pPr algn="r">
              <a:defRPr sz="1200">
                <a:solidFill>
                  <a:schemeClr val="bg1">
                    <a:lumMod val="50000"/>
                  </a:schemeClr>
                </a:solidFill>
              </a:defRPr>
            </a:lvl1pPr>
          </a:lstStyle>
          <a:p>
            <a:fld id="{D707304A-433C-4B5B-A507-AD407BE4ED27}" type="slidenum">
              <a:rPr lang="en-US" smtClean="0"/>
              <a:pPr/>
              <a:t>‹#›</a:t>
            </a:fld>
            <a:endParaRPr lang="en-US" dirty="0"/>
          </a:p>
        </p:txBody>
      </p:sp>
    </p:spTree>
    <p:extLst>
      <p:ext uri="{BB962C8B-B14F-4D97-AF65-F5344CB8AC3E}">
        <p14:creationId xmlns:p14="http://schemas.microsoft.com/office/powerpoint/2010/main" val="11665004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73" r:id="rId3"/>
    <p:sldLayoutId id="2147483676" r:id="rId4"/>
    <p:sldLayoutId id="2147483677" r:id="rId5"/>
  </p:sldLayoutIdLst>
  <p:hf sldNum="0" hdr="0" ftr="0" dt="0"/>
  <p:txStyles>
    <p:title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711200" y="76200"/>
            <a:ext cx="3251200" cy="533400"/>
          </a:xfrm>
          <a:prstGeom prst="rect">
            <a:avLst/>
          </a:prstGeom>
          <a:solidFill>
            <a:srgbClr val="5193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800" dirty="0">
              <a:solidFill>
                <a:prstClr val="white"/>
              </a:solidFill>
            </a:endParaRPr>
          </a:p>
        </p:txBody>
      </p:sp>
      <p:grpSp>
        <p:nvGrpSpPr>
          <p:cNvPr id="6" name="Group 7"/>
          <p:cNvGrpSpPr>
            <a:grpSpLocks/>
          </p:cNvGrpSpPr>
          <p:nvPr userDrawn="1"/>
        </p:nvGrpSpPr>
        <p:grpSpPr bwMode="auto">
          <a:xfrm>
            <a:off x="256621" y="169028"/>
            <a:ext cx="2931584" cy="427038"/>
            <a:chOff x="390" y="948"/>
            <a:chExt cx="1385" cy="269"/>
          </a:xfrm>
        </p:grpSpPr>
        <p:grpSp>
          <p:nvGrpSpPr>
            <p:cNvPr id="7" name="Group 8"/>
            <p:cNvGrpSpPr>
              <a:grpSpLocks/>
            </p:cNvGrpSpPr>
            <p:nvPr/>
          </p:nvGrpSpPr>
          <p:grpSpPr bwMode="auto">
            <a:xfrm>
              <a:off x="390" y="948"/>
              <a:ext cx="1296" cy="230"/>
              <a:chOff x="397" y="387"/>
              <a:chExt cx="1752" cy="303"/>
            </a:xfrm>
          </p:grpSpPr>
          <p:sp>
            <p:nvSpPr>
              <p:cNvPr id="10" name="Freeform 9"/>
              <p:cNvSpPr>
                <a:spLocks/>
              </p:cNvSpPr>
              <p:nvPr/>
            </p:nvSpPr>
            <p:spPr bwMode="auto">
              <a:xfrm>
                <a:off x="397" y="387"/>
                <a:ext cx="497" cy="303"/>
              </a:xfrm>
              <a:custGeom>
                <a:avLst/>
                <a:gdLst>
                  <a:gd name="T0" fmla="*/ 399 w 498"/>
                  <a:gd name="T1" fmla="*/ 302 h 303"/>
                  <a:gd name="T2" fmla="*/ 465 w 498"/>
                  <a:gd name="T3" fmla="*/ 0 h 303"/>
                  <a:gd name="T4" fmla="*/ 66 w 498"/>
                  <a:gd name="T5" fmla="*/ 0 h 303"/>
                  <a:gd name="T6" fmla="*/ 0 w 498"/>
                  <a:gd name="T7" fmla="*/ 302 h 303"/>
                  <a:gd name="T8" fmla="*/ 399 w 498"/>
                  <a:gd name="T9" fmla="*/ 302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 h="303">
                    <a:moveTo>
                      <a:pt x="431" y="302"/>
                    </a:moveTo>
                    <a:lnTo>
                      <a:pt x="497" y="0"/>
                    </a:lnTo>
                    <a:lnTo>
                      <a:pt x="66" y="0"/>
                    </a:lnTo>
                    <a:lnTo>
                      <a:pt x="0" y="302"/>
                    </a:lnTo>
                    <a:lnTo>
                      <a:pt x="431" y="302"/>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1" name="Freeform 10"/>
              <p:cNvSpPr>
                <a:spLocks/>
              </p:cNvSpPr>
              <p:nvPr/>
            </p:nvSpPr>
            <p:spPr bwMode="auto">
              <a:xfrm>
                <a:off x="447" y="398"/>
                <a:ext cx="438" cy="283"/>
              </a:xfrm>
              <a:custGeom>
                <a:avLst/>
                <a:gdLst>
                  <a:gd name="T0" fmla="*/ 27 w 436"/>
                  <a:gd name="T1" fmla="*/ 2 h 283"/>
                  <a:gd name="T2" fmla="*/ 32 w 436"/>
                  <a:gd name="T3" fmla="*/ 3 h 283"/>
                  <a:gd name="T4" fmla="*/ 42 w 436"/>
                  <a:gd name="T5" fmla="*/ 4 h 283"/>
                  <a:gd name="T6" fmla="*/ 56 w 436"/>
                  <a:gd name="T7" fmla="*/ 7 h 283"/>
                  <a:gd name="T8" fmla="*/ 73 w 436"/>
                  <a:gd name="T9" fmla="*/ 10 h 283"/>
                  <a:gd name="T10" fmla="*/ 92 w 436"/>
                  <a:gd name="T11" fmla="*/ 15 h 283"/>
                  <a:gd name="T12" fmla="*/ 145 w 436"/>
                  <a:gd name="T13" fmla="*/ 19 h 283"/>
                  <a:gd name="T14" fmla="*/ 168 w 436"/>
                  <a:gd name="T15" fmla="*/ 23 h 283"/>
                  <a:gd name="T16" fmla="*/ 191 w 436"/>
                  <a:gd name="T17" fmla="*/ 28 h 283"/>
                  <a:gd name="T18" fmla="*/ 213 w 436"/>
                  <a:gd name="T19" fmla="*/ 32 h 283"/>
                  <a:gd name="T20" fmla="*/ 234 w 436"/>
                  <a:gd name="T21" fmla="*/ 36 h 283"/>
                  <a:gd name="T22" fmla="*/ 254 w 436"/>
                  <a:gd name="T23" fmla="*/ 41 h 283"/>
                  <a:gd name="T24" fmla="*/ 271 w 436"/>
                  <a:gd name="T25" fmla="*/ 44 h 283"/>
                  <a:gd name="T26" fmla="*/ 286 w 436"/>
                  <a:gd name="T27" fmla="*/ 47 h 283"/>
                  <a:gd name="T28" fmla="*/ 296 w 436"/>
                  <a:gd name="T29" fmla="*/ 49 h 283"/>
                  <a:gd name="T30" fmla="*/ 302 w 436"/>
                  <a:gd name="T31" fmla="*/ 50 h 283"/>
                  <a:gd name="T32" fmla="*/ 313 w 436"/>
                  <a:gd name="T33" fmla="*/ 52 h 283"/>
                  <a:gd name="T34" fmla="*/ 329 w 436"/>
                  <a:gd name="T35" fmla="*/ 56 h 283"/>
                  <a:gd name="T36" fmla="*/ 353 w 436"/>
                  <a:gd name="T37" fmla="*/ 60 h 283"/>
                  <a:gd name="T38" fmla="*/ 369 w 436"/>
                  <a:gd name="T39" fmla="*/ 63 h 283"/>
                  <a:gd name="T40" fmla="*/ 379 w 436"/>
                  <a:gd name="T41" fmla="*/ 65 h 283"/>
                  <a:gd name="T42" fmla="*/ 383 w 436"/>
                  <a:gd name="T43" fmla="*/ 68 h 283"/>
                  <a:gd name="T44" fmla="*/ 385 w 436"/>
                  <a:gd name="T45" fmla="*/ 69 h 283"/>
                  <a:gd name="T46" fmla="*/ 387 w 436"/>
                  <a:gd name="T47" fmla="*/ 70 h 283"/>
                  <a:gd name="T48" fmla="*/ 402 w 436"/>
                  <a:gd name="T49" fmla="*/ 70 h 283"/>
                  <a:gd name="T50" fmla="*/ 412 w 436"/>
                  <a:gd name="T51" fmla="*/ 71 h 283"/>
                  <a:gd name="T52" fmla="*/ 420 w 436"/>
                  <a:gd name="T53" fmla="*/ 71 h 283"/>
                  <a:gd name="T54" fmla="*/ 426 w 436"/>
                  <a:gd name="T55" fmla="*/ 71 h 283"/>
                  <a:gd name="T56" fmla="*/ 430 w 436"/>
                  <a:gd name="T57" fmla="*/ 73 h 283"/>
                  <a:gd name="T58" fmla="*/ 434 w 436"/>
                  <a:gd name="T59" fmla="*/ 74 h 283"/>
                  <a:gd name="T60" fmla="*/ 437 w 436"/>
                  <a:gd name="T61" fmla="*/ 75 h 283"/>
                  <a:gd name="T62" fmla="*/ 439 w 436"/>
                  <a:gd name="T63" fmla="*/ 77 h 283"/>
                  <a:gd name="T64" fmla="*/ 444 w 436"/>
                  <a:gd name="T65" fmla="*/ 85 h 283"/>
                  <a:gd name="T66" fmla="*/ 446 w 436"/>
                  <a:gd name="T67" fmla="*/ 95 h 283"/>
                  <a:gd name="T68" fmla="*/ 444 w 436"/>
                  <a:gd name="T69" fmla="*/ 105 h 283"/>
                  <a:gd name="T70" fmla="*/ 441 w 436"/>
                  <a:gd name="T71" fmla="*/ 116 h 283"/>
                  <a:gd name="T72" fmla="*/ 436 w 436"/>
                  <a:gd name="T73" fmla="*/ 127 h 283"/>
                  <a:gd name="T74" fmla="*/ 431 w 436"/>
                  <a:gd name="T75" fmla="*/ 135 h 283"/>
                  <a:gd name="T76" fmla="*/ 428 w 436"/>
                  <a:gd name="T77" fmla="*/ 141 h 283"/>
                  <a:gd name="T78" fmla="*/ 426 w 436"/>
                  <a:gd name="T79" fmla="*/ 143 h 283"/>
                  <a:gd name="T80" fmla="*/ 422 w 436"/>
                  <a:gd name="T81" fmla="*/ 145 h 283"/>
                  <a:gd name="T82" fmla="*/ 409 w 436"/>
                  <a:gd name="T83" fmla="*/ 150 h 283"/>
                  <a:gd name="T84" fmla="*/ 391 w 436"/>
                  <a:gd name="T85" fmla="*/ 157 h 283"/>
                  <a:gd name="T86" fmla="*/ 345 w 436"/>
                  <a:gd name="T87" fmla="*/ 166 h 283"/>
                  <a:gd name="T88" fmla="*/ 308 w 436"/>
                  <a:gd name="T89" fmla="*/ 177 h 283"/>
                  <a:gd name="T90" fmla="*/ 278 w 436"/>
                  <a:gd name="T91" fmla="*/ 188 h 283"/>
                  <a:gd name="T92" fmla="*/ 245 w 436"/>
                  <a:gd name="T93" fmla="*/ 201 h 283"/>
                  <a:gd name="T94" fmla="*/ 212 w 436"/>
                  <a:gd name="T95" fmla="*/ 213 h 283"/>
                  <a:gd name="T96" fmla="*/ 178 w 436"/>
                  <a:gd name="T97" fmla="*/ 226 h 283"/>
                  <a:gd name="T98" fmla="*/ 145 w 436"/>
                  <a:gd name="T99" fmla="*/ 239 h 283"/>
                  <a:gd name="T100" fmla="*/ 83 w 436"/>
                  <a:gd name="T101" fmla="*/ 250 h 283"/>
                  <a:gd name="T102" fmla="*/ 56 w 436"/>
                  <a:gd name="T103" fmla="*/ 261 h 283"/>
                  <a:gd name="T104" fmla="*/ 33 w 436"/>
                  <a:gd name="T105" fmla="*/ 269 h 283"/>
                  <a:gd name="T106" fmla="*/ 15 w 436"/>
                  <a:gd name="T107" fmla="*/ 276 h 283"/>
                  <a:gd name="T108" fmla="*/ 4 w 436"/>
                  <a:gd name="T109" fmla="*/ 280 h 283"/>
                  <a:gd name="T110" fmla="*/ 0 w 436"/>
                  <a:gd name="T111" fmla="*/ 282 h 283"/>
                  <a:gd name="T112" fmla="*/ 499 w 436"/>
                  <a:gd name="T113" fmla="*/ 0 h 283"/>
                  <a:gd name="T114" fmla="*/ 26 w 436"/>
                  <a:gd name="T115" fmla="*/ 2 h 28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36" h="283">
                    <a:moveTo>
                      <a:pt x="26" y="2"/>
                    </a:moveTo>
                    <a:lnTo>
                      <a:pt x="27" y="2"/>
                    </a:lnTo>
                    <a:lnTo>
                      <a:pt x="29" y="2"/>
                    </a:lnTo>
                    <a:lnTo>
                      <a:pt x="32" y="3"/>
                    </a:lnTo>
                    <a:lnTo>
                      <a:pt x="37" y="3"/>
                    </a:lnTo>
                    <a:lnTo>
                      <a:pt x="42" y="4"/>
                    </a:lnTo>
                    <a:lnTo>
                      <a:pt x="48" y="6"/>
                    </a:lnTo>
                    <a:lnTo>
                      <a:pt x="56" y="7"/>
                    </a:lnTo>
                    <a:lnTo>
                      <a:pt x="64" y="9"/>
                    </a:lnTo>
                    <a:lnTo>
                      <a:pt x="73" y="10"/>
                    </a:lnTo>
                    <a:lnTo>
                      <a:pt x="82" y="13"/>
                    </a:lnTo>
                    <a:lnTo>
                      <a:pt x="92" y="15"/>
                    </a:lnTo>
                    <a:lnTo>
                      <a:pt x="102" y="17"/>
                    </a:lnTo>
                    <a:lnTo>
                      <a:pt x="113" y="19"/>
                    </a:lnTo>
                    <a:lnTo>
                      <a:pt x="125" y="21"/>
                    </a:lnTo>
                    <a:lnTo>
                      <a:pt x="136" y="23"/>
                    </a:lnTo>
                    <a:lnTo>
                      <a:pt x="147" y="25"/>
                    </a:lnTo>
                    <a:lnTo>
                      <a:pt x="159" y="28"/>
                    </a:lnTo>
                    <a:lnTo>
                      <a:pt x="170" y="30"/>
                    </a:lnTo>
                    <a:lnTo>
                      <a:pt x="181" y="32"/>
                    </a:lnTo>
                    <a:lnTo>
                      <a:pt x="192" y="35"/>
                    </a:lnTo>
                    <a:lnTo>
                      <a:pt x="202" y="36"/>
                    </a:lnTo>
                    <a:lnTo>
                      <a:pt x="212" y="39"/>
                    </a:lnTo>
                    <a:lnTo>
                      <a:pt x="222" y="41"/>
                    </a:lnTo>
                    <a:lnTo>
                      <a:pt x="231" y="43"/>
                    </a:lnTo>
                    <a:lnTo>
                      <a:pt x="239" y="44"/>
                    </a:lnTo>
                    <a:lnTo>
                      <a:pt x="247" y="46"/>
                    </a:lnTo>
                    <a:lnTo>
                      <a:pt x="254" y="47"/>
                    </a:lnTo>
                    <a:lnTo>
                      <a:pt x="259" y="48"/>
                    </a:lnTo>
                    <a:lnTo>
                      <a:pt x="264" y="49"/>
                    </a:lnTo>
                    <a:lnTo>
                      <a:pt x="268" y="50"/>
                    </a:lnTo>
                    <a:lnTo>
                      <a:pt x="270" y="50"/>
                    </a:lnTo>
                    <a:lnTo>
                      <a:pt x="271" y="50"/>
                    </a:lnTo>
                    <a:lnTo>
                      <a:pt x="281" y="52"/>
                    </a:lnTo>
                    <a:lnTo>
                      <a:pt x="289" y="54"/>
                    </a:lnTo>
                    <a:lnTo>
                      <a:pt x="296" y="56"/>
                    </a:lnTo>
                    <a:lnTo>
                      <a:pt x="303" y="58"/>
                    </a:lnTo>
                    <a:lnTo>
                      <a:pt x="308" y="60"/>
                    </a:lnTo>
                    <a:lnTo>
                      <a:pt x="312" y="61"/>
                    </a:lnTo>
                    <a:lnTo>
                      <a:pt x="316" y="63"/>
                    </a:lnTo>
                    <a:lnTo>
                      <a:pt x="319" y="64"/>
                    </a:lnTo>
                    <a:lnTo>
                      <a:pt x="321" y="65"/>
                    </a:lnTo>
                    <a:lnTo>
                      <a:pt x="322" y="67"/>
                    </a:lnTo>
                    <a:lnTo>
                      <a:pt x="323" y="68"/>
                    </a:lnTo>
                    <a:lnTo>
                      <a:pt x="324" y="69"/>
                    </a:lnTo>
                    <a:lnTo>
                      <a:pt x="325" y="70"/>
                    </a:lnTo>
                    <a:lnTo>
                      <a:pt x="332" y="70"/>
                    </a:lnTo>
                    <a:lnTo>
                      <a:pt x="338" y="70"/>
                    </a:lnTo>
                    <a:lnTo>
                      <a:pt x="343" y="70"/>
                    </a:lnTo>
                    <a:lnTo>
                      <a:pt x="348" y="71"/>
                    </a:lnTo>
                    <a:lnTo>
                      <a:pt x="352" y="71"/>
                    </a:lnTo>
                    <a:lnTo>
                      <a:pt x="356" y="71"/>
                    </a:lnTo>
                    <a:lnTo>
                      <a:pt x="359" y="71"/>
                    </a:lnTo>
                    <a:lnTo>
                      <a:pt x="362" y="71"/>
                    </a:lnTo>
                    <a:lnTo>
                      <a:pt x="364" y="72"/>
                    </a:lnTo>
                    <a:lnTo>
                      <a:pt x="366" y="73"/>
                    </a:lnTo>
                    <a:lnTo>
                      <a:pt x="368" y="73"/>
                    </a:lnTo>
                    <a:lnTo>
                      <a:pt x="370" y="74"/>
                    </a:lnTo>
                    <a:lnTo>
                      <a:pt x="371" y="75"/>
                    </a:lnTo>
                    <a:lnTo>
                      <a:pt x="373" y="75"/>
                    </a:lnTo>
                    <a:lnTo>
                      <a:pt x="374" y="76"/>
                    </a:lnTo>
                    <a:lnTo>
                      <a:pt x="375" y="77"/>
                    </a:lnTo>
                    <a:lnTo>
                      <a:pt x="378" y="81"/>
                    </a:lnTo>
                    <a:lnTo>
                      <a:pt x="380" y="85"/>
                    </a:lnTo>
                    <a:lnTo>
                      <a:pt x="381" y="90"/>
                    </a:lnTo>
                    <a:lnTo>
                      <a:pt x="382" y="95"/>
                    </a:lnTo>
                    <a:lnTo>
                      <a:pt x="381" y="100"/>
                    </a:lnTo>
                    <a:lnTo>
                      <a:pt x="380" y="105"/>
                    </a:lnTo>
                    <a:lnTo>
                      <a:pt x="379" y="111"/>
                    </a:lnTo>
                    <a:lnTo>
                      <a:pt x="377" y="116"/>
                    </a:lnTo>
                    <a:lnTo>
                      <a:pt x="374" y="122"/>
                    </a:lnTo>
                    <a:lnTo>
                      <a:pt x="372" y="127"/>
                    </a:lnTo>
                    <a:lnTo>
                      <a:pt x="370" y="131"/>
                    </a:lnTo>
                    <a:lnTo>
                      <a:pt x="367" y="135"/>
                    </a:lnTo>
                    <a:lnTo>
                      <a:pt x="365" y="139"/>
                    </a:lnTo>
                    <a:lnTo>
                      <a:pt x="364" y="141"/>
                    </a:lnTo>
                    <a:lnTo>
                      <a:pt x="363" y="142"/>
                    </a:lnTo>
                    <a:lnTo>
                      <a:pt x="362" y="143"/>
                    </a:lnTo>
                    <a:lnTo>
                      <a:pt x="361" y="144"/>
                    </a:lnTo>
                    <a:lnTo>
                      <a:pt x="358" y="145"/>
                    </a:lnTo>
                    <a:lnTo>
                      <a:pt x="352" y="147"/>
                    </a:lnTo>
                    <a:lnTo>
                      <a:pt x="345" y="150"/>
                    </a:lnTo>
                    <a:lnTo>
                      <a:pt x="337" y="153"/>
                    </a:lnTo>
                    <a:lnTo>
                      <a:pt x="327" y="157"/>
                    </a:lnTo>
                    <a:lnTo>
                      <a:pt x="316" y="161"/>
                    </a:lnTo>
                    <a:lnTo>
                      <a:pt x="304" y="166"/>
                    </a:lnTo>
                    <a:lnTo>
                      <a:pt x="290" y="171"/>
                    </a:lnTo>
                    <a:lnTo>
                      <a:pt x="276" y="177"/>
                    </a:lnTo>
                    <a:lnTo>
                      <a:pt x="261" y="182"/>
                    </a:lnTo>
                    <a:lnTo>
                      <a:pt x="246" y="188"/>
                    </a:lnTo>
                    <a:lnTo>
                      <a:pt x="230" y="195"/>
                    </a:lnTo>
                    <a:lnTo>
                      <a:pt x="213" y="201"/>
                    </a:lnTo>
                    <a:lnTo>
                      <a:pt x="196" y="207"/>
                    </a:lnTo>
                    <a:lnTo>
                      <a:pt x="180" y="213"/>
                    </a:lnTo>
                    <a:lnTo>
                      <a:pt x="163" y="220"/>
                    </a:lnTo>
                    <a:lnTo>
                      <a:pt x="146" y="226"/>
                    </a:lnTo>
                    <a:lnTo>
                      <a:pt x="130" y="233"/>
                    </a:lnTo>
                    <a:lnTo>
                      <a:pt x="113" y="239"/>
                    </a:lnTo>
                    <a:lnTo>
                      <a:pt x="98" y="245"/>
                    </a:lnTo>
                    <a:lnTo>
                      <a:pt x="83" y="250"/>
                    </a:lnTo>
                    <a:lnTo>
                      <a:pt x="69" y="256"/>
                    </a:lnTo>
                    <a:lnTo>
                      <a:pt x="56" y="261"/>
                    </a:lnTo>
                    <a:lnTo>
                      <a:pt x="44" y="265"/>
                    </a:lnTo>
                    <a:lnTo>
                      <a:pt x="33" y="269"/>
                    </a:lnTo>
                    <a:lnTo>
                      <a:pt x="24" y="273"/>
                    </a:lnTo>
                    <a:lnTo>
                      <a:pt x="15" y="276"/>
                    </a:lnTo>
                    <a:lnTo>
                      <a:pt x="9" y="279"/>
                    </a:lnTo>
                    <a:lnTo>
                      <a:pt x="4" y="280"/>
                    </a:lnTo>
                    <a:lnTo>
                      <a:pt x="1" y="282"/>
                    </a:lnTo>
                    <a:lnTo>
                      <a:pt x="0" y="282"/>
                    </a:lnTo>
                    <a:lnTo>
                      <a:pt x="374" y="282"/>
                    </a:lnTo>
                    <a:lnTo>
                      <a:pt x="435" y="0"/>
                    </a:lnTo>
                    <a:lnTo>
                      <a:pt x="26" y="0"/>
                    </a:lnTo>
                    <a:lnTo>
                      <a:pt x="26" y="2"/>
                    </a:lnTo>
                  </a:path>
                </a:pathLst>
              </a:custGeom>
              <a:solidFill>
                <a:srgbClr val="214B9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2" name="Freeform 11"/>
              <p:cNvSpPr>
                <a:spLocks/>
              </p:cNvSpPr>
              <p:nvPr/>
            </p:nvSpPr>
            <p:spPr bwMode="auto">
              <a:xfrm>
                <a:off x="717" y="484"/>
                <a:ext cx="93" cy="46"/>
              </a:xfrm>
              <a:custGeom>
                <a:avLst/>
                <a:gdLst>
                  <a:gd name="T0" fmla="*/ 32 w 93"/>
                  <a:gd name="T1" fmla="*/ 9 h 46"/>
                  <a:gd name="T2" fmla="*/ 25 w 93"/>
                  <a:gd name="T3" fmla="*/ 10 h 46"/>
                  <a:gd name="T4" fmla="*/ 18 w 93"/>
                  <a:gd name="T5" fmla="*/ 11 h 46"/>
                  <a:gd name="T6" fmla="*/ 11 w 93"/>
                  <a:gd name="T7" fmla="*/ 12 h 46"/>
                  <a:gd name="T8" fmla="*/ 4 w 93"/>
                  <a:gd name="T9" fmla="*/ 13 h 46"/>
                  <a:gd name="T10" fmla="*/ 1 w 93"/>
                  <a:gd name="T11" fmla="*/ 14 h 46"/>
                  <a:gd name="T12" fmla="*/ 0 w 93"/>
                  <a:gd name="T13" fmla="*/ 16 h 46"/>
                  <a:gd name="T14" fmla="*/ 1 w 93"/>
                  <a:gd name="T15" fmla="*/ 18 h 46"/>
                  <a:gd name="T16" fmla="*/ 3 w 93"/>
                  <a:gd name="T17" fmla="*/ 19 h 46"/>
                  <a:gd name="T18" fmla="*/ 7 w 93"/>
                  <a:gd name="T19" fmla="*/ 19 h 46"/>
                  <a:gd name="T20" fmla="*/ 14 w 93"/>
                  <a:gd name="T21" fmla="*/ 19 h 46"/>
                  <a:gd name="T22" fmla="*/ 23 w 93"/>
                  <a:gd name="T23" fmla="*/ 19 h 46"/>
                  <a:gd name="T24" fmla="*/ 33 w 93"/>
                  <a:gd name="T25" fmla="*/ 17 h 46"/>
                  <a:gd name="T26" fmla="*/ 43 w 93"/>
                  <a:gd name="T27" fmla="*/ 16 h 46"/>
                  <a:gd name="T28" fmla="*/ 53 w 93"/>
                  <a:gd name="T29" fmla="*/ 15 h 46"/>
                  <a:gd name="T30" fmla="*/ 62 w 93"/>
                  <a:gd name="T31" fmla="*/ 15 h 46"/>
                  <a:gd name="T32" fmla="*/ 70 w 93"/>
                  <a:gd name="T33" fmla="*/ 14 h 46"/>
                  <a:gd name="T34" fmla="*/ 76 w 93"/>
                  <a:gd name="T35" fmla="*/ 15 h 46"/>
                  <a:gd name="T36" fmla="*/ 81 w 93"/>
                  <a:gd name="T37" fmla="*/ 16 h 46"/>
                  <a:gd name="T38" fmla="*/ 82 w 93"/>
                  <a:gd name="T39" fmla="*/ 20 h 46"/>
                  <a:gd name="T40" fmla="*/ 80 w 93"/>
                  <a:gd name="T41" fmla="*/ 27 h 46"/>
                  <a:gd name="T42" fmla="*/ 77 w 93"/>
                  <a:gd name="T43" fmla="*/ 36 h 46"/>
                  <a:gd name="T44" fmla="*/ 75 w 93"/>
                  <a:gd name="T45" fmla="*/ 44 h 46"/>
                  <a:gd name="T46" fmla="*/ 77 w 93"/>
                  <a:gd name="T47" fmla="*/ 45 h 46"/>
                  <a:gd name="T48" fmla="*/ 80 w 93"/>
                  <a:gd name="T49" fmla="*/ 42 h 46"/>
                  <a:gd name="T50" fmla="*/ 84 w 93"/>
                  <a:gd name="T51" fmla="*/ 35 h 46"/>
                  <a:gd name="T52" fmla="*/ 88 w 93"/>
                  <a:gd name="T53" fmla="*/ 27 h 46"/>
                  <a:gd name="T54" fmla="*/ 91 w 93"/>
                  <a:gd name="T55" fmla="*/ 19 h 46"/>
                  <a:gd name="T56" fmla="*/ 92 w 93"/>
                  <a:gd name="T57" fmla="*/ 10 h 46"/>
                  <a:gd name="T58" fmla="*/ 89 w 93"/>
                  <a:gd name="T59" fmla="*/ 5 h 46"/>
                  <a:gd name="T60" fmla="*/ 82 w 93"/>
                  <a:gd name="T61" fmla="*/ 2 h 46"/>
                  <a:gd name="T62" fmla="*/ 73 w 93"/>
                  <a:gd name="T63" fmla="*/ 0 h 46"/>
                  <a:gd name="T64" fmla="*/ 44 w 93"/>
                  <a:gd name="T65" fmla="*/ 0 h 46"/>
                  <a:gd name="T66" fmla="*/ 41 w 93"/>
                  <a:gd name="T67" fmla="*/ 1 h 46"/>
                  <a:gd name="T68" fmla="*/ 39 w 93"/>
                  <a:gd name="T69" fmla="*/ 3 h 46"/>
                  <a:gd name="T70" fmla="*/ 37 w 93"/>
                  <a:gd name="T71" fmla="*/ 5 h 46"/>
                  <a:gd name="T72" fmla="*/ 34 w 93"/>
                  <a:gd name="T73" fmla="*/ 7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46">
                    <a:moveTo>
                      <a:pt x="34" y="7"/>
                    </a:moveTo>
                    <a:lnTo>
                      <a:pt x="32" y="9"/>
                    </a:lnTo>
                    <a:lnTo>
                      <a:pt x="28" y="10"/>
                    </a:lnTo>
                    <a:lnTo>
                      <a:pt x="25" y="10"/>
                    </a:lnTo>
                    <a:lnTo>
                      <a:pt x="21" y="10"/>
                    </a:lnTo>
                    <a:lnTo>
                      <a:pt x="18" y="11"/>
                    </a:lnTo>
                    <a:lnTo>
                      <a:pt x="14" y="12"/>
                    </a:lnTo>
                    <a:lnTo>
                      <a:pt x="11" y="12"/>
                    </a:lnTo>
                    <a:lnTo>
                      <a:pt x="8" y="12"/>
                    </a:lnTo>
                    <a:lnTo>
                      <a:pt x="4" y="13"/>
                    </a:lnTo>
                    <a:lnTo>
                      <a:pt x="2" y="13"/>
                    </a:lnTo>
                    <a:lnTo>
                      <a:pt x="1" y="14"/>
                    </a:lnTo>
                    <a:lnTo>
                      <a:pt x="0" y="16"/>
                    </a:lnTo>
                    <a:lnTo>
                      <a:pt x="0" y="17"/>
                    </a:lnTo>
                    <a:lnTo>
                      <a:pt x="1" y="18"/>
                    </a:lnTo>
                    <a:lnTo>
                      <a:pt x="2" y="18"/>
                    </a:lnTo>
                    <a:lnTo>
                      <a:pt x="3" y="19"/>
                    </a:lnTo>
                    <a:lnTo>
                      <a:pt x="5" y="19"/>
                    </a:lnTo>
                    <a:lnTo>
                      <a:pt x="7" y="19"/>
                    </a:lnTo>
                    <a:lnTo>
                      <a:pt x="10" y="19"/>
                    </a:lnTo>
                    <a:lnTo>
                      <a:pt x="14" y="19"/>
                    </a:lnTo>
                    <a:lnTo>
                      <a:pt x="18" y="19"/>
                    </a:lnTo>
                    <a:lnTo>
                      <a:pt x="23" y="19"/>
                    </a:lnTo>
                    <a:lnTo>
                      <a:pt x="28" y="18"/>
                    </a:lnTo>
                    <a:lnTo>
                      <a:pt x="33" y="17"/>
                    </a:lnTo>
                    <a:lnTo>
                      <a:pt x="38" y="17"/>
                    </a:lnTo>
                    <a:lnTo>
                      <a:pt x="43" y="16"/>
                    </a:lnTo>
                    <a:lnTo>
                      <a:pt x="48" y="16"/>
                    </a:lnTo>
                    <a:lnTo>
                      <a:pt x="53" y="15"/>
                    </a:lnTo>
                    <a:lnTo>
                      <a:pt x="58" y="15"/>
                    </a:lnTo>
                    <a:lnTo>
                      <a:pt x="62" y="15"/>
                    </a:lnTo>
                    <a:lnTo>
                      <a:pt x="66" y="14"/>
                    </a:lnTo>
                    <a:lnTo>
                      <a:pt x="70" y="14"/>
                    </a:lnTo>
                    <a:lnTo>
                      <a:pt x="73" y="14"/>
                    </a:lnTo>
                    <a:lnTo>
                      <a:pt x="76" y="15"/>
                    </a:lnTo>
                    <a:lnTo>
                      <a:pt x="79" y="15"/>
                    </a:lnTo>
                    <a:lnTo>
                      <a:pt x="81" y="16"/>
                    </a:lnTo>
                    <a:lnTo>
                      <a:pt x="81" y="18"/>
                    </a:lnTo>
                    <a:lnTo>
                      <a:pt x="82" y="20"/>
                    </a:lnTo>
                    <a:lnTo>
                      <a:pt x="81" y="24"/>
                    </a:lnTo>
                    <a:lnTo>
                      <a:pt x="80" y="27"/>
                    </a:lnTo>
                    <a:lnTo>
                      <a:pt x="79" y="31"/>
                    </a:lnTo>
                    <a:lnTo>
                      <a:pt x="77" y="36"/>
                    </a:lnTo>
                    <a:lnTo>
                      <a:pt x="75" y="41"/>
                    </a:lnTo>
                    <a:lnTo>
                      <a:pt x="75" y="44"/>
                    </a:lnTo>
                    <a:lnTo>
                      <a:pt x="76" y="45"/>
                    </a:lnTo>
                    <a:lnTo>
                      <a:pt x="77" y="45"/>
                    </a:lnTo>
                    <a:lnTo>
                      <a:pt x="79" y="44"/>
                    </a:lnTo>
                    <a:lnTo>
                      <a:pt x="80" y="42"/>
                    </a:lnTo>
                    <a:lnTo>
                      <a:pt x="82" y="39"/>
                    </a:lnTo>
                    <a:lnTo>
                      <a:pt x="84" y="35"/>
                    </a:lnTo>
                    <a:lnTo>
                      <a:pt x="86" y="32"/>
                    </a:lnTo>
                    <a:lnTo>
                      <a:pt x="88" y="27"/>
                    </a:lnTo>
                    <a:lnTo>
                      <a:pt x="90" y="23"/>
                    </a:lnTo>
                    <a:lnTo>
                      <a:pt x="91" y="19"/>
                    </a:lnTo>
                    <a:lnTo>
                      <a:pt x="92" y="15"/>
                    </a:lnTo>
                    <a:lnTo>
                      <a:pt x="92" y="10"/>
                    </a:lnTo>
                    <a:lnTo>
                      <a:pt x="91" y="7"/>
                    </a:lnTo>
                    <a:lnTo>
                      <a:pt x="89" y="5"/>
                    </a:lnTo>
                    <a:lnTo>
                      <a:pt x="86" y="3"/>
                    </a:lnTo>
                    <a:lnTo>
                      <a:pt x="82" y="2"/>
                    </a:lnTo>
                    <a:lnTo>
                      <a:pt x="78" y="1"/>
                    </a:lnTo>
                    <a:lnTo>
                      <a:pt x="73" y="0"/>
                    </a:lnTo>
                    <a:lnTo>
                      <a:pt x="67" y="0"/>
                    </a:lnTo>
                    <a:lnTo>
                      <a:pt x="44" y="0"/>
                    </a:lnTo>
                    <a:lnTo>
                      <a:pt x="43" y="0"/>
                    </a:lnTo>
                    <a:lnTo>
                      <a:pt x="41" y="1"/>
                    </a:lnTo>
                    <a:lnTo>
                      <a:pt x="41" y="2"/>
                    </a:lnTo>
                    <a:lnTo>
                      <a:pt x="39" y="3"/>
                    </a:lnTo>
                    <a:lnTo>
                      <a:pt x="39" y="4"/>
                    </a:lnTo>
                    <a:lnTo>
                      <a:pt x="37" y="5"/>
                    </a:lnTo>
                    <a:lnTo>
                      <a:pt x="36" y="6"/>
                    </a:lnTo>
                    <a:lnTo>
                      <a:pt x="34" y="7"/>
                    </a:lnTo>
                  </a:path>
                </a:pathLst>
              </a:custGeom>
              <a:solidFill>
                <a:srgbClr val="0040C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3" name="Freeform 12"/>
              <p:cNvSpPr>
                <a:spLocks/>
              </p:cNvSpPr>
              <p:nvPr/>
            </p:nvSpPr>
            <p:spPr bwMode="auto">
              <a:xfrm>
                <a:off x="412" y="463"/>
                <a:ext cx="373" cy="216"/>
              </a:xfrm>
              <a:custGeom>
                <a:avLst/>
                <a:gdLst>
                  <a:gd name="T0" fmla="*/ 0 w 373"/>
                  <a:gd name="T1" fmla="*/ 184 h 217"/>
                  <a:gd name="T2" fmla="*/ 6 w 373"/>
                  <a:gd name="T3" fmla="*/ 181 h 217"/>
                  <a:gd name="T4" fmla="*/ 23 w 373"/>
                  <a:gd name="T5" fmla="*/ 173 h 217"/>
                  <a:gd name="T6" fmla="*/ 46 w 373"/>
                  <a:gd name="T7" fmla="*/ 162 h 217"/>
                  <a:gd name="T8" fmla="*/ 74 w 373"/>
                  <a:gd name="T9" fmla="*/ 148 h 217"/>
                  <a:gd name="T10" fmla="*/ 102 w 373"/>
                  <a:gd name="T11" fmla="*/ 135 h 217"/>
                  <a:gd name="T12" fmla="*/ 128 w 373"/>
                  <a:gd name="T13" fmla="*/ 122 h 217"/>
                  <a:gd name="T14" fmla="*/ 149 w 373"/>
                  <a:gd name="T15" fmla="*/ 112 h 217"/>
                  <a:gd name="T16" fmla="*/ 161 w 373"/>
                  <a:gd name="T17" fmla="*/ 108 h 217"/>
                  <a:gd name="T18" fmla="*/ 175 w 373"/>
                  <a:gd name="T19" fmla="*/ 108 h 217"/>
                  <a:gd name="T20" fmla="*/ 190 w 373"/>
                  <a:gd name="T21" fmla="*/ 108 h 217"/>
                  <a:gd name="T22" fmla="*/ 206 w 373"/>
                  <a:gd name="T23" fmla="*/ 108 h 217"/>
                  <a:gd name="T24" fmla="*/ 223 w 373"/>
                  <a:gd name="T25" fmla="*/ 108 h 217"/>
                  <a:gd name="T26" fmla="*/ 240 w 373"/>
                  <a:gd name="T27" fmla="*/ 101 h 217"/>
                  <a:gd name="T28" fmla="*/ 257 w 373"/>
                  <a:gd name="T29" fmla="*/ 94 h 217"/>
                  <a:gd name="T30" fmla="*/ 275 w 373"/>
                  <a:gd name="T31" fmla="*/ 87 h 217"/>
                  <a:gd name="T32" fmla="*/ 292 w 373"/>
                  <a:gd name="T33" fmla="*/ 81 h 217"/>
                  <a:gd name="T34" fmla="*/ 297 w 373"/>
                  <a:gd name="T35" fmla="*/ 79 h 217"/>
                  <a:gd name="T36" fmla="*/ 304 w 373"/>
                  <a:gd name="T37" fmla="*/ 77 h 217"/>
                  <a:gd name="T38" fmla="*/ 312 w 373"/>
                  <a:gd name="T39" fmla="*/ 75 h 217"/>
                  <a:gd name="T40" fmla="*/ 321 w 373"/>
                  <a:gd name="T41" fmla="*/ 72 h 217"/>
                  <a:gd name="T42" fmla="*/ 331 w 373"/>
                  <a:gd name="T43" fmla="*/ 69 h 217"/>
                  <a:gd name="T44" fmla="*/ 341 w 373"/>
                  <a:gd name="T45" fmla="*/ 67 h 217"/>
                  <a:gd name="T46" fmla="*/ 351 w 373"/>
                  <a:gd name="T47" fmla="*/ 64 h 217"/>
                  <a:gd name="T48" fmla="*/ 360 w 373"/>
                  <a:gd name="T49" fmla="*/ 63 h 217"/>
                  <a:gd name="T50" fmla="*/ 365 w 373"/>
                  <a:gd name="T51" fmla="*/ 62 h 217"/>
                  <a:gd name="T52" fmla="*/ 369 w 373"/>
                  <a:gd name="T53" fmla="*/ 61 h 217"/>
                  <a:gd name="T54" fmla="*/ 371 w 373"/>
                  <a:gd name="T55" fmla="*/ 59 h 217"/>
                  <a:gd name="T56" fmla="*/ 372 w 373"/>
                  <a:gd name="T57" fmla="*/ 58 h 217"/>
                  <a:gd name="T58" fmla="*/ 370 w 373"/>
                  <a:gd name="T59" fmla="*/ 56 h 217"/>
                  <a:gd name="T60" fmla="*/ 365 w 373"/>
                  <a:gd name="T61" fmla="*/ 55 h 217"/>
                  <a:gd name="T62" fmla="*/ 358 w 373"/>
                  <a:gd name="T63" fmla="*/ 54 h 217"/>
                  <a:gd name="T64" fmla="*/ 349 w 373"/>
                  <a:gd name="T65" fmla="*/ 54 h 217"/>
                  <a:gd name="T66" fmla="*/ 330 w 373"/>
                  <a:gd name="T67" fmla="*/ 56 h 217"/>
                  <a:gd name="T68" fmla="*/ 310 w 373"/>
                  <a:gd name="T69" fmla="*/ 61 h 217"/>
                  <a:gd name="T70" fmla="*/ 288 w 373"/>
                  <a:gd name="T71" fmla="*/ 67 h 217"/>
                  <a:gd name="T72" fmla="*/ 266 w 373"/>
                  <a:gd name="T73" fmla="*/ 74 h 217"/>
                  <a:gd name="T74" fmla="*/ 244 w 373"/>
                  <a:gd name="T75" fmla="*/ 82 h 217"/>
                  <a:gd name="T76" fmla="*/ 224 w 373"/>
                  <a:gd name="T77" fmla="*/ 90 h 217"/>
                  <a:gd name="T78" fmla="*/ 208 w 373"/>
                  <a:gd name="T79" fmla="*/ 96 h 217"/>
                  <a:gd name="T80" fmla="*/ 197 w 373"/>
                  <a:gd name="T81" fmla="*/ 102 h 217"/>
                  <a:gd name="T82" fmla="*/ 344 w 373"/>
                  <a:gd name="T83" fmla="*/ 19 h 217"/>
                  <a:gd name="T84" fmla="*/ 342 w 373"/>
                  <a:gd name="T85" fmla="*/ 12 h 217"/>
                  <a:gd name="T86" fmla="*/ 331 w 373"/>
                  <a:gd name="T87" fmla="*/ 7 h 217"/>
                  <a:gd name="T88" fmla="*/ 314 w 373"/>
                  <a:gd name="T89" fmla="*/ 3 h 217"/>
                  <a:gd name="T90" fmla="*/ 295 w 373"/>
                  <a:gd name="T91" fmla="*/ 2 h 217"/>
                  <a:gd name="T92" fmla="*/ 275 w 373"/>
                  <a:gd name="T93" fmla="*/ 0 h 217"/>
                  <a:gd name="T94" fmla="*/ 256 w 373"/>
                  <a:gd name="T95" fmla="*/ 0 h 217"/>
                  <a:gd name="T96" fmla="*/ 243 w 373"/>
                  <a:gd name="T97" fmla="*/ 0 h 217"/>
                  <a:gd name="T98" fmla="*/ 237 w 373"/>
                  <a:gd name="T99" fmla="*/ 0 h 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73" h="217">
                    <a:moveTo>
                      <a:pt x="47" y="0"/>
                    </a:moveTo>
                    <a:lnTo>
                      <a:pt x="0" y="216"/>
                    </a:lnTo>
                    <a:lnTo>
                      <a:pt x="2" y="215"/>
                    </a:lnTo>
                    <a:lnTo>
                      <a:pt x="6" y="213"/>
                    </a:lnTo>
                    <a:lnTo>
                      <a:pt x="14" y="209"/>
                    </a:lnTo>
                    <a:lnTo>
                      <a:pt x="23" y="205"/>
                    </a:lnTo>
                    <a:lnTo>
                      <a:pt x="34" y="200"/>
                    </a:lnTo>
                    <a:lnTo>
                      <a:pt x="46" y="194"/>
                    </a:lnTo>
                    <a:lnTo>
                      <a:pt x="60" y="187"/>
                    </a:lnTo>
                    <a:lnTo>
                      <a:pt x="74" y="180"/>
                    </a:lnTo>
                    <a:lnTo>
                      <a:pt x="88" y="173"/>
                    </a:lnTo>
                    <a:lnTo>
                      <a:pt x="102" y="167"/>
                    </a:lnTo>
                    <a:lnTo>
                      <a:pt x="116" y="160"/>
                    </a:lnTo>
                    <a:lnTo>
                      <a:pt x="128" y="154"/>
                    </a:lnTo>
                    <a:lnTo>
                      <a:pt x="140" y="148"/>
                    </a:lnTo>
                    <a:lnTo>
                      <a:pt x="149" y="144"/>
                    </a:lnTo>
                    <a:lnTo>
                      <a:pt x="156" y="140"/>
                    </a:lnTo>
                    <a:lnTo>
                      <a:pt x="161" y="138"/>
                    </a:lnTo>
                    <a:lnTo>
                      <a:pt x="168" y="135"/>
                    </a:lnTo>
                    <a:lnTo>
                      <a:pt x="175" y="131"/>
                    </a:lnTo>
                    <a:lnTo>
                      <a:pt x="182" y="127"/>
                    </a:lnTo>
                    <a:lnTo>
                      <a:pt x="190" y="124"/>
                    </a:lnTo>
                    <a:lnTo>
                      <a:pt x="198" y="120"/>
                    </a:lnTo>
                    <a:lnTo>
                      <a:pt x="206" y="116"/>
                    </a:lnTo>
                    <a:lnTo>
                      <a:pt x="214" y="112"/>
                    </a:lnTo>
                    <a:lnTo>
                      <a:pt x="223" y="109"/>
                    </a:lnTo>
                    <a:lnTo>
                      <a:pt x="231" y="105"/>
                    </a:lnTo>
                    <a:lnTo>
                      <a:pt x="240" y="101"/>
                    </a:lnTo>
                    <a:lnTo>
                      <a:pt x="248" y="97"/>
                    </a:lnTo>
                    <a:lnTo>
                      <a:pt x="257" y="94"/>
                    </a:lnTo>
                    <a:lnTo>
                      <a:pt x="266" y="90"/>
                    </a:lnTo>
                    <a:lnTo>
                      <a:pt x="275" y="87"/>
                    </a:lnTo>
                    <a:lnTo>
                      <a:pt x="284" y="84"/>
                    </a:lnTo>
                    <a:lnTo>
                      <a:pt x="292" y="81"/>
                    </a:lnTo>
                    <a:lnTo>
                      <a:pt x="294" y="80"/>
                    </a:lnTo>
                    <a:lnTo>
                      <a:pt x="297" y="79"/>
                    </a:lnTo>
                    <a:lnTo>
                      <a:pt x="300" y="79"/>
                    </a:lnTo>
                    <a:lnTo>
                      <a:pt x="304" y="77"/>
                    </a:lnTo>
                    <a:lnTo>
                      <a:pt x="308" y="76"/>
                    </a:lnTo>
                    <a:lnTo>
                      <a:pt x="312" y="75"/>
                    </a:lnTo>
                    <a:lnTo>
                      <a:pt x="316" y="74"/>
                    </a:lnTo>
                    <a:lnTo>
                      <a:pt x="321" y="72"/>
                    </a:lnTo>
                    <a:lnTo>
                      <a:pt x="326" y="71"/>
                    </a:lnTo>
                    <a:lnTo>
                      <a:pt x="331" y="69"/>
                    </a:lnTo>
                    <a:lnTo>
                      <a:pt x="336" y="68"/>
                    </a:lnTo>
                    <a:lnTo>
                      <a:pt x="341" y="67"/>
                    </a:lnTo>
                    <a:lnTo>
                      <a:pt x="346" y="66"/>
                    </a:lnTo>
                    <a:lnTo>
                      <a:pt x="351" y="64"/>
                    </a:lnTo>
                    <a:lnTo>
                      <a:pt x="356" y="64"/>
                    </a:lnTo>
                    <a:lnTo>
                      <a:pt x="360" y="63"/>
                    </a:lnTo>
                    <a:lnTo>
                      <a:pt x="363" y="62"/>
                    </a:lnTo>
                    <a:lnTo>
                      <a:pt x="365" y="62"/>
                    </a:lnTo>
                    <a:lnTo>
                      <a:pt x="368" y="61"/>
                    </a:lnTo>
                    <a:lnTo>
                      <a:pt x="369" y="61"/>
                    </a:lnTo>
                    <a:lnTo>
                      <a:pt x="371" y="60"/>
                    </a:lnTo>
                    <a:lnTo>
                      <a:pt x="371" y="59"/>
                    </a:lnTo>
                    <a:lnTo>
                      <a:pt x="372" y="59"/>
                    </a:lnTo>
                    <a:lnTo>
                      <a:pt x="372" y="58"/>
                    </a:lnTo>
                    <a:lnTo>
                      <a:pt x="371" y="57"/>
                    </a:lnTo>
                    <a:lnTo>
                      <a:pt x="370" y="56"/>
                    </a:lnTo>
                    <a:lnTo>
                      <a:pt x="368" y="55"/>
                    </a:lnTo>
                    <a:lnTo>
                      <a:pt x="365" y="55"/>
                    </a:lnTo>
                    <a:lnTo>
                      <a:pt x="362" y="54"/>
                    </a:lnTo>
                    <a:lnTo>
                      <a:pt x="358" y="54"/>
                    </a:lnTo>
                    <a:lnTo>
                      <a:pt x="354" y="54"/>
                    </a:lnTo>
                    <a:lnTo>
                      <a:pt x="349" y="54"/>
                    </a:lnTo>
                    <a:lnTo>
                      <a:pt x="340" y="55"/>
                    </a:lnTo>
                    <a:lnTo>
                      <a:pt x="330" y="56"/>
                    </a:lnTo>
                    <a:lnTo>
                      <a:pt x="321" y="58"/>
                    </a:lnTo>
                    <a:lnTo>
                      <a:pt x="310" y="61"/>
                    </a:lnTo>
                    <a:lnTo>
                      <a:pt x="299" y="64"/>
                    </a:lnTo>
                    <a:lnTo>
                      <a:pt x="288" y="67"/>
                    </a:lnTo>
                    <a:lnTo>
                      <a:pt x="276" y="70"/>
                    </a:lnTo>
                    <a:lnTo>
                      <a:pt x="266" y="74"/>
                    </a:lnTo>
                    <a:lnTo>
                      <a:pt x="254" y="78"/>
                    </a:lnTo>
                    <a:lnTo>
                      <a:pt x="244" y="82"/>
                    </a:lnTo>
                    <a:lnTo>
                      <a:pt x="234" y="86"/>
                    </a:lnTo>
                    <a:lnTo>
                      <a:pt x="224" y="90"/>
                    </a:lnTo>
                    <a:lnTo>
                      <a:pt x="216" y="93"/>
                    </a:lnTo>
                    <a:lnTo>
                      <a:pt x="208" y="96"/>
                    </a:lnTo>
                    <a:lnTo>
                      <a:pt x="202" y="99"/>
                    </a:lnTo>
                    <a:lnTo>
                      <a:pt x="197" y="102"/>
                    </a:lnTo>
                    <a:lnTo>
                      <a:pt x="169" y="19"/>
                    </a:lnTo>
                    <a:lnTo>
                      <a:pt x="344" y="19"/>
                    </a:lnTo>
                    <a:lnTo>
                      <a:pt x="344" y="15"/>
                    </a:lnTo>
                    <a:lnTo>
                      <a:pt x="342" y="12"/>
                    </a:lnTo>
                    <a:lnTo>
                      <a:pt x="337" y="9"/>
                    </a:lnTo>
                    <a:lnTo>
                      <a:pt x="331" y="7"/>
                    </a:lnTo>
                    <a:lnTo>
                      <a:pt x="323" y="5"/>
                    </a:lnTo>
                    <a:lnTo>
                      <a:pt x="314" y="3"/>
                    </a:lnTo>
                    <a:lnTo>
                      <a:pt x="305" y="3"/>
                    </a:lnTo>
                    <a:lnTo>
                      <a:pt x="295" y="2"/>
                    </a:lnTo>
                    <a:lnTo>
                      <a:pt x="285" y="1"/>
                    </a:lnTo>
                    <a:lnTo>
                      <a:pt x="275" y="0"/>
                    </a:lnTo>
                    <a:lnTo>
                      <a:pt x="265" y="0"/>
                    </a:lnTo>
                    <a:lnTo>
                      <a:pt x="256" y="0"/>
                    </a:lnTo>
                    <a:lnTo>
                      <a:pt x="249" y="0"/>
                    </a:lnTo>
                    <a:lnTo>
                      <a:pt x="243" y="0"/>
                    </a:lnTo>
                    <a:lnTo>
                      <a:pt x="239" y="0"/>
                    </a:lnTo>
                    <a:lnTo>
                      <a:pt x="237" y="0"/>
                    </a:lnTo>
                    <a:lnTo>
                      <a:pt x="47" y="0"/>
                    </a:lnTo>
                  </a:path>
                </a:pathLst>
              </a:custGeom>
              <a:solidFill>
                <a:srgbClr val="214B9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4" name="Freeform 13"/>
              <p:cNvSpPr>
                <a:spLocks/>
              </p:cNvSpPr>
              <p:nvPr/>
            </p:nvSpPr>
            <p:spPr bwMode="auto">
              <a:xfrm>
                <a:off x="945" y="398"/>
                <a:ext cx="112" cy="108"/>
              </a:xfrm>
              <a:custGeom>
                <a:avLst/>
                <a:gdLst>
                  <a:gd name="T0" fmla="*/ 31 w 113"/>
                  <a:gd name="T1" fmla="*/ 138 h 107"/>
                  <a:gd name="T2" fmla="*/ 15 w 113"/>
                  <a:gd name="T3" fmla="*/ 134 h 107"/>
                  <a:gd name="T4" fmla="*/ 4 w 113"/>
                  <a:gd name="T5" fmla="*/ 125 h 107"/>
                  <a:gd name="T6" fmla="*/ 0 w 113"/>
                  <a:gd name="T7" fmla="*/ 111 h 107"/>
                  <a:gd name="T8" fmla="*/ 3 w 113"/>
                  <a:gd name="T9" fmla="*/ 95 h 107"/>
                  <a:gd name="T10" fmla="*/ 6 w 113"/>
                  <a:gd name="T11" fmla="*/ 48 h 107"/>
                  <a:gd name="T12" fmla="*/ 9 w 113"/>
                  <a:gd name="T13" fmla="*/ 35 h 107"/>
                  <a:gd name="T14" fmla="*/ 11 w 113"/>
                  <a:gd name="T15" fmla="*/ 24 h 107"/>
                  <a:gd name="T16" fmla="*/ 13 w 113"/>
                  <a:gd name="T17" fmla="*/ 15 h 107"/>
                  <a:gd name="T18" fmla="*/ 15 w 113"/>
                  <a:gd name="T19" fmla="*/ 8 h 107"/>
                  <a:gd name="T20" fmla="*/ 16 w 113"/>
                  <a:gd name="T21" fmla="*/ 3 h 107"/>
                  <a:gd name="T22" fmla="*/ 17 w 113"/>
                  <a:gd name="T23" fmla="*/ 0 h 107"/>
                  <a:gd name="T24" fmla="*/ 40 w 113"/>
                  <a:gd name="T25" fmla="*/ 0 h 107"/>
                  <a:gd name="T26" fmla="*/ 40 w 113"/>
                  <a:gd name="T27" fmla="*/ 3 h 107"/>
                  <a:gd name="T28" fmla="*/ 38 w 113"/>
                  <a:gd name="T29" fmla="*/ 10 h 107"/>
                  <a:gd name="T30" fmla="*/ 36 w 113"/>
                  <a:gd name="T31" fmla="*/ 20 h 107"/>
                  <a:gd name="T32" fmla="*/ 33 w 113"/>
                  <a:gd name="T33" fmla="*/ 33 h 107"/>
                  <a:gd name="T34" fmla="*/ 30 w 113"/>
                  <a:gd name="T35" fmla="*/ 44 h 107"/>
                  <a:gd name="T36" fmla="*/ 28 w 113"/>
                  <a:gd name="T37" fmla="*/ 86 h 107"/>
                  <a:gd name="T38" fmla="*/ 27 w 113"/>
                  <a:gd name="T39" fmla="*/ 94 h 107"/>
                  <a:gd name="T40" fmla="*/ 26 w 113"/>
                  <a:gd name="T41" fmla="*/ 96 h 107"/>
                  <a:gd name="T42" fmla="*/ 25 w 113"/>
                  <a:gd name="T43" fmla="*/ 106 h 107"/>
                  <a:gd name="T44" fmla="*/ 27 w 113"/>
                  <a:gd name="T45" fmla="*/ 115 h 107"/>
                  <a:gd name="T46" fmla="*/ 34 w 113"/>
                  <a:gd name="T47" fmla="*/ 120 h 107"/>
                  <a:gd name="T48" fmla="*/ 44 w 113"/>
                  <a:gd name="T49" fmla="*/ 121 h 107"/>
                  <a:gd name="T50" fmla="*/ 56 w 113"/>
                  <a:gd name="T51" fmla="*/ 120 h 107"/>
                  <a:gd name="T52" fmla="*/ 56 w 113"/>
                  <a:gd name="T53" fmla="*/ 115 h 107"/>
                  <a:gd name="T54" fmla="*/ 56 w 113"/>
                  <a:gd name="T55" fmla="*/ 106 h 107"/>
                  <a:gd name="T56" fmla="*/ 56 w 113"/>
                  <a:gd name="T57" fmla="*/ 96 h 107"/>
                  <a:gd name="T58" fmla="*/ 56 w 113"/>
                  <a:gd name="T59" fmla="*/ 90 h 107"/>
                  <a:gd name="T60" fmla="*/ 56 w 113"/>
                  <a:gd name="T61" fmla="*/ 50 h 107"/>
                  <a:gd name="T62" fmla="*/ 56 w 113"/>
                  <a:gd name="T63" fmla="*/ 39 h 107"/>
                  <a:gd name="T64" fmla="*/ 56 w 113"/>
                  <a:gd name="T65" fmla="*/ 28 h 107"/>
                  <a:gd name="T66" fmla="*/ 56 w 113"/>
                  <a:gd name="T67" fmla="*/ 18 h 107"/>
                  <a:gd name="T68" fmla="*/ 56 w 113"/>
                  <a:gd name="T69" fmla="*/ 9 h 107"/>
                  <a:gd name="T70" fmla="*/ 56 w 113"/>
                  <a:gd name="T71" fmla="*/ 2 h 107"/>
                  <a:gd name="T72" fmla="*/ 57 w 113"/>
                  <a:gd name="T73" fmla="*/ 0 h 107"/>
                  <a:gd name="T74" fmla="*/ 77 w 113"/>
                  <a:gd name="T75" fmla="*/ 12 h 107"/>
                  <a:gd name="T76" fmla="*/ 74 w 113"/>
                  <a:gd name="T77" fmla="*/ 27 h 107"/>
                  <a:gd name="T78" fmla="*/ 73 w 113"/>
                  <a:gd name="T79" fmla="*/ 33 h 107"/>
                  <a:gd name="T80" fmla="*/ 72 w 113"/>
                  <a:gd name="T81" fmla="*/ 35 h 107"/>
                  <a:gd name="T82" fmla="*/ 72 w 113"/>
                  <a:gd name="T83" fmla="*/ 37 h 107"/>
                  <a:gd name="T84" fmla="*/ 70 w 113"/>
                  <a:gd name="T85" fmla="*/ 44 h 107"/>
                  <a:gd name="T86" fmla="*/ 67 w 113"/>
                  <a:gd name="T87" fmla="*/ 91 h 107"/>
                  <a:gd name="T88" fmla="*/ 63 w 113"/>
                  <a:gd name="T89" fmla="*/ 107 h 107"/>
                  <a:gd name="T90" fmla="*/ 60 w 113"/>
                  <a:gd name="T91" fmla="*/ 115 h 107"/>
                  <a:gd name="T92" fmla="*/ 56 w 113"/>
                  <a:gd name="T93" fmla="*/ 122 h 107"/>
                  <a:gd name="T94" fmla="*/ 56 w 113"/>
                  <a:gd name="T95" fmla="*/ 127 h 107"/>
                  <a:gd name="T96" fmla="*/ 56 w 113"/>
                  <a:gd name="T97" fmla="*/ 131 h 107"/>
                  <a:gd name="T98" fmla="*/ 56 w 113"/>
                  <a:gd name="T99" fmla="*/ 135 h 107"/>
                  <a:gd name="T100" fmla="*/ 56 w 113"/>
                  <a:gd name="T101" fmla="*/ 137 h 107"/>
                  <a:gd name="T102" fmla="*/ 46 w 113"/>
                  <a:gd name="T103" fmla="*/ 138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 h="107">
                    <a:moveTo>
                      <a:pt x="41" y="106"/>
                    </a:moveTo>
                    <a:lnTo>
                      <a:pt x="31" y="106"/>
                    </a:lnTo>
                    <a:lnTo>
                      <a:pt x="22" y="104"/>
                    </a:lnTo>
                    <a:lnTo>
                      <a:pt x="15" y="102"/>
                    </a:lnTo>
                    <a:lnTo>
                      <a:pt x="8" y="98"/>
                    </a:lnTo>
                    <a:lnTo>
                      <a:pt x="4" y="93"/>
                    </a:lnTo>
                    <a:lnTo>
                      <a:pt x="1" y="87"/>
                    </a:lnTo>
                    <a:lnTo>
                      <a:pt x="0" y="79"/>
                    </a:lnTo>
                    <a:lnTo>
                      <a:pt x="1" y="70"/>
                    </a:lnTo>
                    <a:lnTo>
                      <a:pt x="3" y="63"/>
                    </a:lnTo>
                    <a:lnTo>
                      <a:pt x="5" y="55"/>
                    </a:lnTo>
                    <a:lnTo>
                      <a:pt x="6" y="48"/>
                    </a:lnTo>
                    <a:lnTo>
                      <a:pt x="7" y="42"/>
                    </a:lnTo>
                    <a:lnTo>
                      <a:pt x="9" y="35"/>
                    </a:lnTo>
                    <a:lnTo>
                      <a:pt x="10" y="30"/>
                    </a:lnTo>
                    <a:lnTo>
                      <a:pt x="11" y="24"/>
                    </a:lnTo>
                    <a:lnTo>
                      <a:pt x="12" y="19"/>
                    </a:lnTo>
                    <a:lnTo>
                      <a:pt x="13" y="15"/>
                    </a:lnTo>
                    <a:lnTo>
                      <a:pt x="14" y="11"/>
                    </a:lnTo>
                    <a:lnTo>
                      <a:pt x="15" y="8"/>
                    </a:lnTo>
                    <a:lnTo>
                      <a:pt x="16" y="5"/>
                    </a:lnTo>
                    <a:lnTo>
                      <a:pt x="16" y="3"/>
                    </a:lnTo>
                    <a:lnTo>
                      <a:pt x="17" y="2"/>
                    </a:lnTo>
                    <a:lnTo>
                      <a:pt x="17" y="0"/>
                    </a:lnTo>
                    <a:lnTo>
                      <a:pt x="40" y="0"/>
                    </a:lnTo>
                    <a:lnTo>
                      <a:pt x="40" y="1"/>
                    </a:lnTo>
                    <a:lnTo>
                      <a:pt x="40" y="3"/>
                    </a:lnTo>
                    <a:lnTo>
                      <a:pt x="39" y="6"/>
                    </a:lnTo>
                    <a:lnTo>
                      <a:pt x="38" y="10"/>
                    </a:lnTo>
                    <a:lnTo>
                      <a:pt x="37" y="15"/>
                    </a:lnTo>
                    <a:lnTo>
                      <a:pt x="36" y="20"/>
                    </a:lnTo>
                    <a:lnTo>
                      <a:pt x="35" y="27"/>
                    </a:lnTo>
                    <a:lnTo>
                      <a:pt x="33" y="33"/>
                    </a:lnTo>
                    <a:lnTo>
                      <a:pt x="32" y="38"/>
                    </a:lnTo>
                    <a:lnTo>
                      <a:pt x="30" y="44"/>
                    </a:lnTo>
                    <a:lnTo>
                      <a:pt x="29" y="50"/>
                    </a:lnTo>
                    <a:lnTo>
                      <a:pt x="28" y="54"/>
                    </a:lnTo>
                    <a:lnTo>
                      <a:pt x="27" y="58"/>
                    </a:lnTo>
                    <a:lnTo>
                      <a:pt x="27" y="62"/>
                    </a:lnTo>
                    <a:lnTo>
                      <a:pt x="26" y="63"/>
                    </a:lnTo>
                    <a:lnTo>
                      <a:pt x="26" y="64"/>
                    </a:lnTo>
                    <a:lnTo>
                      <a:pt x="25" y="69"/>
                    </a:lnTo>
                    <a:lnTo>
                      <a:pt x="25" y="74"/>
                    </a:lnTo>
                    <a:lnTo>
                      <a:pt x="26" y="79"/>
                    </a:lnTo>
                    <a:lnTo>
                      <a:pt x="27" y="83"/>
                    </a:lnTo>
                    <a:lnTo>
                      <a:pt x="30" y="86"/>
                    </a:lnTo>
                    <a:lnTo>
                      <a:pt x="34" y="88"/>
                    </a:lnTo>
                    <a:lnTo>
                      <a:pt x="38" y="89"/>
                    </a:lnTo>
                    <a:lnTo>
                      <a:pt x="44" y="89"/>
                    </a:lnTo>
                    <a:lnTo>
                      <a:pt x="51" y="89"/>
                    </a:lnTo>
                    <a:lnTo>
                      <a:pt x="56" y="88"/>
                    </a:lnTo>
                    <a:lnTo>
                      <a:pt x="61" y="86"/>
                    </a:lnTo>
                    <a:lnTo>
                      <a:pt x="65" y="83"/>
                    </a:lnTo>
                    <a:lnTo>
                      <a:pt x="68" y="79"/>
                    </a:lnTo>
                    <a:lnTo>
                      <a:pt x="71" y="74"/>
                    </a:lnTo>
                    <a:lnTo>
                      <a:pt x="73" y="69"/>
                    </a:lnTo>
                    <a:lnTo>
                      <a:pt x="74" y="64"/>
                    </a:lnTo>
                    <a:lnTo>
                      <a:pt x="75" y="62"/>
                    </a:lnTo>
                    <a:lnTo>
                      <a:pt x="76" y="58"/>
                    </a:lnTo>
                    <a:lnTo>
                      <a:pt x="76" y="54"/>
                    </a:lnTo>
                    <a:lnTo>
                      <a:pt x="78" y="50"/>
                    </a:lnTo>
                    <a:lnTo>
                      <a:pt x="78" y="45"/>
                    </a:lnTo>
                    <a:lnTo>
                      <a:pt x="80" y="39"/>
                    </a:lnTo>
                    <a:lnTo>
                      <a:pt x="81" y="34"/>
                    </a:lnTo>
                    <a:lnTo>
                      <a:pt x="82" y="28"/>
                    </a:lnTo>
                    <a:lnTo>
                      <a:pt x="83" y="23"/>
                    </a:lnTo>
                    <a:lnTo>
                      <a:pt x="84" y="18"/>
                    </a:lnTo>
                    <a:lnTo>
                      <a:pt x="86" y="13"/>
                    </a:lnTo>
                    <a:lnTo>
                      <a:pt x="87" y="9"/>
                    </a:lnTo>
                    <a:lnTo>
                      <a:pt x="87" y="5"/>
                    </a:lnTo>
                    <a:lnTo>
                      <a:pt x="88" y="2"/>
                    </a:lnTo>
                    <a:lnTo>
                      <a:pt x="89" y="0"/>
                    </a:lnTo>
                    <a:lnTo>
                      <a:pt x="112" y="0"/>
                    </a:lnTo>
                    <a:lnTo>
                      <a:pt x="109" y="12"/>
                    </a:lnTo>
                    <a:lnTo>
                      <a:pt x="107" y="20"/>
                    </a:lnTo>
                    <a:lnTo>
                      <a:pt x="106" y="27"/>
                    </a:lnTo>
                    <a:lnTo>
                      <a:pt x="105" y="31"/>
                    </a:lnTo>
                    <a:lnTo>
                      <a:pt x="105" y="33"/>
                    </a:lnTo>
                    <a:lnTo>
                      <a:pt x="104" y="35"/>
                    </a:lnTo>
                    <a:lnTo>
                      <a:pt x="104" y="36"/>
                    </a:lnTo>
                    <a:lnTo>
                      <a:pt x="104" y="37"/>
                    </a:lnTo>
                    <a:lnTo>
                      <a:pt x="103" y="40"/>
                    </a:lnTo>
                    <a:lnTo>
                      <a:pt x="102" y="44"/>
                    </a:lnTo>
                    <a:lnTo>
                      <a:pt x="101" y="50"/>
                    </a:lnTo>
                    <a:lnTo>
                      <a:pt x="99" y="59"/>
                    </a:lnTo>
                    <a:lnTo>
                      <a:pt x="97" y="70"/>
                    </a:lnTo>
                    <a:lnTo>
                      <a:pt x="95" y="75"/>
                    </a:lnTo>
                    <a:lnTo>
                      <a:pt x="94" y="79"/>
                    </a:lnTo>
                    <a:lnTo>
                      <a:pt x="92" y="83"/>
                    </a:lnTo>
                    <a:lnTo>
                      <a:pt x="90" y="87"/>
                    </a:lnTo>
                    <a:lnTo>
                      <a:pt x="87" y="90"/>
                    </a:lnTo>
                    <a:lnTo>
                      <a:pt x="84" y="93"/>
                    </a:lnTo>
                    <a:lnTo>
                      <a:pt x="81" y="95"/>
                    </a:lnTo>
                    <a:lnTo>
                      <a:pt x="77" y="98"/>
                    </a:lnTo>
                    <a:lnTo>
                      <a:pt x="74" y="99"/>
                    </a:lnTo>
                    <a:lnTo>
                      <a:pt x="70" y="102"/>
                    </a:lnTo>
                    <a:lnTo>
                      <a:pt x="65" y="103"/>
                    </a:lnTo>
                    <a:lnTo>
                      <a:pt x="61" y="104"/>
                    </a:lnTo>
                    <a:lnTo>
                      <a:pt x="56" y="105"/>
                    </a:lnTo>
                    <a:lnTo>
                      <a:pt x="52" y="106"/>
                    </a:lnTo>
                    <a:lnTo>
                      <a:pt x="46" y="106"/>
                    </a:lnTo>
                    <a:lnTo>
                      <a:pt x="41" y="106"/>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5" name="Freeform 14"/>
              <p:cNvSpPr>
                <a:spLocks/>
              </p:cNvSpPr>
              <p:nvPr/>
            </p:nvSpPr>
            <p:spPr bwMode="auto">
              <a:xfrm>
                <a:off x="1057" y="398"/>
                <a:ext cx="119" cy="108"/>
              </a:xfrm>
              <a:custGeom>
                <a:avLst/>
                <a:gdLst>
                  <a:gd name="T0" fmla="*/ 126 w 118"/>
                  <a:gd name="T1" fmla="*/ 187 h 106"/>
                  <a:gd name="T2" fmla="*/ 97 w 118"/>
                  <a:gd name="T3" fmla="*/ 187 h 106"/>
                  <a:gd name="T4" fmla="*/ 38 w 118"/>
                  <a:gd name="T5" fmla="*/ 59 h 106"/>
                  <a:gd name="T6" fmla="*/ 38 w 118"/>
                  <a:gd name="T7" fmla="*/ 59 h 106"/>
                  <a:gd name="T8" fmla="*/ 21 w 118"/>
                  <a:gd name="T9" fmla="*/ 187 h 106"/>
                  <a:gd name="T10" fmla="*/ 0 w 118"/>
                  <a:gd name="T11" fmla="*/ 187 h 106"/>
                  <a:gd name="T12" fmla="*/ 23 w 118"/>
                  <a:gd name="T13" fmla="*/ 0 h 106"/>
                  <a:gd name="T14" fmla="*/ 53 w 118"/>
                  <a:gd name="T15" fmla="*/ 0 h 106"/>
                  <a:gd name="T16" fmla="*/ 111 w 118"/>
                  <a:gd name="T17" fmla="*/ 146 h 106"/>
                  <a:gd name="T18" fmla="*/ 111 w 118"/>
                  <a:gd name="T19" fmla="*/ 146 h 106"/>
                  <a:gd name="T20" fmla="*/ 128 w 118"/>
                  <a:gd name="T21" fmla="*/ 0 h 106"/>
                  <a:gd name="T22" fmla="*/ 149 w 118"/>
                  <a:gd name="T23" fmla="*/ 0 h 106"/>
                  <a:gd name="T24" fmla="*/ 126 w 118"/>
                  <a:gd name="T25" fmla="*/ 18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8" h="106">
                    <a:moveTo>
                      <a:pt x="94" y="105"/>
                    </a:moveTo>
                    <a:lnTo>
                      <a:pt x="65" y="105"/>
                    </a:lnTo>
                    <a:lnTo>
                      <a:pt x="38" y="27"/>
                    </a:lnTo>
                    <a:lnTo>
                      <a:pt x="21" y="105"/>
                    </a:lnTo>
                    <a:lnTo>
                      <a:pt x="0" y="105"/>
                    </a:lnTo>
                    <a:lnTo>
                      <a:pt x="23" y="0"/>
                    </a:lnTo>
                    <a:lnTo>
                      <a:pt x="53" y="0"/>
                    </a:lnTo>
                    <a:lnTo>
                      <a:pt x="79" y="79"/>
                    </a:lnTo>
                    <a:lnTo>
                      <a:pt x="96" y="0"/>
                    </a:lnTo>
                    <a:lnTo>
                      <a:pt x="117" y="0"/>
                    </a:lnTo>
                    <a:lnTo>
                      <a:pt x="94" y="1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6" name="Freeform 15"/>
              <p:cNvSpPr>
                <a:spLocks/>
              </p:cNvSpPr>
              <p:nvPr/>
            </p:nvSpPr>
            <p:spPr bwMode="auto">
              <a:xfrm>
                <a:off x="1176" y="398"/>
                <a:ext cx="46" cy="108"/>
              </a:xfrm>
              <a:custGeom>
                <a:avLst/>
                <a:gdLst>
                  <a:gd name="T0" fmla="*/ 23 w 46"/>
                  <a:gd name="T1" fmla="*/ 187 h 106"/>
                  <a:gd name="T2" fmla="*/ 0 w 46"/>
                  <a:gd name="T3" fmla="*/ 187 h 106"/>
                  <a:gd name="T4" fmla="*/ 22 w 46"/>
                  <a:gd name="T5" fmla="*/ 0 h 106"/>
                  <a:gd name="T6" fmla="*/ 45 w 46"/>
                  <a:gd name="T7" fmla="*/ 0 h 106"/>
                  <a:gd name="T8" fmla="*/ 23 w 46"/>
                  <a:gd name="T9" fmla="*/ 187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6">
                    <a:moveTo>
                      <a:pt x="23" y="105"/>
                    </a:moveTo>
                    <a:lnTo>
                      <a:pt x="0" y="105"/>
                    </a:lnTo>
                    <a:lnTo>
                      <a:pt x="22" y="0"/>
                    </a:lnTo>
                    <a:lnTo>
                      <a:pt x="45" y="0"/>
                    </a:lnTo>
                    <a:lnTo>
                      <a:pt x="23" y="1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7" name="Freeform 16"/>
              <p:cNvSpPr>
                <a:spLocks/>
              </p:cNvSpPr>
              <p:nvPr/>
            </p:nvSpPr>
            <p:spPr bwMode="auto">
              <a:xfrm>
                <a:off x="1235" y="398"/>
                <a:ext cx="91" cy="108"/>
              </a:xfrm>
              <a:custGeom>
                <a:avLst/>
                <a:gdLst>
                  <a:gd name="T0" fmla="*/ 87 w 91"/>
                  <a:gd name="T1" fmla="*/ 17 h 106"/>
                  <a:gd name="T2" fmla="*/ 54 w 91"/>
                  <a:gd name="T3" fmla="*/ 17 h 106"/>
                  <a:gd name="T4" fmla="*/ 36 w 91"/>
                  <a:gd name="T5" fmla="*/ 187 h 106"/>
                  <a:gd name="T6" fmla="*/ 13 w 91"/>
                  <a:gd name="T7" fmla="*/ 187 h 106"/>
                  <a:gd name="T8" fmla="*/ 32 w 91"/>
                  <a:gd name="T9" fmla="*/ 17 h 106"/>
                  <a:gd name="T10" fmla="*/ 0 w 91"/>
                  <a:gd name="T11" fmla="*/ 17 h 106"/>
                  <a:gd name="T12" fmla="*/ 4 w 91"/>
                  <a:gd name="T13" fmla="*/ 0 h 106"/>
                  <a:gd name="T14" fmla="*/ 90 w 91"/>
                  <a:gd name="T15" fmla="*/ 0 h 106"/>
                  <a:gd name="T16" fmla="*/ 87 w 91"/>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106">
                    <a:moveTo>
                      <a:pt x="87" y="17"/>
                    </a:moveTo>
                    <a:lnTo>
                      <a:pt x="54" y="17"/>
                    </a:lnTo>
                    <a:lnTo>
                      <a:pt x="36" y="105"/>
                    </a:lnTo>
                    <a:lnTo>
                      <a:pt x="13" y="105"/>
                    </a:lnTo>
                    <a:lnTo>
                      <a:pt x="32" y="17"/>
                    </a:lnTo>
                    <a:lnTo>
                      <a:pt x="0" y="17"/>
                    </a:lnTo>
                    <a:lnTo>
                      <a:pt x="4" y="0"/>
                    </a:lnTo>
                    <a:lnTo>
                      <a:pt x="90" y="0"/>
                    </a:lnTo>
                    <a:lnTo>
                      <a:pt x="8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8" name="Freeform 17"/>
              <p:cNvSpPr>
                <a:spLocks/>
              </p:cNvSpPr>
              <p:nvPr/>
            </p:nvSpPr>
            <p:spPr bwMode="auto">
              <a:xfrm>
                <a:off x="1322" y="398"/>
                <a:ext cx="101" cy="108"/>
              </a:xfrm>
              <a:custGeom>
                <a:avLst/>
                <a:gdLst>
                  <a:gd name="T0" fmla="*/ 65 w 102"/>
                  <a:gd name="T1" fmla="*/ 17 h 106"/>
                  <a:gd name="T2" fmla="*/ 43 w 102"/>
                  <a:gd name="T3" fmla="*/ 17 h 106"/>
                  <a:gd name="T4" fmla="*/ 37 w 102"/>
                  <a:gd name="T5" fmla="*/ 76 h 106"/>
                  <a:gd name="T6" fmla="*/ 52 w 102"/>
                  <a:gd name="T7" fmla="*/ 76 h 106"/>
                  <a:gd name="T8" fmla="*/ 51 w 102"/>
                  <a:gd name="T9" fmla="*/ 102 h 106"/>
                  <a:gd name="T10" fmla="*/ 34 w 102"/>
                  <a:gd name="T11" fmla="*/ 102 h 106"/>
                  <a:gd name="T12" fmla="*/ 27 w 102"/>
                  <a:gd name="T13" fmla="*/ 161 h 106"/>
                  <a:gd name="T14" fmla="*/ 51 w 102"/>
                  <a:gd name="T15" fmla="*/ 161 h 106"/>
                  <a:gd name="T16" fmla="*/ 51 w 102"/>
                  <a:gd name="T17" fmla="*/ 187 h 106"/>
                  <a:gd name="T18" fmla="*/ 0 w 102"/>
                  <a:gd name="T19" fmla="*/ 187 h 106"/>
                  <a:gd name="T20" fmla="*/ 23 w 102"/>
                  <a:gd name="T21" fmla="*/ 0 h 106"/>
                  <a:gd name="T22" fmla="*/ 69 w 102"/>
                  <a:gd name="T23" fmla="*/ 0 h 106"/>
                  <a:gd name="T24" fmla="*/ 65 w 102"/>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06">
                    <a:moveTo>
                      <a:pt x="97" y="17"/>
                    </a:moveTo>
                    <a:lnTo>
                      <a:pt x="43" y="17"/>
                    </a:lnTo>
                    <a:lnTo>
                      <a:pt x="37" y="44"/>
                    </a:lnTo>
                    <a:lnTo>
                      <a:pt x="84" y="44"/>
                    </a:lnTo>
                    <a:lnTo>
                      <a:pt x="81" y="59"/>
                    </a:lnTo>
                    <a:lnTo>
                      <a:pt x="34" y="59"/>
                    </a:lnTo>
                    <a:lnTo>
                      <a:pt x="27" y="88"/>
                    </a:lnTo>
                    <a:lnTo>
                      <a:pt x="81" y="88"/>
                    </a:lnTo>
                    <a:lnTo>
                      <a:pt x="78" y="105"/>
                    </a:lnTo>
                    <a:lnTo>
                      <a:pt x="0" y="105"/>
                    </a:lnTo>
                    <a:lnTo>
                      <a:pt x="23" y="0"/>
                    </a:lnTo>
                    <a:lnTo>
                      <a:pt x="101" y="0"/>
                    </a:lnTo>
                    <a:lnTo>
                      <a:pt x="9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19" name="Freeform 18"/>
              <p:cNvSpPr>
                <a:spLocks/>
              </p:cNvSpPr>
              <p:nvPr/>
            </p:nvSpPr>
            <p:spPr bwMode="auto">
              <a:xfrm>
                <a:off x="1428" y="398"/>
                <a:ext cx="103" cy="54"/>
              </a:xfrm>
              <a:custGeom>
                <a:avLst/>
                <a:gdLst>
                  <a:gd name="T0" fmla="*/ 0 w 103"/>
                  <a:gd name="T1" fmla="*/ 169 h 52"/>
                  <a:gd name="T2" fmla="*/ 11 w 103"/>
                  <a:gd name="T3" fmla="*/ 0 h 52"/>
                  <a:gd name="T4" fmla="*/ 63 w 103"/>
                  <a:gd name="T5" fmla="*/ 0 h 52"/>
                  <a:gd name="T6" fmla="*/ 69 w 103"/>
                  <a:gd name="T7" fmla="*/ 0 h 52"/>
                  <a:gd name="T8" fmla="*/ 74 w 103"/>
                  <a:gd name="T9" fmla="*/ 1 h 52"/>
                  <a:gd name="T10" fmla="*/ 78 w 103"/>
                  <a:gd name="T11" fmla="*/ 2 h 52"/>
                  <a:gd name="T12" fmla="*/ 83 w 103"/>
                  <a:gd name="T13" fmla="*/ 3 h 52"/>
                  <a:gd name="T14" fmla="*/ 87 w 103"/>
                  <a:gd name="T15" fmla="*/ 5 h 52"/>
                  <a:gd name="T16" fmla="*/ 90 w 103"/>
                  <a:gd name="T17" fmla="*/ 8 h 52"/>
                  <a:gd name="T18" fmla="*/ 93 w 103"/>
                  <a:gd name="T19" fmla="*/ 10 h 52"/>
                  <a:gd name="T20" fmla="*/ 96 w 103"/>
                  <a:gd name="T21" fmla="*/ 51 h 52"/>
                  <a:gd name="T22" fmla="*/ 98 w 103"/>
                  <a:gd name="T23" fmla="*/ 59 h 52"/>
                  <a:gd name="T24" fmla="*/ 100 w 103"/>
                  <a:gd name="T25" fmla="*/ 65 h 52"/>
                  <a:gd name="T26" fmla="*/ 101 w 103"/>
                  <a:gd name="T27" fmla="*/ 77 h 52"/>
                  <a:gd name="T28" fmla="*/ 102 w 103"/>
                  <a:gd name="T29" fmla="*/ 89 h 52"/>
                  <a:gd name="T30" fmla="*/ 102 w 103"/>
                  <a:gd name="T31" fmla="*/ 108 h 52"/>
                  <a:gd name="T32" fmla="*/ 102 w 103"/>
                  <a:gd name="T33" fmla="*/ 125 h 52"/>
                  <a:gd name="T34" fmla="*/ 102 w 103"/>
                  <a:gd name="T35" fmla="*/ 142 h 52"/>
                  <a:gd name="T36" fmla="*/ 101 w 103"/>
                  <a:gd name="T37" fmla="*/ 153 h 52"/>
                  <a:gd name="T38" fmla="*/ 100 w 103"/>
                  <a:gd name="T39" fmla="*/ 169 h 52"/>
                  <a:gd name="T40" fmla="*/ 77 w 103"/>
                  <a:gd name="T41" fmla="*/ 169 h 52"/>
                  <a:gd name="T42" fmla="*/ 78 w 103"/>
                  <a:gd name="T43" fmla="*/ 165 h 52"/>
                  <a:gd name="T44" fmla="*/ 78 w 103"/>
                  <a:gd name="T45" fmla="*/ 153 h 52"/>
                  <a:gd name="T46" fmla="*/ 79 w 103"/>
                  <a:gd name="T47" fmla="*/ 137 h 52"/>
                  <a:gd name="T48" fmla="*/ 79 w 103"/>
                  <a:gd name="T49" fmla="*/ 116 h 52"/>
                  <a:gd name="T50" fmla="*/ 77 w 103"/>
                  <a:gd name="T51" fmla="*/ 92 h 52"/>
                  <a:gd name="T52" fmla="*/ 75 w 103"/>
                  <a:gd name="T53" fmla="*/ 80 h 52"/>
                  <a:gd name="T54" fmla="*/ 72 w 103"/>
                  <a:gd name="T55" fmla="*/ 68 h 52"/>
                  <a:gd name="T56" fmla="*/ 67 w 103"/>
                  <a:gd name="T57" fmla="*/ 61 h 52"/>
                  <a:gd name="T58" fmla="*/ 62 w 103"/>
                  <a:gd name="T59" fmla="*/ 57 h 52"/>
                  <a:gd name="T60" fmla="*/ 55 w 103"/>
                  <a:gd name="T61" fmla="*/ 57 h 52"/>
                  <a:gd name="T62" fmla="*/ 31 w 103"/>
                  <a:gd name="T63" fmla="*/ 57 h 52"/>
                  <a:gd name="T64" fmla="*/ 24 w 103"/>
                  <a:gd name="T65" fmla="*/ 169 h 52"/>
                  <a:gd name="T66" fmla="*/ 0 w 103"/>
                  <a:gd name="T67" fmla="*/ 169 h 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3" h="52">
                    <a:moveTo>
                      <a:pt x="0" y="51"/>
                    </a:moveTo>
                    <a:lnTo>
                      <a:pt x="11" y="0"/>
                    </a:lnTo>
                    <a:lnTo>
                      <a:pt x="63" y="0"/>
                    </a:lnTo>
                    <a:lnTo>
                      <a:pt x="69" y="0"/>
                    </a:lnTo>
                    <a:lnTo>
                      <a:pt x="74" y="1"/>
                    </a:lnTo>
                    <a:lnTo>
                      <a:pt x="78" y="2"/>
                    </a:lnTo>
                    <a:lnTo>
                      <a:pt x="83" y="3"/>
                    </a:lnTo>
                    <a:lnTo>
                      <a:pt x="87" y="5"/>
                    </a:lnTo>
                    <a:lnTo>
                      <a:pt x="90" y="8"/>
                    </a:lnTo>
                    <a:lnTo>
                      <a:pt x="93" y="10"/>
                    </a:lnTo>
                    <a:lnTo>
                      <a:pt x="96" y="13"/>
                    </a:lnTo>
                    <a:lnTo>
                      <a:pt x="98" y="17"/>
                    </a:lnTo>
                    <a:lnTo>
                      <a:pt x="100" y="20"/>
                    </a:lnTo>
                    <a:lnTo>
                      <a:pt x="101" y="24"/>
                    </a:lnTo>
                    <a:lnTo>
                      <a:pt x="102" y="28"/>
                    </a:lnTo>
                    <a:lnTo>
                      <a:pt x="102" y="33"/>
                    </a:lnTo>
                    <a:lnTo>
                      <a:pt x="102" y="37"/>
                    </a:lnTo>
                    <a:lnTo>
                      <a:pt x="102" y="42"/>
                    </a:lnTo>
                    <a:lnTo>
                      <a:pt x="101" y="46"/>
                    </a:lnTo>
                    <a:lnTo>
                      <a:pt x="100" y="51"/>
                    </a:lnTo>
                    <a:lnTo>
                      <a:pt x="77" y="51"/>
                    </a:lnTo>
                    <a:lnTo>
                      <a:pt x="78" y="50"/>
                    </a:lnTo>
                    <a:lnTo>
                      <a:pt x="78" y="46"/>
                    </a:lnTo>
                    <a:lnTo>
                      <a:pt x="79" y="40"/>
                    </a:lnTo>
                    <a:lnTo>
                      <a:pt x="79" y="35"/>
                    </a:lnTo>
                    <a:lnTo>
                      <a:pt x="77" y="29"/>
                    </a:lnTo>
                    <a:lnTo>
                      <a:pt x="75" y="25"/>
                    </a:lnTo>
                    <a:lnTo>
                      <a:pt x="72" y="21"/>
                    </a:lnTo>
                    <a:lnTo>
                      <a:pt x="67" y="18"/>
                    </a:lnTo>
                    <a:lnTo>
                      <a:pt x="62" y="16"/>
                    </a:lnTo>
                    <a:lnTo>
                      <a:pt x="55" y="16"/>
                    </a:lnTo>
                    <a:lnTo>
                      <a:pt x="31" y="16"/>
                    </a:lnTo>
                    <a:lnTo>
                      <a:pt x="24" y="51"/>
                    </a:lnTo>
                    <a:lnTo>
                      <a:pt x="0" y="51"/>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0" name="Freeform 19"/>
              <p:cNvSpPr>
                <a:spLocks/>
              </p:cNvSpPr>
              <p:nvPr/>
            </p:nvSpPr>
            <p:spPr bwMode="auto">
              <a:xfrm>
                <a:off x="1418" y="452"/>
                <a:ext cx="111" cy="54"/>
              </a:xfrm>
              <a:custGeom>
                <a:avLst/>
                <a:gdLst>
                  <a:gd name="T0" fmla="*/ 11 w 111"/>
                  <a:gd name="T1" fmla="*/ 0 h 53"/>
                  <a:gd name="T2" fmla="*/ 0 w 111"/>
                  <a:gd name="T3" fmla="*/ 88 h 53"/>
                  <a:gd name="T4" fmla="*/ 47 w 111"/>
                  <a:gd name="T5" fmla="*/ 88 h 53"/>
                  <a:gd name="T6" fmla="*/ 53 w 111"/>
                  <a:gd name="T7" fmla="*/ 86 h 53"/>
                  <a:gd name="T8" fmla="*/ 58 w 111"/>
                  <a:gd name="T9" fmla="*/ 86 h 53"/>
                  <a:gd name="T10" fmla="*/ 63 w 111"/>
                  <a:gd name="T11" fmla="*/ 84 h 53"/>
                  <a:gd name="T12" fmla="*/ 69 w 111"/>
                  <a:gd name="T13" fmla="*/ 80 h 53"/>
                  <a:gd name="T14" fmla="*/ 74 w 111"/>
                  <a:gd name="T15" fmla="*/ 78 h 53"/>
                  <a:gd name="T16" fmla="*/ 79 w 111"/>
                  <a:gd name="T17" fmla="*/ 76 h 53"/>
                  <a:gd name="T18" fmla="*/ 83 w 111"/>
                  <a:gd name="T19" fmla="*/ 73 h 53"/>
                  <a:gd name="T20" fmla="*/ 88 w 111"/>
                  <a:gd name="T21" fmla="*/ 70 h 53"/>
                  <a:gd name="T22" fmla="*/ 92 w 111"/>
                  <a:gd name="T23" fmla="*/ 66 h 53"/>
                  <a:gd name="T24" fmla="*/ 95 w 111"/>
                  <a:gd name="T25" fmla="*/ 62 h 53"/>
                  <a:gd name="T26" fmla="*/ 99 w 111"/>
                  <a:gd name="T27" fmla="*/ 25 h 53"/>
                  <a:gd name="T28" fmla="*/ 102 w 111"/>
                  <a:gd name="T29" fmla="*/ 20 h 53"/>
                  <a:gd name="T30" fmla="*/ 105 w 111"/>
                  <a:gd name="T31" fmla="*/ 15 h 53"/>
                  <a:gd name="T32" fmla="*/ 107 w 111"/>
                  <a:gd name="T33" fmla="*/ 8 h 53"/>
                  <a:gd name="T34" fmla="*/ 110 w 111"/>
                  <a:gd name="T35" fmla="*/ 2 h 53"/>
                  <a:gd name="T36" fmla="*/ 110 w 111"/>
                  <a:gd name="T37" fmla="*/ 0 h 53"/>
                  <a:gd name="T38" fmla="*/ 87 w 111"/>
                  <a:gd name="T39" fmla="*/ 0 h 53"/>
                  <a:gd name="T40" fmla="*/ 86 w 111"/>
                  <a:gd name="T41" fmla="*/ 3 h 53"/>
                  <a:gd name="T42" fmla="*/ 85 w 111"/>
                  <a:gd name="T43" fmla="*/ 7 h 53"/>
                  <a:gd name="T44" fmla="*/ 83 w 111"/>
                  <a:gd name="T45" fmla="*/ 11 h 53"/>
                  <a:gd name="T46" fmla="*/ 82 w 111"/>
                  <a:gd name="T47" fmla="*/ 15 h 53"/>
                  <a:gd name="T48" fmla="*/ 79 w 111"/>
                  <a:gd name="T49" fmla="*/ 18 h 53"/>
                  <a:gd name="T50" fmla="*/ 77 w 111"/>
                  <a:gd name="T51" fmla="*/ 21 h 53"/>
                  <a:gd name="T52" fmla="*/ 74 w 111"/>
                  <a:gd name="T53" fmla="*/ 24 h 53"/>
                  <a:gd name="T54" fmla="*/ 71 w 111"/>
                  <a:gd name="T55" fmla="*/ 26 h 53"/>
                  <a:gd name="T56" fmla="*/ 68 w 111"/>
                  <a:gd name="T57" fmla="*/ 60 h 53"/>
                  <a:gd name="T58" fmla="*/ 65 w 111"/>
                  <a:gd name="T59" fmla="*/ 63 h 53"/>
                  <a:gd name="T60" fmla="*/ 61 w 111"/>
                  <a:gd name="T61" fmla="*/ 64 h 53"/>
                  <a:gd name="T62" fmla="*/ 57 w 111"/>
                  <a:gd name="T63" fmla="*/ 65 h 53"/>
                  <a:gd name="T64" fmla="*/ 52 w 111"/>
                  <a:gd name="T65" fmla="*/ 67 h 53"/>
                  <a:gd name="T66" fmla="*/ 48 w 111"/>
                  <a:gd name="T67" fmla="*/ 67 h 53"/>
                  <a:gd name="T68" fmla="*/ 43 w 111"/>
                  <a:gd name="T69" fmla="*/ 67 h 53"/>
                  <a:gd name="T70" fmla="*/ 27 w 111"/>
                  <a:gd name="T71" fmla="*/ 67 h 53"/>
                  <a:gd name="T72" fmla="*/ 34 w 111"/>
                  <a:gd name="T73" fmla="*/ 0 h 53"/>
                  <a:gd name="T74" fmla="*/ 11 w 111"/>
                  <a:gd name="T75" fmla="*/ 0 h 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11" h="53">
                    <a:moveTo>
                      <a:pt x="11" y="0"/>
                    </a:moveTo>
                    <a:lnTo>
                      <a:pt x="0" y="52"/>
                    </a:lnTo>
                    <a:lnTo>
                      <a:pt x="47" y="52"/>
                    </a:lnTo>
                    <a:lnTo>
                      <a:pt x="53" y="51"/>
                    </a:lnTo>
                    <a:lnTo>
                      <a:pt x="58" y="51"/>
                    </a:lnTo>
                    <a:lnTo>
                      <a:pt x="63" y="50"/>
                    </a:lnTo>
                    <a:lnTo>
                      <a:pt x="69" y="48"/>
                    </a:lnTo>
                    <a:lnTo>
                      <a:pt x="74" y="46"/>
                    </a:lnTo>
                    <a:lnTo>
                      <a:pt x="79" y="44"/>
                    </a:lnTo>
                    <a:lnTo>
                      <a:pt x="83" y="41"/>
                    </a:lnTo>
                    <a:lnTo>
                      <a:pt x="88" y="38"/>
                    </a:lnTo>
                    <a:lnTo>
                      <a:pt x="92" y="34"/>
                    </a:lnTo>
                    <a:lnTo>
                      <a:pt x="95" y="30"/>
                    </a:lnTo>
                    <a:lnTo>
                      <a:pt x="99" y="25"/>
                    </a:lnTo>
                    <a:lnTo>
                      <a:pt x="102" y="20"/>
                    </a:lnTo>
                    <a:lnTo>
                      <a:pt x="105" y="15"/>
                    </a:lnTo>
                    <a:lnTo>
                      <a:pt x="107" y="8"/>
                    </a:lnTo>
                    <a:lnTo>
                      <a:pt x="110" y="2"/>
                    </a:lnTo>
                    <a:lnTo>
                      <a:pt x="110" y="0"/>
                    </a:lnTo>
                    <a:lnTo>
                      <a:pt x="87" y="0"/>
                    </a:lnTo>
                    <a:lnTo>
                      <a:pt x="86" y="3"/>
                    </a:lnTo>
                    <a:lnTo>
                      <a:pt x="85" y="7"/>
                    </a:lnTo>
                    <a:lnTo>
                      <a:pt x="83" y="11"/>
                    </a:lnTo>
                    <a:lnTo>
                      <a:pt x="82" y="15"/>
                    </a:lnTo>
                    <a:lnTo>
                      <a:pt x="79" y="18"/>
                    </a:lnTo>
                    <a:lnTo>
                      <a:pt x="77" y="21"/>
                    </a:lnTo>
                    <a:lnTo>
                      <a:pt x="74" y="24"/>
                    </a:lnTo>
                    <a:lnTo>
                      <a:pt x="71" y="26"/>
                    </a:lnTo>
                    <a:lnTo>
                      <a:pt x="68" y="28"/>
                    </a:lnTo>
                    <a:lnTo>
                      <a:pt x="65" y="31"/>
                    </a:lnTo>
                    <a:lnTo>
                      <a:pt x="61" y="32"/>
                    </a:lnTo>
                    <a:lnTo>
                      <a:pt x="57" y="33"/>
                    </a:lnTo>
                    <a:lnTo>
                      <a:pt x="52" y="35"/>
                    </a:lnTo>
                    <a:lnTo>
                      <a:pt x="48" y="35"/>
                    </a:lnTo>
                    <a:lnTo>
                      <a:pt x="43" y="35"/>
                    </a:lnTo>
                    <a:lnTo>
                      <a:pt x="27" y="35"/>
                    </a:lnTo>
                    <a:lnTo>
                      <a:pt x="34" y="0"/>
                    </a:lnTo>
                    <a:lnTo>
                      <a:pt x="1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1" name="Freeform 20"/>
              <p:cNvSpPr>
                <a:spLocks/>
              </p:cNvSpPr>
              <p:nvPr/>
            </p:nvSpPr>
            <p:spPr bwMode="auto">
              <a:xfrm>
                <a:off x="1560" y="398"/>
                <a:ext cx="92" cy="108"/>
              </a:xfrm>
              <a:custGeom>
                <a:avLst/>
                <a:gdLst>
                  <a:gd name="T0" fmla="*/ 117 w 91"/>
                  <a:gd name="T1" fmla="*/ 17 h 106"/>
                  <a:gd name="T2" fmla="*/ 113 w 91"/>
                  <a:gd name="T3" fmla="*/ 17 h 106"/>
                  <a:gd name="T4" fmla="*/ 105 w 91"/>
                  <a:gd name="T5" fmla="*/ 17 h 106"/>
                  <a:gd name="T6" fmla="*/ 97 w 91"/>
                  <a:gd name="T7" fmla="*/ 17 h 106"/>
                  <a:gd name="T8" fmla="*/ 89 w 91"/>
                  <a:gd name="T9" fmla="*/ 17 h 106"/>
                  <a:gd name="T10" fmla="*/ 82 w 91"/>
                  <a:gd name="T11" fmla="*/ 18 h 106"/>
                  <a:gd name="T12" fmla="*/ 45 w 91"/>
                  <a:gd name="T13" fmla="*/ 19 h 106"/>
                  <a:gd name="T14" fmla="*/ 43 w 91"/>
                  <a:gd name="T15" fmla="*/ 23 h 106"/>
                  <a:gd name="T16" fmla="*/ 42 w 91"/>
                  <a:gd name="T17" fmla="*/ 59 h 106"/>
                  <a:gd name="T18" fmla="*/ 45 w 91"/>
                  <a:gd name="T19" fmla="*/ 66 h 106"/>
                  <a:gd name="T20" fmla="*/ 82 w 91"/>
                  <a:gd name="T21" fmla="*/ 71 h 106"/>
                  <a:gd name="T22" fmla="*/ 89 w 91"/>
                  <a:gd name="T23" fmla="*/ 77 h 106"/>
                  <a:gd name="T24" fmla="*/ 97 w 91"/>
                  <a:gd name="T25" fmla="*/ 88 h 106"/>
                  <a:gd name="T26" fmla="*/ 104 w 91"/>
                  <a:gd name="T27" fmla="*/ 102 h 106"/>
                  <a:gd name="T28" fmla="*/ 110 w 91"/>
                  <a:gd name="T29" fmla="*/ 118 h 106"/>
                  <a:gd name="T30" fmla="*/ 112 w 91"/>
                  <a:gd name="T31" fmla="*/ 134 h 106"/>
                  <a:gd name="T32" fmla="*/ 110 w 91"/>
                  <a:gd name="T33" fmla="*/ 157 h 106"/>
                  <a:gd name="T34" fmla="*/ 104 w 91"/>
                  <a:gd name="T35" fmla="*/ 170 h 106"/>
                  <a:gd name="T36" fmla="*/ 94 w 91"/>
                  <a:gd name="T37" fmla="*/ 181 h 106"/>
                  <a:gd name="T38" fmla="*/ 78 w 91"/>
                  <a:gd name="T39" fmla="*/ 185 h 106"/>
                  <a:gd name="T40" fmla="*/ 0 w 91"/>
                  <a:gd name="T41" fmla="*/ 187 h 106"/>
                  <a:gd name="T42" fmla="*/ 32 w 91"/>
                  <a:gd name="T43" fmla="*/ 161 h 106"/>
                  <a:gd name="T44" fmla="*/ 39 w 91"/>
                  <a:gd name="T45" fmla="*/ 161 h 106"/>
                  <a:gd name="T46" fmla="*/ 78 w 91"/>
                  <a:gd name="T47" fmla="*/ 160 h 106"/>
                  <a:gd name="T48" fmla="*/ 83 w 91"/>
                  <a:gd name="T49" fmla="*/ 157 h 106"/>
                  <a:gd name="T50" fmla="*/ 86 w 91"/>
                  <a:gd name="T51" fmla="*/ 149 h 106"/>
                  <a:gd name="T52" fmla="*/ 85 w 91"/>
                  <a:gd name="T53" fmla="*/ 132 h 106"/>
                  <a:gd name="T54" fmla="*/ 81 w 91"/>
                  <a:gd name="T55" fmla="*/ 122 h 106"/>
                  <a:gd name="T56" fmla="*/ 42 w 91"/>
                  <a:gd name="T57" fmla="*/ 108 h 106"/>
                  <a:gd name="T58" fmla="*/ 35 w 91"/>
                  <a:gd name="T59" fmla="*/ 96 h 106"/>
                  <a:gd name="T60" fmla="*/ 27 w 91"/>
                  <a:gd name="T61" fmla="*/ 82 h 106"/>
                  <a:gd name="T62" fmla="*/ 21 w 91"/>
                  <a:gd name="T63" fmla="*/ 74 h 106"/>
                  <a:gd name="T64" fmla="*/ 17 w 91"/>
                  <a:gd name="T65" fmla="*/ 66 h 106"/>
                  <a:gd name="T66" fmla="*/ 16 w 91"/>
                  <a:gd name="T67" fmla="*/ 25 h 106"/>
                  <a:gd name="T68" fmla="*/ 20 w 91"/>
                  <a:gd name="T69" fmla="*/ 14 h 106"/>
                  <a:gd name="T70" fmla="*/ 28 w 91"/>
                  <a:gd name="T71" fmla="*/ 7 h 106"/>
                  <a:gd name="T72" fmla="*/ 41 w 91"/>
                  <a:gd name="T73" fmla="*/ 2 h 106"/>
                  <a:gd name="T74" fmla="*/ 91 w 91"/>
                  <a:gd name="T75" fmla="*/ 0 h 106"/>
                  <a:gd name="T76" fmla="*/ 96 w 91"/>
                  <a:gd name="T77" fmla="*/ 0 h 106"/>
                  <a:gd name="T78" fmla="*/ 106 w 91"/>
                  <a:gd name="T79" fmla="*/ 0 h 106"/>
                  <a:gd name="T80" fmla="*/ 117 w 91"/>
                  <a:gd name="T81" fmla="*/ 0 h 106"/>
                  <a:gd name="T82" fmla="*/ 122 w 91"/>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106">
                    <a:moveTo>
                      <a:pt x="86" y="17"/>
                    </a:moveTo>
                    <a:lnTo>
                      <a:pt x="85" y="17"/>
                    </a:lnTo>
                    <a:lnTo>
                      <a:pt x="83" y="17"/>
                    </a:lnTo>
                    <a:lnTo>
                      <a:pt x="81" y="17"/>
                    </a:lnTo>
                    <a:lnTo>
                      <a:pt x="77" y="17"/>
                    </a:lnTo>
                    <a:lnTo>
                      <a:pt x="73" y="17"/>
                    </a:lnTo>
                    <a:lnTo>
                      <a:pt x="69" y="17"/>
                    </a:lnTo>
                    <a:lnTo>
                      <a:pt x="65" y="17"/>
                    </a:lnTo>
                    <a:lnTo>
                      <a:pt x="62" y="17"/>
                    </a:lnTo>
                    <a:lnTo>
                      <a:pt x="57" y="17"/>
                    </a:lnTo>
                    <a:lnTo>
                      <a:pt x="53" y="17"/>
                    </a:lnTo>
                    <a:lnTo>
                      <a:pt x="50" y="18"/>
                    </a:lnTo>
                    <a:lnTo>
                      <a:pt x="47" y="19"/>
                    </a:lnTo>
                    <a:lnTo>
                      <a:pt x="45" y="19"/>
                    </a:lnTo>
                    <a:lnTo>
                      <a:pt x="44" y="21"/>
                    </a:lnTo>
                    <a:lnTo>
                      <a:pt x="43" y="23"/>
                    </a:lnTo>
                    <a:lnTo>
                      <a:pt x="42" y="24"/>
                    </a:lnTo>
                    <a:lnTo>
                      <a:pt x="42" y="27"/>
                    </a:lnTo>
                    <a:lnTo>
                      <a:pt x="43" y="30"/>
                    </a:lnTo>
                    <a:lnTo>
                      <a:pt x="45" y="34"/>
                    </a:lnTo>
                    <a:lnTo>
                      <a:pt x="47" y="36"/>
                    </a:lnTo>
                    <a:lnTo>
                      <a:pt x="50" y="39"/>
                    </a:lnTo>
                    <a:lnTo>
                      <a:pt x="53" y="42"/>
                    </a:lnTo>
                    <a:lnTo>
                      <a:pt x="57" y="45"/>
                    </a:lnTo>
                    <a:lnTo>
                      <a:pt x="61" y="49"/>
                    </a:lnTo>
                    <a:lnTo>
                      <a:pt x="65" y="52"/>
                    </a:lnTo>
                    <a:lnTo>
                      <a:pt x="69" y="55"/>
                    </a:lnTo>
                    <a:lnTo>
                      <a:pt x="72" y="59"/>
                    </a:lnTo>
                    <a:lnTo>
                      <a:pt x="75" y="63"/>
                    </a:lnTo>
                    <a:lnTo>
                      <a:pt x="78" y="67"/>
                    </a:lnTo>
                    <a:lnTo>
                      <a:pt x="79" y="71"/>
                    </a:lnTo>
                    <a:lnTo>
                      <a:pt x="80" y="75"/>
                    </a:lnTo>
                    <a:lnTo>
                      <a:pt x="80" y="80"/>
                    </a:lnTo>
                    <a:lnTo>
                      <a:pt x="78" y="85"/>
                    </a:lnTo>
                    <a:lnTo>
                      <a:pt x="76" y="90"/>
                    </a:lnTo>
                    <a:lnTo>
                      <a:pt x="72" y="94"/>
                    </a:lnTo>
                    <a:lnTo>
                      <a:pt x="68" y="98"/>
                    </a:lnTo>
                    <a:lnTo>
                      <a:pt x="62" y="101"/>
                    </a:lnTo>
                    <a:lnTo>
                      <a:pt x="54" y="103"/>
                    </a:lnTo>
                    <a:lnTo>
                      <a:pt x="46" y="104"/>
                    </a:lnTo>
                    <a:lnTo>
                      <a:pt x="36" y="105"/>
                    </a:lnTo>
                    <a:lnTo>
                      <a:pt x="0" y="105"/>
                    </a:lnTo>
                    <a:lnTo>
                      <a:pt x="3" y="88"/>
                    </a:lnTo>
                    <a:lnTo>
                      <a:pt x="32" y="88"/>
                    </a:lnTo>
                    <a:lnTo>
                      <a:pt x="36" y="88"/>
                    </a:lnTo>
                    <a:lnTo>
                      <a:pt x="39" y="88"/>
                    </a:lnTo>
                    <a:lnTo>
                      <a:pt x="42" y="88"/>
                    </a:lnTo>
                    <a:lnTo>
                      <a:pt x="46" y="87"/>
                    </a:lnTo>
                    <a:lnTo>
                      <a:pt x="49" y="86"/>
                    </a:lnTo>
                    <a:lnTo>
                      <a:pt x="51" y="85"/>
                    </a:lnTo>
                    <a:lnTo>
                      <a:pt x="53" y="82"/>
                    </a:lnTo>
                    <a:lnTo>
                      <a:pt x="54" y="80"/>
                    </a:lnTo>
                    <a:lnTo>
                      <a:pt x="54" y="77"/>
                    </a:lnTo>
                    <a:lnTo>
                      <a:pt x="53" y="74"/>
                    </a:lnTo>
                    <a:lnTo>
                      <a:pt x="51" y="71"/>
                    </a:lnTo>
                    <a:lnTo>
                      <a:pt x="49" y="69"/>
                    </a:lnTo>
                    <a:lnTo>
                      <a:pt x="46" y="65"/>
                    </a:lnTo>
                    <a:lnTo>
                      <a:pt x="42" y="62"/>
                    </a:lnTo>
                    <a:lnTo>
                      <a:pt x="38" y="59"/>
                    </a:lnTo>
                    <a:lnTo>
                      <a:pt x="35" y="56"/>
                    </a:lnTo>
                    <a:lnTo>
                      <a:pt x="31" y="53"/>
                    </a:lnTo>
                    <a:lnTo>
                      <a:pt x="27" y="49"/>
                    </a:lnTo>
                    <a:lnTo>
                      <a:pt x="24" y="45"/>
                    </a:lnTo>
                    <a:lnTo>
                      <a:pt x="21" y="42"/>
                    </a:lnTo>
                    <a:lnTo>
                      <a:pt x="18" y="38"/>
                    </a:lnTo>
                    <a:lnTo>
                      <a:pt x="17" y="34"/>
                    </a:lnTo>
                    <a:lnTo>
                      <a:pt x="16" y="29"/>
                    </a:lnTo>
                    <a:lnTo>
                      <a:pt x="16" y="25"/>
                    </a:lnTo>
                    <a:lnTo>
                      <a:pt x="17" y="19"/>
                    </a:lnTo>
                    <a:lnTo>
                      <a:pt x="20" y="14"/>
                    </a:lnTo>
                    <a:lnTo>
                      <a:pt x="23" y="10"/>
                    </a:lnTo>
                    <a:lnTo>
                      <a:pt x="28" y="7"/>
                    </a:lnTo>
                    <a:lnTo>
                      <a:pt x="34" y="4"/>
                    </a:lnTo>
                    <a:lnTo>
                      <a:pt x="41" y="2"/>
                    </a:lnTo>
                    <a:lnTo>
                      <a:pt x="49" y="0"/>
                    </a:lnTo>
                    <a:lnTo>
                      <a:pt x="59" y="0"/>
                    </a:lnTo>
                    <a:lnTo>
                      <a:pt x="60" y="0"/>
                    </a:lnTo>
                    <a:lnTo>
                      <a:pt x="64" y="0"/>
                    </a:lnTo>
                    <a:lnTo>
                      <a:pt x="69" y="0"/>
                    </a:lnTo>
                    <a:lnTo>
                      <a:pt x="74" y="0"/>
                    </a:lnTo>
                    <a:lnTo>
                      <a:pt x="80" y="0"/>
                    </a:lnTo>
                    <a:lnTo>
                      <a:pt x="85" y="0"/>
                    </a:lnTo>
                    <a:lnTo>
                      <a:pt x="89" y="0"/>
                    </a:lnTo>
                    <a:lnTo>
                      <a:pt x="90" y="0"/>
                    </a:lnTo>
                    <a:lnTo>
                      <a:pt x="86"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2" name="Freeform 21"/>
              <p:cNvSpPr>
                <a:spLocks/>
              </p:cNvSpPr>
              <p:nvPr/>
            </p:nvSpPr>
            <p:spPr bwMode="auto">
              <a:xfrm>
                <a:off x="1660" y="398"/>
                <a:ext cx="93" cy="108"/>
              </a:xfrm>
              <a:custGeom>
                <a:avLst/>
                <a:gdLst>
                  <a:gd name="T0" fmla="*/ 88 w 93"/>
                  <a:gd name="T1" fmla="*/ 17 h 106"/>
                  <a:gd name="T2" fmla="*/ 56 w 93"/>
                  <a:gd name="T3" fmla="*/ 17 h 106"/>
                  <a:gd name="T4" fmla="*/ 37 w 93"/>
                  <a:gd name="T5" fmla="*/ 187 h 106"/>
                  <a:gd name="T6" fmla="*/ 14 w 93"/>
                  <a:gd name="T7" fmla="*/ 187 h 106"/>
                  <a:gd name="T8" fmla="*/ 33 w 93"/>
                  <a:gd name="T9" fmla="*/ 17 h 106"/>
                  <a:gd name="T10" fmla="*/ 0 w 93"/>
                  <a:gd name="T11" fmla="*/ 17 h 106"/>
                  <a:gd name="T12" fmla="*/ 4 w 93"/>
                  <a:gd name="T13" fmla="*/ 0 h 106"/>
                  <a:gd name="T14" fmla="*/ 92 w 93"/>
                  <a:gd name="T15" fmla="*/ 0 h 106"/>
                  <a:gd name="T16" fmla="*/ 88 w 93"/>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 h="106">
                    <a:moveTo>
                      <a:pt x="88" y="17"/>
                    </a:moveTo>
                    <a:lnTo>
                      <a:pt x="56" y="17"/>
                    </a:lnTo>
                    <a:lnTo>
                      <a:pt x="37" y="105"/>
                    </a:lnTo>
                    <a:lnTo>
                      <a:pt x="14" y="105"/>
                    </a:lnTo>
                    <a:lnTo>
                      <a:pt x="33" y="17"/>
                    </a:lnTo>
                    <a:lnTo>
                      <a:pt x="0" y="17"/>
                    </a:lnTo>
                    <a:lnTo>
                      <a:pt x="4" y="0"/>
                    </a:lnTo>
                    <a:lnTo>
                      <a:pt x="92" y="0"/>
                    </a:lnTo>
                    <a:lnTo>
                      <a:pt x="88"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3" name="Freeform 22"/>
              <p:cNvSpPr>
                <a:spLocks/>
              </p:cNvSpPr>
              <p:nvPr/>
            </p:nvSpPr>
            <p:spPr bwMode="auto">
              <a:xfrm>
                <a:off x="1716" y="398"/>
                <a:ext cx="108" cy="108"/>
              </a:xfrm>
              <a:custGeom>
                <a:avLst/>
                <a:gdLst>
                  <a:gd name="T0" fmla="*/ 37 w 108"/>
                  <a:gd name="T1" fmla="*/ 187 h 106"/>
                  <a:gd name="T2" fmla="*/ 47 w 108"/>
                  <a:gd name="T3" fmla="*/ 161 h 106"/>
                  <a:gd name="T4" fmla="*/ 81 w 108"/>
                  <a:gd name="T5" fmla="*/ 161 h 106"/>
                  <a:gd name="T6" fmla="*/ 71 w 108"/>
                  <a:gd name="T7" fmla="*/ 20 h 106"/>
                  <a:gd name="T8" fmla="*/ 24 w 108"/>
                  <a:gd name="T9" fmla="*/ 187 h 106"/>
                  <a:gd name="T10" fmla="*/ 0 w 108"/>
                  <a:gd name="T11" fmla="*/ 187 h 106"/>
                  <a:gd name="T12" fmla="*/ 62 w 108"/>
                  <a:gd name="T13" fmla="*/ 0 h 106"/>
                  <a:gd name="T14" fmla="*/ 90 w 108"/>
                  <a:gd name="T15" fmla="*/ 0 h 106"/>
                  <a:gd name="T16" fmla="*/ 107 w 108"/>
                  <a:gd name="T17" fmla="*/ 187 h 106"/>
                  <a:gd name="T18" fmla="*/ 37 w 108"/>
                  <a:gd name="T19" fmla="*/ 18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 h="106">
                    <a:moveTo>
                      <a:pt x="37" y="105"/>
                    </a:moveTo>
                    <a:lnTo>
                      <a:pt x="47" y="88"/>
                    </a:lnTo>
                    <a:lnTo>
                      <a:pt x="81" y="88"/>
                    </a:lnTo>
                    <a:lnTo>
                      <a:pt x="71" y="20"/>
                    </a:lnTo>
                    <a:lnTo>
                      <a:pt x="24" y="105"/>
                    </a:lnTo>
                    <a:lnTo>
                      <a:pt x="0" y="105"/>
                    </a:lnTo>
                    <a:lnTo>
                      <a:pt x="62" y="0"/>
                    </a:lnTo>
                    <a:lnTo>
                      <a:pt x="90" y="0"/>
                    </a:lnTo>
                    <a:lnTo>
                      <a:pt x="107" y="105"/>
                    </a:lnTo>
                    <a:lnTo>
                      <a:pt x="37" y="105"/>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4" name="Freeform 23"/>
              <p:cNvSpPr>
                <a:spLocks/>
              </p:cNvSpPr>
              <p:nvPr/>
            </p:nvSpPr>
            <p:spPr bwMode="auto">
              <a:xfrm>
                <a:off x="1831" y="398"/>
                <a:ext cx="93" cy="108"/>
              </a:xfrm>
              <a:custGeom>
                <a:avLst/>
                <a:gdLst>
                  <a:gd name="T0" fmla="*/ 57 w 94"/>
                  <a:gd name="T1" fmla="*/ 17 h 106"/>
                  <a:gd name="T2" fmla="*/ 47 w 94"/>
                  <a:gd name="T3" fmla="*/ 17 h 106"/>
                  <a:gd name="T4" fmla="*/ 38 w 94"/>
                  <a:gd name="T5" fmla="*/ 187 h 106"/>
                  <a:gd name="T6" fmla="*/ 14 w 94"/>
                  <a:gd name="T7" fmla="*/ 187 h 106"/>
                  <a:gd name="T8" fmla="*/ 33 w 94"/>
                  <a:gd name="T9" fmla="*/ 17 h 106"/>
                  <a:gd name="T10" fmla="*/ 0 w 94"/>
                  <a:gd name="T11" fmla="*/ 17 h 106"/>
                  <a:gd name="T12" fmla="*/ 4 w 94"/>
                  <a:gd name="T13" fmla="*/ 0 h 106"/>
                  <a:gd name="T14" fmla="*/ 61 w 94"/>
                  <a:gd name="T15" fmla="*/ 0 h 106"/>
                  <a:gd name="T16" fmla="*/ 57 w 94"/>
                  <a:gd name="T17" fmla="*/ 1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 h="106">
                    <a:moveTo>
                      <a:pt x="89" y="17"/>
                    </a:moveTo>
                    <a:lnTo>
                      <a:pt x="56" y="17"/>
                    </a:lnTo>
                    <a:lnTo>
                      <a:pt x="38" y="105"/>
                    </a:lnTo>
                    <a:lnTo>
                      <a:pt x="14" y="105"/>
                    </a:lnTo>
                    <a:lnTo>
                      <a:pt x="33" y="17"/>
                    </a:lnTo>
                    <a:lnTo>
                      <a:pt x="0" y="17"/>
                    </a:lnTo>
                    <a:lnTo>
                      <a:pt x="4" y="0"/>
                    </a:lnTo>
                    <a:lnTo>
                      <a:pt x="93" y="0"/>
                    </a:lnTo>
                    <a:lnTo>
                      <a:pt x="89"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5" name="Freeform 24"/>
              <p:cNvSpPr>
                <a:spLocks/>
              </p:cNvSpPr>
              <p:nvPr/>
            </p:nvSpPr>
            <p:spPr bwMode="auto">
              <a:xfrm>
                <a:off x="1918" y="398"/>
                <a:ext cx="101" cy="108"/>
              </a:xfrm>
              <a:custGeom>
                <a:avLst/>
                <a:gdLst>
                  <a:gd name="T0" fmla="*/ 97 w 101"/>
                  <a:gd name="T1" fmla="*/ 17 h 106"/>
                  <a:gd name="T2" fmla="*/ 43 w 101"/>
                  <a:gd name="T3" fmla="*/ 17 h 106"/>
                  <a:gd name="T4" fmla="*/ 37 w 101"/>
                  <a:gd name="T5" fmla="*/ 76 h 106"/>
                  <a:gd name="T6" fmla="*/ 84 w 101"/>
                  <a:gd name="T7" fmla="*/ 76 h 106"/>
                  <a:gd name="T8" fmla="*/ 80 w 101"/>
                  <a:gd name="T9" fmla="*/ 102 h 106"/>
                  <a:gd name="T10" fmla="*/ 33 w 101"/>
                  <a:gd name="T11" fmla="*/ 102 h 106"/>
                  <a:gd name="T12" fmla="*/ 27 w 101"/>
                  <a:gd name="T13" fmla="*/ 161 h 106"/>
                  <a:gd name="T14" fmla="*/ 81 w 101"/>
                  <a:gd name="T15" fmla="*/ 161 h 106"/>
                  <a:gd name="T16" fmla="*/ 78 w 101"/>
                  <a:gd name="T17" fmla="*/ 187 h 106"/>
                  <a:gd name="T18" fmla="*/ 0 w 101"/>
                  <a:gd name="T19" fmla="*/ 187 h 106"/>
                  <a:gd name="T20" fmla="*/ 23 w 101"/>
                  <a:gd name="T21" fmla="*/ 0 h 106"/>
                  <a:gd name="T22" fmla="*/ 100 w 101"/>
                  <a:gd name="T23" fmla="*/ 0 h 106"/>
                  <a:gd name="T24" fmla="*/ 97 w 101"/>
                  <a:gd name="T25" fmla="*/ 17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 h="106">
                    <a:moveTo>
                      <a:pt x="97" y="17"/>
                    </a:moveTo>
                    <a:lnTo>
                      <a:pt x="43" y="17"/>
                    </a:lnTo>
                    <a:lnTo>
                      <a:pt x="37" y="44"/>
                    </a:lnTo>
                    <a:lnTo>
                      <a:pt x="84" y="44"/>
                    </a:lnTo>
                    <a:lnTo>
                      <a:pt x="80" y="59"/>
                    </a:lnTo>
                    <a:lnTo>
                      <a:pt x="33" y="59"/>
                    </a:lnTo>
                    <a:lnTo>
                      <a:pt x="27" y="88"/>
                    </a:lnTo>
                    <a:lnTo>
                      <a:pt x="81" y="88"/>
                    </a:lnTo>
                    <a:lnTo>
                      <a:pt x="78" y="105"/>
                    </a:lnTo>
                    <a:lnTo>
                      <a:pt x="0" y="105"/>
                    </a:lnTo>
                    <a:lnTo>
                      <a:pt x="23" y="0"/>
                    </a:lnTo>
                    <a:lnTo>
                      <a:pt x="100" y="0"/>
                    </a:lnTo>
                    <a:lnTo>
                      <a:pt x="9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6" name="Freeform 25"/>
              <p:cNvSpPr>
                <a:spLocks/>
              </p:cNvSpPr>
              <p:nvPr/>
            </p:nvSpPr>
            <p:spPr bwMode="auto">
              <a:xfrm>
                <a:off x="2012" y="398"/>
                <a:ext cx="88" cy="108"/>
              </a:xfrm>
              <a:custGeom>
                <a:avLst/>
                <a:gdLst>
                  <a:gd name="T0" fmla="*/ 43 w 90"/>
                  <a:gd name="T1" fmla="*/ 17 h 106"/>
                  <a:gd name="T2" fmla="*/ 41 w 90"/>
                  <a:gd name="T3" fmla="*/ 17 h 106"/>
                  <a:gd name="T4" fmla="*/ 37 w 90"/>
                  <a:gd name="T5" fmla="*/ 17 h 106"/>
                  <a:gd name="T6" fmla="*/ 32 w 90"/>
                  <a:gd name="T7" fmla="*/ 17 h 106"/>
                  <a:gd name="T8" fmla="*/ 24 w 90"/>
                  <a:gd name="T9" fmla="*/ 17 h 106"/>
                  <a:gd name="T10" fmla="*/ 22 w 90"/>
                  <a:gd name="T11" fmla="*/ 18 h 106"/>
                  <a:gd name="T12" fmla="*/ 22 w 90"/>
                  <a:gd name="T13" fmla="*/ 19 h 106"/>
                  <a:gd name="T14" fmla="*/ 22 w 90"/>
                  <a:gd name="T15" fmla="*/ 23 h 106"/>
                  <a:gd name="T16" fmla="*/ 22 w 90"/>
                  <a:gd name="T17" fmla="*/ 59 h 106"/>
                  <a:gd name="T18" fmla="*/ 22 w 90"/>
                  <a:gd name="T19" fmla="*/ 66 h 106"/>
                  <a:gd name="T20" fmla="*/ 22 w 90"/>
                  <a:gd name="T21" fmla="*/ 71 h 106"/>
                  <a:gd name="T22" fmla="*/ 24 w 90"/>
                  <a:gd name="T23" fmla="*/ 77 h 106"/>
                  <a:gd name="T24" fmla="*/ 32 w 90"/>
                  <a:gd name="T25" fmla="*/ 88 h 106"/>
                  <a:gd name="T26" fmla="*/ 37 w 90"/>
                  <a:gd name="T27" fmla="*/ 102 h 106"/>
                  <a:gd name="T28" fmla="*/ 39 w 90"/>
                  <a:gd name="T29" fmla="*/ 118 h 106"/>
                  <a:gd name="T30" fmla="*/ 41 w 90"/>
                  <a:gd name="T31" fmla="*/ 134 h 106"/>
                  <a:gd name="T32" fmla="*/ 40 w 90"/>
                  <a:gd name="T33" fmla="*/ 157 h 106"/>
                  <a:gd name="T34" fmla="*/ 37 w 90"/>
                  <a:gd name="T35" fmla="*/ 170 h 106"/>
                  <a:gd name="T36" fmla="*/ 29 w 90"/>
                  <a:gd name="T37" fmla="*/ 181 h 106"/>
                  <a:gd name="T38" fmla="*/ 22 w 90"/>
                  <a:gd name="T39" fmla="*/ 185 h 106"/>
                  <a:gd name="T40" fmla="*/ 0 w 90"/>
                  <a:gd name="T41" fmla="*/ 187 h 106"/>
                  <a:gd name="T42" fmla="*/ 22 w 90"/>
                  <a:gd name="T43" fmla="*/ 161 h 106"/>
                  <a:gd name="T44" fmla="*/ 22 w 90"/>
                  <a:gd name="T45" fmla="*/ 161 h 106"/>
                  <a:gd name="T46" fmla="*/ 22 w 90"/>
                  <a:gd name="T47" fmla="*/ 160 h 106"/>
                  <a:gd name="T48" fmla="*/ 22 w 90"/>
                  <a:gd name="T49" fmla="*/ 157 h 106"/>
                  <a:gd name="T50" fmla="*/ 22 w 90"/>
                  <a:gd name="T51" fmla="*/ 149 h 106"/>
                  <a:gd name="T52" fmla="*/ 22 w 90"/>
                  <a:gd name="T53" fmla="*/ 132 h 106"/>
                  <a:gd name="T54" fmla="*/ 22 w 90"/>
                  <a:gd name="T55" fmla="*/ 122 h 106"/>
                  <a:gd name="T56" fmla="*/ 22 w 90"/>
                  <a:gd name="T57" fmla="*/ 108 h 106"/>
                  <a:gd name="T58" fmla="*/ 22 w 90"/>
                  <a:gd name="T59" fmla="*/ 96 h 106"/>
                  <a:gd name="T60" fmla="*/ 22 w 90"/>
                  <a:gd name="T61" fmla="*/ 82 h 106"/>
                  <a:gd name="T62" fmla="*/ 21 w 90"/>
                  <a:gd name="T63" fmla="*/ 74 h 106"/>
                  <a:gd name="T64" fmla="*/ 16 w 90"/>
                  <a:gd name="T65" fmla="*/ 66 h 106"/>
                  <a:gd name="T66" fmla="*/ 15 w 90"/>
                  <a:gd name="T67" fmla="*/ 25 h 106"/>
                  <a:gd name="T68" fmla="*/ 19 w 90"/>
                  <a:gd name="T69" fmla="*/ 14 h 106"/>
                  <a:gd name="T70" fmla="*/ 22 w 90"/>
                  <a:gd name="T71" fmla="*/ 7 h 106"/>
                  <a:gd name="T72" fmla="*/ 22 w 90"/>
                  <a:gd name="T73" fmla="*/ 2 h 106"/>
                  <a:gd name="T74" fmla="*/ 26 w 90"/>
                  <a:gd name="T75" fmla="*/ 0 h 106"/>
                  <a:gd name="T76" fmla="*/ 31 w 90"/>
                  <a:gd name="T77" fmla="*/ 0 h 106"/>
                  <a:gd name="T78" fmla="*/ 38 w 90"/>
                  <a:gd name="T79" fmla="*/ 0 h 106"/>
                  <a:gd name="T80" fmla="*/ 43 w 90"/>
                  <a:gd name="T81" fmla="*/ 0 h 106"/>
                  <a:gd name="T82" fmla="*/ 46 w 90"/>
                  <a:gd name="T83" fmla="*/ 0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0" h="106">
                    <a:moveTo>
                      <a:pt x="85" y="17"/>
                    </a:moveTo>
                    <a:lnTo>
                      <a:pt x="84" y="17"/>
                    </a:lnTo>
                    <a:lnTo>
                      <a:pt x="83" y="17"/>
                    </a:lnTo>
                    <a:lnTo>
                      <a:pt x="79" y="17"/>
                    </a:lnTo>
                    <a:lnTo>
                      <a:pt x="76" y="17"/>
                    </a:lnTo>
                    <a:lnTo>
                      <a:pt x="72" y="17"/>
                    </a:lnTo>
                    <a:lnTo>
                      <a:pt x="68" y="17"/>
                    </a:lnTo>
                    <a:lnTo>
                      <a:pt x="64" y="17"/>
                    </a:lnTo>
                    <a:lnTo>
                      <a:pt x="61" y="17"/>
                    </a:lnTo>
                    <a:lnTo>
                      <a:pt x="56" y="17"/>
                    </a:lnTo>
                    <a:lnTo>
                      <a:pt x="53" y="17"/>
                    </a:lnTo>
                    <a:lnTo>
                      <a:pt x="49" y="18"/>
                    </a:lnTo>
                    <a:lnTo>
                      <a:pt x="47" y="19"/>
                    </a:lnTo>
                    <a:lnTo>
                      <a:pt x="45" y="19"/>
                    </a:lnTo>
                    <a:lnTo>
                      <a:pt x="43" y="21"/>
                    </a:lnTo>
                    <a:lnTo>
                      <a:pt x="42" y="23"/>
                    </a:lnTo>
                    <a:lnTo>
                      <a:pt x="42" y="24"/>
                    </a:lnTo>
                    <a:lnTo>
                      <a:pt x="42" y="27"/>
                    </a:lnTo>
                    <a:lnTo>
                      <a:pt x="42" y="30"/>
                    </a:lnTo>
                    <a:lnTo>
                      <a:pt x="44" y="34"/>
                    </a:lnTo>
                    <a:lnTo>
                      <a:pt x="46" y="36"/>
                    </a:lnTo>
                    <a:lnTo>
                      <a:pt x="49" y="39"/>
                    </a:lnTo>
                    <a:lnTo>
                      <a:pt x="53" y="42"/>
                    </a:lnTo>
                    <a:lnTo>
                      <a:pt x="56" y="45"/>
                    </a:lnTo>
                    <a:lnTo>
                      <a:pt x="60" y="49"/>
                    </a:lnTo>
                    <a:lnTo>
                      <a:pt x="64" y="52"/>
                    </a:lnTo>
                    <a:lnTo>
                      <a:pt x="68" y="55"/>
                    </a:lnTo>
                    <a:lnTo>
                      <a:pt x="71" y="59"/>
                    </a:lnTo>
                    <a:lnTo>
                      <a:pt x="74" y="63"/>
                    </a:lnTo>
                    <a:lnTo>
                      <a:pt x="76" y="67"/>
                    </a:lnTo>
                    <a:lnTo>
                      <a:pt x="78" y="71"/>
                    </a:lnTo>
                    <a:lnTo>
                      <a:pt x="79" y="75"/>
                    </a:lnTo>
                    <a:lnTo>
                      <a:pt x="79" y="80"/>
                    </a:lnTo>
                    <a:lnTo>
                      <a:pt x="77" y="85"/>
                    </a:lnTo>
                    <a:lnTo>
                      <a:pt x="75" y="90"/>
                    </a:lnTo>
                    <a:lnTo>
                      <a:pt x="72" y="94"/>
                    </a:lnTo>
                    <a:lnTo>
                      <a:pt x="67" y="98"/>
                    </a:lnTo>
                    <a:lnTo>
                      <a:pt x="61" y="101"/>
                    </a:lnTo>
                    <a:lnTo>
                      <a:pt x="54" y="103"/>
                    </a:lnTo>
                    <a:lnTo>
                      <a:pt x="45" y="104"/>
                    </a:lnTo>
                    <a:lnTo>
                      <a:pt x="35" y="105"/>
                    </a:lnTo>
                    <a:lnTo>
                      <a:pt x="0" y="105"/>
                    </a:lnTo>
                    <a:lnTo>
                      <a:pt x="4" y="88"/>
                    </a:lnTo>
                    <a:lnTo>
                      <a:pt x="32" y="88"/>
                    </a:lnTo>
                    <a:lnTo>
                      <a:pt x="35" y="88"/>
                    </a:lnTo>
                    <a:lnTo>
                      <a:pt x="38" y="88"/>
                    </a:lnTo>
                    <a:lnTo>
                      <a:pt x="42" y="88"/>
                    </a:lnTo>
                    <a:lnTo>
                      <a:pt x="45" y="87"/>
                    </a:lnTo>
                    <a:lnTo>
                      <a:pt x="48" y="86"/>
                    </a:lnTo>
                    <a:lnTo>
                      <a:pt x="50" y="85"/>
                    </a:lnTo>
                    <a:lnTo>
                      <a:pt x="52" y="82"/>
                    </a:lnTo>
                    <a:lnTo>
                      <a:pt x="53" y="80"/>
                    </a:lnTo>
                    <a:lnTo>
                      <a:pt x="53" y="77"/>
                    </a:lnTo>
                    <a:lnTo>
                      <a:pt x="53" y="74"/>
                    </a:lnTo>
                    <a:lnTo>
                      <a:pt x="51" y="71"/>
                    </a:lnTo>
                    <a:lnTo>
                      <a:pt x="48" y="69"/>
                    </a:lnTo>
                    <a:lnTo>
                      <a:pt x="45" y="65"/>
                    </a:lnTo>
                    <a:lnTo>
                      <a:pt x="42" y="62"/>
                    </a:lnTo>
                    <a:lnTo>
                      <a:pt x="38" y="59"/>
                    </a:lnTo>
                    <a:lnTo>
                      <a:pt x="35" y="56"/>
                    </a:lnTo>
                    <a:lnTo>
                      <a:pt x="31" y="53"/>
                    </a:lnTo>
                    <a:lnTo>
                      <a:pt x="27" y="49"/>
                    </a:lnTo>
                    <a:lnTo>
                      <a:pt x="24" y="45"/>
                    </a:lnTo>
                    <a:lnTo>
                      <a:pt x="21" y="42"/>
                    </a:lnTo>
                    <a:lnTo>
                      <a:pt x="18" y="38"/>
                    </a:lnTo>
                    <a:lnTo>
                      <a:pt x="16" y="34"/>
                    </a:lnTo>
                    <a:lnTo>
                      <a:pt x="15" y="29"/>
                    </a:lnTo>
                    <a:lnTo>
                      <a:pt x="15" y="25"/>
                    </a:lnTo>
                    <a:lnTo>
                      <a:pt x="17" y="19"/>
                    </a:lnTo>
                    <a:lnTo>
                      <a:pt x="19" y="14"/>
                    </a:lnTo>
                    <a:lnTo>
                      <a:pt x="23" y="10"/>
                    </a:lnTo>
                    <a:lnTo>
                      <a:pt x="27" y="7"/>
                    </a:lnTo>
                    <a:lnTo>
                      <a:pt x="34" y="4"/>
                    </a:lnTo>
                    <a:lnTo>
                      <a:pt x="40" y="2"/>
                    </a:lnTo>
                    <a:lnTo>
                      <a:pt x="49" y="0"/>
                    </a:lnTo>
                    <a:lnTo>
                      <a:pt x="58" y="0"/>
                    </a:lnTo>
                    <a:lnTo>
                      <a:pt x="60" y="0"/>
                    </a:lnTo>
                    <a:lnTo>
                      <a:pt x="63" y="0"/>
                    </a:lnTo>
                    <a:lnTo>
                      <a:pt x="68" y="0"/>
                    </a:lnTo>
                    <a:lnTo>
                      <a:pt x="74" y="0"/>
                    </a:lnTo>
                    <a:lnTo>
                      <a:pt x="79" y="0"/>
                    </a:lnTo>
                    <a:lnTo>
                      <a:pt x="84" y="0"/>
                    </a:lnTo>
                    <a:lnTo>
                      <a:pt x="88" y="0"/>
                    </a:lnTo>
                    <a:lnTo>
                      <a:pt x="89" y="0"/>
                    </a:lnTo>
                    <a:lnTo>
                      <a:pt x="85"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7" name="Freeform 26"/>
              <p:cNvSpPr>
                <a:spLocks/>
              </p:cNvSpPr>
              <p:nvPr/>
            </p:nvSpPr>
            <p:spPr bwMode="auto">
              <a:xfrm>
                <a:off x="899" y="575"/>
                <a:ext cx="100" cy="104"/>
              </a:xfrm>
              <a:custGeom>
                <a:avLst/>
                <a:gdLst>
                  <a:gd name="T0" fmla="*/ 85 w 99"/>
                  <a:gd name="T1" fmla="*/ 52 h 105"/>
                  <a:gd name="T2" fmla="*/ 83 w 99"/>
                  <a:gd name="T3" fmla="*/ 52 h 105"/>
                  <a:gd name="T4" fmla="*/ 82 w 99"/>
                  <a:gd name="T5" fmla="*/ 52 h 105"/>
                  <a:gd name="T6" fmla="*/ 49 w 99"/>
                  <a:gd name="T7" fmla="*/ 52 h 105"/>
                  <a:gd name="T8" fmla="*/ 47 w 99"/>
                  <a:gd name="T9" fmla="*/ 52 h 105"/>
                  <a:gd name="T10" fmla="*/ 46 w 99"/>
                  <a:gd name="T11" fmla="*/ 52 h 105"/>
                  <a:gd name="T12" fmla="*/ 44 w 99"/>
                  <a:gd name="T13" fmla="*/ 52 h 105"/>
                  <a:gd name="T14" fmla="*/ 43 w 99"/>
                  <a:gd name="T15" fmla="*/ 52 h 105"/>
                  <a:gd name="T16" fmla="*/ 42 w 99"/>
                  <a:gd name="T17" fmla="*/ 52 h 105"/>
                  <a:gd name="T18" fmla="*/ 41 w 99"/>
                  <a:gd name="T19" fmla="*/ 48 h 105"/>
                  <a:gd name="T20" fmla="*/ 42 w 99"/>
                  <a:gd name="T21" fmla="*/ 48 h 105"/>
                  <a:gd name="T22" fmla="*/ 43 w 99"/>
                  <a:gd name="T23" fmla="*/ 49 h 105"/>
                  <a:gd name="T24" fmla="*/ 44 w 99"/>
                  <a:gd name="T25" fmla="*/ 49 h 105"/>
                  <a:gd name="T26" fmla="*/ 46 w 99"/>
                  <a:gd name="T27" fmla="*/ 49 h 105"/>
                  <a:gd name="T28" fmla="*/ 47 w 99"/>
                  <a:gd name="T29" fmla="*/ 49 h 105"/>
                  <a:gd name="T30" fmla="*/ 48 w 99"/>
                  <a:gd name="T31" fmla="*/ 49 h 105"/>
                  <a:gd name="T32" fmla="*/ 82 w 99"/>
                  <a:gd name="T33" fmla="*/ 49 h 105"/>
                  <a:gd name="T34" fmla="*/ 83 w 99"/>
                  <a:gd name="T35" fmla="*/ 49 h 105"/>
                  <a:gd name="T36" fmla="*/ 88 w 99"/>
                  <a:gd name="T37" fmla="*/ 49 h 105"/>
                  <a:gd name="T38" fmla="*/ 93 w 99"/>
                  <a:gd name="T39" fmla="*/ 47 h 105"/>
                  <a:gd name="T40" fmla="*/ 97 w 99"/>
                  <a:gd name="T41" fmla="*/ 45 h 105"/>
                  <a:gd name="T42" fmla="*/ 100 w 99"/>
                  <a:gd name="T43" fmla="*/ 43 h 105"/>
                  <a:gd name="T44" fmla="*/ 103 w 99"/>
                  <a:gd name="T45" fmla="*/ 40 h 105"/>
                  <a:gd name="T46" fmla="*/ 104 w 99"/>
                  <a:gd name="T47" fmla="*/ 37 h 105"/>
                  <a:gd name="T48" fmla="*/ 105 w 99"/>
                  <a:gd name="T49" fmla="*/ 35 h 105"/>
                  <a:gd name="T50" fmla="*/ 106 w 99"/>
                  <a:gd name="T51" fmla="*/ 32 h 105"/>
                  <a:gd name="T52" fmla="*/ 107 w 99"/>
                  <a:gd name="T53" fmla="*/ 28 h 105"/>
                  <a:gd name="T54" fmla="*/ 106 w 99"/>
                  <a:gd name="T55" fmla="*/ 25 h 105"/>
                  <a:gd name="T56" fmla="*/ 106 w 99"/>
                  <a:gd name="T57" fmla="*/ 22 h 105"/>
                  <a:gd name="T58" fmla="*/ 104 w 99"/>
                  <a:gd name="T59" fmla="*/ 20 h 105"/>
                  <a:gd name="T60" fmla="*/ 103 w 99"/>
                  <a:gd name="T61" fmla="*/ 19 h 105"/>
                  <a:gd name="T62" fmla="*/ 100 w 99"/>
                  <a:gd name="T63" fmla="*/ 17 h 105"/>
                  <a:gd name="T64" fmla="*/ 97 w 99"/>
                  <a:gd name="T65" fmla="*/ 17 h 105"/>
                  <a:gd name="T66" fmla="*/ 94 w 99"/>
                  <a:gd name="T67" fmla="*/ 17 h 105"/>
                  <a:gd name="T68" fmla="*/ 43 w 99"/>
                  <a:gd name="T69" fmla="*/ 17 h 105"/>
                  <a:gd name="T70" fmla="*/ 24 w 99"/>
                  <a:gd name="T71" fmla="*/ 72 h 105"/>
                  <a:gd name="T72" fmla="*/ 0 w 99"/>
                  <a:gd name="T73" fmla="*/ 72 h 105"/>
                  <a:gd name="T74" fmla="*/ 23 w 99"/>
                  <a:gd name="T75" fmla="*/ 0 h 105"/>
                  <a:gd name="T76" fmla="*/ 106 w 99"/>
                  <a:gd name="T77" fmla="*/ 0 h 105"/>
                  <a:gd name="T78" fmla="*/ 114 w 99"/>
                  <a:gd name="T79" fmla="*/ 1 h 105"/>
                  <a:gd name="T80" fmla="*/ 120 w 99"/>
                  <a:gd name="T81" fmla="*/ 3 h 105"/>
                  <a:gd name="T82" fmla="*/ 124 w 99"/>
                  <a:gd name="T83" fmla="*/ 7 h 105"/>
                  <a:gd name="T84" fmla="*/ 128 w 99"/>
                  <a:gd name="T85" fmla="*/ 11 h 105"/>
                  <a:gd name="T86" fmla="*/ 129 w 99"/>
                  <a:gd name="T87" fmla="*/ 17 h 105"/>
                  <a:gd name="T88" fmla="*/ 130 w 99"/>
                  <a:gd name="T89" fmla="*/ 22 h 105"/>
                  <a:gd name="T90" fmla="*/ 130 w 99"/>
                  <a:gd name="T91" fmla="*/ 27 h 105"/>
                  <a:gd name="T92" fmla="*/ 129 w 99"/>
                  <a:gd name="T93" fmla="*/ 32 h 105"/>
                  <a:gd name="T94" fmla="*/ 127 w 99"/>
                  <a:gd name="T95" fmla="*/ 40 h 105"/>
                  <a:gd name="T96" fmla="*/ 123 w 99"/>
                  <a:gd name="T97" fmla="*/ 46 h 105"/>
                  <a:gd name="T98" fmla="*/ 119 w 99"/>
                  <a:gd name="T99" fmla="*/ 51 h 105"/>
                  <a:gd name="T100" fmla="*/ 113 w 99"/>
                  <a:gd name="T101" fmla="*/ 52 h 105"/>
                  <a:gd name="T102" fmla="*/ 107 w 99"/>
                  <a:gd name="T103" fmla="*/ 52 h 105"/>
                  <a:gd name="T104" fmla="*/ 100 w 99"/>
                  <a:gd name="T105" fmla="*/ 52 h 105"/>
                  <a:gd name="T106" fmla="*/ 93 w 99"/>
                  <a:gd name="T107" fmla="*/ 52 h 105"/>
                  <a:gd name="T108" fmla="*/ 85 w 99"/>
                  <a:gd name="T109" fmla="*/ 52 h 1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 h="105">
                    <a:moveTo>
                      <a:pt x="53" y="64"/>
                    </a:moveTo>
                    <a:lnTo>
                      <a:pt x="51" y="64"/>
                    </a:lnTo>
                    <a:lnTo>
                      <a:pt x="50" y="64"/>
                    </a:lnTo>
                    <a:lnTo>
                      <a:pt x="49" y="64"/>
                    </a:lnTo>
                    <a:lnTo>
                      <a:pt x="47" y="64"/>
                    </a:lnTo>
                    <a:lnTo>
                      <a:pt x="46" y="64"/>
                    </a:lnTo>
                    <a:lnTo>
                      <a:pt x="44" y="64"/>
                    </a:lnTo>
                    <a:lnTo>
                      <a:pt x="43" y="64"/>
                    </a:lnTo>
                    <a:lnTo>
                      <a:pt x="42" y="63"/>
                    </a:lnTo>
                    <a:lnTo>
                      <a:pt x="41" y="48"/>
                    </a:lnTo>
                    <a:lnTo>
                      <a:pt x="42" y="48"/>
                    </a:lnTo>
                    <a:lnTo>
                      <a:pt x="43" y="49"/>
                    </a:lnTo>
                    <a:lnTo>
                      <a:pt x="44" y="49"/>
                    </a:lnTo>
                    <a:lnTo>
                      <a:pt x="46" y="49"/>
                    </a:lnTo>
                    <a:lnTo>
                      <a:pt x="47" y="49"/>
                    </a:lnTo>
                    <a:lnTo>
                      <a:pt x="48" y="49"/>
                    </a:lnTo>
                    <a:lnTo>
                      <a:pt x="50" y="49"/>
                    </a:lnTo>
                    <a:lnTo>
                      <a:pt x="51" y="49"/>
                    </a:lnTo>
                    <a:lnTo>
                      <a:pt x="56" y="49"/>
                    </a:lnTo>
                    <a:lnTo>
                      <a:pt x="61" y="47"/>
                    </a:lnTo>
                    <a:lnTo>
                      <a:pt x="65" y="45"/>
                    </a:lnTo>
                    <a:lnTo>
                      <a:pt x="68" y="43"/>
                    </a:lnTo>
                    <a:lnTo>
                      <a:pt x="71" y="40"/>
                    </a:lnTo>
                    <a:lnTo>
                      <a:pt x="72" y="37"/>
                    </a:lnTo>
                    <a:lnTo>
                      <a:pt x="73" y="35"/>
                    </a:lnTo>
                    <a:lnTo>
                      <a:pt x="74" y="32"/>
                    </a:lnTo>
                    <a:lnTo>
                      <a:pt x="75" y="28"/>
                    </a:lnTo>
                    <a:lnTo>
                      <a:pt x="74" y="25"/>
                    </a:lnTo>
                    <a:lnTo>
                      <a:pt x="74" y="22"/>
                    </a:lnTo>
                    <a:lnTo>
                      <a:pt x="72" y="20"/>
                    </a:lnTo>
                    <a:lnTo>
                      <a:pt x="71" y="19"/>
                    </a:lnTo>
                    <a:lnTo>
                      <a:pt x="68" y="17"/>
                    </a:lnTo>
                    <a:lnTo>
                      <a:pt x="65" y="17"/>
                    </a:lnTo>
                    <a:lnTo>
                      <a:pt x="62" y="17"/>
                    </a:lnTo>
                    <a:lnTo>
                      <a:pt x="43" y="17"/>
                    </a:lnTo>
                    <a:lnTo>
                      <a:pt x="24" y="104"/>
                    </a:lnTo>
                    <a:lnTo>
                      <a:pt x="0" y="104"/>
                    </a:lnTo>
                    <a:lnTo>
                      <a:pt x="23" y="0"/>
                    </a:lnTo>
                    <a:lnTo>
                      <a:pt x="74" y="0"/>
                    </a:lnTo>
                    <a:lnTo>
                      <a:pt x="82" y="1"/>
                    </a:lnTo>
                    <a:lnTo>
                      <a:pt x="88" y="3"/>
                    </a:lnTo>
                    <a:lnTo>
                      <a:pt x="92" y="7"/>
                    </a:lnTo>
                    <a:lnTo>
                      <a:pt x="96" y="11"/>
                    </a:lnTo>
                    <a:lnTo>
                      <a:pt x="97" y="17"/>
                    </a:lnTo>
                    <a:lnTo>
                      <a:pt x="98" y="22"/>
                    </a:lnTo>
                    <a:lnTo>
                      <a:pt x="98" y="27"/>
                    </a:lnTo>
                    <a:lnTo>
                      <a:pt x="97" y="32"/>
                    </a:lnTo>
                    <a:lnTo>
                      <a:pt x="95" y="40"/>
                    </a:lnTo>
                    <a:lnTo>
                      <a:pt x="91" y="46"/>
                    </a:lnTo>
                    <a:lnTo>
                      <a:pt x="87" y="51"/>
                    </a:lnTo>
                    <a:lnTo>
                      <a:pt x="81" y="56"/>
                    </a:lnTo>
                    <a:lnTo>
                      <a:pt x="75" y="59"/>
                    </a:lnTo>
                    <a:lnTo>
                      <a:pt x="68" y="62"/>
                    </a:lnTo>
                    <a:lnTo>
                      <a:pt x="61" y="64"/>
                    </a:lnTo>
                    <a:lnTo>
                      <a:pt x="53" y="6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8" name="Freeform 27"/>
              <p:cNvSpPr>
                <a:spLocks/>
              </p:cNvSpPr>
              <p:nvPr/>
            </p:nvSpPr>
            <p:spPr bwMode="auto">
              <a:xfrm>
                <a:off x="1005" y="574"/>
                <a:ext cx="115" cy="55"/>
              </a:xfrm>
              <a:custGeom>
                <a:avLst/>
                <a:gdLst>
                  <a:gd name="T0" fmla="*/ 0 w 115"/>
                  <a:gd name="T1" fmla="*/ 54 h 55"/>
                  <a:gd name="T2" fmla="*/ 0 w 115"/>
                  <a:gd name="T3" fmla="*/ 54 h 55"/>
                  <a:gd name="T4" fmla="*/ 2 w 115"/>
                  <a:gd name="T5" fmla="*/ 47 h 55"/>
                  <a:gd name="T6" fmla="*/ 4 w 115"/>
                  <a:gd name="T7" fmla="*/ 41 h 55"/>
                  <a:gd name="T8" fmla="*/ 7 w 115"/>
                  <a:gd name="T9" fmla="*/ 35 h 55"/>
                  <a:gd name="T10" fmla="*/ 10 w 115"/>
                  <a:gd name="T11" fmla="*/ 30 h 55"/>
                  <a:gd name="T12" fmla="*/ 13 w 115"/>
                  <a:gd name="T13" fmla="*/ 25 h 55"/>
                  <a:gd name="T14" fmla="*/ 16 w 115"/>
                  <a:gd name="T15" fmla="*/ 21 h 55"/>
                  <a:gd name="T16" fmla="*/ 20 w 115"/>
                  <a:gd name="T17" fmla="*/ 17 h 55"/>
                  <a:gd name="T18" fmla="*/ 25 w 115"/>
                  <a:gd name="T19" fmla="*/ 13 h 55"/>
                  <a:gd name="T20" fmla="*/ 29 w 115"/>
                  <a:gd name="T21" fmla="*/ 10 h 55"/>
                  <a:gd name="T22" fmla="*/ 34 w 115"/>
                  <a:gd name="T23" fmla="*/ 7 h 55"/>
                  <a:gd name="T24" fmla="*/ 39 w 115"/>
                  <a:gd name="T25" fmla="*/ 5 h 55"/>
                  <a:gd name="T26" fmla="*/ 45 w 115"/>
                  <a:gd name="T27" fmla="*/ 3 h 55"/>
                  <a:gd name="T28" fmla="*/ 50 w 115"/>
                  <a:gd name="T29" fmla="*/ 2 h 55"/>
                  <a:gd name="T30" fmla="*/ 56 w 115"/>
                  <a:gd name="T31" fmla="*/ 1 h 55"/>
                  <a:gd name="T32" fmla="*/ 62 w 115"/>
                  <a:gd name="T33" fmla="*/ 0 h 55"/>
                  <a:gd name="T34" fmla="*/ 68 w 115"/>
                  <a:gd name="T35" fmla="*/ 0 h 55"/>
                  <a:gd name="T36" fmla="*/ 74 w 115"/>
                  <a:gd name="T37" fmla="*/ 0 h 55"/>
                  <a:gd name="T38" fmla="*/ 80 w 115"/>
                  <a:gd name="T39" fmla="*/ 1 h 55"/>
                  <a:gd name="T40" fmla="*/ 85 w 115"/>
                  <a:gd name="T41" fmla="*/ 2 h 55"/>
                  <a:gd name="T42" fmla="*/ 89 w 115"/>
                  <a:gd name="T43" fmla="*/ 4 h 55"/>
                  <a:gd name="T44" fmla="*/ 94 w 115"/>
                  <a:gd name="T45" fmla="*/ 6 h 55"/>
                  <a:gd name="T46" fmla="*/ 98 w 115"/>
                  <a:gd name="T47" fmla="*/ 9 h 55"/>
                  <a:gd name="T48" fmla="*/ 102 w 115"/>
                  <a:gd name="T49" fmla="*/ 12 h 55"/>
                  <a:gd name="T50" fmla="*/ 105 w 115"/>
                  <a:gd name="T51" fmla="*/ 15 h 55"/>
                  <a:gd name="T52" fmla="*/ 107 w 115"/>
                  <a:gd name="T53" fmla="*/ 19 h 55"/>
                  <a:gd name="T54" fmla="*/ 110 w 115"/>
                  <a:gd name="T55" fmla="*/ 23 h 55"/>
                  <a:gd name="T56" fmla="*/ 111 w 115"/>
                  <a:gd name="T57" fmla="*/ 28 h 55"/>
                  <a:gd name="T58" fmla="*/ 113 w 115"/>
                  <a:gd name="T59" fmla="*/ 32 h 55"/>
                  <a:gd name="T60" fmla="*/ 114 w 115"/>
                  <a:gd name="T61" fmla="*/ 37 h 55"/>
                  <a:gd name="T62" fmla="*/ 114 w 115"/>
                  <a:gd name="T63" fmla="*/ 43 h 55"/>
                  <a:gd name="T64" fmla="*/ 113 w 115"/>
                  <a:gd name="T65" fmla="*/ 48 h 55"/>
                  <a:gd name="T66" fmla="*/ 112 w 115"/>
                  <a:gd name="T67" fmla="*/ 54 h 55"/>
                  <a:gd name="T68" fmla="*/ 112 w 115"/>
                  <a:gd name="T69" fmla="*/ 54 h 55"/>
                  <a:gd name="T70" fmla="*/ 88 w 115"/>
                  <a:gd name="T71" fmla="*/ 54 h 55"/>
                  <a:gd name="T72" fmla="*/ 88 w 115"/>
                  <a:gd name="T73" fmla="*/ 54 h 55"/>
                  <a:gd name="T74" fmla="*/ 89 w 115"/>
                  <a:gd name="T75" fmla="*/ 46 h 55"/>
                  <a:gd name="T76" fmla="*/ 90 w 115"/>
                  <a:gd name="T77" fmla="*/ 39 h 55"/>
                  <a:gd name="T78" fmla="*/ 88 w 115"/>
                  <a:gd name="T79" fmla="*/ 33 h 55"/>
                  <a:gd name="T80" fmla="*/ 86 w 115"/>
                  <a:gd name="T81" fmla="*/ 27 h 55"/>
                  <a:gd name="T82" fmla="*/ 83 w 115"/>
                  <a:gd name="T83" fmla="*/ 23 h 55"/>
                  <a:gd name="T84" fmla="*/ 78 w 115"/>
                  <a:gd name="T85" fmla="*/ 19 h 55"/>
                  <a:gd name="T86" fmla="*/ 72 w 115"/>
                  <a:gd name="T87" fmla="*/ 17 h 55"/>
                  <a:gd name="T88" fmla="*/ 65 w 115"/>
                  <a:gd name="T89" fmla="*/ 17 h 55"/>
                  <a:gd name="T90" fmla="*/ 57 w 115"/>
                  <a:gd name="T91" fmla="*/ 17 h 55"/>
                  <a:gd name="T92" fmla="*/ 50 w 115"/>
                  <a:gd name="T93" fmla="*/ 19 h 55"/>
                  <a:gd name="T94" fmla="*/ 44 w 115"/>
                  <a:gd name="T95" fmla="*/ 22 h 55"/>
                  <a:gd name="T96" fmla="*/ 38 w 115"/>
                  <a:gd name="T97" fmla="*/ 27 h 55"/>
                  <a:gd name="T98" fmla="*/ 33 w 115"/>
                  <a:gd name="T99" fmla="*/ 32 h 55"/>
                  <a:gd name="T100" fmla="*/ 29 w 115"/>
                  <a:gd name="T101" fmla="*/ 38 h 55"/>
                  <a:gd name="T102" fmla="*/ 27 w 115"/>
                  <a:gd name="T103" fmla="*/ 46 h 55"/>
                  <a:gd name="T104" fmla="*/ 24 w 115"/>
                  <a:gd name="T105" fmla="*/ 54 h 55"/>
                  <a:gd name="T106" fmla="*/ 24 w 115"/>
                  <a:gd name="T107" fmla="*/ 54 h 55"/>
                  <a:gd name="T108" fmla="*/ 0 w 115"/>
                  <a:gd name="T109" fmla="*/ 54 h 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 h="55">
                    <a:moveTo>
                      <a:pt x="0" y="54"/>
                    </a:moveTo>
                    <a:lnTo>
                      <a:pt x="0" y="54"/>
                    </a:lnTo>
                    <a:lnTo>
                      <a:pt x="2" y="47"/>
                    </a:lnTo>
                    <a:lnTo>
                      <a:pt x="4" y="41"/>
                    </a:lnTo>
                    <a:lnTo>
                      <a:pt x="7" y="35"/>
                    </a:lnTo>
                    <a:lnTo>
                      <a:pt x="10" y="30"/>
                    </a:lnTo>
                    <a:lnTo>
                      <a:pt x="13" y="25"/>
                    </a:lnTo>
                    <a:lnTo>
                      <a:pt x="16" y="21"/>
                    </a:lnTo>
                    <a:lnTo>
                      <a:pt x="20" y="17"/>
                    </a:lnTo>
                    <a:lnTo>
                      <a:pt x="25" y="13"/>
                    </a:lnTo>
                    <a:lnTo>
                      <a:pt x="29" y="10"/>
                    </a:lnTo>
                    <a:lnTo>
                      <a:pt x="34" y="7"/>
                    </a:lnTo>
                    <a:lnTo>
                      <a:pt x="39" y="5"/>
                    </a:lnTo>
                    <a:lnTo>
                      <a:pt x="45" y="3"/>
                    </a:lnTo>
                    <a:lnTo>
                      <a:pt x="50" y="2"/>
                    </a:lnTo>
                    <a:lnTo>
                      <a:pt x="56" y="1"/>
                    </a:lnTo>
                    <a:lnTo>
                      <a:pt x="62" y="0"/>
                    </a:lnTo>
                    <a:lnTo>
                      <a:pt x="68" y="0"/>
                    </a:lnTo>
                    <a:lnTo>
                      <a:pt x="74" y="0"/>
                    </a:lnTo>
                    <a:lnTo>
                      <a:pt x="80" y="1"/>
                    </a:lnTo>
                    <a:lnTo>
                      <a:pt x="85" y="2"/>
                    </a:lnTo>
                    <a:lnTo>
                      <a:pt x="89" y="4"/>
                    </a:lnTo>
                    <a:lnTo>
                      <a:pt x="94" y="6"/>
                    </a:lnTo>
                    <a:lnTo>
                      <a:pt x="98" y="9"/>
                    </a:lnTo>
                    <a:lnTo>
                      <a:pt x="102" y="12"/>
                    </a:lnTo>
                    <a:lnTo>
                      <a:pt x="105" y="15"/>
                    </a:lnTo>
                    <a:lnTo>
                      <a:pt x="107" y="19"/>
                    </a:lnTo>
                    <a:lnTo>
                      <a:pt x="110" y="23"/>
                    </a:lnTo>
                    <a:lnTo>
                      <a:pt x="111" y="28"/>
                    </a:lnTo>
                    <a:lnTo>
                      <a:pt x="113" y="32"/>
                    </a:lnTo>
                    <a:lnTo>
                      <a:pt x="114" y="37"/>
                    </a:lnTo>
                    <a:lnTo>
                      <a:pt x="114" y="43"/>
                    </a:lnTo>
                    <a:lnTo>
                      <a:pt x="113" y="48"/>
                    </a:lnTo>
                    <a:lnTo>
                      <a:pt x="112" y="54"/>
                    </a:lnTo>
                    <a:lnTo>
                      <a:pt x="88" y="54"/>
                    </a:lnTo>
                    <a:lnTo>
                      <a:pt x="89" y="46"/>
                    </a:lnTo>
                    <a:lnTo>
                      <a:pt x="90" y="39"/>
                    </a:lnTo>
                    <a:lnTo>
                      <a:pt x="88" y="33"/>
                    </a:lnTo>
                    <a:lnTo>
                      <a:pt x="86" y="27"/>
                    </a:lnTo>
                    <a:lnTo>
                      <a:pt x="83" y="23"/>
                    </a:lnTo>
                    <a:lnTo>
                      <a:pt x="78" y="19"/>
                    </a:lnTo>
                    <a:lnTo>
                      <a:pt x="72" y="17"/>
                    </a:lnTo>
                    <a:lnTo>
                      <a:pt x="65" y="17"/>
                    </a:lnTo>
                    <a:lnTo>
                      <a:pt x="57" y="17"/>
                    </a:lnTo>
                    <a:lnTo>
                      <a:pt x="50" y="19"/>
                    </a:lnTo>
                    <a:lnTo>
                      <a:pt x="44" y="22"/>
                    </a:lnTo>
                    <a:lnTo>
                      <a:pt x="38" y="27"/>
                    </a:lnTo>
                    <a:lnTo>
                      <a:pt x="33" y="32"/>
                    </a:lnTo>
                    <a:lnTo>
                      <a:pt x="29" y="38"/>
                    </a:lnTo>
                    <a:lnTo>
                      <a:pt x="27" y="46"/>
                    </a:lnTo>
                    <a:lnTo>
                      <a:pt x="24" y="54"/>
                    </a:lnTo>
                    <a:lnTo>
                      <a:pt x="0" y="5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29" name="Freeform 28"/>
              <p:cNvSpPr>
                <a:spLocks/>
              </p:cNvSpPr>
              <p:nvPr/>
            </p:nvSpPr>
            <p:spPr bwMode="auto">
              <a:xfrm>
                <a:off x="1003" y="629"/>
                <a:ext cx="116" cy="54"/>
              </a:xfrm>
              <a:custGeom>
                <a:avLst/>
                <a:gdLst>
                  <a:gd name="T0" fmla="*/ 1 w 116"/>
                  <a:gd name="T1" fmla="*/ 0 h 54"/>
                  <a:gd name="T2" fmla="*/ 1 w 116"/>
                  <a:gd name="T3" fmla="*/ 5 h 54"/>
                  <a:gd name="T4" fmla="*/ 0 w 116"/>
                  <a:gd name="T5" fmla="*/ 10 h 54"/>
                  <a:gd name="T6" fmla="*/ 0 w 116"/>
                  <a:gd name="T7" fmla="*/ 16 h 54"/>
                  <a:gd name="T8" fmla="*/ 1 w 116"/>
                  <a:gd name="T9" fmla="*/ 21 h 54"/>
                  <a:gd name="T10" fmla="*/ 2 w 116"/>
                  <a:gd name="T11" fmla="*/ 25 h 54"/>
                  <a:gd name="T12" fmla="*/ 4 w 116"/>
                  <a:gd name="T13" fmla="*/ 29 h 54"/>
                  <a:gd name="T14" fmla="*/ 6 w 116"/>
                  <a:gd name="T15" fmla="*/ 33 h 54"/>
                  <a:gd name="T16" fmla="*/ 9 w 116"/>
                  <a:gd name="T17" fmla="*/ 37 h 54"/>
                  <a:gd name="T18" fmla="*/ 12 w 116"/>
                  <a:gd name="T19" fmla="*/ 41 h 54"/>
                  <a:gd name="T20" fmla="*/ 16 w 116"/>
                  <a:gd name="T21" fmla="*/ 44 h 54"/>
                  <a:gd name="T22" fmla="*/ 20 w 116"/>
                  <a:gd name="T23" fmla="*/ 47 h 54"/>
                  <a:gd name="T24" fmla="*/ 24 w 116"/>
                  <a:gd name="T25" fmla="*/ 49 h 54"/>
                  <a:gd name="T26" fmla="*/ 29 w 116"/>
                  <a:gd name="T27" fmla="*/ 51 h 54"/>
                  <a:gd name="T28" fmla="*/ 35 w 116"/>
                  <a:gd name="T29" fmla="*/ 52 h 54"/>
                  <a:gd name="T30" fmla="*/ 40 w 116"/>
                  <a:gd name="T31" fmla="*/ 53 h 54"/>
                  <a:gd name="T32" fmla="*/ 47 w 116"/>
                  <a:gd name="T33" fmla="*/ 53 h 54"/>
                  <a:gd name="T34" fmla="*/ 53 w 116"/>
                  <a:gd name="T35" fmla="*/ 53 h 54"/>
                  <a:gd name="T36" fmla="*/ 59 w 116"/>
                  <a:gd name="T37" fmla="*/ 52 h 54"/>
                  <a:gd name="T38" fmla="*/ 65 w 116"/>
                  <a:gd name="T39" fmla="*/ 51 h 54"/>
                  <a:gd name="T40" fmla="*/ 70 w 116"/>
                  <a:gd name="T41" fmla="*/ 50 h 54"/>
                  <a:gd name="T42" fmla="*/ 76 w 116"/>
                  <a:gd name="T43" fmla="*/ 48 h 54"/>
                  <a:gd name="T44" fmla="*/ 81 w 116"/>
                  <a:gd name="T45" fmla="*/ 46 h 54"/>
                  <a:gd name="T46" fmla="*/ 86 w 116"/>
                  <a:gd name="T47" fmla="*/ 44 h 54"/>
                  <a:gd name="T48" fmla="*/ 90 w 116"/>
                  <a:gd name="T49" fmla="*/ 40 h 54"/>
                  <a:gd name="T50" fmla="*/ 94 w 116"/>
                  <a:gd name="T51" fmla="*/ 37 h 54"/>
                  <a:gd name="T52" fmla="*/ 98 w 116"/>
                  <a:gd name="T53" fmla="*/ 33 h 54"/>
                  <a:gd name="T54" fmla="*/ 102 w 116"/>
                  <a:gd name="T55" fmla="*/ 29 h 54"/>
                  <a:gd name="T56" fmla="*/ 105 w 116"/>
                  <a:gd name="T57" fmla="*/ 24 h 54"/>
                  <a:gd name="T58" fmla="*/ 108 w 116"/>
                  <a:gd name="T59" fmla="*/ 19 h 54"/>
                  <a:gd name="T60" fmla="*/ 111 w 116"/>
                  <a:gd name="T61" fmla="*/ 13 h 54"/>
                  <a:gd name="T62" fmla="*/ 113 w 116"/>
                  <a:gd name="T63" fmla="*/ 7 h 54"/>
                  <a:gd name="T64" fmla="*/ 115 w 116"/>
                  <a:gd name="T65" fmla="*/ 0 h 54"/>
                  <a:gd name="T66" fmla="*/ 91 w 116"/>
                  <a:gd name="T67" fmla="*/ 0 h 54"/>
                  <a:gd name="T68" fmla="*/ 88 w 116"/>
                  <a:gd name="T69" fmla="*/ 8 h 54"/>
                  <a:gd name="T70" fmla="*/ 85 w 116"/>
                  <a:gd name="T71" fmla="*/ 15 h 54"/>
                  <a:gd name="T72" fmla="*/ 82 w 116"/>
                  <a:gd name="T73" fmla="*/ 22 h 54"/>
                  <a:gd name="T74" fmla="*/ 77 w 116"/>
                  <a:gd name="T75" fmla="*/ 27 h 54"/>
                  <a:gd name="T76" fmla="*/ 71 w 116"/>
                  <a:gd name="T77" fmla="*/ 31 h 54"/>
                  <a:gd name="T78" fmla="*/ 65 w 116"/>
                  <a:gd name="T79" fmla="*/ 34 h 54"/>
                  <a:gd name="T80" fmla="*/ 58 w 116"/>
                  <a:gd name="T81" fmla="*/ 36 h 54"/>
                  <a:gd name="T82" fmla="*/ 50 w 116"/>
                  <a:gd name="T83" fmla="*/ 37 h 54"/>
                  <a:gd name="T84" fmla="*/ 42 w 116"/>
                  <a:gd name="T85" fmla="*/ 36 h 54"/>
                  <a:gd name="T86" fmla="*/ 36 w 116"/>
                  <a:gd name="T87" fmla="*/ 33 h 54"/>
                  <a:gd name="T88" fmla="*/ 31 w 116"/>
                  <a:gd name="T89" fmla="*/ 30 h 54"/>
                  <a:gd name="T90" fmla="*/ 28 w 116"/>
                  <a:gd name="T91" fmla="*/ 26 h 54"/>
                  <a:gd name="T92" fmla="*/ 25 w 116"/>
                  <a:gd name="T93" fmla="*/ 20 h 54"/>
                  <a:gd name="T94" fmla="*/ 24 w 116"/>
                  <a:gd name="T95" fmla="*/ 14 h 54"/>
                  <a:gd name="T96" fmla="*/ 24 w 116"/>
                  <a:gd name="T97" fmla="*/ 7 h 54"/>
                  <a:gd name="T98" fmla="*/ 25 w 116"/>
                  <a:gd name="T99" fmla="*/ 0 h 54"/>
                  <a:gd name="T100" fmla="*/ 1 w 116"/>
                  <a:gd name="T101" fmla="*/ 0 h 5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6" h="54">
                    <a:moveTo>
                      <a:pt x="1" y="0"/>
                    </a:moveTo>
                    <a:lnTo>
                      <a:pt x="1" y="5"/>
                    </a:lnTo>
                    <a:lnTo>
                      <a:pt x="0" y="10"/>
                    </a:lnTo>
                    <a:lnTo>
                      <a:pt x="0" y="16"/>
                    </a:lnTo>
                    <a:lnTo>
                      <a:pt x="1" y="21"/>
                    </a:lnTo>
                    <a:lnTo>
                      <a:pt x="2" y="25"/>
                    </a:lnTo>
                    <a:lnTo>
                      <a:pt x="4" y="29"/>
                    </a:lnTo>
                    <a:lnTo>
                      <a:pt x="6" y="33"/>
                    </a:lnTo>
                    <a:lnTo>
                      <a:pt x="9" y="37"/>
                    </a:lnTo>
                    <a:lnTo>
                      <a:pt x="12" y="41"/>
                    </a:lnTo>
                    <a:lnTo>
                      <a:pt x="16" y="44"/>
                    </a:lnTo>
                    <a:lnTo>
                      <a:pt x="20" y="47"/>
                    </a:lnTo>
                    <a:lnTo>
                      <a:pt x="24" y="49"/>
                    </a:lnTo>
                    <a:lnTo>
                      <a:pt x="29" y="51"/>
                    </a:lnTo>
                    <a:lnTo>
                      <a:pt x="35" y="52"/>
                    </a:lnTo>
                    <a:lnTo>
                      <a:pt x="40" y="53"/>
                    </a:lnTo>
                    <a:lnTo>
                      <a:pt x="47" y="53"/>
                    </a:lnTo>
                    <a:lnTo>
                      <a:pt x="53" y="53"/>
                    </a:lnTo>
                    <a:lnTo>
                      <a:pt x="59" y="52"/>
                    </a:lnTo>
                    <a:lnTo>
                      <a:pt x="65" y="51"/>
                    </a:lnTo>
                    <a:lnTo>
                      <a:pt x="70" y="50"/>
                    </a:lnTo>
                    <a:lnTo>
                      <a:pt x="76" y="48"/>
                    </a:lnTo>
                    <a:lnTo>
                      <a:pt x="81" y="46"/>
                    </a:lnTo>
                    <a:lnTo>
                      <a:pt x="86" y="44"/>
                    </a:lnTo>
                    <a:lnTo>
                      <a:pt x="90" y="40"/>
                    </a:lnTo>
                    <a:lnTo>
                      <a:pt x="94" y="37"/>
                    </a:lnTo>
                    <a:lnTo>
                      <a:pt x="98" y="33"/>
                    </a:lnTo>
                    <a:lnTo>
                      <a:pt x="102" y="29"/>
                    </a:lnTo>
                    <a:lnTo>
                      <a:pt x="105" y="24"/>
                    </a:lnTo>
                    <a:lnTo>
                      <a:pt x="108" y="19"/>
                    </a:lnTo>
                    <a:lnTo>
                      <a:pt x="111" y="13"/>
                    </a:lnTo>
                    <a:lnTo>
                      <a:pt x="113" y="7"/>
                    </a:lnTo>
                    <a:lnTo>
                      <a:pt x="115" y="0"/>
                    </a:lnTo>
                    <a:lnTo>
                      <a:pt x="91" y="0"/>
                    </a:lnTo>
                    <a:lnTo>
                      <a:pt x="88" y="8"/>
                    </a:lnTo>
                    <a:lnTo>
                      <a:pt x="85" y="15"/>
                    </a:lnTo>
                    <a:lnTo>
                      <a:pt x="82" y="22"/>
                    </a:lnTo>
                    <a:lnTo>
                      <a:pt x="77" y="27"/>
                    </a:lnTo>
                    <a:lnTo>
                      <a:pt x="71" y="31"/>
                    </a:lnTo>
                    <a:lnTo>
                      <a:pt x="65" y="34"/>
                    </a:lnTo>
                    <a:lnTo>
                      <a:pt x="58" y="36"/>
                    </a:lnTo>
                    <a:lnTo>
                      <a:pt x="50" y="37"/>
                    </a:lnTo>
                    <a:lnTo>
                      <a:pt x="42" y="36"/>
                    </a:lnTo>
                    <a:lnTo>
                      <a:pt x="36" y="33"/>
                    </a:lnTo>
                    <a:lnTo>
                      <a:pt x="31" y="30"/>
                    </a:lnTo>
                    <a:lnTo>
                      <a:pt x="28" y="26"/>
                    </a:lnTo>
                    <a:lnTo>
                      <a:pt x="25" y="20"/>
                    </a:lnTo>
                    <a:lnTo>
                      <a:pt x="24" y="14"/>
                    </a:lnTo>
                    <a:lnTo>
                      <a:pt x="24" y="7"/>
                    </a:lnTo>
                    <a:lnTo>
                      <a:pt x="25" y="0"/>
                    </a:lnTo>
                    <a:lnTo>
                      <a:pt x="1" y="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0" name="Freeform 29"/>
              <p:cNvSpPr>
                <a:spLocks/>
              </p:cNvSpPr>
              <p:nvPr/>
            </p:nvSpPr>
            <p:spPr bwMode="auto">
              <a:xfrm>
                <a:off x="1118" y="575"/>
                <a:ext cx="92" cy="104"/>
              </a:xfrm>
              <a:custGeom>
                <a:avLst/>
                <a:gdLst>
                  <a:gd name="T0" fmla="*/ 55 w 93"/>
                  <a:gd name="T1" fmla="*/ 17 h 105"/>
                  <a:gd name="T2" fmla="*/ 50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6 w 93"/>
                  <a:gd name="T19" fmla="*/ 33 h 105"/>
                  <a:gd name="T20" fmla="*/ 46 w 93"/>
                  <a:gd name="T21" fmla="*/ 39 h 105"/>
                  <a:gd name="T22" fmla="*/ 46 w 93"/>
                  <a:gd name="T23" fmla="*/ 45 h 105"/>
                  <a:gd name="T24" fmla="*/ 46 w 93"/>
                  <a:gd name="T25" fmla="*/ 51 h 105"/>
                  <a:gd name="T26" fmla="*/ 46 w 93"/>
                  <a:gd name="T27" fmla="*/ 52 h 105"/>
                  <a:gd name="T28" fmla="*/ 47 w 93"/>
                  <a:gd name="T29" fmla="*/ 52 h 105"/>
                  <a:gd name="T30" fmla="*/ 49 w 93"/>
                  <a:gd name="T31" fmla="*/ 52 h 105"/>
                  <a:gd name="T32" fmla="*/ 48 w 93"/>
                  <a:gd name="T33" fmla="*/ 52 h 105"/>
                  <a:gd name="T34" fmla="*/ 46 w 93"/>
                  <a:gd name="T35" fmla="*/ 61 h 105"/>
                  <a:gd name="T36" fmla="*/ 46 w 93"/>
                  <a:gd name="T37" fmla="*/ 68 h 105"/>
                  <a:gd name="T38" fmla="*/ 46 w 93"/>
                  <a:gd name="T39" fmla="*/ 71 h 105"/>
                  <a:gd name="T40" fmla="*/ 0 w 93"/>
                  <a:gd name="T41" fmla="*/ 72 h 105"/>
                  <a:gd name="T42" fmla="*/ 33 w 93"/>
                  <a:gd name="T43" fmla="*/ 55 h 105"/>
                  <a:gd name="T44" fmla="*/ 40 w 93"/>
                  <a:gd name="T45" fmla="*/ 55 h 105"/>
                  <a:gd name="T46" fmla="*/ 46 w 93"/>
                  <a:gd name="T47" fmla="*/ 54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7 w 93"/>
                  <a:gd name="T67" fmla="*/ 25 h 105"/>
                  <a:gd name="T68" fmla="*/ 20 w 93"/>
                  <a:gd name="T69" fmla="*/ 14 h 105"/>
                  <a:gd name="T70" fmla="*/ 29 w 93"/>
                  <a:gd name="T71" fmla="*/ 7 h 105"/>
                  <a:gd name="T72" fmla="*/ 42 w 93"/>
                  <a:gd name="T73" fmla="*/ 2 h 105"/>
                  <a:gd name="T74" fmla="*/ 46 w 93"/>
                  <a:gd name="T75" fmla="*/ 0 h 105"/>
                  <a:gd name="T76" fmla="*/ 46 w 93"/>
                  <a:gd name="T77" fmla="*/ 0 h 105"/>
                  <a:gd name="T78" fmla="*/ 46 w 93"/>
                  <a:gd name="T79" fmla="*/ 0 h 105"/>
                  <a:gd name="T80" fmla="*/ 55 w 93"/>
                  <a:gd name="T81" fmla="*/ 0 h 105"/>
                  <a:gd name="T82" fmla="*/ 60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4" y="17"/>
                    </a:lnTo>
                    <a:lnTo>
                      <a:pt x="70" y="17"/>
                    </a:lnTo>
                    <a:lnTo>
                      <a:pt x="66" y="17"/>
                    </a:lnTo>
                    <a:lnTo>
                      <a:pt x="63" y="17"/>
                    </a:lnTo>
                    <a:lnTo>
                      <a:pt x="58" y="17"/>
                    </a:lnTo>
                    <a:lnTo>
                      <a:pt x="54" y="17"/>
                    </a:lnTo>
                    <a:lnTo>
                      <a:pt x="51" y="18"/>
                    </a:lnTo>
                    <a:lnTo>
                      <a:pt x="48" y="19"/>
                    </a:lnTo>
                    <a:lnTo>
                      <a:pt x="46" y="20"/>
                    </a:lnTo>
                    <a:lnTo>
                      <a:pt x="45" y="21"/>
                    </a:lnTo>
                    <a:lnTo>
                      <a:pt x="44" y="22"/>
                    </a:lnTo>
                    <a:lnTo>
                      <a:pt x="43" y="24"/>
                    </a:lnTo>
                    <a:lnTo>
                      <a:pt x="43" y="27"/>
                    </a:lnTo>
                    <a:lnTo>
                      <a:pt x="44" y="30"/>
                    </a:lnTo>
                    <a:lnTo>
                      <a:pt x="46"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1" y="75"/>
                    </a:lnTo>
                    <a:lnTo>
                      <a:pt x="81" y="79"/>
                    </a:lnTo>
                    <a:lnTo>
                      <a:pt x="80" y="84"/>
                    </a:lnTo>
                    <a:lnTo>
                      <a:pt x="78" y="89"/>
                    </a:lnTo>
                    <a:lnTo>
                      <a:pt x="74" y="93"/>
                    </a:lnTo>
                    <a:lnTo>
                      <a:pt x="69" y="97"/>
                    </a:lnTo>
                    <a:lnTo>
                      <a:pt x="63" y="100"/>
                    </a:lnTo>
                    <a:lnTo>
                      <a:pt x="55" y="102"/>
                    </a:lnTo>
                    <a:lnTo>
                      <a:pt x="46" y="103"/>
                    </a:lnTo>
                    <a:lnTo>
                      <a:pt x="36" y="104"/>
                    </a:lnTo>
                    <a:lnTo>
                      <a:pt x="0" y="104"/>
                    </a:lnTo>
                    <a:lnTo>
                      <a:pt x="4" y="87"/>
                    </a:lnTo>
                    <a:lnTo>
                      <a:pt x="33" y="87"/>
                    </a:lnTo>
                    <a:lnTo>
                      <a:pt x="36" y="87"/>
                    </a:lnTo>
                    <a:lnTo>
                      <a:pt x="40" y="87"/>
                    </a:lnTo>
                    <a:lnTo>
                      <a:pt x="43" y="87"/>
                    </a:lnTo>
                    <a:lnTo>
                      <a:pt x="46" y="86"/>
                    </a:lnTo>
                    <a:lnTo>
                      <a:pt x="49" y="86"/>
                    </a:lnTo>
                    <a:lnTo>
                      <a:pt x="51" y="84"/>
                    </a:lnTo>
                    <a:lnTo>
                      <a:pt x="53"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5" y="45"/>
                    </a:lnTo>
                    <a:lnTo>
                      <a:pt x="22" y="41"/>
                    </a:lnTo>
                    <a:lnTo>
                      <a:pt x="19" y="37"/>
                    </a:lnTo>
                    <a:lnTo>
                      <a:pt x="17" y="33"/>
                    </a:lnTo>
                    <a:lnTo>
                      <a:pt x="16" y="29"/>
                    </a:lnTo>
                    <a:lnTo>
                      <a:pt x="17" y="25"/>
                    </a:lnTo>
                    <a:lnTo>
                      <a:pt x="18" y="19"/>
                    </a:lnTo>
                    <a:lnTo>
                      <a:pt x="20" y="14"/>
                    </a:lnTo>
                    <a:lnTo>
                      <a:pt x="24" y="10"/>
                    </a:lnTo>
                    <a:lnTo>
                      <a:pt x="29" y="7"/>
                    </a:lnTo>
                    <a:lnTo>
                      <a:pt x="35" y="4"/>
                    </a:lnTo>
                    <a:lnTo>
                      <a:pt x="42" y="2"/>
                    </a:lnTo>
                    <a:lnTo>
                      <a:pt x="50" y="1"/>
                    </a:lnTo>
                    <a:lnTo>
                      <a:pt x="60" y="0"/>
                    </a:lnTo>
                    <a:lnTo>
                      <a:pt x="61"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1" name="Freeform 30"/>
              <p:cNvSpPr>
                <a:spLocks/>
              </p:cNvSpPr>
              <p:nvPr/>
            </p:nvSpPr>
            <p:spPr bwMode="auto">
              <a:xfrm>
                <a:off x="1219" y="575"/>
                <a:ext cx="92" cy="104"/>
              </a:xfrm>
              <a:custGeom>
                <a:avLst/>
                <a:gdLst>
                  <a:gd name="T0" fmla="*/ 87 w 92"/>
                  <a:gd name="T1" fmla="*/ 17 h 105"/>
                  <a:gd name="T2" fmla="*/ 55 w 92"/>
                  <a:gd name="T3" fmla="*/ 17 h 105"/>
                  <a:gd name="T4" fmla="*/ 37 w 92"/>
                  <a:gd name="T5" fmla="*/ 72 h 105"/>
                  <a:gd name="T6" fmla="*/ 14 w 92"/>
                  <a:gd name="T7" fmla="*/ 72 h 105"/>
                  <a:gd name="T8" fmla="*/ 32 w 92"/>
                  <a:gd name="T9" fmla="*/ 17 h 105"/>
                  <a:gd name="T10" fmla="*/ 0 w 92"/>
                  <a:gd name="T11" fmla="*/ 17 h 105"/>
                  <a:gd name="T12" fmla="*/ 4 w 92"/>
                  <a:gd name="T13" fmla="*/ 0 h 105"/>
                  <a:gd name="T14" fmla="*/ 91 w 92"/>
                  <a:gd name="T15" fmla="*/ 0 h 105"/>
                  <a:gd name="T16" fmla="*/ 87 w 92"/>
                  <a:gd name="T17" fmla="*/ 17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105">
                    <a:moveTo>
                      <a:pt x="87" y="17"/>
                    </a:moveTo>
                    <a:lnTo>
                      <a:pt x="55" y="17"/>
                    </a:lnTo>
                    <a:lnTo>
                      <a:pt x="37" y="104"/>
                    </a:lnTo>
                    <a:lnTo>
                      <a:pt x="14" y="104"/>
                    </a:lnTo>
                    <a:lnTo>
                      <a:pt x="32" y="17"/>
                    </a:lnTo>
                    <a:lnTo>
                      <a:pt x="0" y="17"/>
                    </a:lnTo>
                    <a:lnTo>
                      <a:pt x="4" y="0"/>
                    </a:lnTo>
                    <a:lnTo>
                      <a:pt x="91" y="0"/>
                    </a:lnTo>
                    <a:lnTo>
                      <a:pt x="87"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2" name="Freeform 31"/>
              <p:cNvSpPr>
                <a:spLocks/>
              </p:cNvSpPr>
              <p:nvPr/>
            </p:nvSpPr>
            <p:spPr bwMode="auto">
              <a:xfrm>
                <a:off x="1276" y="575"/>
                <a:ext cx="107" cy="104"/>
              </a:xfrm>
              <a:custGeom>
                <a:avLst/>
                <a:gdLst>
                  <a:gd name="T0" fmla="*/ 37 w 107"/>
                  <a:gd name="T1" fmla="*/ 72 h 105"/>
                  <a:gd name="T2" fmla="*/ 46 w 107"/>
                  <a:gd name="T3" fmla="*/ 55 h 105"/>
                  <a:gd name="T4" fmla="*/ 80 w 107"/>
                  <a:gd name="T5" fmla="*/ 55 h 105"/>
                  <a:gd name="T6" fmla="*/ 70 w 107"/>
                  <a:gd name="T7" fmla="*/ 21 h 105"/>
                  <a:gd name="T8" fmla="*/ 24 w 107"/>
                  <a:gd name="T9" fmla="*/ 72 h 105"/>
                  <a:gd name="T10" fmla="*/ 0 w 107"/>
                  <a:gd name="T11" fmla="*/ 72 h 105"/>
                  <a:gd name="T12" fmla="*/ 61 w 107"/>
                  <a:gd name="T13" fmla="*/ 0 h 105"/>
                  <a:gd name="T14" fmla="*/ 89 w 107"/>
                  <a:gd name="T15" fmla="*/ 0 h 105"/>
                  <a:gd name="T16" fmla="*/ 106 w 107"/>
                  <a:gd name="T17" fmla="*/ 72 h 105"/>
                  <a:gd name="T18" fmla="*/ 37 w 107"/>
                  <a:gd name="T19" fmla="*/ 72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105">
                    <a:moveTo>
                      <a:pt x="37" y="104"/>
                    </a:moveTo>
                    <a:lnTo>
                      <a:pt x="46" y="87"/>
                    </a:lnTo>
                    <a:lnTo>
                      <a:pt x="80" y="87"/>
                    </a:lnTo>
                    <a:lnTo>
                      <a:pt x="70" y="21"/>
                    </a:lnTo>
                    <a:lnTo>
                      <a:pt x="24" y="104"/>
                    </a:lnTo>
                    <a:lnTo>
                      <a:pt x="0" y="104"/>
                    </a:lnTo>
                    <a:lnTo>
                      <a:pt x="61" y="0"/>
                    </a:lnTo>
                    <a:lnTo>
                      <a:pt x="89" y="0"/>
                    </a:lnTo>
                    <a:lnTo>
                      <a:pt x="106" y="104"/>
                    </a:lnTo>
                    <a:lnTo>
                      <a:pt x="37"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3" name="Freeform 32"/>
              <p:cNvSpPr>
                <a:spLocks/>
              </p:cNvSpPr>
              <p:nvPr/>
            </p:nvSpPr>
            <p:spPr bwMode="auto">
              <a:xfrm>
                <a:off x="1396" y="575"/>
                <a:ext cx="76" cy="104"/>
              </a:xfrm>
              <a:custGeom>
                <a:avLst/>
                <a:gdLst>
                  <a:gd name="T0" fmla="*/ 71 w 76"/>
                  <a:gd name="T1" fmla="*/ 72 h 105"/>
                  <a:gd name="T2" fmla="*/ 0 w 76"/>
                  <a:gd name="T3" fmla="*/ 72 h 105"/>
                  <a:gd name="T4" fmla="*/ 22 w 76"/>
                  <a:gd name="T5" fmla="*/ 0 h 105"/>
                  <a:gd name="T6" fmla="*/ 46 w 76"/>
                  <a:gd name="T7" fmla="*/ 0 h 105"/>
                  <a:gd name="T8" fmla="*/ 27 w 76"/>
                  <a:gd name="T9" fmla="*/ 55 h 105"/>
                  <a:gd name="T10" fmla="*/ 75 w 76"/>
                  <a:gd name="T11" fmla="*/ 55 h 105"/>
                  <a:gd name="T12" fmla="*/ 71 w 76"/>
                  <a:gd name="T13" fmla="*/ 72 h 1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 h="105">
                    <a:moveTo>
                      <a:pt x="71" y="104"/>
                    </a:moveTo>
                    <a:lnTo>
                      <a:pt x="0" y="104"/>
                    </a:lnTo>
                    <a:lnTo>
                      <a:pt x="22" y="0"/>
                    </a:lnTo>
                    <a:lnTo>
                      <a:pt x="46" y="0"/>
                    </a:lnTo>
                    <a:lnTo>
                      <a:pt x="27" y="87"/>
                    </a:lnTo>
                    <a:lnTo>
                      <a:pt x="75" y="87"/>
                    </a:lnTo>
                    <a:lnTo>
                      <a:pt x="71"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4" name="Freeform 33"/>
              <p:cNvSpPr>
                <a:spLocks/>
              </p:cNvSpPr>
              <p:nvPr/>
            </p:nvSpPr>
            <p:spPr bwMode="auto">
              <a:xfrm>
                <a:off x="1510" y="575"/>
                <a:ext cx="92" cy="104"/>
              </a:xfrm>
              <a:custGeom>
                <a:avLst/>
                <a:gdLst>
                  <a:gd name="T0" fmla="*/ 55 w 93"/>
                  <a:gd name="T1" fmla="*/ 17 h 105"/>
                  <a:gd name="T2" fmla="*/ 50 w 93"/>
                  <a:gd name="T3" fmla="*/ 17 h 105"/>
                  <a:gd name="T4" fmla="*/ 46 w 93"/>
                  <a:gd name="T5" fmla="*/ 17 h 105"/>
                  <a:gd name="T6" fmla="*/ 46 w 93"/>
                  <a:gd name="T7" fmla="*/ 17 h 105"/>
                  <a:gd name="T8" fmla="*/ 46 w 93"/>
                  <a:gd name="T9" fmla="*/ 17 h 105"/>
                  <a:gd name="T10" fmla="*/ 46 w 93"/>
                  <a:gd name="T11" fmla="*/ 18 h 105"/>
                  <a:gd name="T12" fmla="*/ 46 w 93"/>
                  <a:gd name="T13" fmla="*/ 20 h 105"/>
                  <a:gd name="T14" fmla="*/ 44 w 93"/>
                  <a:gd name="T15" fmla="*/ 22 h 105"/>
                  <a:gd name="T16" fmla="*/ 43 w 93"/>
                  <a:gd name="T17" fmla="*/ 27 h 105"/>
                  <a:gd name="T18" fmla="*/ 45 w 93"/>
                  <a:gd name="T19" fmla="*/ 33 h 105"/>
                  <a:gd name="T20" fmla="*/ 46 w 93"/>
                  <a:gd name="T21" fmla="*/ 39 h 105"/>
                  <a:gd name="T22" fmla="*/ 46 w 93"/>
                  <a:gd name="T23" fmla="*/ 45 h 105"/>
                  <a:gd name="T24" fmla="*/ 46 w 93"/>
                  <a:gd name="T25" fmla="*/ 51 h 105"/>
                  <a:gd name="T26" fmla="*/ 46 w 93"/>
                  <a:gd name="T27" fmla="*/ 52 h 105"/>
                  <a:gd name="T28" fmla="*/ 47 w 93"/>
                  <a:gd name="T29" fmla="*/ 52 h 105"/>
                  <a:gd name="T30" fmla="*/ 50 w 93"/>
                  <a:gd name="T31" fmla="*/ 52 h 105"/>
                  <a:gd name="T32" fmla="*/ 48 w 93"/>
                  <a:gd name="T33" fmla="*/ 52 h 105"/>
                  <a:gd name="T34" fmla="*/ 46 w 93"/>
                  <a:gd name="T35" fmla="*/ 61 h 105"/>
                  <a:gd name="T36" fmla="*/ 46 w 93"/>
                  <a:gd name="T37" fmla="*/ 68 h 105"/>
                  <a:gd name="T38" fmla="*/ 46 w 93"/>
                  <a:gd name="T39" fmla="*/ 71 h 105"/>
                  <a:gd name="T40" fmla="*/ 0 w 93"/>
                  <a:gd name="T41" fmla="*/ 72 h 105"/>
                  <a:gd name="T42" fmla="*/ 33 w 93"/>
                  <a:gd name="T43" fmla="*/ 55 h 105"/>
                  <a:gd name="T44" fmla="*/ 40 w 93"/>
                  <a:gd name="T45" fmla="*/ 55 h 105"/>
                  <a:gd name="T46" fmla="*/ 46 w 93"/>
                  <a:gd name="T47" fmla="*/ 54 h 105"/>
                  <a:gd name="T48" fmla="*/ 46 w 93"/>
                  <a:gd name="T49" fmla="*/ 52 h 105"/>
                  <a:gd name="T50" fmla="*/ 46 w 93"/>
                  <a:gd name="T51" fmla="*/ 52 h 105"/>
                  <a:gd name="T52" fmla="*/ 46 w 93"/>
                  <a:gd name="T53" fmla="*/ 52 h 105"/>
                  <a:gd name="T54" fmla="*/ 46 w 93"/>
                  <a:gd name="T55" fmla="*/ 52 h 105"/>
                  <a:gd name="T56" fmla="*/ 43 w 93"/>
                  <a:gd name="T57" fmla="*/ 52 h 105"/>
                  <a:gd name="T58" fmla="*/ 36 w 93"/>
                  <a:gd name="T59" fmla="*/ 52 h 105"/>
                  <a:gd name="T60" fmla="*/ 28 w 93"/>
                  <a:gd name="T61" fmla="*/ 49 h 105"/>
                  <a:gd name="T62" fmla="*/ 22 w 93"/>
                  <a:gd name="T63" fmla="*/ 41 h 105"/>
                  <a:gd name="T64" fmla="*/ 17 w 93"/>
                  <a:gd name="T65" fmla="*/ 33 h 105"/>
                  <a:gd name="T66" fmla="*/ 16 w 93"/>
                  <a:gd name="T67" fmla="*/ 25 h 105"/>
                  <a:gd name="T68" fmla="*/ 20 w 93"/>
                  <a:gd name="T69" fmla="*/ 14 h 105"/>
                  <a:gd name="T70" fmla="*/ 28 w 93"/>
                  <a:gd name="T71" fmla="*/ 7 h 105"/>
                  <a:gd name="T72" fmla="*/ 42 w 93"/>
                  <a:gd name="T73" fmla="*/ 2 h 105"/>
                  <a:gd name="T74" fmla="*/ 46 w 93"/>
                  <a:gd name="T75" fmla="*/ 0 h 105"/>
                  <a:gd name="T76" fmla="*/ 46 w 93"/>
                  <a:gd name="T77" fmla="*/ 0 h 105"/>
                  <a:gd name="T78" fmla="*/ 46 w 93"/>
                  <a:gd name="T79" fmla="*/ 0 h 105"/>
                  <a:gd name="T80" fmla="*/ 55 w 93"/>
                  <a:gd name="T81" fmla="*/ 0 h 105"/>
                  <a:gd name="T82" fmla="*/ 60 w 93"/>
                  <a:gd name="T83" fmla="*/ 0 h 1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3" h="105">
                    <a:moveTo>
                      <a:pt x="88" y="17"/>
                    </a:moveTo>
                    <a:lnTo>
                      <a:pt x="87" y="17"/>
                    </a:lnTo>
                    <a:lnTo>
                      <a:pt x="85" y="17"/>
                    </a:lnTo>
                    <a:lnTo>
                      <a:pt x="82" y="17"/>
                    </a:lnTo>
                    <a:lnTo>
                      <a:pt x="79" y="17"/>
                    </a:lnTo>
                    <a:lnTo>
                      <a:pt x="75" y="17"/>
                    </a:lnTo>
                    <a:lnTo>
                      <a:pt x="70" y="17"/>
                    </a:lnTo>
                    <a:lnTo>
                      <a:pt x="66" y="17"/>
                    </a:lnTo>
                    <a:lnTo>
                      <a:pt x="63" y="17"/>
                    </a:lnTo>
                    <a:lnTo>
                      <a:pt x="58" y="17"/>
                    </a:lnTo>
                    <a:lnTo>
                      <a:pt x="54" y="17"/>
                    </a:lnTo>
                    <a:lnTo>
                      <a:pt x="51" y="18"/>
                    </a:lnTo>
                    <a:lnTo>
                      <a:pt x="49" y="19"/>
                    </a:lnTo>
                    <a:lnTo>
                      <a:pt x="46" y="20"/>
                    </a:lnTo>
                    <a:lnTo>
                      <a:pt x="45" y="21"/>
                    </a:lnTo>
                    <a:lnTo>
                      <a:pt x="44" y="22"/>
                    </a:lnTo>
                    <a:lnTo>
                      <a:pt x="43" y="24"/>
                    </a:lnTo>
                    <a:lnTo>
                      <a:pt x="43" y="27"/>
                    </a:lnTo>
                    <a:lnTo>
                      <a:pt x="44" y="30"/>
                    </a:lnTo>
                    <a:lnTo>
                      <a:pt x="45" y="33"/>
                    </a:lnTo>
                    <a:lnTo>
                      <a:pt x="48" y="36"/>
                    </a:lnTo>
                    <a:lnTo>
                      <a:pt x="51" y="39"/>
                    </a:lnTo>
                    <a:lnTo>
                      <a:pt x="54" y="42"/>
                    </a:lnTo>
                    <a:lnTo>
                      <a:pt x="58" y="45"/>
                    </a:lnTo>
                    <a:lnTo>
                      <a:pt x="62" y="49"/>
                    </a:lnTo>
                    <a:lnTo>
                      <a:pt x="66" y="51"/>
                    </a:lnTo>
                    <a:lnTo>
                      <a:pt x="70" y="55"/>
                    </a:lnTo>
                    <a:lnTo>
                      <a:pt x="74" y="59"/>
                    </a:lnTo>
                    <a:lnTo>
                      <a:pt x="77" y="62"/>
                    </a:lnTo>
                    <a:lnTo>
                      <a:pt x="79" y="66"/>
                    </a:lnTo>
                    <a:lnTo>
                      <a:pt x="81" y="70"/>
                    </a:lnTo>
                    <a:lnTo>
                      <a:pt x="82" y="75"/>
                    </a:lnTo>
                    <a:lnTo>
                      <a:pt x="81" y="79"/>
                    </a:lnTo>
                    <a:lnTo>
                      <a:pt x="80" y="84"/>
                    </a:lnTo>
                    <a:lnTo>
                      <a:pt x="78" y="89"/>
                    </a:lnTo>
                    <a:lnTo>
                      <a:pt x="74" y="93"/>
                    </a:lnTo>
                    <a:lnTo>
                      <a:pt x="69" y="97"/>
                    </a:lnTo>
                    <a:lnTo>
                      <a:pt x="63" y="100"/>
                    </a:lnTo>
                    <a:lnTo>
                      <a:pt x="56" y="102"/>
                    </a:lnTo>
                    <a:lnTo>
                      <a:pt x="47" y="103"/>
                    </a:lnTo>
                    <a:lnTo>
                      <a:pt x="36" y="104"/>
                    </a:lnTo>
                    <a:lnTo>
                      <a:pt x="0" y="104"/>
                    </a:lnTo>
                    <a:lnTo>
                      <a:pt x="4" y="87"/>
                    </a:lnTo>
                    <a:lnTo>
                      <a:pt x="33" y="87"/>
                    </a:lnTo>
                    <a:lnTo>
                      <a:pt x="36" y="87"/>
                    </a:lnTo>
                    <a:lnTo>
                      <a:pt x="40" y="87"/>
                    </a:lnTo>
                    <a:lnTo>
                      <a:pt x="43" y="87"/>
                    </a:lnTo>
                    <a:lnTo>
                      <a:pt x="47" y="86"/>
                    </a:lnTo>
                    <a:lnTo>
                      <a:pt x="49" y="86"/>
                    </a:lnTo>
                    <a:lnTo>
                      <a:pt x="52" y="84"/>
                    </a:lnTo>
                    <a:lnTo>
                      <a:pt x="54" y="82"/>
                    </a:lnTo>
                    <a:lnTo>
                      <a:pt x="55" y="79"/>
                    </a:lnTo>
                    <a:lnTo>
                      <a:pt x="55" y="76"/>
                    </a:lnTo>
                    <a:lnTo>
                      <a:pt x="54" y="73"/>
                    </a:lnTo>
                    <a:lnTo>
                      <a:pt x="52" y="71"/>
                    </a:lnTo>
                    <a:lnTo>
                      <a:pt x="50" y="68"/>
                    </a:lnTo>
                    <a:lnTo>
                      <a:pt x="47" y="65"/>
                    </a:lnTo>
                    <a:lnTo>
                      <a:pt x="43" y="62"/>
                    </a:lnTo>
                    <a:lnTo>
                      <a:pt x="40" y="59"/>
                    </a:lnTo>
                    <a:lnTo>
                      <a:pt x="36" y="55"/>
                    </a:lnTo>
                    <a:lnTo>
                      <a:pt x="32" y="52"/>
                    </a:lnTo>
                    <a:lnTo>
                      <a:pt x="28" y="49"/>
                    </a:lnTo>
                    <a:lnTo>
                      <a:pt x="24" y="45"/>
                    </a:lnTo>
                    <a:lnTo>
                      <a:pt x="22" y="41"/>
                    </a:lnTo>
                    <a:lnTo>
                      <a:pt x="19" y="37"/>
                    </a:lnTo>
                    <a:lnTo>
                      <a:pt x="17" y="33"/>
                    </a:lnTo>
                    <a:lnTo>
                      <a:pt x="16" y="29"/>
                    </a:lnTo>
                    <a:lnTo>
                      <a:pt x="16" y="25"/>
                    </a:lnTo>
                    <a:lnTo>
                      <a:pt x="18" y="19"/>
                    </a:lnTo>
                    <a:lnTo>
                      <a:pt x="20" y="14"/>
                    </a:lnTo>
                    <a:lnTo>
                      <a:pt x="24" y="10"/>
                    </a:lnTo>
                    <a:lnTo>
                      <a:pt x="28" y="7"/>
                    </a:lnTo>
                    <a:lnTo>
                      <a:pt x="34" y="4"/>
                    </a:lnTo>
                    <a:lnTo>
                      <a:pt x="42" y="2"/>
                    </a:lnTo>
                    <a:lnTo>
                      <a:pt x="50" y="1"/>
                    </a:lnTo>
                    <a:lnTo>
                      <a:pt x="60" y="0"/>
                    </a:lnTo>
                    <a:lnTo>
                      <a:pt x="62" y="0"/>
                    </a:lnTo>
                    <a:lnTo>
                      <a:pt x="65" y="0"/>
                    </a:lnTo>
                    <a:lnTo>
                      <a:pt x="70" y="0"/>
                    </a:lnTo>
                    <a:lnTo>
                      <a:pt x="76" y="0"/>
                    </a:lnTo>
                    <a:lnTo>
                      <a:pt x="82" y="0"/>
                    </a:lnTo>
                    <a:lnTo>
                      <a:pt x="87" y="0"/>
                    </a:lnTo>
                    <a:lnTo>
                      <a:pt x="91" y="0"/>
                    </a:lnTo>
                    <a:lnTo>
                      <a:pt x="92" y="0"/>
                    </a:lnTo>
                    <a:lnTo>
                      <a:pt x="88"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5" name="Freeform 34"/>
              <p:cNvSpPr>
                <a:spLocks/>
              </p:cNvSpPr>
              <p:nvPr/>
            </p:nvSpPr>
            <p:spPr bwMode="auto">
              <a:xfrm>
                <a:off x="1600" y="575"/>
                <a:ext cx="100" cy="104"/>
              </a:xfrm>
              <a:custGeom>
                <a:avLst/>
                <a:gdLst>
                  <a:gd name="T0" fmla="*/ 96 w 100"/>
                  <a:gd name="T1" fmla="*/ 17 h 105"/>
                  <a:gd name="T2" fmla="*/ 42 w 100"/>
                  <a:gd name="T3" fmla="*/ 17 h 105"/>
                  <a:gd name="T4" fmla="*/ 37 w 100"/>
                  <a:gd name="T5" fmla="*/ 44 h 105"/>
                  <a:gd name="T6" fmla="*/ 83 w 100"/>
                  <a:gd name="T7" fmla="*/ 44 h 105"/>
                  <a:gd name="T8" fmla="*/ 80 w 100"/>
                  <a:gd name="T9" fmla="*/ 52 h 105"/>
                  <a:gd name="T10" fmla="*/ 33 w 100"/>
                  <a:gd name="T11" fmla="*/ 52 h 105"/>
                  <a:gd name="T12" fmla="*/ 27 w 100"/>
                  <a:gd name="T13" fmla="*/ 55 h 105"/>
                  <a:gd name="T14" fmla="*/ 80 w 100"/>
                  <a:gd name="T15" fmla="*/ 55 h 105"/>
                  <a:gd name="T16" fmla="*/ 77 w 100"/>
                  <a:gd name="T17" fmla="*/ 72 h 105"/>
                  <a:gd name="T18" fmla="*/ 0 w 100"/>
                  <a:gd name="T19" fmla="*/ 72 h 105"/>
                  <a:gd name="T20" fmla="*/ 23 w 100"/>
                  <a:gd name="T21" fmla="*/ 0 h 105"/>
                  <a:gd name="T22" fmla="*/ 99 w 100"/>
                  <a:gd name="T23" fmla="*/ 0 h 105"/>
                  <a:gd name="T24" fmla="*/ 96 w 100"/>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 h="105">
                    <a:moveTo>
                      <a:pt x="96" y="17"/>
                    </a:moveTo>
                    <a:lnTo>
                      <a:pt x="42" y="17"/>
                    </a:lnTo>
                    <a:lnTo>
                      <a:pt x="37" y="44"/>
                    </a:lnTo>
                    <a:lnTo>
                      <a:pt x="83" y="44"/>
                    </a:lnTo>
                    <a:lnTo>
                      <a:pt x="80" y="59"/>
                    </a:lnTo>
                    <a:lnTo>
                      <a:pt x="33" y="59"/>
                    </a:lnTo>
                    <a:lnTo>
                      <a:pt x="27" y="87"/>
                    </a:lnTo>
                    <a:lnTo>
                      <a:pt x="80" y="87"/>
                    </a:lnTo>
                    <a:lnTo>
                      <a:pt x="77" y="104"/>
                    </a:lnTo>
                    <a:lnTo>
                      <a:pt x="0" y="104"/>
                    </a:lnTo>
                    <a:lnTo>
                      <a:pt x="23" y="0"/>
                    </a:lnTo>
                    <a:lnTo>
                      <a:pt x="99" y="0"/>
                    </a:lnTo>
                    <a:lnTo>
                      <a:pt x="96"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6" name="Freeform 35"/>
              <p:cNvSpPr>
                <a:spLocks/>
              </p:cNvSpPr>
              <p:nvPr/>
            </p:nvSpPr>
            <p:spPr bwMode="auto">
              <a:xfrm>
                <a:off x="1696" y="575"/>
                <a:ext cx="100" cy="104"/>
              </a:xfrm>
              <a:custGeom>
                <a:avLst/>
                <a:gdLst>
                  <a:gd name="T0" fmla="*/ 69 w 100"/>
                  <a:gd name="T1" fmla="*/ 52 h 105"/>
                  <a:gd name="T2" fmla="*/ 86 w 100"/>
                  <a:gd name="T3" fmla="*/ 72 h 105"/>
                  <a:gd name="T4" fmla="*/ 61 w 100"/>
                  <a:gd name="T5" fmla="*/ 72 h 105"/>
                  <a:gd name="T6" fmla="*/ 41 w 100"/>
                  <a:gd name="T7" fmla="*/ 47 h 105"/>
                  <a:gd name="T8" fmla="*/ 43 w 100"/>
                  <a:gd name="T9" fmla="*/ 47 h 105"/>
                  <a:gd name="T10" fmla="*/ 44 w 100"/>
                  <a:gd name="T11" fmla="*/ 47 h 105"/>
                  <a:gd name="T12" fmla="*/ 45 w 100"/>
                  <a:gd name="T13" fmla="*/ 47 h 105"/>
                  <a:gd name="T14" fmla="*/ 46 w 100"/>
                  <a:gd name="T15" fmla="*/ 47 h 105"/>
                  <a:gd name="T16" fmla="*/ 47 w 100"/>
                  <a:gd name="T17" fmla="*/ 47 h 105"/>
                  <a:gd name="T18" fmla="*/ 48 w 100"/>
                  <a:gd name="T19" fmla="*/ 47 h 105"/>
                  <a:gd name="T20" fmla="*/ 50 w 100"/>
                  <a:gd name="T21" fmla="*/ 47 h 105"/>
                  <a:gd name="T22" fmla="*/ 50 w 100"/>
                  <a:gd name="T23" fmla="*/ 47 h 105"/>
                  <a:gd name="T24" fmla="*/ 55 w 100"/>
                  <a:gd name="T25" fmla="*/ 47 h 105"/>
                  <a:gd name="T26" fmla="*/ 59 w 100"/>
                  <a:gd name="T27" fmla="*/ 46 h 105"/>
                  <a:gd name="T28" fmla="*/ 63 w 100"/>
                  <a:gd name="T29" fmla="*/ 45 h 105"/>
                  <a:gd name="T30" fmla="*/ 66 w 100"/>
                  <a:gd name="T31" fmla="*/ 43 h 105"/>
                  <a:gd name="T32" fmla="*/ 70 w 100"/>
                  <a:gd name="T33" fmla="*/ 41 h 105"/>
                  <a:gd name="T34" fmla="*/ 72 w 100"/>
                  <a:gd name="T35" fmla="*/ 38 h 105"/>
                  <a:gd name="T36" fmla="*/ 74 w 100"/>
                  <a:gd name="T37" fmla="*/ 34 h 105"/>
                  <a:gd name="T38" fmla="*/ 75 w 100"/>
                  <a:gd name="T39" fmla="*/ 30 h 105"/>
                  <a:gd name="T40" fmla="*/ 76 w 100"/>
                  <a:gd name="T41" fmla="*/ 27 h 105"/>
                  <a:gd name="T42" fmla="*/ 76 w 100"/>
                  <a:gd name="T43" fmla="*/ 25 h 105"/>
                  <a:gd name="T44" fmla="*/ 75 w 100"/>
                  <a:gd name="T45" fmla="*/ 23 h 105"/>
                  <a:gd name="T46" fmla="*/ 75 w 100"/>
                  <a:gd name="T47" fmla="*/ 21 h 105"/>
                  <a:gd name="T48" fmla="*/ 73 w 100"/>
                  <a:gd name="T49" fmla="*/ 19 h 105"/>
                  <a:gd name="T50" fmla="*/ 71 w 100"/>
                  <a:gd name="T51" fmla="*/ 17 h 105"/>
                  <a:gd name="T52" fmla="*/ 67 w 100"/>
                  <a:gd name="T53" fmla="*/ 17 h 105"/>
                  <a:gd name="T54" fmla="*/ 63 w 100"/>
                  <a:gd name="T55" fmla="*/ 16 h 105"/>
                  <a:gd name="T56" fmla="*/ 42 w 100"/>
                  <a:gd name="T57" fmla="*/ 16 h 105"/>
                  <a:gd name="T58" fmla="*/ 23 w 100"/>
                  <a:gd name="T59" fmla="*/ 72 h 105"/>
                  <a:gd name="T60" fmla="*/ 0 w 100"/>
                  <a:gd name="T61" fmla="*/ 72 h 105"/>
                  <a:gd name="T62" fmla="*/ 22 w 100"/>
                  <a:gd name="T63" fmla="*/ 0 h 105"/>
                  <a:gd name="T64" fmla="*/ 71 w 100"/>
                  <a:gd name="T65" fmla="*/ 0 h 105"/>
                  <a:gd name="T66" fmla="*/ 78 w 100"/>
                  <a:gd name="T67" fmla="*/ 1 h 105"/>
                  <a:gd name="T68" fmla="*/ 85 w 100"/>
                  <a:gd name="T69" fmla="*/ 2 h 105"/>
                  <a:gd name="T70" fmla="*/ 90 w 100"/>
                  <a:gd name="T71" fmla="*/ 4 h 105"/>
                  <a:gd name="T72" fmla="*/ 93 w 100"/>
                  <a:gd name="T73" fmla="*/ 7 h 105"/>
                  <a:gd name="T74" fmla="*/ 96 w 100"/>
                  <a:gd name="T75" fmla="*/ 11 h 105"/>
                  <a:gd name="T76" fmla="*/ 98 w 100"/>
                  <a:gd name="T77" fmla="*/ 15 h 105"/>
                  <a:gd name="T78" fmla="*/ 99 w 100"/>
                  <a:gd name="T79" fmla="*/ 21 h 105"/>
                  <a:gd name="T80" fmla="*/ 99 w 100"/>
                  <a:gd name="T81" fmla="*/ 26 h 105"/>
                  <a:gd name="T82" fmla="*/ 98 w 100"/>
                  <a:gd name="T83" fmla="*/ 34 h 105"/>
                  <a:gd name="T84" fmla="*/ 95 w 100"/>
                  <a:gd name="T85" fmla="*/ 40 h 105"/>
                  <a:gd name="T86" fmla="*/ 93 w 100"/>
                  <a:gd name="T87" fmla="*/ 45 h 105"/>
                  <a:gd name="T88" fmla="*/ 89 w 100"/>
                  <a:gd name="T89" fmla="*/ 49 h 105"/>
                  <a:gd name="T90" fmla="*/ 85 w 100"/>
                  <a:gd name="T91" fmla="*/ 52 h 105"/>
                  <a:gd name="T92" fmla="*/ 79 w 100"/>
                  <a:gd name="T93" fmla="*/ 52 h 105"/>
                  <a:gd name="T94" fmla="*/ 74 w 100"/>
                  <a:gd name="T95" fmla="*/ 52 h 105"/>
                  <a:gd name="T96" fmla="*/ 69 w 100"/>
                  <a:gd name="T97" fmla="*/ 52 h 1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0" h="105">
                    <a:moveTo>
                      <a:pt x="69" y="59"/>
                    </a:moveTo>
                    <a:lnTo>
                      <a:pt x="86" y="104"/>
                    </a:lnTo>
                    <a:lnTo>
                      <a:pt x="61" y="104"/>
                    </a:lnTo>
                    <a:lnTo>
                      <a:pt x="41" y="47"/>
                    </a:lnTo>
                    <a:lnTo>
                      <a:pt x="43" y="47"/>
                    </a:lnTo>
                    <a:lnTo>
                      <a:pt x="44" y="47"/>
                    </a:lnTo>
                    <a:lnTo>
                      <a:pt x="45" y="47"/>
                    </a:lnTo>
                    <a:lnTo>
                      <a:pt x="46" y="47"/>
                    </a:lnTo>
                    <a:lnTo>
                      <a:pt x="47" y="47"/>
                    </a:lnTo>
                    <a:lnTo>
                      <a:pt x="48" y="47"/>
                    </a:lnTo>
                    <a:lnTo>
                      <a:pt x="50" y="47"/>
                    </a:lnTo>
                    <a:lnTo>
                      <a:pt x="55" y="47"/>
                    </a:lnTo>
                    <a:lnTo>
                      <a:pt x="59" y="46"/>
                    </a:lnTo>
                    <a:lnTo>
                      <a:pt x="63" y="45"/>
                    </a:lnTo>
                    <a:lnTo>
                      <a:pt x="66" y="43"/>
                    </a:lnTo>
                    <a:lnTo>
                      <a:pt x="70" y="41"/>
                    </a:lnTo>
                    <a:lnTo>
                      <a:pt x="72" y="38"/>
                    </a:lnTo>
                    <a:lnTo>
                      <a:pt x="74" y="34"/>
                    </a:lnTo>
                    <a:lnTo>
                      <a:pt x="75" y="30"/>
                    </a:lnTo>
                    <a:lnTo>
                      <a:pt x="76" y="27"/>
                    </a:lnTo>
                    <a:lnTo>
                      <a:pt x="76" y="25"/>
                    </a:lnTo>
                    <a:lnTo>
                      <a:pt x="75" y="23"/>
                    </a:lnTo>
                    <a:lnTo>
                      <a:pt x="75" y="21"/>
                    </a:lnTo>
                    <a:lnTo>
                      <a:pt x="73" y="19"/>
                    </a:lnTo>
                    <a:lnTo>
                      <a:pt x="71" y="17"/>
                    </a:lnTo>
                    <a:lnTo>
                      <a:pt x="67" y="17"/>
                    </a:lnTo>
                    <a:lnTo>
                      <a:pt x="63" y="16"/>
                    </a:lnTo>
                    <a:lnTo>
                      <a:pt x="42" y="16"/>
                    </a:lnTo>
                    <a:lnTo>
                      <a:pt x="23" y="104"/>
                    </a:lnTo>
                    <a:lnTo>
                      <a:pt x="0" y="104"/>
                    </a:lnTo>
                    <a:lnTo>
                      <a:pt x="22" y="0"/>
                    </a:lnTo>
                    <a:lnTo>
                      <a:pt x="71" y="0"/>
                    </a:lnTo>
                    <a:lnTo>
                      <a:pt x="78" y="1"/>
                    </a:lnTo>
                    <a:lnTo>
                      <a:pt x="85" y="2"/>
                    </a:lnTo>
                    <a:lnTo>
                      <a:pt x="90" y="4"/>
                    </a:lnTo>
                    <a:lnTo>
                      <a:pt x="93" y="7"/>
                    </a:lnTo>
                    <a:lnTo>
                      <a:pt x="96" y="11"/>
                    </a:lnTo>
                    <a:lnTo>
                      <a:pt x="98" y="15"/>
                    </a:lnTo>
                    <a:lnTo>
                      <a:pt x="99" y="21"/>
                    </a:lnTo>
                    <a:lnTo>
                      <a:pt x="99" y="26"/>
                    </a:lnTo>
                    <a:lnTo>
                      <a:pt x="98" y="34"/>
                    </a:lnTo>
                    <a:lnTo>
                      <a:pt x="95" y="40"/>
                    </a:lnTo>
                    <a:lnTo>
                      <a:pt x="93" y="45"/>
                    </a:lnTo>
                    <a:lnTo>
                      <a:pt x="89" y="49"/>
                    </a:lnTo>
                    <a:lnTo>
                      <a:pt x="85" y="53"/>
                    </a:lnTo>
                    <a:lnTo>
                      <a:pt x="79" y="56"/>
                    </a:lnTo>
                    <a:lnTo>
                      <a:pt x="74" y="58"/>
                    </a:lnTo>
                    <a:lnTo>
                      <a:pt x="69" y="59"/>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7" name="Freeform 36"/>
              <p:cNvSpPr>
                <a:spLocks/>
              </p:cNvSpPr>
              <p:nvPr/>
            </p:nvSpPr>
            <p:spPr bwMode="auto">
              <a:xfrm>
                <a:off x="1810" y="575"/>
                <a:ext cx="104" cy="104"/>
              </a:xfrm>
              <a:custGeom>
                <a:avLst/>
                <a:gdLst>
                  <a:gd name="T0" fmla="*/ 44 w 104"/>
                  <a:gd name="T1" fmla="*/ 72 h 105"/>
                  <a:gd name="T2" fmla="*/ 16 w 104"/>
                  <a:gd name="T3" fmla="*/ 72 h 105"/>
                  <a:gd name="T4" fmla="*/ 0 w 104"/>
                  <a:gd name="T5" fmla="*/ 0 h 105"/>
                  <a:gd name="T6" fmla="*/ 23 w 104"/>
                  <a:gd name="T7" fmla="*/ 0 h 105"/>
                  <a:gd name="T8" fmla="*/ 34 w 104"/>
                  <a:gd name="T9" fmla="*/ 52 h 105"/>
                  <a:gd name="T10" fmla="*/ 80 w 104"/>
                  <a:gd name="T11" fmla="*/ 0 h 105"/>
                  <a:gd name="T12" fmla="*/ 103 w 104"/>
                  <a:gd name="T13" fmla="*/ 0 h 105"/>
                  <a:gd name="T14" fmla="*/ 44 w 104"/>
                  <a:gd name="T15" fmla="*/ 72 h 1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 h="105">
                    <a:moveTo>
                      <a:pt x="44" y="104"/>
                    </a:moveTo>
                    <a:lnTo>
                      <a:pt x="16" y="104"/>
                    </a:lnTo>
                    <a:lnTo>
                      <a:pt x="0" y="0"/>
                    </a:lnTo>
                    <a:lnTo>
                      <a:pt x="23" y="0"/>
                    </a:lnTo>
                    <a:lnTo>
                      <a:pt x="34" y="83"/>
                    </a:lnTo>
                    <a:lnTo>
                      <a:pt x="80" y="0"/>
                    </a:lnTo>
                    <a:lnTo>
                      <a:pt x="103" y="0"/>
                    </a:lnTo>
                    <a:lnTo>
                      <a:pt x="44"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8" name="Freeform 37"/>
              <p:cNvSpPr>
                <a:spLocks/>
              </p:cNvSpPr>
              <p:nvPr/>
            </p:nvSpPr>
            <p:spPr bwMode="auto">
              <a:xfrm>
                <a:off x="1907" y="575"/>
                <a:ext cx="46" cy="104"/>
              </a:xfrm>
              <a:custGeom>
                <a:avLst/>
                <a:gdLst>
                  <a:gd name="T0" fmla="*/ 23 w 46"/>
                  <a:gd name="T1" fmla="*/ 72 h 105"/>
                  <a:gd name="T2" fmla="*/ 0 w 46"/>
                  <a:gd name="T3" fmla="*/ 72 h 105"/>
                  <a:gd name="T4" fmla="*/ 22 w 46"/>
                  <a:gd name="T5" fmla="*/ 0 h 105"/>
                  <a:gd name="T6" fmla="*/ 45 w 46"/>
                  <a:gd name="T7" fmla="*/ 0 h 105"/>
                  <a:gd name="T8" fmla="*/ 23 w 46"/>
                  <a:gd name="T9" fmla="*/ 72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05">
                    <a:moveTo>
                      <a:pt x="23" y="104"/>
                    </a:moveTo>
                    <a:lnTo>
                      <a:pt x="0" y="104"/>
                    </a:lnTo>
                    <a:lnTo>
                      <a:pt x="22" y="0"/>
                    </a:lnTo>
                    <a:lnTo>
                      <a:pt x="45" y="0"/>
                    </a:lnTo>
                    <a:lnTo>
                      <a:pt x="23" y="104"/>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39" name="Freeform 38"/>
              <p:cNvSpPr>
                <a:spLocks/>
              </p:cNvSpPr>
              <p:nvPr/>
            </p:nvSpPr>
            <p:spPr bwMode="auto">
              <a:xfrm>
                <a:off x="1953" y="574"/>
                <a:ext cx="99" cy="109"/>
              </a:xfrm>
              <a:custGeom>
                <a:avLst/>
                <a:gdLst>
                  <a:gd name="T0" fmla="*/ 125 w 98"/>
                  <a:gd name="T1" fmla="*/ 19 h 110"/>
                  <a:gd name="T2" fmla="*/ 119 w 98"/>
                  <a:gd name="T3" fmla="*/ 18 h 110"/>
                  <a:gd name="T4" fmla="*/ 113 w 98"/>
                  <a:gd name="T5" fmla="*/ 17 h 110"/>
                  <a:gd name="T6" fmla="*/ 106 w 98"/>
                  <a:gd name="T7" fmla="*/ 17 h 110"/>
                  <a:gd name="T8" fmla="*/ 94 w 98"/>
                  <a:gd name="T9" fmla="*/ 17 h 110"/>
                  <a:gd name="T10" fmla="*/ 48 w 98"/>
                  <a:gd name="T11" fmla="*/ 22 h 110"/>
                  <a:gd name="T12" fmla="*/ 36 w 98"/>
                  <a:gd name="T13" fmla="*/ 32 h 110"/>
                  <a:gd name="T14" fmla="*/ 28 w 98"/>
                  <a:gd name="T15" fmla="*/ 46 h 110"/>
                  <a:gd name="T16" fmla="*/ 25 w 98"/>
                  <a:gd name="T17" fmla="*/ 55 h 110"/>
                  <a:gd name="T18" fmla="*/ 27 w 98"/>
                  <a:gd name="T19" fmla="*/ 55 h 110"/>
                  <a:gd name="T20" fmla="*/ 34 w 98"/>
                  <a:gd name="T21" fmla="*/ 55 h 110"/>
                  <a:gd name="T22" fmla="*/ 46 w 98"/>
                  <a:gd name="T23" fmla="*/ 60 h 110"/>
                  <a:gd name="T24" fmla="*/ 90 w 98"/>
                  <a:gd name="T25" fmla="*/ 60 h 110"/>
                  <a:gd name="T26" fmla="*/ 97 w 98"/>
                  <a:gd name="T27" fmla="*/ 60 h 110"/>
                  <a:gd name="T28" fmla="*/ 104 w 98"/>
                  <a:gd name="T29" fmla="*/ 58 h 110"/>
                  <a:gd name="T30" fmla="*/ 111 w 98"/>
                  <a:gd name="T31" fmla="*/ 57 h 110"/>
                  <a:gd name="T32" fmla="*/ 109 w 98"/>
                  <a:gd name="T33" fmla="*/ 74 h 110"/>
                  <a:gd name="T34" fmla="*/ 102 w 98"/>
                  <a:gd name="T35" fmla="*/ 76 h 110"/>
                  <a:gd name="T36" fmla="*/ 95 w 98"/>
                  <a:gd name="T37" fmla="*/ 76 h 110"/>
                  <a:gd name="T38" fmla="*/ 89 w 98"/>
                  <a:gd name="T39" fmla="*/ 77 h 110"/>
                  <a:gd name="T40" fmla="*/ 82 w 98"/>
                  <a:gd name="T41" fmla="*/ 77 h 110"/>
                  <a:gd name="T42" fmla="*/ 38 w 98"/>
                  <a:gd name="T43" fmla="*/ 76 h 110"/>
                  <a:gd name="T44" fmla="*/ 28 w 98"/>
                  <a:gd name="T45" fmla="*/ 74 h 110"/>
                  <a:gd name="T46" fmla="*/ 18 w 98"/>
                  <a:gd name="T47" fmla="*/ 70 h 110"/>
                  <a:gd name="T48" fmla="*/ 11 w 98"/>
                  <a:gd name="T49" fmla="*/ 64 h 110"/>
                  <a:gd name="T50" fmla="*/ 5 w 98"/>
                  <a:gd name="T51" fmla="*/ 56 h 110"/>
                  <a:gd name="T52" fmla="*/ 1 w 98"/>
                  <a:gd name="T53" fmla="*/ 55 h 110"/>
                  <a:gd name="T54" fmla="*/ 0 w 98"/>
                  <a:gd name="T55" fmla="*/ 55 h 110"/>
                  <a:gd name="T56" fmla="*/ 2 w 98"/>
                  <a:gd name="T57" fmla="*/ 54 h 110"/>
                  <a:gd name="T58" fmla="*/ 6 w 98"/>
                  <a:gd name="T59" fmla="*/ 41 h 110"/>
                  <a:gd name="T60" fmla="*/ 12 w 98"/>
                  <a:gd name="T61" fmla="*/ 30 h 110"/>
                  <a:gd name="T62" fmla="*/ 19 w 98"/>
                  <a:gd name="T63" fmla="*/ 21 h 110"/>
                  <a:gd name="T64" fmla="*/ 29 w 98"/>
                  <a:gd name="T65" fmla="*/ 13 h 110"/>
                  <a:gd name="T66" fmla="*/ 39 w 98"/>
                  <a:gd name="T67" fmla="*/ 7 h 110"/>
                  <a:gd name="T68" fmla="*/ 82 w 98"/>
                  <a:gd name="T69" fmla="*/ 3 h 110"/>
                  <a:gd name="T70" fmla="*/ 93 w 98"/>
                  <a:gd name="T71" fmla="*/ 1 h 110"/>
                  <a:gd name="T72" fmla="*/ 106 w 98"/>
                  <a:gd name="T73" fmla="*/ 0 h 110"/>
                  <a:gd name="T74" fmla="*/ 112 w 98"/>
                  <a:gd name="T75" fmla="*/ 0 h 110"/>
                  <a:gd name="T76" fmla="*/ 117 w 98"/>
                  <a:gd name="T77" fmla="*/ 1 h 110"/>
                  <a:gd name="T78" fmla="*/ 123 w 98"/>
                  <a:gd name="T79" fmla="*/ 1 h 110"/>
                  <a:gd name="T80" fmla="*/ 129 w 98"/>
                  <a:gd name="T81" fmla="*/ 3 h 1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8" h="110">
                    <a:moveTo>
                      <a:pt x="95" y="20"/>
                    </a:moveTo>
                    <a:lnTo>
                      <a:pt x="93" y="19"/>
                    </a:lnTo>
                    <a:lnTo>
                      <a:pt x="89" y="19"/>
                    </a:lnTo>
                    <a:lnTo>
                      <a:pt x="87" y="18"/>
                    </a:lnTo>
                    <a:lnTo>
                      <a:pt x="84" y="18"/>
                    </a:lnTo>
                    <a:lnTo>
                      <a:pt x="81" y="17"/>
                    </a:lnTo>
                    <a:lnTo>
                      <a:pt x="78" y="17"/>
                    </a:lnTo>
                    <a:lnTo>
                      <a:pt x="74" y="17"/>
                    </a:lnTo>
                    <a:lnTo>
                      <a:pt x="70" y="17"/>
                    </a:lnTo>
                    <a:lnTo>
                      <a:pt x="62" y="17"/>
                    </a:lnTo>
                    <a:lnTo>
                      <a:pt x="55" y="19"/>
                    </a:lnTo>
                    <a:lnTo>
                      <a:pt x="48" y="22"/>
                    </a:lnTo>
                    <a:lnTo>
                      <a:pt x="42" y="27"/>
                    </a:lnTo>
                    <a:lnTo>
                      <a:pt x="36" y="32"/>
                    </a:lnTo>
                    <a:lnTo>
                      <a:pt x="32" y="38"/>
                    </a:lnTo>
                    <a:lnTo>
                      <a:pt x="28" y="46"/>
                    </a:lnTo>
                    <a:lnTo>
                      <a:pt x="26" y="54"/>
                    </a:lnTo>
                    <a:lnTo>
                      <a:pt x="25" y="63"/>
                    </a:lnTo>
                    <a:lnTo>
                      <a:pt x="25" y="70"/>
                    </a:lnTo>
                    <a:lnTo>
                      <a:pt x="27" y="77"/>
                    </a:lnTo>
                    <a:lnTo>
                      <a:pt x="30" y="82"/>
                    </a:lnTo>
                    <a:lnTo>
                      <a:pt x="34" y="87"/>
                    </a:lnTo>
                    <a:lnTo>
                      <a:pt x="40" y="89"/>
                    </a:lnTo>
                    <a:lnTo>
                      <a:pt x="46" y="92"/>
                    </a:lnTo>
                    <a:lnTo>
                      <a:pt x="54" y="92"/>
                    </a:lnTo>
                    <a:lnTo>
                      <a:pt x="58" y="92"/>
                    </a:lnTo>
                    <a:lnTo>
                      <a:pt x="62" y="92"/>
                    </a:lnTo>
                    <a:lnTo>
                      <a:pt x="65" y="92"/>
                    </a:lnTo>
                    <a:lnTo>
                      <a:pt x="69" y="91"/>
                    </a:lnTo>
                    <a:lnTo>
                      <a:pt x="72" y="90"/>
                    </a:lnTo>
                    <a:lnTo>
                      <a:pt x="76" y="90"/>
                    </a:lnTo>
                    <a:lnTo>
                      <a:pt x="79" y="89"/>
                    </a:lnTo>
                    <a:lnTo>
                      <a:pt x="82" y="89"/>
                    </a:lnTo>
                    <a:lnTo>
                      <a:pt x="77" y="106"/>
                    </a:lnTo>
                    <a:lnTo>
                      <a:pt x="73" y="107"/>
                    </a:lnTo>
                    <a:lnTo>
                      <a:pt x="70" y="108"/>
                    </a:lnTo>
                    <a:lnTo>
                      <a:pt x="66" y="108"/>
                    </a:lnTo>
                    <a:lnTo>
                      <a:pt x="63" y="108"/>
                    </a:lnTo>
                    <a:lnTo>
                      <a:pt x="60" y="108"/>
                    </a:lnTo>
                    <a:lnTo>
                      <a:pt x="57" y="109"/>
                    </a:lnTo>
                    <a:lnTo>
                      <a:pt x="54" y="109"/>
                    </a:lnTo>
                    <a:lnTo>
                      <a:pt x="50" y="109"/>
                    </a:lnTo>
                    <a:lnTo>
                      <a:pt x="44" y="109"/>
                    </a:lnTo>
                    <a:lnTo>
                      <a:pt x="38" y="108"/>
                    </a:lnTo>
                    <a:lnTo>
                      <a:pt x="33" y="107"/>
                    </a:lnTo>
                    <a:lnTo>
                      <a:pt x="28" y="106"/>
                    </a:lnTo>
                    <a:lnTo>
                      <a:pt x="23" y="104"/>
                    </a:lnTo>
                    <a:lnTo>
                      <a:pt x="18" y="102"/>
                    </a:lnTo>
                    <a:lnTo>
                      <a:pt x="14" y="99"/>
                    </a:lnTo>
                    <a:lnTo>
                      <a:pt x="11" y="96"/>
                    </a:lnTo>
                    <a:lnTo>
                      <a:pt x="8" y="92"/>
                    </a:lnTo>
                    <a:lnTo>
                      <a:pt x="5" y="88"/>
                    </a:lnTo>
                    <a:lnTo>
                      <a:pt x="3" y="84"/>
                    </a:lnTo>
                    <a:lnTo>
                      <a:pt x="1" y="78"/>
                    </a:lnTo>
                    <a:lnTo>
                      <a:pt x="0" y="73"/>
                    </a:lnTo>
                    <a:lnTo>
                      <a:pt x="0" y="67"/>
                    </a:lnTo>
                    <a:lnTo>
                      <a:pt x="1" y="61"/>
                    </a:lnTo>
                    <a:lnTo>
                      <a:pt x="2" y="54"/>
                    </a:lnTo>
                    <a:lnTo>
                      <a:pt x="4" y="48"/>
                    </a:lnTo>
                    <a:lnTo>
                      <a:pt x="6" y="41"/>
                    </a:lnTo>
                    <a:lnTo>
                      <a:pt x="9" y="35"/>
                    </a:lnTo>
                    <a:lnTo>
                      <a:pt x="12" y="30"/>
                    </a:lnTo>
                    <a:lnTo>
                      <a:pt x="15" y="25"/>
                    </a:lnTo>
                    <a:lnTo>
                      <a:pt x="19" y="21"/>
                    </a:lnTo>
                    <a:lnTo>
                      <a:pt x="24" y="16"/>
                    </a:lnTo>
                    <a:lnTo>
                      <a:pt x="29" y="13"/>
                    </a:lnTo>
                    <a:lnTo>
                      <a:pt x="34" y="10"/>
                    </a:lnTo>
                    <a:lnTo>
                      <a:pt x="39" y="7"/>
                    </a:lnTo>
                    <a:lnTo>
                      <a:pt x="44" y="5"/>
                    </a:lnTo>
                    <a:lnTo>
                      <a:pt x="50" y="3"/>
                    </a:lnTo>
                    <a:lnTo>
                      <a:pt x="56" y="2"/>
                    </a:lnTo>
                    <a:lnTo>
                      <a:pt x="61" y="1"/>
                    </a:lnTo>
                    <a:lnTo>
                      <a:pt x="68" y="0"/>
                    </a:lnTo>
                    <a:lnTo>
                      <a:pt x="74" y="0"/>
                    </a:lnTo>
                    <a:lnTo>
                      <a:pt x="77" y="0"/>
                    </a:lnTo>
                    <a:lnTo>
                      <a:pt x="80" y="0"/>
                    </a:lnTo>
                    <a:lnTo>
                      <a:pt x="83" y="1"/>
                    </a:lnTo>
                    <a:lnTo>
                      <a:pt x="85" y="1"/>
                    </a:lnTo>
                    <a:lnTo>
                      <a:pt x="88" y="1"/>
                    </a:lnTo>
                    <a:lnTo>
                      <a:pt x="91" y="1"/>
                    </a:lnTo>
                    <a:lnTo>
                      <a:pt x="94" y="2"/>
                    </a:lnTo>
                    <a:lnTo>
                      <a:pt x="97" y="3"/>
                    </a:lnTo>
                    <a:lnTo>
                      <a:pt x="95" y="20"/>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sp>
            <p:nvSpPr>
              <p:cNvPr id="40" name="Freeform 39"/>
              <p:cNvSpPr>
                <a:spLocks/>
              </p:cNvSpPr>
              <p:nvPr/>
            </p:nvSpPr>
            <p:spPr bwMode="auto">
              <a:xfrm>
                <a:off x="2050" y="575"/>
                <a:ext cx="99" cy="104"/>
              </a:xfrm>
              <a:custGeom>
                <a:avLst/>
                <a:gdLst>
                  <a:gd name="T0" fmla="*/ 95 w 99"/>
                  <a:gd name="T1" fmla="*/ 17 h 105"/>
                  <a:gd name="T2" fmla="*/ 42 w 99"/>
                  <a:gd name="T3" fmla="*/ 17 h 105"/>
                  <a:gd name="T4" fmla="*/ 36 w 99"/>
                  <a:gd name="T5" fmla="*/ 44 h 105"/>
                  <a:gd name="T6" fmla="*/ 82 w 99"/>
                  <a:gd name="T7" fmla="*/ 44 h 105"/>
                  <a:gd name="T8" fmla="*/ 79 w 99"/>
                  <a:gd name="T9" fmla="*/ 52 h 105"/>
                  <a:gd name="T10" fmla="*/ 33 w 99"/>
                  <a:gd name="T11" fmla="*/ 52 h 105"/>
                  <a:gd name="T12" fmla="*/ 27 w 99"/>
                  <a:gd name="T13" fmla="*/ 55 h 105"/>
                  <a:gd name="T14" fmla="*/ 79 w 99"/>
                  <a:gd name="T15" fmla="*/ 55 h 105"/>
                  <a:gd name="T16" fmla="*/ 76 w 99"/>
                  <a:gd name="T17" fmla="*/ 72 h 105"/>
                  <a:gd name="T18" fmla="*/ 0 w 99"/>
                  <a:gd name="T19" fmla="*/ 72 h 105"/>
                  <a:gd name="T20" fmla="*/ 22 w 99"/>
                  <a:gd name="T21" fmla="*/ 0 h 105"/>
                  <a:gd name="T22" fmla="*/ 98 w 99"/>
                  <a:gd name="T23" fmla="*/ 0 h 105"/>
                  <a:gd name="T24" fmla="*/ 95 w 99"/>
                  <a:gd name="T25" fmla="*/ 17 h 1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9" h="105">
                    <a:moveTo>
                      <a:pt x="95" y="17"/>
                    </a:moveTo>
                    <a:lnTo>
                      <a:pt x="42" y="17"/>
                    </a:lnTo>
                    <a:lnTo>
                      <a:pt x="36" y="44"/>
                    </a:lnTo>
                    <a:lnTo>
                      <a:pt x="82" y="44"/>
                    </a:lnTo>
                    <a:lnTo>
                      <a:pt x="79" y="59"/>
                    </a:lnTo>
                    <a:lnTo>
                      <a:pt x="33" y="59"/>
                    </a:lnTo>
                    <a:lnTo>
                      <a:pt x="27" y="87"/>
                    </a:lnTo>
                    <a:lnTo>
                      <a:pt x="79" y="87"/>
                    </a:lnTo>
                    <a:lnTo>
                      <a:pt x="76" y="104"/>
                    </a:lnTo>
                    <a:lnTo>
                      <a:pt x="0" y="104"/>
                    </a:lnTo>
                    <a:lnTo>
                      <a:pt x="22" y="0"/>
                    </a:lnTo>
                    <a:lnTo>
                      <a:pt x="98" y="0"/>
                    </a:lnTo>
                    <a:lnTo>
                      <a:pt x="95" y="17"/>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pPr eaLnBrk="0" fontAlgn="base" hangingPunct="0">
                  <a:spcBef>
                    <a:spcPct val="0"/>
                  </a:spcBef>
                  <a:spcAft>
                    <a:spcPct val="0"/>
                  </a:spcAft>
                </a:pPr>
                <a:endParaRPr lang="en-US" sz="1800" dirty="0">
                  <a:solidFill>
                    <a:prstClr val="black"/>
                  </a:solidFill>
                  <a:cs typeface="Arial"/>
                </a:endParaRPr>
              </a:p>
            </p:txBody>
          </p:sp>
        </p:grpSp>
        <p:sp>
          <p:nvSpPr>
            <p:cNvPr id="8" name="Rectangle 40"/>
            <p:cNvSpPr>
              <a:spLocks noChangeArrowheads="1"/>
            </p:cNvSpPr>
            <p:nvPr/>
          </p:nvSpPr>
          <p:spPr bwMode="auto">
            <a:xfrm>
              <a:off x="782" y="1062"/>
              <a:ext cx="904" cy="8"/>
            </a:xfrm>
            <a:prstGeom prst="rect">
              <a:avLst/>
            </a:prstGeom>
            <a:solidFill>
              <a:schemeClr val="bg1"/>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100000"/>
                </a:spcBef>
                <a:spcAft>
                  <a:spcPct val="0"/>
                </a:spcAft>
                <a:defRPr/>
              </a:pPr>
              <a:endParaRPr lang="en-US" altLang="en-US" sz="1125" b="1" u="sng" dirty="0">
                <a:solidFill>
                  <a:srgbClr val="FFFFFF"/>
                </a:solidFill>
              </a:endParaRPr>
            </a:p>
          </p:txBody>
        </p:sp>
        <p:sp>
          <p:nvSpPr>
            <p:cNvPr id="9" name="Text Box 41"/>
            <p:cNvSpPr txBox="1">
              <a:spLocks noChangeArrowheads="1"/>
            </p:cNvSpPr>
            <p:nvPr/>
          </p:nvSpPr>
          <p:spPr bwMode="auto">
            <a:xfrm>
              <a:off x="1638" y="1050"/>
              <a:ext cx="137" cy="167"/>
            </a:xfrm>
            <a:prstGeom prst="rect">
              <a:avLst/>
            </a:prstGeom>
            <a:noFill/>
            <a:ln>
              <a:noFill/>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defRPr/>
              </a:pPr>
              <a:r>
                <a:rPr lang="en-US" sz="1125" b="1" dirty="0">
                  <a:solidFill>
                    <a:srgbClr val="FFFFFF"/>
                  </a:solidFill>
                </a:rPr>
                <a:t>®</a:t>
              </a:r>
            </a:p>
          </p:txBody>
        </p:sp>
      </p:grpSp>
      <p:sp>
        <p:nvSpPr>
          <p:cNvPr id="65538" name="Rectangle 3"/>
          <p:cNvSpPr>
            <a:spLocks noGrp="1" noChangeArrowheads="1"/>
          </p:cNvSpPr>
          <p:nvPr>
            <p:ph type="body" idx="1"/>
          </p:nvPr>
        </p:nvSpPr>
        <p:spPr bwMode="auto">
          <a:xfrm>
            <a:off x="508000" y="990600"/>
            <a:ext cx="111760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Page Number Placeholder 1"/>
          <p:cNvSpPr txBox="1"/>
          <p:nvPr userDrawn="1"/>
        </p:nvSpPr>
        <p:spPr>
          <a:xfrm>
            <a:off x="10769600" y="6604084"/>
            <a:ext cx="1422400" cy="253916"/>
          </a:xfrm>
          <a:prstGeom prst="rect">
            <a:avLst/>
          </a:prstGeom>
          <a:noFill/>
        </p:spPr>
        <p:txBody>
          <a:bodyPr wrap="square" rtlCol="0">
            <a:spAutoFit/>
          </a:bodyPr>
          <a:lstStyle/>
          <a:p>
            <a:pPr algn="r" fontAlgn="base">
              <a:spcBef>
                <a:spcPct val="0"/>
              </a:spcBef>
              <a:spcAft>
                <a:spcPct val="0"/>
              </a:spcAft>
            </a:pPr>
            <a:fld id="{DF49933B-0551-4821-8467-CB3987A2FE87}" type="slidenum">
              <a:rPr lang="en-US" sz="1000" b="1" smtClean="0">
                <a:solidFill>
                  <a:prstClr val="white">
                    <a:lumMod val="50000"/>
                  </a:prstClr>
                </a:solidFill>
              </a:rPr>
              <a:pPr algn="r" fontAlgn="base">
                <a:spcBef>
                  <a:spcPct val="0"/>
                </a:spcBef>
                <a:spcAft>
                  <a:spcPct val="0"/>
                </a:spcAft>
              </a:pPr>
              <a:t>‹#›</a:t>
            </a:fld>
            <a:endParaRPr lang="en-US" sz="1800" b="1" dirty="0">
              <a:solidFill>
                <a:prstClr val="white">
                  <a:lumMod val="50000"/>
                </a:prstClr>
              </a:solidFill>
            </a:endParaRPr>
          </a:p>
        </p:txBody>
      </p:sp>
      <p:sp>
        <p:nvSpPr>
          <p:cNvPr id="3" name="Title Placeholder 2"/>
          <p:cNvSpPr>
            <a:spLocks noGrp="1"/>
          </p:cNvSpPr>
          <p:nvPr>
            <p:ph type="title"/>
          </p:nvPr>
        </p:nvSpPr>
        <p:spPr>
          <a:xfrm>
            <a:off x="4064000" y="128016"/>
            <a:ext cx="7811008" cy="429768"/>
          </a:xfrm>
          <a:prstGeom prst="rect">
            <a:avLst/>
          </a:prstGeom>
        </p:spPr>
        <p:txBody>
          <a:bodyPr vert="horz" lIns="0" tIns="45720" rIns="0" bIns="45720" rtlCol="0" anchor="ctr">
            <a:normAutofit/>
          </a:bodyPr>
          <a:lstStyle/>
          <a:p>
            <a:r>
              <a:rPr lang="en-US" dirty="0"/>
              <a:t>Click to edit Master title style</a:t>
            </a:r>
          </a:p>
        </p:txBody>
      </p:sp>
    </p:spTree>
    <p:extLst>
      <p:ext uri="{BB962C8B-B14F-4D97-AF65-F5344CB8AC3E}">
        <p14:creationId xmlns:p14="http://schemas.microsoft.com/office/powerpoint/2010/main" val="28255792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Lst>
  <p:hf hdr="0" ftr="0" dt="0"/>
  <p:txStyles>
    <p:titleStyle>
      <a:lvl1pPr algn="r" rtl="0" eaLnBrk="0" fontAlgn="base" hangingPunct="0">
        <a:spcBef>
          <a:spcPct val="0"/>
        </a:spcBef>
        <a:spcAft>
          <a:spcPct val="0"/>
        </a:spcAft>
        <a:defRPr sz="2200" b="1">
          <a:solidFill>
            <a:schemeClr val="bg1"/>
          </a:solidFill>
          <a:latin typeface="Century Gothic" panose="020B0502020202020204" pitchFamily="34" charset="0"/>
          <a:ea typeface="+mj-ea"/>
          <a:cs typeface="Century Gothic" panose="020B0502020202020204" pitchFamily="34" charset="0"/>
        </a:defRPr>
      </a:lvl1pPr>
      <a:lvl2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2pPr>
      <a:lvl3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3pPr>
      <a:lvl4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4pPr>
      <a:lvl5pPr algn="r" rtl="0" eaLnBrk="0" fontAlgn="base" hangingPunct="0">
        <a:spcBef>
          <a:spcPct val="0"/>
        </a:spcBef>
        <a:spcAft>
          <a:spcPct val="0"/>
        </a:spcAft>
        <a:defRPr sz="2400" b="1">
          <a:solidFill>
            <a:schemeClr val="bg1"/>
          </a:solidFill>
          <a:latin typeface="Arial" charset="0"/>
          <a:ea typeface="ヒラギノ角ゴ Pro W3" pitchFamily="1" charset="-128"/>
          <a:cs typeface="ヒラギノ角ゴ Pro W3"/>
        </a:defRPr>
      </a:lvl5pPr>
      <a:lvl6pPr marL="457200" algn="r" rtl="0" eaLnBrk="1" fontAlgn="base" hangingPunct="1">
        <a:spcBef>
          <a:spcPct val="0"/>
        </a:spcBef>
        <a:spcAft>
          <a:spcPct val="0"/>
        </a:spcAft>
        <a:defRPr sz="2800" b="1">
          <a:solidFill>
            <a:schemeClr val="bg1"/>
          </a:solidFill>
          <a:latin typeface="Arial" charset="0"/>
          <a:ea typeface="ヒラギノ角ゴ Pro W3" pitchFamily="1" charset="-128"/>
        </a:defRPr>
      </a:lvl6pPr>
      <a:lvl7pPr marL="914400" algn="r" rtl="0" eaLnBrk="1" fontAlgn="base" hangingPunct="1">
        <a:spcBef>
          <a:spcPct val="0"/>
        </a:spcBef>
        <a:spcAft>
          <a:spcPct val="0"/>
        </a:spcAft>
        <a:defRPr sz="2800" b="1">
          <a:solidFill>
            <a:schemeClr val="bg1"/>
          </a:solidFill>
          <a:latin typeface="Arial" charset="0"/>
          <a:ea typeface="ヒラギノ角ゴ Pro W3" pitchFamily="1" charset="-128"/>
        </a:defRPr>
      </a:lvl7pPr>
      <a:lvl8pPr marL="1371600" algn="r" rtl="0" eaLnBrk="1" fontAlgn="base" hangingPunct="1">
        <a:spcBef>
          <a:spcPct val="0"/>
        </a:spcBef>
        <a:spcAft>
          <a:spcPct val="0"/>
        </a:spcAft>
        <a:defRPr sz="2800" b="1">
          <a:solidFill>
            <a:schemeClr val="bg1"/>
          </a:solidFill>
          <a:latin typeface="Arial" charset="0"/>
          <a:ea typeface="ヒラギノ角ゴ Pro W3" pitchFamily="1" charset="-128"/>
        </a:defRPr>
      </a:lvl8pPr>
      <a:lvl9pPr marL="1828800" algn="r" rtl="0" eaLnBrk="1" fontAlgn="base" hangingPunct="1">
        <a:spcBef>
          <a:spcPct val="0"/>
        </a:spcBef>
        <a:spcAft>
          <a:spcPct val="0"/>
        </a:spcAft>
        <a:defRPr sz="2800" b="1">
          <a:solidFill>
            <a:schemeClr val="bg1"/>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lr>
          <a:srgbClr val="4F81BD"/>
        </a:buClr>
        <a:buFont typeface="Century Gothic" panose="020B0502020202020204" pitchFamily="34" charset="0"/>
        <a:buChar char="●"/>
        <a:defRPr sz="3200" b="0">
          <a:solidFill>
            <a:schemeClr val="tx1"/>
          </a:solidFill>
          <a:latin typeface="Century Gothic" panose="020B0502020202020204" pitchFamily="34" charset="0"/>
          <a:ea typeface="+mn-ea"/>
          <a:cs typeface="Century Gothic" panose="020B0502020202020204" pitchFamily="34" charset="0"/>
        </a:defRPr>
      </a:lvl1pPr>
      <a:lvl2pPr marL="742950" indent="-285750" algn="l" rtl="0" eaLnBrk="0" fontAlgn="base" hangingPunct="0">
        <a:spcBef>
          <a:spcPct val="20000"/>
        </a:spcBef>
        <a:spcAft>
          <a:spcPct val="0"/>
        </a:spcAft>
        <a:buClr>
          <a:srgbClr val="4F81BD"/>
        </a:buClr>
        <a:buFont typeface="Century Gothic" panose="020B0502020202020204" pitchFamily="34" charset="0"/>
        <a:buChar char="●"/>
        <a:defRPr sz="2800" b="0">
          <a:solidFill>
            <a:schemeClr val="tx1"/>
          </a:solidFill>
          <a:latin typeface="Century Gothic" panose="020B0502020202020204" pitchFamily="34" charset="0"/>
          <a:ea typeface="+mn-ea"/>
          <a:cs typeface="Century Gothic" panose="020B0502020202020204" pitchFamily="34" charset="0"/>
        </a:defRPr>
      </a:lvl2pPr>
      <a:lvl3pPr marL="1143000" indent="-228600" algn="l" rtl="0" eaLnBrk="0" fontAlgn="base" hangingPunct="0">
        <a:spcBef>
          <a:spcPct val="20000"/>
        </a:spcBef>
        <a:spcAft>
          <a:spcPct val="0"/>
        </a:spcAft>
        <a:buClr>
          <a:srgbClr val="4F81BD"/>
        </a:buClr>
        <a:buFont typeface="Century Gothic" panose="020B0502020202020204" pitchFamily="34" charset="0"/>
        <a:buChar char="●"/>
        <a:defRPr sz="2400" b="0">
          <a:solidFill>
            <a:schemeClr val="tx1"/>
          </a:solidFill>
          <a:latin typeface="Century Gothic" panose="020B0502020202020204" pitchFamily="34" charset="0"/>
          <a:ea typeface="+mn-ea"/>
          <a:cs typeface="Century Gothic" panose="020B0502020202020204" pitchFamily="34" charset="0"/>
        </a:defRPr>
      </a:lvl3pPr>
      <a:lvl4pPr marL="1600200" indent="-228600" algn="l" rtl="0" eaLnBrk="0" fontAlgn="base" hangingPunct="0">
        <a:spcBef>
          <a:spcPct val="20000"/>
        </a:spcBef>
        <a:spcAft>
          <a:spcPct val="0"/>
        </a:spcAft>
        <a:buClr>
          <a:srgbClr val="4F81BD"/>
        </a:buClr>
        <a:buFont typeface="Century Gothic" panose="020B0502020202020204" pitchFamily="34" charset="0"/>
        <a:buChar char="●"/>
        <a:defRPr sz="2000" b="0">
          <a:solidFill>
            <a:schemeClr val="tx1"/>
          </a:solidFill>
          <a:latin typeface="Century Gothic" panose="020B0502020202020204" pitchFamily="34" charset="0"/>
          <a:ea typeface="+mn-ea"/>
          <a:cs typeface="Century Gothic" panose="020B0502020202020204" pitchFamily="34" charset="0"/>
        </a:defRPr>
      </a:lvl4pPr>
      <a:lvl5pPr marL="2057400" indent="-228600" algn="l" rtl="0" eaLnBrk="0" fontAlgn="base" hangingPunct="0">
        <a:spcBef>
          <a:spcPct val="20000"/>
        </a:spcBef>
        <a:spcAft>
          <a:spcPct val="0"/>
        </a:spcAft>
        <a:buClr>
          <a:srgbClr val="4F81BD"/>
        </a:buClr>
        <a:buFont typeface="Century Gothic" panose="020B0502020202020204" pitchFamily="34" charset="0"/>
        <a:buChar char="●"/>
        <a:defRPr sz="2000" b="0">
          <a:solidFill>
            <a:schemeClr val="tx1"/>
          </a:solidFill>
          <a:latin typeface="Century Gothic" panose="020B0502020202020204" pitchFamily="34" charset="0"/>
          <a:ea typeface="+mn-ea"/>
          <a:cs typeface="Century Gothic" panose="020B0502020202020204" pitchFamily="34" charset="0"/>
        </a:defRPr>
      </a:lvl5pPr>
      <a:lvl6pPr marL="2514600" indent="-228600" algn="l" rtl="0" eaLnBrk="1" fontAlgn="base" hangingPunct="1">
        <a:spcBef>
          <a:spcPct val="20000"/>
        </a:spcBef>
        <a:spcAft>
          <a:spcPct val="0"/>
        </a:spcAft>
        <a:buFont typeface="Wingdings" pitchFamily="2" charset="2"/>
        <a:buChar char="§"/>
        <a:defRPr sz="2000" b="1">
          <a:solidFill>
            <a:schemeClr val="tx1"/>
          </a:solidFill>
          <a:latin typeface="+mn-lt"/>
          <a:ea typeface="+mn-ea"/>
        </a:defRPr>
      </a:lvl6pPr>
      <a:lvl7pPr marL="2971800" indent="-228600" algn="l" rtl="0" eaLnBrk="1" fontAlgn="base" hangingPunct="1">
        <a:spcBef>
          <a:spcPct val="20000"/>
        </a:spcBef>
        <a:spcAft>
          <a:spcPct val="0"/>
        </a:spcAft>
        <a:buFont typeface="Wingdings" pitchFamily="2" charset="2"/>
        <a:buChar char="§"/>
        <a:defRPr sz="2000" b="1">
          <a:solidFill>
            <a:schemeClr val="tx1"/>
          </a:solidFill>
          <a:latin typeface="+mn-lt"/>
          <a:ea typeface="+mn-ea"/>
        </a:defRPr>
      </a:lvl7pPr>
      <a:lvl8pPr marL="3429000" indent="-228600" algn="l" rtl="0" eaLnBrk="1" fontAlgn="base" hangingPunct="1">
        <a:spcBef>
          <a:spcPct val="20000"/>
        </a:spcBef>
        <a:spcAft>
          <a:spcPct val="0"/>
        </a:spcAft>
        <a:buFont typeface="Wingdings" pitchFamily="2" charset="2"/>
        <a:buChar char="§"/>
        <a:defRPr sz="2000" b="1">
          <a:solidFill>
            <a:schemeClr val="tx1"/>
          </a:solidFill>
          <a:latin typeface="+mn-lt"/>
          <a:ea typeface="+mn-ea"/>
        </a:defRPr>
      </a:lvl8pPr>
      <a:lvl9pPr marL="3886200" indent="-228600" algn="l" rtl="0" eaLnBrk="1" fontAlgn="base" hangingPunct="1">
        <a:spcBef>
          <a:spcPct val="20000"/>
        </a:spcBef>
        <a:spcAft>
          <a:spcPct val="0"/>
        </a:spcAft>
        <a:buFont typeface="Wingdings" pitchFamily="2" charset="2"/>
        <a:buChar char="§"/>
        <a:defRPr sz="2000" b="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mailto:MSSCadmin@usps.gov"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about.usps.com/what/government-services/election-mail/pdf/usps-2022-post-election-analysis.pdf"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electionmail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219201"/>
            <a:ext cx="4572000" cy="191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2"/>
                </a:solidFill>
                <a:miter lim="800000"/>
                <a:headEnd/>
                <a:tailEnd/>
              </a14:hiddenLine>
            </a:ext>
          </a:extLst>
        </p:spPr>
      </p:pic>
      <p:sp>
        <p:nvSpPr>
          <p:cNvPr id="16387" name="Rectangle 4"/>
          <p:cNvSpPr>
            <a:spLocks noChangeArrowheads="1"/>
          </p:cNvSpPr>
          <p:nvPr/>
        </p:nvSpPr>
        <p:spPr bwMode="auto">
          <a:xfrm>
            <a:off x="2514600" y="4191001"/>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endParaRPr lang="en-US" altLang="en-US" sz="2400">
              <a:solidFill>
                <a:srgbClr val="FFFFFF"/>
              </a:solidFill>
              <a:latin typeface="Verdana" panose="020B0604030504040204" pitchFamily="34" charset="0"/>
            </a:endParaRPr>
          </a:p>
        </p:txBody>
      </p:sp>
      <p:sp>
        <p:nvSpPr>
          <p:cNvPr id="6" name="Rectangle 4"/>
          <p:cNvSpPr>
            <a:spLocks noChangeArrowheads="1"/>
          </p:cNvSpPr>
          <p:nvPr/>
        </p:nvSpPr>
        <p:spPr bwMode="auto">
          <a:xfrm>
            <a:off x="2771898" y="3941619"/>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lgn="r">
              <a:spcBef>
                <a:spcPct val="0"/>
              </a:spcBef>
              <a:buFontTx/>
              <a:buNone/>
            </a:pPr>
            <a:endParaRPr lang="en-US" altLang="en-US" sz="2400">
              <a:solidFill>
                <a:srgbClr val="FFFFFF"/>
              </a:solidFill>
              <a:latin typeface="Verdana" panose="020B0604030504040204" pitchFamily="34" charset="0"/>
            </a:endParaRPr>
          </a:p>
        </p:txBody>
      </p:sp>
      <p:sp>
        <p:nvSpPr>
          <p:cNvPr id="7" name="Rectangle 5"/>
          <p:cNvSpPr>
            <a:spLocks noGrp="1" noChangeArrowheads="1"/>
          </p:cNvSpPr>
          <p:nvPr>
            <p:ph type="subTitle" idx="4294967295"/>
          </p:nvPr>
        </p:nvSpPr>
        <p:spPr>
          <a:xfrm>
            <a:off x="638629" y="3254231"/>
            <a:ext cx="10908330" cy="1511301"/>
          </a:xfrm>
        </p:spPr>
        <p:txBody>
          <a:bodyPr vert="horz" lIns="91440" tIns="45720" rIns="91440" bIns="45720" rtlCol="0" anchor="t">
            <a:normAutofit fontScale="92500" lnSpcReduction="20000"/>
          </a:bodyPr>
          <a:lstStyle/>
          <a:p>
            <a:pPr marL="0" indent="0" algn="ctr">
              <a:spcBef>
                <a:spcPct val="20000"/>
              </a:spcBef>
              <a:buNone/>
            </a:pPr>
            <a:endParaRPr lang="en-US" altLang="en-US" dirty="0">
              <a:solidFill>
                <a:srgbClr val="333399"/>
              </a:solidFill>
              <a:latin typeface="Arial" panose="020B0604020202020204" pitchFamily="34" charset="0"/>
              <a:ea typeface="ＭＳ Ｐゴシック" panose="020B0600070205080204" pitchFamily="34" charset="-128"/>
              <a:cs typeface="Arial" panose="020B0604020202020204" pitchFamily="34" charset="0"/>
            </a:endParaRPr>
          </a:p>
          <a:p>
            <a:pPr marL="0" indent="0" algn="ctr">
              <a:spcBef>
                <a:spcPct val="20000"/>
              </a:spcBef>
              <a:buNone/>
            </a:pPr>
            <a:r>
              <a:rPr lang="en-US" sz="3000" dirty="0">
                <a:solidFill>
                  <a:srgbClr val="333399"/>
                </a:solidFill>
                <a:latin typeface="Arial"/>
                <a:ea typeface="ＭＳ Ｐゴシック"/>
                <a:cs typeface="Arial"/>
              </a:rPr>
              <a:t>Registrars of Voters Association - Connecticut Spring Conference</a:t>
            </a:r>
          </a:p>
          <a:p>
            <a:pPr marL="0" indent="0" algn="ctr">
              <a:spcBef>
                <a:spcPct val="20000"/>
              </a:spcBef>
              <a:buNone/>
            </a:pPr>
            <a:r>
              <a:rPr lang="en-US" altLang="en-US" dirty="0">
                <a:solidFill>
                  <a:srgbClr val="333399"/>
                </a:solidFill>
                <a:latin typeface="Arial"/>
                <a:ea typeface="ＭＳ Ｐゴシック"/>
                <a:cs typeface="Arial"/>
              </a:rPr>
              <a:t>Postal Service Update</a:t>
            </a:r>
          </a:p>
          <a:p>
            <a:pPr marL="0" indent="0" algn="ctr">
              <a:spcBef>
                <a:spcPct val="20000"/>
              </a:spcBef>
              <a:buNone/>
            </a:pPr>
            <a:r>
              <a:rPr lang="en-US" altLang="en-US" dirty="0">
                <a:solidFill>
                  <a:srgbClr val="333399"/>
                </a:solidFill>
                <a:latin typeface="Arial"/>
                <a:ea typeface="ＭＳ Ｐゴシック"/>
                <a:cs typeface="Arial"/>
              </a:rPr>
              <a:t>April 4, 2023 </a:t>
            </a:r>
          </a:p>
          <a:p>
            <a:pPr marL="0" indent="0" algn="ctr">
              <a:spcBef>
                <a:spcPct val="20000"/>
              </a:spcBef>
              <a:buNone/>
            </a:pPr>
            <a:endParaRPr lang="en-US" dirty="0">
              <a:solidFill>
                <a:srgbClr val="333399"/>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8" name="Text Box 7"/>
          <p:cNvSpPr txBox="1">
            <a:spLocks noChangeArrowheads="1"/>
          </p:cNvSpPr>
          <p:nvPr/>
        </p:nvSpPr>
        <p:spPr bwMode="auto">
          <a:xfrm>
            <a:off x="1280635" y="4906973"/>
            <a:ext cx="9624318"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lgn="ctr"/>
            <a:r>
              <a:rPr lang="en-US" altLang="en-US" b="0" dirty="0">
                <a:solidFill>
                  <a:srgbClr val="333399"/>
                </a:solidFill>
                <a:latin typeface="Arial"/>
                <a:ea typeface="ＭＳ Ｐゴシック"/>
                <a:cs typeface="Arial"/>
              </a:rPr>
              <a:t>Adrienne Marshall</a:t>
            </a:r>
            <a:endParaRPr lang="en-US" altLang="en-US" b="0" dirty="0">
              <a:solidFill>
                <a:srgbClr val="333399"/>
              </a:solidFill>
              <a:cs typeface="Arial" panose="020B0604020202020204" pitchFamily="34" charset="0"/>
            </a:endParaRPr>
          </a:p>
          <a:p>
            <a:pPr algn="ctr"/>
            <a:r>
              <a:rPr lang="en-US" altLang="en-US" b="0" dirty="0">
                <a:solidFill>
                  <a:srgbClr val="333399"/>
                </a:solidFill>
                <a:latin typeface="Arial"/>
                <a:ea typeface="ＭＳ Ｐゴシック"/>
                <a:cs typeface="Arial"/>
              </a:rPr>
              <a:t>Executive Director – Election and Government Mail Services</a:t>
            </a:r>
            <a:endParaRPr lang="en-US" altLang="en-US" b="0" dirty="0">
              <a:solidFill>
                <a:srgbClr val="333399"/>
              </a:solidFill>
              <a:cs typeface="Arial" panose="020B0604020202020204" pitchFamily="34" charset="0"/>
            </a:endParaRPr>
          </a:p>
          <a:p>
            <a:pPr algn="ctr"/>
            <a:r>
              <a:rPr lang="en-US" altLang="en-US" b="0" dirty="0">
                <a:solidFill>
                  <a:srgbClr val="333399"/>
                </a:solidFill>
                <a:latin typeface="Arial"/>
                <a:ea typeface="ＭＳ Ｐゴシック"/>
                <a:cs typeface="Arial"/>
              </a:rPr>
              <a:t>Lisa Del Rio</a:t>
            </a:r>
          </a:p>
          <a:p>
            <a:pPr algn="ctr"/>
            <a:r>
              <a:rPr lang="en-US" altLang="en-US" b="0" dirty="0">
                <a:solidFill>
                  <a:srgbClr val="333399"/>
                </a:solidFill>
                <a:latin typeface="Arial"/>
                <a:ea typeface="ＭＳ Ｐゴシック"/>
                <a:cs typeface="Arial"/>
              </a:rPr>
              <a:t>Election Mail Atlantic Area Field Specialist – Election and Government Mail Services</a:t>
            </a:r>
            <a:endParaRPr lang="en-US" altLang="en-US" b="0" dirty="0">
              <a:solidFill>
                <a:srgbClr val="333399"/>
              </a:solidFill>
              <a:cs typeface="Arial" panose="020B0604020202020204" pitchFamily="34" charset="0"/>
            </a:endParaRPr>
          </a:p>
        </p:txBody>
      </p:sp>
      <p:sp>
        <p:nvSpPr>
          <p:cNvPr id="9" name="Title 1">
            <a:extLst>
              <a:ext uri="{FF2B5EF4-FFF2-40B4-BE49-F238E27FC236}">
                <a16:creationId xmlns:a16="http://schemas.microsoft.com/office/drawing/2014/main" id="{4EC009D9-6808-498E-AE2C-34F4D2EA366A}"/>
              </a:ext>
            </a:extLst>
          </p:cNvPr>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2869382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1A6EC50-ABC1-4527-BDA8-E7DB965DC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2506" y="935053"/>
            <a:ext cx="3324220" cy="141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4294967295"/>
          </p:nvPr>
        </p:nvSpPr>
        <p:spPr>
          <a:xfrm>
            <a:off x="486429" y="1070393"/>
            <a:ext cx="7745260" cy="5101771"/>
          </a:xfrm>
        </p:spPr>
        <p:txBody>
          <a:bodyPr>
            <a:normAutofit/>
          </a:bodyPr>
          <a:lstStyle/>
          <a:p>
            <a:pPr marL="0" lvl="1" indent="-228531" defTabSz="914126" fontAlgn="base">
              <a:lnSpc>
                <a:spcPct val="70000"/>
              </a:lnSpc>
              <a:spcBef>
                <a:spcPts val="1200"/>
              </a:spcBef>
              <a:spcAft>
                <a:spcPts val="600"/>
              </a:spcAft>
              <a:buClr>
                <a:srgbClr val="000000"/>
              </a:buClr>
              <a:buSzPct val="100000"/>
              <a:buNone/>
              <a:defRPr/>
            </a:pPr>
            <a:r>
              <a:rPr lang="en-US" sz="3600" b="1" u="sng" dirty="0">
                <a:solidFill>
                  <a:schemeClr val="accent1">
                    <a:lumMod val="50000"/>
                  </a:schemeClr>
                </a:solidFill>
                <a:latin typeface="Arial" panose="020B0604020202020204" pitchFamily="34" charset="0"/>
                <a:cs typeface="Arial" panose="020B0604020202020204" pitchFamily="34" charset="0"/>
              </a:rPr>
              <a:t>Election Mail Visibility Tools</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Official Election Mail logo</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Tag 191, </a:t>
            </a:r>
            <a:r>
              <a:rPr lang="en-US" sz="2200" i="1" dirty="0">
                <a:solidFill>
                  <a:schemeClr val="accent1">
                    <a:lumMod val="50000"/>
                  </a:schemeClr>
                </a:solidFill>
                <a:latin typeface="Arial" panose="020B0604020202020204" pitchFamily="34" charset="0"/>
                <a:cs typeface="Arial" panose="020B0604020202020204" pitchFamily="34" charset="0"/>
              </a:rPr>
              <a:t>Domestic and International Ballots</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Serialized Intelligent Mail barcode (IMb®)</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Ballot Mail Service Type Identifiers (STIDs)</a:t>
            </a:r>
          </a:p>
          <a:p>
            <a:pPr marL="457200" lvl="1" indent="-457200">
              <a:lnSpc>
                <a:spcPct val="110000"/>
              </a:lnSpc>
              <a:spcBef>
                <a:spcPts val="1800"/>
              </a:spcBef>
              <a:buClr>
                <a:prstClr val="black"/>
              </a:buClr>
              <a:buSzPct val="100000"/>
              <a:defRPr/>
            </a:pPr>
            <a:r>
              <a:rPr lang="en-US" sz="2200" dirty="0">
                <a:solidFill>
                  <a:schemeClr val="accent1">
                    <a:lumMod val="50000"/>
                  </a:schemeClr>
                </a:solidFill>
                <a:latin typeface="Arial" panose="020B0604020202020204" pitchFamily="34" charset="0"/>
                <a:cs typeface="Arial" panose="020B0604020202020204" pitchFamily="34" charset="0"/>
              </a:rPr>
              <a:t>Election Mail Postage Statement Check Box</a:t>
            </a:r>
          </a:p>
          <a:p>
            <a:pPr marL="0" lvl="1" indent="0">
              <a:lnSpc>
                <a:spcPct val="110000"/>
              </a:lnSpc>
              <a:spcBef>
                <a:spcPts val="1800"/>
              </a:spcBef>
              <a:buClr>
                <a:prstClr val="black"/>
              </a:buClr>
              <a:buSzPct val="100000"/>
              <a:buNone/>
              <a:defRPr/>
            </a:pPr>
            <a:endParaRPr lang="en-US" sz="2000" dirty="0">
              <a:solidFill>
                <a:prstClr val="black"/>
              </a:solidFill>
              <a:cs typeface="Arial" panose="020B0604020202020204" pitchFamily="34" charset="0"/>
            </a:endParaRPr>
          </a:p>
        </p:txBody>
      </p:sp>
      <p:pic>
        <p:nvPicPr>
          <p:cNvPr id="4" name="Picture 10" descr="US191 Front">
            <a:extLst>
              <a:ext uri="{FF2B5EF4-FFF2-40B4-BE49-F238E27FC236}">
                <a16:creationId xmlns:a16="http://schemas.microsoft.com/office/drawing/2014/main" id="{9F68B5D2-5EEE-44EE-BEE7-189914F5CE9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9865" y="2623364"/>
            <a:ext cx="1209065" cy="2418129"/>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US191 Back">
            <a:extLst>
              <a:ext uri="{FF2B5EF4-FFF2-40B4-BE49-F238E27FC236}">
                <a16:creationId xmlns:a16="http://schemas.microsoft.com/office/drawing/2014/main" id="{168F7CF0-5391-46DD-9730-FDAACF20F6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78207" y="2613176"/>
            <a:ext cx="1211164" cy="241812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7E7FB7EF-42AA-4EDF-A04B-F5976341F40D}"/>
              </a:ext>
            </a:extLst>
          </p:cNvPr>
          <p:cNvGrpSpPr/>
          <p:nvPr/>
        </p:nvGrpSpPr>
        <p:grpSpPr>
          <a:xfrm>
            <a:off x="1542859" y="5190567"/>
            <a:ext cx="8746512" cy="1522881"/>
            <a:chOff x="932736" y="1156142"/>
            <a:chExt cx="7318293" cy="1274212"/>
          </a:xfrm>
          <a:effectLst>
            <a:outerShdw blurRad="50800" dist="38100" dir="2700000" algn="tl" rotWithShape="0">
              <a:prstClr val="black">
                <a:alpha val="40000"/>
              </a:prstClr>
            </a:outerShdw>
          </a:effectLst>
        </p:grpSpPr>
        <p:pic>
          <p:nvPicPr>
            <p:cNvPr id="8" name="Picture 4">
              <a:extLst>
                <a:ext uri="{FF2B5EF4-FFF2-40B4-BE49-F238E27FC236}">
                  <a16:creationId xmlns:a16="http://schemas.microsoft.com/office/drawing/2014/main" id="{5B682961-03B9-476D-BB77-43692F8AE4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2736" y="1156142"/>
              <a:ext cx="7314009" cy="907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08C45AE7-747F-4B81-BB6D-FBB33E049C7A}"/>
                </a:ext>
              </a:extLst>
            </p:cNvPr>
            <p:cNvSpPr/>
            <p:nvPr/>
          </p:nvSpPr>
          <p:spPr>
            <a:xfrm>
              <a:off x="5647354" y="1304499"/>
              <a:ext cx="2603675" cy="751516"/>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F315E4F4-9298-49ED-8ED8-9ABA100C1994}"/>
                </a:ext>
              </a:extLst>
            </p:cNvPr>
            <p:cNvSpPr/>
            <p:nvPr/>
          </p:nvSpPr>
          <p:spPr>
            <a:xfrm>
              <a:off x="3529304" y="1304499"/>
              <a:ext cx="2066633" cy="751516"/>
            </a:xfrm>
            <a:prstGeom prst="rect">
              <a:avLst/>
            </a:prstGeom>
            <a:noFill/>
            <a:ln w="3810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7DC4EF04-BEAA-4C9A-BBEA-A81F37E6F2C5}"/>
                </a:ext>
              </a:extLst>
            </p:cNvPr>
            <p:cNvSpPr/>
            <p:nvPr/>
          </p:nvSpPr>
          <p:spPr>
            <a:xfrm>
              <a:off x="5647354" y="2056015"/>
              <a:ext cx="2603675" cy="220034"/>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FF0000"/>
                  </a:solidFill>
                  <a:latin typeface="Arial" panose="020B0604020202020204" pitchFamily="34" charset="0"/>
                  <a:cs typeface="Arial" panose="020B0604020202020204" pitchFamily="34" charset="0"/>
                </a:rPr>
                <a:t>Recipient / Voter Address</a:t>
              </a:r>
            </a:p>
          </p:txBody>
        </p:sp>
        <p:sp>
          <p:nvSpPr>
            <p:cNvPr id="12" name="Rectangle 11">
              <a:extLst>
                <a:ext uri="{FF2B5EF4-FFF2-40B4-BE49-F238E27FC236}">
                  <a16:creationId xmlns:a16="http://schemas.microsoft.com/office/drawing/2014/main" id="{1CC9D14A-C062-40DA-9E1C-32A1DBF83F29}"/>
                </a:ext>
              </a:extLst>
            </p:cNvPr>
            <p:cNvSpPr/>
            <p:nvPr/>
          </p:nvSpPr>
          <p:spPr>
            <a:xfrm>
              <a:off x="3529303" y="2056015"/>
              <a:ext cx="2066633" cy="220035"/>
            </a:xfrm>
            <a:prstGeom prst="rect">
              <a:avLst/>
            </a:prstGeom>
            <a:noFill/>
            <a:ln w="38100">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67" b="1" dirty="0">
                  <a:solidFill>
                    <a:srgbClr val="7030A0"/>
                  </a:solidFill>
                  <a:latin typeface="Arial" panose="020B0604020202020204" pitchFamily="34" charset="0"/>
                  <a:cs typeface="Arial" panose="020B0604020202020204" pitchFamily="34" charset="0"/>
                </a:rPr>
                <a:t>Matching Serial Number</a:t>
              </a:r>
            </a:p>
          </p:txBody>
        </p:sp>
        <p:sp>
          <p:nvSpPr>
            <p:cNvPr id="13" name="Rectangle 12">
              <a:extLst>
                <a:ext uri="{FF2B5EF4-FFF2-40B4-BE49-F238E27FC236}">
                  <a16:creationId xmlns:a16="http://schemas.microsoft.com/office/drawing/2014/main" id="{2F5BD48B-E847-46BC-A5F7-7A382927A0A9}"/>
                </a:ext>
              </a:extLst>
            </p:cNvPr>
            <p:cNvSpPr/>
            <p:nvPr/>
          </p:nvSpPr>
          <p:spPr>
            <a:xfrm>
              <a:off x="1411251" y="1304499"/>
              <a:ext cx="667577" cy="751516"/>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C6036A6-F144-4065-9327-1090B2DAD05A}"/>
                </a:ext>
              </a:extLst>
            </p:cNvPr>
            <p:cNvSpPr/>
            <p:nvPr/>
          </p:nvSpPr>
          <p:spPr>
            <a:xfrm>
              <a:off x="1411251" y="2056015"/>
              <a:ext cx="667577" cy="374339"/>
            </a:xfrm>
            <a:prstGeom prst="rect">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dirty="0">
                  <a:solidFill>
                    <a:srgbClr val="5193C6"/>
                  </a:solidFill>
                  <a:latin typeface="Arial" panose="020B0604020202020204" pitchFamily="34" charset="0"/>
                  <a:cs typeface="Arial" panose="020B0604020202020204" pitchFamily="34" charset="0"/>
                </a:rPr>
                <a:t>Defined STID</a:t>
              </a:r>
            </a:p>
          </p:txBody>
        </p:sp>
        <p:sp>
          <p:nvSpPr>
            <p:cNvPr id="15" name="Rectangle 14">
              <a:extLst>
                <a:ext uri="{FF2B5EF4-FFF2-40B4-BE49-F238E27FC236}">
                  <a16:creationId xmlns:a16="http://schemas.microsoft.com/office/drawing/2014/main" id="{DDF96F03-DE97-49AB-B28C-56864549623B}"/>
                </a:ext>
              </a:extLst>
            </p:cNvPr>
            <p:cNvSpPr/>
            <p:nvPr/>
          </p:nvSpPr>
          <p:spPr>
            <a:xfrm>
              <a:off x="2130244" y="1304499"/>
              <a:ext cx="1347641" cy="751516"/>
            </a:xfrm>
            <a:prstGeom prst="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b="1"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178D240-3C46-4D32-9D53-903BA6CCCBE8}"/>
                </a:ext>
              </a:extLst>
            </p:cNvPr>
            <p:cNvSpPr/>
            <p:nvPr/>
          </p:nvSpPr>
          <p:spPr>
            <a:xfrm>
              <a:off x="2130243" y="2056015"/>
              <a:ext cx="1347641" cy="220034"/>
            </a:xfrm>
            <a:prstGeom prst="rect">
              <a:avLst/>
            </a:prstGeom>
            <a:noFill/>
            <a:ln w="381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dirty="0">
                  <a:solidFill>
                    <a:srgbClr val="00B050"/>
                  </a:solidFill>
                  <a:latin typeface="Arial" panose="020B0604020202020204" pitchFamily="34" charset="0"/>
                  <a:cs typeface="Arial" panose="020B0604020202020204" pitchFamily="34" charset="0"/>
                </a:rPr>
                <a:t>Assigned MID</a:t>
              </a:r>
            </a:p>
          </p:txBody>
        </p:sp>
      </p:grpSp>
      <p:sp>
        <p:nvSpPr>
          <p:cNvPr id="2" name="TextBox 1">
            <a:extLst>
              <a:ext uri="{FF2B5EF4-FFF2-40B4-BE49-F238E27FC236}">
                <a16:creationId xmlns:a16="http://schemas.microsoft.com/office/drawing/2014/main" id="{B1BB37AF-8D16-47EC-83D3-99071F9C3E6D}"/>
              </a:ext>
            </a:extLst>
          </p:cNvPr>
          <p:cNvSpPr txBox="1"/>
          <p:nvPr/>
        </p:nvSpPr>
        <p:spPr>
          <a:xfrm>
            <a:off x="9463872" y="3523691"/>
            <a:ext cx="3111801" cy="461665"/>
          </a:xfrm>
          <a:prstGeom prst="rect">
            <a:avLst/>
          </a:prstGeom>
          <a:noFill/>
        </p:spPr>
        <p:txBody>
          <a:bodyPr wrap="square" rtlCol="0">
            <a:spAutoFit/>
          </a:bodyPr>
          <a:lstStyle/>
          <a:p>
            <a:pPr algn="ctr"/>
            <a:r>
              <a:rPr lang="en-US" sz="2400" b="1" dirty="0">
                <a:solidFill>
                  <a:schemeClr val="accent1">
                    <a:lumMod val="50000"/>
                  </a:schemeClr>
                </a:solidFill>
                <a:latin typeface="Arial" panose="020B0604020202020204" pitchFamily="34" charset="0"/>
                <a:cs typeface="Arial" panose="020B0604020202020204" pitchFamily="34" charset="0"/>
              </a:rPr>
              <a:t>Tag 191</a:t>
            </a:r>
          </a:p>
        </p:txBody>
      </p:sp>
      <p:sp>
        <p:nvSpPr>
          <p:cNvPr id="17" name="TextBox 16">
            <a:extLst>
              <a:ext uri="{FF2B5EF4-FFF2-40B4-BE49-F238E27FC236}">
                <a16:creationId xmlns:a16="http://schemas.microsoft.com/office/drawing/2014/main" id="{0CE8559F-99D7-4643-9A92-E2438960DC68}"/>
              </a:ext>
            </a:extLst>
          </p:cNvPr>
          <p:cNvSpPr txBox="1"/>
          <p:nvPr/>
        </p:nvSpPr>
        <p:spPr>
          <a:xfrm>
            <a:off x="10600885" y="5357538"/>
            <a:ext cx="1100276" cy="1200329"/>
          </a:xfrm>
          <a:prstGeom prst="rect">
            <a:avLst/>
          </a:prstGeom>
          <a:noFill/>
        </p:spPr>
        <p:txBody>
          <a:bodyPr wrap="square" rtlCol="0">
            <a:spAutoFit/>
          </a:bodyPr>
          <a:lstStyle/>
          <a:p>
            <a:pPr algn="ctr"/>
            <a:r>
              <a:rPr lang="en-US" sz="2400" b="1" dirty="0" err="1">
                <a:solidFill>
                  <a:schemeClr val="accent1">
                    <a:lumMod val="50000"/>
                  </a:schemeClr>
                </a:solidFill>
                <a:latin typeface="Arial" panose="020B0604020202020204" pitchFamily="34" charset="0"/>
                <a:cs typeface="Arial" panose="020B0604020202020204" pitchFamily="34" charset="0"/>
              </a:rPr>
              <a:t>IMb</a:t>
            </a:r>
            <a:r>
              <a:rPr lang="en-US" sz="2400" b="1" dirty="0">
                <a:solidFill>
                  <a:schemeClr val="accent1">
                    <a:lumMod val="50000"/>
                  </a:schemeClr>
                </a:solidFill>
                <a:latin typeface="Arial" panose="020B0604020202020204" pitchFamily="34" charset="0"/>
                <a:cs typeface="Arial" panose="020B0604020202020204" pitchFamily="34" charset="0"/>
              </a:rPr>
              <a:t> </a:t>
            </a:r>
          </a:p>
          <a:p>
            <a:pPr algn="ctr"/>
            <a:r>
              <a:rPr lang="en-US" sz="2400" b="1" dirty="0">
                <a:solidFill>
                  <a:schemeClr val="accent1">
                    <a:lumMod val="50000"/>
                  </a:schemeClr>
                </a:solidFill>
                <a:latin typeface="Arial" panose="020B0604020202020204" pitchFamily="34" charset="0"/>
                <a:cs typeface="Arial" panose="020B0604020202020204" pitchFamily="34" charset="0"/>
              </a:rPr>
              <a:t>&amp;</a:t>
            </a:r>
          </a:p>
          <a:p>
            <a:pPr algn="ctr"/>
            <a:r>
              <a:rPr lang="en-US" sz="2400" b="1" dirty="0">
                <a:solidFill>
                  <a:schemeClr val="accent1">
                    <a:lumMod val="50000"/>
                  </a:schemeClr>
                </a:solidFill>
                <a:latin typeface="Arial" panose="020B0604020202020204" pitchFamily="34" charset="0"/>
                <a:cs typeface="Arial" panose="020B0604020202020204" pitchFamily="34" charset="0"/>
              </a:rPr>
              <a:t>STID</a:t>
            </a:r>
          </a:p>
        </p:txBody>
      </p:sp>
      <p:sp>
        <p:nvSpPr>
          <p:cNvPr id="19" name="TextBox 18">
            <a:extLst>
              <a:ext uri="{FF2B5EF4-FFF2-40B4-BE49-F238E27FC236}">
                <a16:creationId xmlns:a16="http://schemas.microsoft.com/office/drawing/2014/main" id="{A71E2A0C-C6A8-4C13-80A6-8E9721EC85B3}"/>
              </a:ext>
            </a:extLst>
          </p:cNvPr>
          <p:cNvSpPr txBox="1"/>
          <p:nvPr/>
        </p:nvSpPr>
        <p:spPr>
          <a:xfrm>
            <a:off x="9847546" y="1070393"/>
            <a:ext cx="2344454" cy="1015663"/>
          </a:xfrm>
          <a:prstGeom prst="rect">
            <a:avLst/>
          </a:prstGeom>
          <a:noFill/>
        </p:spPr>
        <p:txBody>
          <a:bodyPr wrap="square" rtlCol="0">
            <a:spAutoFit/>
          </a:bodyPr>
          <a:lstStyle/>
          <a:p>
            <a:pPr algn="ctr"/>
            <a:r>
              <a:rPr lang="en-US" sz="2000" b="1" dirty="0">
                <a:solidFill>
                  <a:schemeClr val="accent1">
                    <a:lumMod val="50000"/>
                  </a:schemeClr>
                </a:solidFill>
                <a:latin typeface="Arial" panose="020B0604020202020204" pitchFamily="34" charset="0"/>
                <a:cs typeface="Arial" panose="020B0604020202020204" pitchFamily="34" charset="0"/>
              </a:rPr>
              <a:t>Official </a:t>
            </a:r>
          </a:p>
          <a:p>
            <a:pPr algn="ctr"/>
            <a:r>
              <a:rPr lang="en-US" sz="2000" b="1" dirty="0">
                <a:solidFill>
                  <a:schemeClr val="accent1">
                    <a:lumMod val="50000"/>
                  </a:schemeClr>
                </a:solidFill>
                <a:latin typeface="Arial" panose="020B0604020202020204" pitchFamily="34" charset="0"/>
                <a:cs typeface="Arial" panose="020B0604020202020204" pitchFamily="34" charset="0"/>
              </a:rPr>
              <a:t>Election Mail </a:t>
            </a:r>
          </a:p>
          <a:p>
            <a:pPr algn="ctr"/>
            <a:r>
              <a:rPr lang="en-US" sz="2000" b="1" dirty="0">
                <a:solidFill>
                  <a:schemeClr val="accent1">
                    <a:lumMod val="50000"/>
                  </a:schemeClr>
                </a:solidFill>
                <a:latin typeface="Arial" panose="020B0604020202020204" pitchFamily="34" charset="0"/>
                <a:cs typeface="Arial" panose="020B0604020202020204" pitchFamily="34" charset="0"/>
              </a:rPr>
              <a:t>Logo</a:t>
            </a:r>
          </a:p>
        </p:txBody>
      </p:sp>
      <p:sp>
        <p:nvSpPr>
          <p:cNvPr id="21" name="Title 1">
            <a:extLst>
              <a:ext uri="{FF2B5EF4-FFF2-40B4-BE49-F238E27FC236}">
                <a16:creationId xmlns:a16="http://schemas.microsoft.com/office/drawing/2014/main" id="{5159D80D-6958-9E87-106B-BDE10DB524A9}"/>
              </a:ext>
            </a:extLst>
          </p:cNvPr>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8987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8094CBC-89EA-4E7C-A2D5-144A76BED946}"/>
              </a:ext>
            </a:extLst>
          </p:cNvPr>
          <p:cNvSpPr>
            <a:spLocks noGrp="1"/>
          </p:cNvSpPr>
          <p:nvPr>
            <p:ph type="dt" sz="half" idx="2"/>
          </p:nvPr>
        </p:nvSpPr>
        <p:spPr>
          <a:xfrm>
            <a:off x="31643" y="6463091"/>
            <a:ext cx="1142396" cy="235706"/>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32838C-5203-4A13-8D33-AC09A091C092}" type="datetime1">
              <a:rPr lang="en-US" smtClean="0"/>
              <a:pPr/>
              <a:t>4/5/2023</a:t>
            </a:fld>
            <a:endParaRPr lang="en-US" dirty="0">
              <a:solidFill>
                <a:prstClr val="white">
                  <a:lumMod val="85000"/>
                </a:prstClr>
              </a:solidFill>
              <a:latin typeface="Arial" panose="020B0604020202020204"/>
            </a:endParaRPr>
          </a:p>
        </p:txBody>
      </p:sp>
      <p:sp>
        <p:nvSpPr>
          <p:cNvPr id="27" name="Text Placeholder 1">
            <a:extLst>
              <a:ext uri="{FF2B5EF4-FFF2-40B4-BE49-F238E27FC236}">
                <a16:creationId xmlns:a16="http://schemas.microsoft.com/office/drawing/2014/main" id="{AA252A51-2491-F749-A48C-413064863BC9}"/>
              </a:ext>
            </a:extLst>
          </p:cNvPr>
          <p:cNvSpPr txBox="1">
            <a:spLocks/>
          </p:cNvSpPr>
          <p:nvPr/>
        </p:nvSpPr>
        <p:spPr>
          <a:xfrm>
            <a:off x="735245" y="1098203"/>
            <a:ext cx="6961826" cy="3528481"/>
          </a:xfrm>
          <a:prstGeom prst="rect">
            <a:avLst/>
          </a:prstGeom>
        </p:spPr>
        <p:txBody>
          <a:bodyPr vert="horz" lIns="91440" tIns="45720" rIns="91440" bIns="45720" rtlCol="0">
            <a:normAutofit/>
          </a:bodyPr>
          <a:lstStyle>
            <a:lvl1pPr marL="230188" indent="-230188" algn="l" defTabSz="200025" rtl="0" eaLnBrk="1" latinLnBrk="0" hangingPunct="1">
              <a:lnSpc>
                <a:spcPct val="90000"/>
              </a:lnSpc>
              <a:spcBef>
                <a:spcPts val="0"/>
              </a:spcBef>
              <a:spcAft>
                <a:spcPts val="600"/>
              </a:spcAft>
              <a:buClr>
                <a:srgbClr val="4F81BD"/>
              </a:buClr>
              <a:buSzPct val="80000"/>
              <a:buFont typeface="Century Gothic" panose="020B0502020202020204" pitchFamily="34" charset="0"/>
              <a:buChar char="▐"/>
              <a:defRPr sz="2000" b="1" i="0" kern="1200">
                <a:solidFill>
                  <a:schemeClr val="tx1">
                    <a:lumMod val="75000"/>
                    <a:lumOff val="25000"/>
                  </a:schemeClr>
                </a:solidFill>
                <a:latin typeface="Century Gothic" panose="020B0502020202020204" pitchFamily="34" charset="0"/>
                <a:ea typeface="Raleway" charset="0"/>
                <a:cs typeface="Raleway" charset="0"/>
              </a:defRPr>
            </a:lvl1pPr>
            <a:lvl2pPr marL="568325" indent="-227013" algn="l" defTabSz="200025" rtl="0" eaLnBrk="1" latinLnBrk="0" hangingPunct="1">
              <a:lnSpc>
                <a:spcPct val="90000"/>
              </a:lnSpc>
              <a:spcBef>
                <a:spcPts val="0"/>
              </a:spcBef>
              <a:spcAft>
                <a:spcPts val="600"/>
              </a:spcAft>
              <a:buClr>
                <a:srgbClr val="4F81BD"/>
              </a:buClr>
              <a:buFont typeface="Wingdings" panose="05000000000000000000" pitchFamily="2" charset="2"/>
              <a:buChar char="§"/>
              <a:defRPr sz="2000" b="0" i="0" kern="1200">
                <a:solidFill>
                  <a:schemeClr val="tx1">
                    <a:lumMod val="75000"/>
                    <a:lumOff val="25000"/>
                  </a:schemeClr>
                </a:solidFill>
                <a:latin typeface="Century Gothic" panose="020B0502020202020204" pitchFamily="34" charset="0"/>
                <a:ea typeface="Raleway" charset="0"/>
                <a:cs typeface="Raleway" charset="0"/>
              </a:defRPr>
            </a:lvl2pPr>
            <a:lvl3pPr marL="798513" indent="-228600" algn="l" defTabSz="200025" rtl="0" eaLnBrk="1" latinLnBrk="0" hangingPunct="1">
              <a:lnSpc>
                <a:spcPct val="90000"/>
              </a:lnSpc>
              <a:spcBef>
                <a:spcPts val="0"/>
              </a:spcBef>
              <a:spcAft>
                <a:spcPts val="600"/>
              </a:spcAft>
              <a:buClr>
                <a:srgbClr val="4F81BD"/>
              </a:buClr>
              <a:buFont typeface="Arial"/>
              <a:buChar char="•"/>
              <a:defRPr sz="2000" b="0" i="0" kern="1200">
                <a:solidFill>
                  <a:schemeClr val="tx1">
                    <a:lumMod val="75000"/>
                    <a:lumOff val="25000"/>
                  </a:schemeClr>
                </a:solidFill>
                <a:latin typeface="Century Gothic" panose="020B0502020202020204" pitchFamily="34" charset="0"/>
                <a:ea typeface="Raleway" charset="0"/>
                <a:cs typeface="Raleway" charset="0"/>
              </a:defRPr>
            </a:lvl3pPr>
            <a:lvl4pPr marL="1030288" indent="-228600" algn="l" defTabSz="200025" rtl="0" eaLnBrk="1" latinLnBrk="0" hangingPunct="1">
              <a:lnSpc>
                <a:spcPct val="90000"/>
              </a:lnSpc>
              <a:spcBef>
                <a:spcPts val="0"/>
              </a:spcBef>
              <a:spcAft>
                <a:spcPts val="600"/>
              </a:spcAft>
              <a:buClr>
                <a:srgbClr val="4F81BD"/>
              </a:buClr>
              <a:buSzPct val="70000"/>
              <a:buFont typeface="Courier New" panose="02070309020205020404" pitchFamily="49" charset="0"/>
              <a:buChar char="o"/>
              <a:defRPr sz="2000" b="0" i="0" kern="1200">
                <a:solidFill>
                  <a:schemeClr val="tx1">
                    <a:lumMod val="75000"/>
                    <a:lumOff val="25000"/>
                  </a:schemeClr>
                </a:solidFill>
                <a:latin typeface="Century Gothic" panose="020B0502020202020204" pitchFamily="34" charset="0"/>
                <a:ea typeface="Raleway" charset="0"/>
                <a:cs typeface="Raleway" charset="0"/>
              </a:defRPr>
            </a:lvl4pPr>
            <a:lvl5pPr marL="1260475" indent="-228600" algn="l" defTabSz="200025" rtl="0" eaLnBrk="1" latinLnBrk="0" hangingPunct="1">
              <a:lnSpc>
                <a:spcPct val="90000"/>
              </a:lnSpc>
              <a:spcBef>
                <a:spcPts val="0"/>
              </a:spcBef>
              <a:spcAft>
                <a:spcPts val="600"/>
              </a:spcAft>
              <a:buClr>
                <a:srgbClr val="4F81BD"/>
              </a:buClr>
              <a:buFont typeface="Century Gothic" panose="020B0502020202020204" pitchFamily="34" charset="0"/>
              <a:buChar char="∙"/>
              <a:defRPr sz="2000" b="0" i="0" kern="1200">
                <a:solidFill>
                  <a:schemeClr val="tx1">
                    <a:lumMod val="75000"/>
                    <a:lumOff val="25000"/>
                  </a:schemeClr>
                </a:solidFill>
                <a:latin typeface="Century Gothic" panose="020B0502020202020204" pitchFamily="34" charset="0"/>
                <a:ea typeface="Raleway" charset="0"/>
                <a:cs typeface="Raleway"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indent="0">
              <a:spcBef>
                <a:spcPts val="1200"/>
              </a:spcBef>
              <a:buSzPct val="80000"/>
              <a:buNone/>
            </a:pPr>
            <a:r>
              <a:rPr lang="en-US" sz="2400" b="1" dirty="0">
                <a:solidFill>
                  <a:schemeClr val="accent1">
                    <a:lumMod val="75000"/>
                  </a:schemeClr>
                </a:solidFill>
                <a:latin typeface="Arial" panose="020B0604020202020204" pitchFamily="34" charset="0"/>
                <a:cs typeface="Arial" panose="020B0604020202020204" pitchFamily="34" charset="0"/>
              </a:rPr>
              <a:t>Service Type Identifiers (STIDs):</a:t>
            </a:r>
            <a:r>
              <a:rPr lang="en-US" sz="2400" dirty="0">
                <a:solidFill>
                  <a:schemeClr val="accent1">
                    <a:lumMod val="75000"/>
                  </a:schemeClr>
                </a:solidFill>
                <a:latin typeface="Arial" panose="020B0604020202020204" pitchFamily="34" charset="0"/>
                <a:cs typeface="Arial" panose="020B0604020202020204" pitchFamily="34" charset="0"/>
              </a:rPr>
              <a:t> </a:t>
            </a:r>
          </a:p>
          <a:p>
            <a:pPr marL="613803" lvl="3" indent="0">
              <a:spcBef>
                <a:spcPts val="600"/>
              </a:spcBef>
              <a:buSzPct val="80000"/>
              <a:buNone/>
            </a:pPr>
            <a:r>
              <a:rPr lang="en-US" sz="1600" b="1" dirty="0">
                <a:latin typeface="Arial" panose="020B0604020202020204" pitchFamily="34" charset="0"/>
                <a:cs typeface="Arial" panose="020B0604020202020204" pitchFamily="34" charset="0"/>
              </a:rPr>
              <a:t>Leveraging specified Ballot STIDs in IV-MTR data provides visibility into ballot mail</a:t>
            </a:r>
          </a:p>
          <a:p>
            <a:pPr marL="613803" lvl="3" indent="0">
              <a:spcBef>
                <a:spcPts val="600"/>
              </a:spcBef>
              <a:buSzPct val="80000"/>
              <a:buNone/>
            </a:pPr>
            <a:r>
              <a:rPr lang="en-US" sz="1600" b="1" dirty="0">
                <a:latin typeface="Arial" panose="020B0604020202020204" pitchFamily="34" charset="0"/>
                <a:cs typeface="Arial" panose="020B0604020202020204" pitchFamily="34" charset="0"/>
              </a:rPr>
              <a:t>Outbound Ballot Mail</a:t>
            </a:r>
          </a:p>
          <a:p>
            <a:pPr marL="974701" lvl="2" indent="-230182" defTabSz="914377">
              <a:buSzPct val="80000"/>
              <a:buFont typeface="Wingdings" panose="05000000000000000000" pitchFamily="2" charset="2"/>
              <a:buChar char="§"/>
            </a:pPr>
            <a:r>
              <a:rPr lang="en-US" sz="1600" dirty="0">
                <a:solidFill>
                  <a:schemeClr val="tx1"/>
                </a:solidFill>
                <a:latin typeface="Arial" panose="020B0604020202020204" pitchFamily="34" charset="0"/>
                <a:ea typeface="+mn-ea"/>
                <a:cs typeface="Arial" panose="020B0604020202020204" pitchFamily="34" charset="0"/>
              </a:rPr>
              <a:t>Use appropriate Ballot Mail STID for First-Class Mail</a:t>
            </a:r>
            <a:r>
              <a:rPr lang="en-US" sz="1600" baseline="30000" dirty="0">
                <a:solidFill>
                  <a:schemeClr val="tx1"/>
                </a:solidFill>
                <a:latin typeface="Arial" panose="020B0604020202020204" pitchFamily="34" charset="0"/>
                <a:ea typeface="+mn-ea"/>
                <a:cs typeface="Arial" panose="020B0604020202020204" pitchFamily="34" charset="0"/>
              </a:rPr>
              <a:t>®</a:t>
            </a:r>
            <a:r>
              <a:rPr lang="en-US" sz="1600" dirty="0">
                <a:solidFill>
                  <a:schemeClr val="tx1"/>
                </a:solidFill>
                <a:latin typeface="Arial" panose="020B0604020202020204" pitchFamily="34" charset="0"/>
                <a:ea typeface="+mn-ea"/>
                <a:cs typeface="Arial" panose="020B0604020202020204" pitchFamily="34" charset="0"/>
              </a:rPr>
              <a:t> Ballots or Marketing Mail</a:t>
            </a:r>
            <a:r>
              <a:rPr lang="en-US" sz="1600" baseline="30000" dirty="0">
                <a:solidFill>
                  <a:schemeClr val="tx1"/>
                </a:solidFill>
                <a:latin typeface="Arial" panose="020B0604020202020204" pitchFamily="34" charset="0"/>
                <a:ea typeface="+mn-ea"/>
                <a:cs typeface="Arial" panose="020B0604020202020204" pitchFamily="34" charset="0"/>
              </a:rPr>
              <a:t>®</a:t>
            </a:r>
            <a:r>
              <a:rPr lang="en-US" sz="1600" dirty="0">
                <a:solidFill>
                  <a:schemeClr val="tx1"/>
                </a:solidFill>
                <a:latin typeface="Arial" panose="020B0604020202020204" pitchFamily="34" charset="0"/>
                <a:ea typeface="+mn-ea"/>
                <a:cs typeface="Arial" panose="020B0604020202020204" pitchFamily="34" charset="0"/>
              </a:rPr>
              <a:t> Ballots and services desired</a:t>
            </a:r>
          </a:p>
          <a:p>
            <a:pPr marL="613803" lvl="3" indent="0">
              <a:spcBef>
                <a:spcPts val="600"/>
              </a:spcBef>
              <a:buSzPct val="80000"/>
              <a:buNone/>
            </a:pPr>
            <a:r>
              <a:rPr lang="en-US" sz="1600" b="1" dirty="0">
                <a:latin typeface="Arial" panose="020B0604020202020204" pitchFamily="34" charset="0"/>
                <a:cs typeface="Arial" panose="020B0604020202020204" pitchFamily="34" charset="0"/>
              </a:rPr>
              <a:t>Return Ballots</a:t>
            </a:r>
          </a:p>
          <a:p>
            <a:pPr marL="974701" lvl="2" indent="-230182" defTabSz="914377">
              <a:buSzPct val="80000"/>
              <a:buFont typeface="Wingdings" panose="05000000000000000000" pitchFamily="2" charset="2"/>
              <a:buChar char="§"/>
            </a:pPr>
            <a:r>
              <a:rPr lang="en-US" sz="1600" dirty="0">
                <a:solidFill>
                  <a:schemeClr val="tx1"/>
                </a:solidFill>
                <a:latin typeface="Arial" panose="020B0604020202020204" pitchFamily="34" charset="0"/>
                <a:ea typeface="+mn-ea"/>
                <a:cs typeface="Arial" panose="020B0604020202020204" pitchFamily="34" charset="0"/>
              </a:rPr>
              <a:t>Use appropriate Ballot Returns STID for payment method</a:t>
            </a:r>
          </a:p>
        </p:txBody>
      </p:sp>
      <p:sp>
        <p:nvSpPr>
          <p:cNvPr id="28" name="TextBox 27">
            <a:extLst>
              <a:ext uri="{FF2B5EF4-FFF2-40B4-BE49-F238E27FC236}">
                <a16:creationId xmlns:a16="http://schemas.microsoft.com/office/drawing/2014/main" id="{5E7B6B20-B62E-CC6C-D9DB-831431B08B40}"/>
              </a:ext>
            </a:extLst>
          </p:cNvPr>
          <p:cNvSpPr txBox="1"/>
          <p:nvPr/>
        </p:nvSpPr>
        <p:spPr>
          <a:xfrm>
            <a:off x="50725" y="3916072"/>
            <a:ext cx="7371597" cy="646331"/>
          </a:xfrm>
          <a:prstGeom prst="rect">
            <a:avLst/>
          </a:prstGeom>
          <a:noFill/>
        </p:spPr>
        <p:txBody>
          <a:bodyPr wrap="square" rtlCol="0">
            <a:spAutoFit/>
          </a:bodyPr>
          <a:lstStyle/>
          <a:p>
            <a:pPr algn="ctr"/>
            <a:r>
              <a:rPr lang="en-US" b="1" i="1" u="sng" dirty="0">
                <a:solidFill>
                  <a:schemeClr val="tx1">
                    <a:lumMod val="75000"/>
                    <a:lumOff val="25000"/>
                  </a:schemeClr>
                </a:solidFill>
                <a:latin typeface="Arial" panose="020B0604020202020204" pitchFamily="34" charset="0"/>
                <a:cs typeface="Arial" panose="020B0604020202020204" pitchFamily="34" charset="0"/>
              </a:rPr>
              <a:t>NOTE</a:t>
            </a:r>
            <a:r>
              <a:rPr lang="en-US" b="1" i="1" dirty="0">
                <a:solidFill>
                  <a:schemeClr val="tx1">
                    <a:lumMod val="75000"/>
                    <a:lumOff val="25000"/>
                  </a:schemeClr>
                </a:solidFill>
                <a:latin typeface="Arial" panose="020B0604020202020204" pitchFamily="34" charset="0"/>
                <a:cs typeface="Arial" panose="020B0604020202020204" pitchFamily="34" charset="0"/>
              </a:rPr>
              <a:t>: </a:t>
            </a:r>
            <a:r>
              <a:rPr lang="en-US" i="1" dirty="0">
                <a:solidFill>
                  <a:schemeClr val="tx1">
                    <a:lumMod val="75000"/>
                    <a:lumOff val="25000"/>
                  </a:schemeClr>
                </a:solidFill>
                <a:latin typeface="Arial" panose="020B0604020202020204" pitchFamily="34" charset="0"/>
                <a:cs typeface="Arial" panose="020B0604020202020204" pitchFamily="34" charset="0"/>
              </a:rPr>
              <a:t>Use the “Election Mail” attribute in eDoc for </a:t>
            </a:r>
            <a:r>
              <a:rPr lang="en-US" b="1" i="1" dirty="0">
                <a:solidFill>
                  <a:schemeClr val="tx1">
                    <a:lumMod val="75000"/>
                    <a:lumOff val="25000"/>
                  </a:schemeClr>
                </a:solidFill>
                <a:latin typeface="Arial" panose="020B0604020202020204" pitchFamily="34" charset="0"/>
                <a:cs typeface="Arial" panose="020B0604020202020204" pitchFamily="34" charset="0"/>
              </a:rPr>
              <a:t>ALL</a:t>
            </a:r>
            <a:r>
              <a:rPr lang="en-US" i="1" dirty="0">
                <a:solidFill>
                  <a:schemeClr val="tx1">
                    <a:lumMod val="75000"/>
                    <a:lumOff val="25000"/>
                  </a:schemeClr>
                </a:solidFill>
                <a:latin typeface="Arial" panose="020B0604020202020204" pitchFamily="34" charset="0"/>
                <a:cs typeface="Arial" panose="020B0604020202020204" pitchFamily="34" charset="0"/>
              </a:rPr>
              <a:t> election mail.</a:t>
            </a:r>
          </a:p>
          <a:p>
            <a:pPr indent="457178" algn="ctr"/>
            <a:r>
              <a:rPr lang="en-US" i="1" dirty="0">
                <a:solidFill>
                  <a:schemeClr val="tx1">
                    <a:lumMod val="75000"/>
                    <a:lumOff val="25000"/>
                  </a:schemeClr>
                </a:solidFill>
                <a:latin typeface="Arial" panose="020B0604020202020204" pitchFamily="34" charset="0"/>
                <a:cs typeface="Arial" panose="020B0604020202020204" pitchFamily="34" charset="0"/>
              </a:rPr>
              <a:t>Ballot Mail STIDs are reserved for ballots </a:t>
            </a:r>
            <a:r>
              <a:rPr lang="en-US" b="1" i="1" dirty="0">
                <a:solidFill>
                  <a:schemeClr val="tx1">
                    <a:lumMod val="75000"/>
                    <a:lumOff val="25000"/>
                  </a:schemeClr>
                </a:solidFill>
                <a:latin typeface="Arial" panose="020B0604020202020204" pitchFamily="34" charset="0"/>
                <a:cs typeface="Arial" panose="020B0604020202020204" pitchFamily="34" charset="0"/>
              </a:rPr>
              <a:t>ONLY</a:t>
            </a:r>
            <a:r>
              <a:rPr lang="en-US" i="1" dirty="0">
                <a:solidFill>
                  <a:schemeClr val="tx1">
                    <a:lumMod val="75000"/>
                    <a:lumOff val="25000"/>
                  </a:schemeClr>
                </a:solidFill>
                <a:latin typeface="Arial" panose="020B0604020202020204" pitchFamily="34" charset="0"/>
                <a:cs typeface="Arial" panose="020B0604020202020204" pitchFamily="34" charset="0"/>
              </a:rPr>
              <a:t>.</a:t>
            </a:r>
          </a:p>
        </p:txBody>
      </p:sp>
      <p:grpSp>
        <p:nvGrpSpPr>
          <p:cNvPr id="39" name="Group 38">
            <a:extLst>
              <a:ext uri="{FF2B5EF4-FFF2-40B4-BE49-F238E27FC236}">
                <a16:creationId xmlns:a16="http://schemas.microsoft.com/office/drawing/2014/main" id="{CB0C21D4-A8A5-F840-E6CC-FEA9EA658DE3}"/>
              </a:ext>
            </a:extLst>
          </p:cNvPr>
          <p:cNvGrpSpPr/>
          <p:nvPr/>
        </p:nvGrpSpPr>
        <p:grpSpPr>
          <a:xfrm>
            <a:off x="859116" y="2251950"/>
            <a:ext cx="488665" cy="491184"/>
            <a:chOff x="522561" y="2499281"/>
            <a:chExt cx="366499" cy="368388"/>
          </a:xfrm>
        </p:grpSpPr>
        <p:grpSp>
          <p:nvGrpSpPr>
            <p:cNvPr id="40" name="Group 39">
              <a:extLst>
                <a:ext uri="{FF2B5EF4-FFF2-40B4-BE49-F238E27FC236}">
                  <a16:creationId xmlns:a16="http://schemas.microsoft.com/office/drawing/2014/main" id="{583F950C-2D23-B941-506A-0D4ED861BB16}"/>
                </a:ext>
              </a:extLst>
            </p:cNvPr>
            <p:cNvGrpSpPr/>
            <p:nvPr/>
          </p:nvGrpSpPr>
          <p:grpSpPr>
            <a:xfrm>
              <a:off x="522561" y="2499281"/>
              <a:ext cx="366499" cy="368388"/>
              <a:chOff x="4833937" y="2508249"/>
              <a:chExt cx="615951" cy="619126"/>
            </a:xfrm>
          </p:grpSpPr>
          <p:sp>
            <p:nvSpPr>
              <p:cNvPr id="42" name="Rectangle 5">
                <a:extLst>
                  <a:ext uri="{FF2B5EF4-FFF2-40B4-BE49-F238E27FC236}">
                    <a16:creationId xmlns:a16="http://schemas.microsoft.com/office/drawing/2014/main" id="{E75EE7FC-13EB-688C-B431-D483CAA0E464}"/>
                  </a:ext>
                </a:extLst>
              </p:cNvPr>
              <p:cNvSpPr>
                <a:spLocks noChangeArrowheads="1"/>
              </p:cNvSpPr>
              <p:nvPr/>
            </p:nvSpPr>
            <p:spPr bwMode="auto">
              <a:xfrm>
                <a:off x="4833937" y="2508249"/>
                <a:ext cx="615950" cy="619125"/>
              </a:xfrm>
              <a:prstGeom prst="rect">
                <a:avLst/>
              </a:pr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id-ID" sz="2400" dirty="0"/>
              </a:p>
            </p:txBody>
          </p:sp>
          <p:sp>
            <p:nvSpPr>
              <p:cNvPr id="43" name="Freeform 6">
                <a:extLst>
                  <a:ext uri="{FF2B5EF4-FFF2-40B4-BE49-F238E27FC236}">
                    <a16:creationId xmlns:a16="http://schemas.microsoft.com/office/drawing/2014/main" id="{FE99F8D9-D8D1-16BF-C41A-ECEA6D1D0D26}"/>
                  </a:ext>
                </a:extLst>
              </p:cNvPr>
              <p:cNvSpPr>
                <a:spLocks/>
              </p:cNvSpPr>
              <p:nvPr/>
            </p:nvSpPr>
            <p:spPr bwMode="auto">
              <a:xfrm>
                <a:off x="4833938" y="2508250"/>
                <a:ext cx="615950" cy="619125"/>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id-ID" sz="2400"/>
              </a:p>
            </p:txBody>
          </p:sp>
        </p:grpSp>
        <p:pic>
          <p:nvPicPr>
            <p:cNvPr id="41" name="Graphic 40">
              <a:extLst>
                <a:ext uri="{FF2B5EF4-FFF2-40B4-BE49-F238E27FC236}">
                  <a16:creationId xmlns:a16="http://schemas.microsoft.com/office/drawing/2014/main" id="{38EFC850-7C74-B136-9029-C52618E9A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2472" y="2564825"/>
              <a:ext cx="226670" cy="237295"/>
            </a:xfrm>
            <a:prstGeom prst="rect">
              <a:avLst/>
            </a:prstGeom>
          </p:spPr>
        </p:pic>
      </p:grpSp>
      <p:grpSp>
        <p:nvGrpSpPr>
          <p:cNvPr id="44" name="Group 43">
            <a:extLst>
              <a:ext uri="{FF2B5EF4-FFF2-40B4-BE49-F238E27FC236}">
                <a16:creationId xmlns:a16="http://schemas.microsoft.com/office/drawing/2014/main" id="{AFEB894D-2499-CB25-6B60-55E818063C21}"/>
              </a:ext>
            </a:extLst>
          </p:cNvPr>
          <p:cNvGrpSpPr/>
          <p:nvPr/>
        </p:nvGrpSpPr>
        <p:grpSpPr>
          <a:xfrm>
            <a:off x="859116" y="3145308"/>
            <a:ext cx="488664" cy="491183"/>
            <a:chOff x="522558" y="3208016"/>
            <a:chExt cx="366498" cy="368387"/>
          </a:xfrm>
        </p:grpSpPr>
        <p:grpSp>
          <p:nvGrpSpPr>
            <p:cNvPr id="45" name="Group 44">
              <a:extLst>
                <a:ext uri="{FF2B5EF4-FFF2-40B4-BE49-F238E27FC236}">
                  <a16:creationId xmlns:a16="http://schemas.microsoft.com/office/drawing/2014/main" id="{1495AADB-3A26-86ED-A3A4-69F02CD97EF8}"/>
                </a:ext>
              </a:extLst>
            </p:cNvPr>
            <p:cNvGrpSpPr/>
            <p:nvPr/>
          </p:nvGrpSpPr>
          <p:grpSpPr>
            <a:xfrm>
              <a:off x="522558" y="3208016"/>
              <a:ext cx="366498" cy="368387"/>
              <a:chOff x="4833938" y="2508250"/>
              <a:chExt cx="615950" cy="619125"/>
            </a:xfrm>
          </p:grpSpPr>
          <p:sp>
            <p:nvSpPr>
              <p:cNvPr id="47" name="Rectangle 5">
                <a:extLst>
                  <a:ext uri="{FF2B5EF4-FFF2-40B4-BE49-F238E27FC236}">
                    <a16:creationId xmlns:a16="http://schemas.microsoft.com/office/drawing/2014/main" id="{21268B82-F8F3-ABBA-EB79-F396107521A7}"/>
                  </a:ext>
                </a:extLst>
              </p:cNvPr>
              <p:cNvSpPr>
                <a:spLocks noChangeArrowheads="1"/>
              </p:cNvSpPr>
              <p:nvPr/>
            </p:nvSpPr>
            <p:spPr bwMode="auto">
              <a:xfrm>
                <a:off x="4833938" y="2508250"/>
                <a:ext cx="615950" cy="619125"/>
              </a:xfrm>
              <a:prstGeom prst="rect">
                <a:avLst/>
              </a:prstGeom>
              <a:solidFill>
                <a:schemeClr val="accent1">
                  <a:lumMod val="75000"/>
                </a:schemeClr>
              </a:solidFill>
              <a:ln>
                <a:noFill/>
              </a:ln>
            </p:spPr>
            <p:txBody>
              <a:bodyPr vert="horz" wrap="square" lIns="121920" tIns="60960" rIns="121920" bIns="60960" numCol="1" anchor="t" anchorCtr="0" compatLnSpc="1">
                <a:prstTxWarp prst="textNoShape">
                  <a:avLst/>
                </a:prstTxWarp>
              </a:bodyPr>
              <a:lstStyle/>
              <a:p>
                <a:endParaRPr lang="id-ID" sz="2400"/>
              </a:p>
            </p:txBody>
          </p:sp>
          <p:sp>
            <p:nvSpPr>
              <p:cNvPr id="48" name="Freeform 6">
                <a:extLst>
                  <a:ext uri="{FF2B5EF4-FFF2-40B4-BE49-F238E27FC236}">
                    <a16:creationId xmlns:a16="http://schemas.microsoft.com/office/drawing/2014/main" id="{56A39D15-1ACC-6F56-6F5A-CC2520563DC9}"/>
                  </a:ext>
                </a:extLst>
              </p:cNvPr>
              <p:cNvSpPr>
                <a:spLocks/>
              </p:cNvSpPr>
              <p:nvPr/>
            </p:nvSpPr>
            <p:spPr bwMode="auto">
              <a:xfrm>
                <a:off x="4833938" y="2508250"/>
                <a:ext cx="615950" cy="619125"/>
              </a:xfrm>
              <a:custGeom>
                <a:avLst/>
                <a:gdLst>
                  <a:gd name="T0" fmla="*/ 388 w 388"/>
                  <a:gd name="T1" fmla="*/ 390 h 390"/>
                  <a:gd name="T2" fmla="*/ 0 w 388"/>
                  <a:gd name="T3" fmla="*/ 0 h 390"/>
                  <a:gd name="T4" fmla="*/ 388 w 388"/>
                  <a:gd name="T5" fmla="*/ 0 h 390"/>
                  <a:gd name="T6" fmla="*/ 388 w 388"/>
                  <a:gd name="T7" fmla="*/ 390 h 390"/>
                </a:gdLst>
                <a:ahLst/>
                <a:cxnLst>
                  <a:cxn ang="0">
                    <a:pos x="T0" y="T1"/>
                  </a:cxn>
                  <a:cxn ang="0">
                    <a:pos x="T2" y="T3"/>
                  </a:cxn>
                  <a:cxn ang="0">
                    <a:pos x="T4" y="T5"/>
                  </a:cxn>
                  <a:cxn ang="0">
                    <a:pos x="T6" y="T7"/>
                  </a:cxn>
                </a:cxnLst>
                <a:rect l="0" t="0" r="r" b="b"/>
                <a:pathLst>
                  <a:path w="388" h="390">
                    <a:moveTo>
                      <a:pt x="388" y="390"/>
                    </a:moveTo>
                    <a:lnTo>
                      <a:pt x="0" y="0"/>
                    </a:lnTo>
                    <a:lnTo>
                      <a:pt x="388" y="0"/>
                    </a:lnTo>
                    <a:lnTo>
                      <a:pt x="388" y="390"/>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id-ID" sz="2400"/>
              </a:p>
            </p:txBody>
          </p:sp>
        </p:grpSp>
        <p:pic>
          <p:nvPicPr>
            <p:cNvPr id="46" name="Graphic 45">
              <a:extLst>
                <a:ext uri="{FF2B5EF4-FFF2-40B4-BE49-F238E27FC236}">
                  <a16:creationId xmlns:a16="http://schemas.microsoft.com/office/drawing/2014/main" id="{CAAF854B-9392-63BD-A253-C563B733FE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542" y="3267580"/>
              <a:ext cx="228600" cy="243114"/>
            </a:xfrm>
            <a:prstGeom prst="rect">
              <a:avLst/>
            </a:prstGeom>
          </p:spPr>
        </p:pic>
      </p:grpSp>
      <p:grpSp>
        <p:nvGrpSpPr>
          <p:cNvPr id="49" name="Group 48">
            <a:extLst>
              <a:ext uri="{FF2B5EF4-FFF2-40B4-BE49-F238E27FC236}">
                <a16:creationId xmlns:a16="http://schemas.microsoft.com/office/drawing/2014/main" id="{143C575A-0CA5-E451-763E-576BBCD94A9A}"/>
              </a:ext>
            </a:extLst>
          </p:cNvPr>
          <p:cNvGrpSpPr/>
          <p:nvPr/>
        </p:nvGrpSpPr>
        <p:grpSpPr>
          <a:xfrm>
            <a:off x="1671371" y="4633900"/>
            <a:ext cx="4772416" cy="726659"/>
            <a:chOff x="1620389" y="4603328"/>
            <a:chExt cx="3579312" cy="544994"/>
          </a:xfrm>
        </p:grpSpPr>
        <p:grpSp>
          <p:nvGrpSpPr>
            <p:cNvPr id="50" name="Group 49">
              <a:extLst>
                <a:ext uri="{FF2B5EF4-FFF2-40B4-BE49-F238E27FC236}">
                  <a16:creationId xmlns:a16="http://schemas.microsoft.com/office/drawing/2014/main" id="{E93644BC-3EA7-6B64-6F51-2C59153C0132}"/>
                </a:ext>
              </a:extLst>
            </p:cNvPr>
            <p:cNvGrpSpPr/>
            <p:nvPr/>
          </p:nvGrpSpPr>
          <p:grpSpPr>
            <a:xfrm>
              <a:off x="1620389" y="4603328"/>
              <a:ext cx="544994" cy="544994"/>
              <a:chOff x="1379251" y="4587155"/>
              <a:chExt cx="544994" cy="544994"/>
            </a:xfrm>
          </p:grpSpPr>
          <p:pic>
            <p:nvPicPr>
              <p:cNvPr id="53" name="Graphic 52" descr="Laptop with solid fill">
                <a:extLst>
                  <a:ext uri="{FF2B5EF4-FFF2-40B4-BE49-F238E27FC236}">
                    <a16:creationId xmlns:a16="http://schemas.microsoft.com/office/drawing/2014/main" id="{34B7B7E4-30F6-8615-C195-F8C3B4870A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9251" y="4587155"/>
                <a:ext cx="544994" cy="544994"/>
              </a:xfrm>
              <a:prstGeom prst="rect">
                <a:avLst/>
              </a:prstGeom>
            </p:spPr>
          </p:pic>
          <p:pic>
            <p:nvPicPr>
              <p:cNvPr id="54" name="Graphic 53" descr="Cursor with solid fill">
                <a:extLst>
                  <a:ext uri="{FF2B5EF4-FFF2-40B4-BE49-F238E27FC236}">
                    <a16:creationId xmlns:a16="http://schemas.microsoft.com/office/drawing/2014/main" id="{BA2EB725-8BD6-F2BB-BFA5-CA7D71448531}"/>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8052" y="4711887"/>
                <a:ext cx="250877" cy="250877"/>
              </a:xfrm>
              <a:prstGeom prst="rect">
                <a:avLst/>
              </a:prstGeom>
              <a:scene3d>
                <a:camera prst="orthographicFront">
                  <a:rot lat="0" lon="10800000" rev="0"/>
                </a:camera>
                <a:lightRig rig="threePt" dir="t"/>
              </a:scene3d>
            </p:spPr>
          </p:pic>
        </p:grpSp>
        <p:sp>
          <p:nvSpPr>
            <p:cNvPr id="51" name="Rectangle: Rounded Corners 50">
              <a:extLst>
                <a:ext uri="{FF2B5EF4-FFF2-40B4-BE49-F238E27FC236}">
                  <a16:creationId xmlns:a16="http://schemas.microsoft.com/office/drawing/2014/main" id="{28F9D67B-58FD-B087-5148-CD427D26A410}"/>
                </a:ext>
              </a:extLst>
            </p:cNvPr>
            <p:cNvSpPr/>
            <p:nvPr/>
          </p:nvSpPr>
          <p:spPr>
            <a:xfrm>
              <a:off x="2159197" y="4720961"/>
              <a:ext cx="3040504" cy="250877"/>
            </a:xfrm>
            <a:prstGeom prst="roundRect">
              <a:avLst>
                <a:gd name="adj" fmla="val 31089"/>
              </a:avLst>
            </a:prstGeom>
            <a:solidFill>
              <a:srgbClr val="19649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0" bIns="36576" rtlCol="0" anchor="ctr"/>
            <a:lstStyle/>
            <a:p>
              <a:r>
                <a:rPr lang="en-US" sz="1200" dirty="0">
                  <a:solidFill>
                    <a:schemeClr val="bg1"/>
                  </a:solidFill>
                  <a:latin typeface="+mj-lt"/>
                  <a:cs typeface="Arial" panose="020B0604020202020204" pitchFamily="34" charset="0"/>
                </a:rPr>
                <a:t>STID Table:</a:t>
              </a:r>
              <a:endParaRPr lang="en-US" sz="1200" i="1" dirty="0">
                <a:solidFill>
                  <a:schemeClr val="bg1"/>
                </a:solidFill>
                <a:latin typeface="Arial" panose="020B0604020202020204" pitchFamily="34" charset="0"/>
                <a:cs typeface="Arial" panose="020B0604020202020204" pitchFamily="34" charset="0"/>
              </a:endParaRPr>
            </a:p>
          </p:txBody>
        </p:sp>
        <p:sp>
          <p:nvSpPr>
            <p:cNvPr id="52" name="Rectangle: Rounded Corners 51">
              <a:extLst>
                <a:ext uri="{FF2B5EF4-FFF2-40B4-BE49-F238E27FC236}">
                  <a16:creationId xmlns:a16="http://schemas.microsoft.com/office/drawing/2014/main" id="{9738DF79-7BC8-174D-9ECC-1243AD7DEC3A}"/>
                </a:ext>
              </a:extLst>
            </p:cNvPr>
            <p:cNvSpPr/>
            <p:nvPr/>
          </p:nvSpPr>
          <p:spPr>
            <a:xfrm>
              <a:off x="2794172" y="4742690"/>
              <a:ext cx="2382358" cy="208154"/>
            </a:xfrm>
            <a:prstGeom prst="roundRect">
              <a:avLst>
                <a:gd name="adj" fmla="val 31089"/>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60960" rIns="0" bIns="60960" rtlCol="0" anchor="ctr"/>
            <a:lstStyle/>
            <a:p>
              <a:r>
                <a:rPr lang="en-US" sz="933" i="1" dirty="0">
                  <a:solidFill>
                    <a:srgbClr val="196493"/>
                  </a:solidFill>
                  <a:latin typeface="Arial" panose="020B0604020202020204" pitchFamily="34" charset="0"/>
                  <a:cs typeface="Arial" panose="020B0604020202020204" pitchFamily="34" charset="0"/>
                </a:rPr>
                <a:t>https://postalpro.usps.com/mailing/service-type-identifiers </a:t>
              </a:r>
            </a:p>
          </p:txBody>
        </p:sp>
      </p:grpSp>
      <p:sp>
        <p:nvSpPr>
          <p:cNvPr id="55" name="Title 1">
            <a:extLst>
              <a:ext uri="{FF2B5EF4-FFF2-40B4-BE49-F238E27FC236}">
                <a16:creationId xmlns:a16="http://schemas.microsoft.com/office/drawing/2014/main" id="{349FD1D7-9994-CB5F-FA6B-B0AD00234C47}"/>
              </a:ext>
            </a:extLst>
          </p:cNvPr>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Official Ballot Mail Tracking</a:t>
            </a:r>
          </a:p>
        </p:txBody>
      </p:sp>
      <p:pic>
        <p:nvPicPr>
          <p:cNvPr id="59" name="Picture 58">
            <a:extLst>
              <a:ext uri="{FF2B5EF4-FFF2-40B4-BE49-F238E27FC236}">
                <a16:creationId xmlns:a16="http://schemas.microsoft.com/office/drawing/2014/main" id="{75330E64-5CA6-5C45-51A1-A670B7959175}"/>
              </a:ext>
            </a:extLst>
          </p:cNvPr>
          <p:cNvPicPr>
            <a:picLocks noChangeAspect="1"/>
          </p:cNvPicPr>
          <p:nvPr/>
        </p:nvPicPr>
        <p:blipFill>
          <a:blip r:embed="rId11"/>
          <a:stretch>
            <a:fillRect/>
          </a:stretch>
        </p:blipFill>
        <p:spPr>
          <a:xfrm>
            <a:off x="7775215" y="817782"/>
            <a:ext cx="4054005" cy="5222436"/>
          </a:xfrm>
          <a:prstGeom prst="rect">
            <a:avLst/>
          </a:prstGeom>
        </p:spPr>
      </p:pic>
    </p:spTree>
    <p:extLst>
      <p:ext uri="{BB962C8B-B14F-4D97-AF65-F5344CB8AC3E}">
        <p14:creationId xmlns:p14="http://schemas.microsoft.com/office/powerpoint/2010/main" val="737243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8B7EB3-AEF3-47B3-9C62-B5420274C29B}"/>
              </a:ext>
            </a:extLst>
          </p:cNvPr>
          <p:cNvSpPr>
            <a:spLocks noGrp="1"/>
          </p:cNvSpPr>
          <p:nvPr>
            <p:ph type="dt" sz="half" idx="2"/>
          </p:nvPr>
        </p:nvSpPr>
        <p:spPr>
          <a:xfrm>
            <a:off x="31634" y="6463091"/>
            <a:ext cx="1142099" cy="235706"/>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1">
                    <a:lumMod val="8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A32838C-5203-4A13-8D33-AC09A091C092}" type="datetime1">
              <a:rPr lang="en-US" smtClean="0"/>
              <a:pPr/>
              <a:t>4/5/2023</a:t>
            </a:fld>
            <a:endParaRPr lang="en-US" dirty="0"/>
          </a:p>
        </p:txBody>
      </p:sp>
      <p:sp>
        <p:nvSpPr>
          <p:cNvPr id="8" name="Content Placeholder 2">
            <a:extLst>
              <a:ext uri="{FF2B5EF4-FFF2-40B4-BE49-F238E27FC236}">
                <a16:creationId xmlns:a16="http://schemas.microsoft.com/office/drawing/2014/main" id="{999ADFC9-1CBD-4855-A301-33EABD11BACE}"/>
              </a:ext>
            </a:extLst>
          </p:cNvPr>
          <p:cNvSpPr txBox="1">
            <a:spLocks/>
          </p:cNvSpPr>
          <p:nvPr/>
        </p:nvSpPr>
        <p:spPr>
          <a:xfrm>
            <a:off x="6283225" y="3331118"/>
            <a:ext cx="5821872" cy="1677262"/>
          </a:xfrm>
          <a:prstGeom prst="rect">
            <a:avLst/>
          </a:prstGeom>
        </p:spPr>
        <p:txBody>
          <a:bodyPr>
            <a:noAutofit/>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gn="ctr">
              <a:spcBef>
                <a:spcPts val="600"/>
              </a:spcBef>
              <a:spcAft>
                <a:spcPts val="600"/>
              </a:spcAft>
              <a:buClr>
                <a:srgbClr val="002060"/>
              </a:buClr>
              <a:buNone/>
            </a:pPr>
            <a:r>
              <a:rPr lang="en-US" altLang="en-US" b="1" u="sng" kern="0" dirty="0">
                <a:solidFill>
                  <a:srgbClr val="002060"/>
                </a:solidFill>
              </a:rPr>
              <a:t>Alternative Methods</a:t>
            </a:r>
            <a:r>
              <a:rPr lang="en-US" altLang="en-US" b="1" kern="0" dirty="0">
                <a:solidFill>
                  <a:srgbClr val="002060"/>
                </a:solidFill>
              </a:rPr>
              <a:t> </a:t>
            </a:r>
          </a:p>
          <a:p>
            <a:pPr marL="0" indent="0">
              <a:spcBef>
                <a:spcPts val="600"/>
              </a:spcBef>
              <a:spcAft>
                <a:spcPts val="600"/>
              </a:spcAft>
              <a:buClr>
                <a:srgbClr val="002060"/>
              </a:buClr>
              <a:buNone/>
            </a:pPr>
            <a:r>
              <a:rPr lang="en-US" altLang="en-US" sz="2000" kern="0" dirty="0">
                <a:solidFill>
                  <a:srgbClr val="002060"/>
                </a:solidFill>
              </a:rPr>
              <a:t>Pre-approved </a:t>
            </a:r>
            <a:r>
              <a:rPr lang="en-US" altLang="en-US" sz="2000" b="1" kern="0" dirty="0">
                <a:solidFill>
                  <a:srgbClr val="002060"/>
                </a:solidFill>
              </a:rPr>
              <a:t>exceptions available for First-Class</a:t>
            </a:r>
            <a:r>
              <a:rPr lang="en-US" altLang="en-US" sz="2000" b="1" kern="0" baseline="30000" dirty="0">
                <a:solidFill>
                  <a:srgbClr val="002060"/>
                </a:solidFill>
              </a:rPr>
              <a:t>®</a:t>
            </a:r>
            <a:r>
              <a:rPr lang="en-US" altLang="en-US" sz="2000" b="1" kern="0" dirty="0">
                <a:solidFill>
                  <a:srgbClr val="002060"/>
                </a:solidFill>
              </a:rPr>
              <a:t> Mail</a:t>
            </a:r>
          </a:p>
          <a:p>
            <a:pPr>
              <a:spcBef>
                <a:spcPts val="600"/>
              </a:spcBef>
              <a:spcAft>
                <a:spcPts val="600"/>
              </a:spcAft>
              <a:buClr>
                <a:srgbClr val="002060"/>
              </a:buClr>
              <a:buFontTx/>
              <a:buChar char="-"/>
            </a:pPr>
            <a:r>
              <a:rPr lang="en-US" altLang="en-US" sz="2000" kern="0" dirty="0">
                <a:solidFill>
                  <a:srgbClr val="002060"/>
                </a:solidFill>
              </a:rPr>
              <a:t>Mailer is tested to demonstrate their mailing list is 99% accurate </a:t>
            </a:r>
          </a:p>
          <a:p>
            <a:pPr>
              <a:spcBef>
                <a:spcPts val="600"/>
              </a:spcBef>
              <a:spcAft>
                <a:spcPts val="600"/>
              </a:spcAft>
              <a:buClr>
                <a:srgbClr val="002060"/>
              </a:buClr>
              <a:buFontTx/>
              <a:buChar char="-"/>
            </a:pPr>
            <a:r>
              <a:rPr lang="en-US" altLang="en-US" sz="2000" kern="0" dirty="0">
                <a:solidFill>
                  <a:srgbClr val="002060"/>
                </a:solidFill>
              </a:rPr>
              <a:t>Documented Legal Restraint that prohibits updating of list without customer approval</a:t>
            </a:r>
          </a:p>
        </p:txBody>
      </p:sp>
      <p:sp>
        <p:nvSpPr>
          <p:cNvPr id="6" name="Rectangle 5">
            <a:extLst>
              <a:ext uri="{FF2B5EF4-FFF2-40B4-BE49-F238E27FC236}">
                <a16:creationId xmlns:a16="http://schemas.microsoft.com/office/drawing/2014/main" id="{1B26151F-B920-4337-B347-F36CD3359A05}"/>
              </a:ext>
            </a:extLst>
          </p:cNvPr>
          <p:cNvSpPr/>
          <p:nvPr/>
        </p:nvSpPr>
        <p:spPr>
          <a:xfrm>
            <a:off x="1589" y="-93744"/>
            <a:ext cx="12188824" cy="886268"/>
          </a:xfrm>
          <a:prstGeom prst="rect">
            <a:avLst/>
          </a:prstGeom>
          <a:solidFill>
            <a:schemeClr val="accent3">
              <a:lumMod val="50000"/>
            </a:schemeClr>
          </a:solidFill>
          <a:ln>
            <a:solidFill>
              <a:schemeClr val="accent1"/>
            </a:solidFill>
          </a:ln>
        </p:spPr>
        <p:txBody>
          <a:bodyPr wrap="square">
            <a:spAutoFit/>
          </a:bodyPr>
          <a:lstStyle/>
          <a:p>
            <a:pPr marL="431800" marR="217170" algn="ctr">
              <a:lnSpc>
                <a:spcPct val="112000"/>
              </a:lnSpc>
              <a:spcBef>
                <a:spcPts val="430"/>
              </a:spcBef>
            </a:pPr>
            <a:r>
              <a:rPr lang="en-US" sz="2400" dirty="0">
                <a:solidFill>
                  <a:schemeClr val="bg1"/>
                </a:solidFill>
                <a:latin typeface="HelveticaNeueLT Std Lt"/>
                <a:ea typeface="HelveticaNeueLT Std Lt"/>
                <a:cs typeface="HelveticaNeueLT Std Lt"/>
              </a:rPr>
              <a:t>Election Officials that want to receive discounted First-Class</a:t>
            </a:r>
            <a:r>
              <a:rPr lang="en-US" altLang="en-US" sz="2400" b="1" kern="0" baseline="30000" dirty="0">
                <a:solidFill>
                  <a:schemeClr val="bg1"/>
                </a:solidFill>
              </a:rPr>
              <a:t>®</a:t>
            </a:r>
            <a:r>
              <a:rPr lang="en-US" sz="2400" dirty="0">
                <a:solidFill>
                  <a:schemeClr val="bg1"/>
                </a:solidFill>
                <a:latin typeface="HelveticaNeueLT Std Lt"/>
                <a:ea typeface="HelveticaNeueLT Std Lt"/>
                <a:cs typeface="HelveticaNeueLT Std Lt"/>
              </a:rPr>
              <a:t> and USPS Marketing Mail</a:t>
            </a:r>
            <a:r>
              <a:rPr lang="en-US" altLang="en-US" sz="2400" b="1" kern="0" baseline="30000" dirty="0">
                <a:solidFill>
                  <a:schemeClr val="bg1"/>
                </a:solidFill>
              </a:rPr>
              <a:t>®</a:t>
            </a:r>
            <a:r>
              <a:rPr lang="en-US" sz="2400" dirty="0">
                <a:solidFill>
                  <a:schemeClr val="bg1"/>
                </a:solidFill>
                <a:latin typeface="HelveticaNeueLT Std Lt"/>
                <a:ea typeface="HelveticaNeueLT Std Lt"/>
                <a:cs typeface="HelveticaNeueLT Std Lt"/>
              </a:rPr>
              <a:t> postage rates are required to use an approved Move Update option</a:t>
            </a:r>
          </a:p>
        </p:txBody>
      </p:sp>
      <p:sp>
        <p:nvSpPr>
          <p:cNvPr id="14" name="Content Placeholder 2">
            <a:extLst>
              <a:ext uri="{FF2B5EF4-FFF2-40B4-BE49-F238E27FC236}">
                <a16:creationId xmlns:a16="http://schemas.microsoft.com/office/drawing/2014/main" id="{3B82AA88-46F5-4563-A42C-6A38D7CC9998}"/>
              </a:ext>
            </a:extLst>
          </p:cNvPr>
          <p:cNvSpPr txBox="1">
            <a:spLocks/>
          </p:cNvSpPr>
          <p:nvPr/>
        </p:nvSpPr>
        <p:spPr>
          <a:xfrm>
            <a:off x="243580" y="974333"/>
            <a:ext cx="5758809" cy="2554247"/>
          </a:xfrm>
          <a:prstGeom prst="rect">
            <a:avLst/>
          </a:prstGeom>
        </p:spPr>
        <p:txBody>
          <a:bodyPr>
            <a:noAutofit/>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gn="ctr">
              <a:spcBef>
                <a:spcPts val="600"/>
              </a:spcBef>
              <a:spcAft>
                <a:spcPts val="600"/>
              </a:spcAft>
              <a:buClr>
                <a:srgbClr val="002060"/>
              </a:buClr>
              <a:buNone/>
            </a:pPr>
            <a:r>
              <a:rPr lang="en-US" altLang="en-US" b="1" u="sng" kern="0" dirty="0" err="1">
                <a:solidFill>
                  <a:srgbClr val="002060"/>
                </a:solidFill>
              </a:rPr>
              <a:t>NCOA</a:t>
            </a:r>
            <a:r>
              <a:rPr lang="en-US" altLang="en-US" b="1" u="sng" kern="0" baseline="30000" dirty="0" err="1">
                <a:solidFill>
                  <a:srgbClr val="002060"/>
                </a:solidFill>
              </a:rPr>
              <a:t>Link</a:t>
            </a:r>
            <a:r>
              <a:rPr lang="en-US" altLang="en-US" b="1" u="sng" kern="0" baseline="30000" dirty="0">
                <a:solidFill>
                  <a:srgbClr val="002060"/>
                </a:solidFill>
              </a:rPr>
              <a:t>®</a:t>
            </a:r>
            <a:r>
              <a:rPr lang="en-US" altLang="en-US" b="1" kern="0" dirty="0">
                <a:solidFill>
                  <a:srgbClr val="002060"/>
                </a:solidFill>
              </a:rPr>
              <a:t> </a:t>
            </a:r>
          </a:p>
          <a:p>
            <a:pPr marL="0" indent="0">
              <a:spcBef>
                <a:spcPts val="600"/>
              </a:spcBef>
              <a:spcAft>
                <a:spcPts val="600"/>
              </a:spcAft>
              <a:buClr>
                <a:srgbClr val="002060"/>
              </a:buClr>
              <a:buNone/>
            </a:pPr>
            <a:r>
              <a:rPr lang="en-US" altLang="en-US" sz="2000" b="1" kern="0" dirty="0">
                <a:solidFill>
                  <a:srgbClr val="002060"/>
                </a:solidFill>
              </a:rPr>
              <a:t>Pre-mailing, secure automated process </a:t>
            </a:r>
            <a:r>
              <a:rPr lang="en-US" altLang="en-US" sz="2000" kern="0" dirty="0">
                <a:solidFill>
                  <a:srgbClr val="002060"/>
                </a:solidFill>
              </a:rPr>
              <a:t>that allows mailers to submit a listing of names and addresses or a mail piece for matching to a Change-Of-Address record to find and update to the new address. </a:t>
            </a:r>
          </a:p>
        </p:txBody>
      </p:sp>
      <p:sp>
        <p:nvSpPr>
          <p:cNvPr id="15" name="Content Placeholder 2">
            <a:extLst>
              <a:ext uri="{FF2B5EF4-FFF2-40B4-BE49-F238E27FC236}">
                <a16:creationId xmlns:a16="http://schemas.microsoft.com/office/drawing/2014/main" id="{ADF377D3-C111-456C-819D-1CC78AE10A3F}"/>
              </a:ext>
            </a:extLst>
          </p:cNvPr>
          <p:cNvSpPr txBox="1">
            <a:spLocks/>
          </p:cNvSpPr>
          <p:nvPr/>
        </p:nvSpPr>
        <p:spPr>
          <a:xfrm>
            <a:off x="200372" y="3350582"/>
            <a:ext cx="5708405" cy="1885954"/>
          </a:xfrm>
          <a:prstGeom prst="rect">
            <a:avLst/>
          </a:prstGeom>
        </p:spPr>
        <p:txBody>
          <a:bodyPr>
            <a:noAutofit/>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gn="ctr">
              <a:spcBef>
                <a:spcPts val="600"/>
              </a:spcBef>
              <a:spcAft>
                <a:spcPts val="600"/>
              </a:spcAft>
              <a:buClr>
                <a:srgbClr val="002060"/>
              </a:buClr>
              <a:buNone/>
            </a:pPr>
            <a:r>
              <a:rPr lang="en-US" altLang="en-US" b="1" u="sng" kern="0" dirty="0">
                <a:solidFill>
                  <a:srgbClr val="002060"/>
                </a:solidFill>
              </a:rPr>
              <a:t>Ancillary Service Endorsements</a:t>
            </a:r>
            <a:r>
              <a:rPr lang="en-US" altLang="en-US" b="1" kern="0" dirty="0">
                <a:solidFill>
                  <a:srgbClr val="002060"/>
                </a:solidFill>
              </a:rPr>
              <a:t> </a:t>
            </a:r>
          </a:p>
          <a:p>
            <a:pPr marL="0" indent="0">
              <a:spcBef>
                <a:spcPts val="600"/>
              </a:spcBef>
              <a:spcAft>
                <a:spcPts val="600"/>
              </a:spcAft>
              <a:buClr>
                <a:srgbClr val="002060"/>
              </a:buClr>
              <a:buNone/>
            </a:pPr>
            <a:r>
              <a:rPr lang="en-US" altLang="en-US" sz="2000" b="1" kern="0" dirty="0">
                <a:solidFill>
                  <a:srgbClr val="002060"/>
                </a:solidFill>
              </a:rPr>
              <a:t>Post-mailing service </a:t>
            </a:r>
            <a:r>
              <a:rPr lang="en-US" altLang="en-US" sz="2000" kern="0" dirty="0">
                <a:solidFill>
                  <a:srgbClr val="002060"/>
                </a:solidFill>
              </a:rPr>
              <a:t>that provides manual address corrections or return of the mail depending on endorsement used (Address, Return, and Change Service Requested).</a:t>
            </a:r>
          </a:p>
        </p:txBody>
      </p:sp>
      <p:sp>
        <p:nvSpPr>
          <p:cNvPr id="16" name="Content Placeholder 2">
            <a:extLst>
              <a:ext uri="{FF2B5EF4-FFF2-40B4-BE49-F238E27FC236}">
                <a16:creationId xmlns:a16="http://schemas.microsoft.com/office/drawing/2014/main" id="{B38CEFC1-829F-4555-AD8F-A50993F66266}"/>
              </a:ext>
            </a:extLst>
          </p:cNvPr>
          <p:cNvSpPr txBox="1">
            <a:spLocks/>
          </p:cNvSpPr>
          <p:nvPr/>
        </p:nvSpPr>
        <p:spPr>
          <a:xfrm>
            <a:off x="6283226" y="974332"/>
            <a:ext cx="5758805" cy="2217946"/>
          </a:xfrm>
          <a:prstGeom prst="rect">
            <a:avLst/>
          </a:prstGeom>
        </p:spPr>
        <p:txBody>
          <a:bodyPr>
            <a:noAutofit/>
          </a:bodyPr>
          <a:lstStyle>
            <a:lvl1pPr marL="342900" indent="-3429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10000"/>
              </a:spcBef>
              <a:spcAft>
                <a:spcPct val="0"/>
              </a:spcAft>
              <a:buClr>
                <a:schemeClr val="tx1"/>
              </a:buClr>
              <a:buChar char="•"/>
              <a:defRPr sz="2400">
                <a:solidFill>
                  <a:schemeClr val="tx1"/>
                </a:solidFill>
                <a:latin typeface="+mn-lt"/>
                <a:ea typeface="+mn-ea"/>
              </a:defRPr>
            </a:lvl2pPr>
            <a:lvl3pPr marL="1085850" indent="-22860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3pPr>
            <a:lvl4pPr marL="1485900" indent="-228600" algn="l" rtl="0" eaLnBrk="1" fontAlgn="base" hangingPunct="1">
              <a:spcBef>
                <a:spcPct val="10000"/>
              </a:spcBef>
              <a:spcAft>
                <a:spcPct val="0"/>
              </a:spcAft>
              <a:buClr>
                <a:schemeClr val="tx1"/>
              </a:buClr>
              <a:buChar char="•"/>
              <a:defRPr sz="2400">
                <a:solidFill>
                  <a:schemeClr val="tx1"/>
                </a:solidFill>
                <a:latin typeface="+mn-lt"/>
                <a:ea typeface="+mn-ea"/>
              </a:defRPr>
            </a:lvl4pPr>
            <a:lvl5pPr marL="19431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5pPr>
            <a:lvl6pPr marL="24003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6pPr>
            <a:lvl7pPr marL="28575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7pPr>
            <a:lvl8pPr marL="33147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8pPr>
            <a:lvl9pPr marL="3771900" indent="-285750" algn="l" rtl="0" eaLnBrk="1" fontAlgn="base" hangingPunct="1">
              <a:spcBef>
                <a:spcPct val="10000"/>
              </a:spcBef>
              <a:spcAft>
                <a:spcPct val="0"/>
              </a:spcAft>
              <a:buClr>
                <a:schemeClr val="tx1"/>
              </a:buClr>
              <a:buFont typeface="Wingdings" pitchFamily="2" charset="2"/>
              <a:buChar char="§"/>
              <a:defRPr sz="2400">
                <a:solidFill>
                  <a:schemeClr val="tx1"/>
                </a:solidFill>
                <a:latin typeface="+mn-lt"/>
                <a:ea typeface="+mn-ea"/>
              </a:defRPr>
            </a:lvl9pPr>
          </a:lstStyle>
          <a:p>
            <a:pPr marL="0" indent="0" algn="ctr">
              <a:spcBef>
                <a:spcPts val="600"/>
              </a:spcBef>
              <a:spcAft>
                <a:spcPts val="600"/>
              </a:spcAft>
              <a:buClr>
                <a:srgbClr val="002060"/>
              </a:buClr>
              <a:buNone/>
            </a:pPr>
            <a:r>
              <a:rPr lang="en-US" altLang="en-US" b="1" u="sng" kern="0" dirty="0">
                <a:solidFill>
                  <a:srgbClr val="002060"/>
                </a:solidFill>
              </a:rPr>
              <a:t>ACS™</a:t>
            </a:r>
          </a:p>
          <a:p>
            <a:pPr marL="0" indent="0">
              <a:spcBef>
                <a:spcPts val="600"/>
              </a:spcBef>
              <a:spcAft>
                <a:spcPts val="600"/>
              </a:spcAft>
              <a:buClr>
                <a:srgbClr val="002060"/>
              </a:buClr>
              <a:buNone/>
            </a:pPr>
            <a:r>
              <a:rPr lang="en-US" altLang="en-US" sz="2000" b="1" kern="0" dirty="0">
                <a:solidFill>
                  <a:srgbClr val="002060"/>
                </a:solidFill>
              </a:rPr>
              <a:t>Post-mailing service </a:t>
            </a:r>
            <a:r>
              <a:rPr lang="en-US" altLang="en-US" sz="2000" kern="0" dirty="0">
                <a:solidFill>
                  <a:srgbClr val="002060"/>
                </a:solidFill>
              </a:rPr>
              <a:t>that acts on the mail piece to determine the correct disposition of undeliverable mail and generates an electronic address correction notice which includes Change-of-Address information. </a:t>
            </a:r>
          </a:p>
        </p:txBody>
      </p:sp>
      <p:cxnSp>
        <p:nvCxnSpPr>
          <p:cNvPr id="17" name="Straight Connector 16">
            <a:extLst>
              <a:ext uri="{FF2B5EF4-FFF2-40B4-BE49-F238E27FC236}">
                <a16:creationId xmlns:a16="http://schemas.microsoft.com/office/drawing/2014/main" id="{C19E1AAF-3860-4113-AF5D-00ACCAF8FD84}"/>
              </a:ext>
            </a:extLst>
          </p:cNvPr>
          <p:cNvCxnSpPr>
            <a:cxnSpLocks/>
          </p:cNvCxnSpPr>
          <p:nvPr/>
        </p:nvCxnSpPr>
        <p:spPr>
          <a:xfrm>
            <a:off x="6096000" y="1002890"/>
            <a:ext cx="0" cy="500462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AC59BB-C8FD-40C5-95CC-91DD39933E1E}"/>
              </a:ext>
            </a:extLst>
          </p:cNvPr>
          <p:cNvCxnSpPr>
            <a:cxnSpLocks/>
          </p:cNvCxnSpPr>
          <p:nvPr/>
        </p:nvCxnSpPr>
        <p:spPr>
          <a:xfrm>
            <a:off x="200372" y="3238803"/>
            <a:ext cx="11652005" cy="0"/>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31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33828" y="928914"/>
            <a:ext cx="11408229" cy="5746523"/>
          </a:xfrm>
        </p:spPr>
        <p:txBody>
          <a:bodyPr>
            <a:normAutofit/>
          </a:bodyPr>
          <a:lstStyle/>
          <a:p>
            <a:pPr marL="0" lvl="1" indent="-228531" defTabSz="914126" fontAlgn="base">
              <a:lnSpc>
                <a:spcPct val="70000"/>
              </a:lnSpc>
              <a:spcBef>
                <a:spcPts val="1200"/>
              </a:spcBef>
              <a:spcAft>
                <a:spcPts val="600"/>
              </a:spcAft>
              <a:buClr>
                <a:srgbClr val="000000"/>
              </a:buClr>
              <a:buSzPct val="100000"/>
              <a:buNone/>
              <a:defRPr/>
            </a:pPr>
            <a:r>
              <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 Design: </a:t>
            </a:r>
          </a:p>
          <a:p>
            <a:pPr lvl="1"/>
            <a:endPar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457200" lvl="1" indent="0">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The Postal Service has developed detailed guidance and recommendations on design considerations that elections officials and your commercial mailing partners should consider when designing your Election Mail. Adherence to this guidance helps ensure that the Postal Service advanced mailing automation tools can efficiently process your Election Mail.</a:t>
            </a:r>
          </a:p>
          <a:p>
            <a:pPr marL="457200" lvl="1" indent="0">
              <a:buNone/>
            </a:pPr>
            <a:endParaRPr lang="en-US" altLang="en-US"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13</a:t>
            </a:fld>
            <a:endParaRPr lang="en-US" dirty="0"/>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3839473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609601" y="1066799"/>
            <a:ext cx="4654984" cy="724423"/>
          </a:xfrm>
        </p:spPr>
        <p:txBody>
          <a:bodyPr>
            <a:normAutofit/>
          </a:bodyPr>
          <a:lstStyle/>
          <a:p>
            <a:pPr marL="0" lvl="1" fontAlgn="base">
              <a:lnSpc>
                <a:spcPct val="70000"/>
              </a:lnSpc>
              <a:spcBef>
                <a:spcPts val="1200"/>
              </a:spcBef>
              <a:spcAft>
                <a:spcPts val="600"/>
              </a:spcAft>
              <a:buClr>
                <a:srgbClr val="000000"/>
              </a:buClr>
              <a:buSzPct val="100000"/>
              <a:buNone/>
              <a:defRPr/>
            </a:pPr>
            <a:r>
              <a:rPr lang="en-US" sz="3200" b="1" u="sng" dirty="0">
                <a:solidFill>
                  <a:schemeClr val="accent1">
                    <a:lumMod val="50000"/>
                  </a:schemeClr>
                </a:solidFill>
                <a:latin typeface="Arial" panose="020B0604020202020204" pitchFamily="34" charset="0"/>
                <a:cs typeface="Arial" panose="020B0604020202020204" pitchFamily="34" charset="0"/>
              </a:rPr>
              <a:t>Mailpiece Design</a:t>
            </a:r>
          </a:p>
          <a:p>
            <a:pPr lvl="0" algn="ctr">
              <a:spcBef>
                <a:spcPct val="20000"/>
              </a:spcBef>
              <a:buClrTx/>
              <a:buNone/>
              <a:defRPr/>
            </a:pPr>
            <a:endParaRPr lang="en-US" sz="2000" dirty="0">
              <a:solidFill>
                <a:prstClr val="black"/>
              </a:solidFill>
              <a:cs typeface="Arial" panose="020B0604020202020204" pitchFamily="34" charset="0"/>
            </a:endParaRPr>
          </a:p>
        </p:txBody>
      </p:sp>
      <p:sp>
        <p:nvSpPr>
          <p:cNvPr id="5" name="Rectangle 2"/>
          <p:cNvSpPr txBox="1">
            <a:spLocks/>
          </p:cNvSpPr>
          <p:nvPr/>
        </p:nvSpPr>
        <p:spPr bwMode="auto">
          <a:xfrm>
            <a:off x="4321479" y="0"/>
            <a:ext cx="7260921" cy="62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eaLnBrk="0" fontAlgn="base" hangingPunct="0">
              <a:spcBef>
                <a:spcPct val="0"/>
              </a:spcBef>
              <a:spcAft>
                <a:spcPct val="0"/>
              </a:spcAft>
              <a:defRPr sz="3200" b="1">
                <a:solidFill>
                  <a:schemeClr val="bg1"/>
                </a:solidFill>
                <a:latin typeface="Arial" charset="0"/>
              </a:defRPr>
            </a:lvl6pPr>
            <a:lvl7pPr marL="914400" algn="r" rtl="0" eaLnBrk="0" fontAlgn="base" hangingPunct="0">
              <a:spcBef>
                <a:spcPct val="0"/>
              </a:spcBef>
              <a:spcAft>
                <a:spcPct val="0"/>
              </a:spcAft>
              <a:defRPr sz="3200" b="1">
                <a:solidFill>
                  <a:schemeClr val="bg1"/>
                </a:solidFill>
                <a:latin typeface="Arial" charset="0"/>
              </a:defRPr>
            </a:lvl7pPr>
            <a:lvl8pPr marL="1371600" algn="r" rtl="0" eaLnBrk="0" fontAlgn="base" hangingPunct="0">
              <a:spcBef>
                <a:spcPct val="0"/>
              </a:spcBef>
              <a:spcAft>
                <a:spcPct val="0"/>
              </a:spcAft>
              <a:defRPr sz="3200" b="1">
                <a:solidFill>
                  <a:schemeClr val="bg1"/>
                </a:solidFill>
                <a:latin typeface="Arial" charset="0"/>
              </a:defRPr>
            </a:lvl8pPr>
            <a:lvl9pPr marL="1828800" algn="r" rtl="0" eaLnBrk="0" fontAlgn="base" hangingPunct="0">
              <a:spcBef>
                <a:spcPct val="0"/>
              </a:spcBef>
              <a:spcAft>
                <a:spcPct val="0"/>
              </a:spcAft>
              <a:defRPr sz="3200" b="1">
                <a:solidFill>
                  <a:schemeClr val="bg1"/>
                </a:solidFill>
                <a:latin typeface="Arial" charset="0"/>
              </a:defRPr>
            </a:lvl9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
        <p:nvSpPr>
          <p:cNvPr id="8" name="object 34">
            <a:extLst>
              <a:ext uri="{FF2B5EF4-FFF2-40B4-BE49-F238E27FC236}">
                <a16:creationId xmlns:a16="http://schemas.microsoft.com/office/drawing/2014/main" id="{03BE4FCF-A02C-4395-B721-BA1A25D19CDB}"/>
              </a:ext>
            </a:extLst>
          </p:cNvPr>
          <p:cNvSpPr/>
          <p:nvPr/>
        </p:nvSpPr>
        <p:spPr>
          <a:xfrm>
            <a:off x="7541780" y="1458348"/>
            <a:ext cx="2789928" cy="1553053"/>
          </a:xfrm>
          <a:prstGeom prst="rect">
            <a:avLst/>
          </a:prstGeom>
          <a:blipFill>
            <a:blip r:embed="rId3"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p>
        </p:txBody>
      </p:sp>
      <p:sp>
        <p:nvSpPr>
          <p:cNvPr id="2" name="TextBox 1">
            <a:extLst>
              <a:ext uri="{FF2B5EF4-FFF2-40B4-BE49-F238E27FC236}">
                <a16:creationId xmlns:a16="http://schemas.microsoft.com/office/drawing/2014/main" id="{3E777C41-9460-4259-A86F-8B66AB89691F}"/>
              </a:ext>
            </a:extLst>
          </p:cNvPr>
          <p:cNvSpPr txBox="1"/>
          <p:nvPr/>
        </p:nvSpPr>
        <p:spPr>
          <a:xfrm>
            <a:off x="5862239" y="903590"/>
            <a:ext cx="5745271" cy="400110"/>
          </a:xfrm>
          <a:prstGeom prst="rect">
            <a:avLst/>
          </a:prstGeom>
          <a:noFill/>
        </p:spPr>
        <p:txBody>
          <a:bodyPr wrap="square" rtlCol="0">
            <a:spAutoFit/>
          </a:bodyPr>
          <a:lstStyle/>
          <a:p>
            <a:pPr algn="ctr"/>
            <a:r>
              <a:rPr lang="en-US" sz="2000" b="1" dirty="0">
                <a:solidFill>
                  <a:schemeClr val="accent1">
                    <a:lumMod val="50000"/>
                  </a:schemeClr>
                </a:solidFill>
                <a:latin typeface="Arial" panose="020B0604020202020204" pitchFamily="34" charset="0"/>
                <a:cs typeface="Arial" panose="020B0604020202020204" pitchFamily="34" charset="0"/>
              </a:rPr>
              <a:t>Sample Outgoing Ballot</a:t>
            </a:r>
          </a:p>
        </p:txBody>
      </p:sp>
      <p:sp>
        <p:nvSpPr>
          <p:cNvPr id="10" name="object 13">
            <a:extLst>
              <a:ext uri="{FF2B5EF4-FFF2-40B4-BE49-F238E27FC236}">
                <a16:creationId xmlns:a16="http://schemas.microsoft.com/office/drawing/2014/main" id="{324598BA-ED2C-437C-9FA1-009104DE11D0}"/>
              </a:ext>
            </a:extLst>
          </p:cNvPr>
          <p:cNvSpPr/>
          <p:nvPr/>
        </p:nvSpPr>
        <p:spPr>
          <a:xfrm>
            <a:off x="7541780" y="3304204"/>
            <a:ext cx="2789928" cy="2095448"/>
          </a:xfrm>
          <a:prstGeom prst="rect">
            <a:avLst/>
          </a:prstGeom>
          <a:blipFill>
            <a:blip r:embed="rId4" cstate="print"/>
            <a:stretch>
              <a:fillRect/>
            </a:stretch>
          </a:blipFill>
          <a:effectLst>
            <a:outerShdw blurRad="50800" dist="38100" dir="2700000" algn="tl" rotWithShape="0">
              <a:prstClr val="black">
                <a:alpha val="40000"/>
              </a:prstClr>
            </a:outerShdw>
          </a:effectLst>
        </p:spPr>
        <p:txBody>
          <a:bodyPr wrap="square" lIns="0" tIns="0" rIns="0" bIns="0" rtlCol="0"/>
          <a:lstStyle/>
          <a:p>
            <a:endParaRPr/>
          </a:p>
        </p:txBody>
      </p:sp>
      <p:sp>
        <p:nvSpPr>
          <p:cNvPr id="11" name="TextBox 10">
            <a:extLst>
              <a:ext uri="{FF2B5EF4-FFF2-40B4-BE49-F238E27FC236}">
                <a16:creationId xmlns:a16="http://schemas.microsoft.com/office/drawing/2014/main" id="{D48D8C23-C170-4C7B-8D24-3A4CB694554E}"/>
              </a:ext>
            </a:extLst>
          </p:cNvPr>
          <p:cNvSpPr txBox="1"/>
          <p:nvPr/>
        </p:nvSpPr>
        <p:spPr>
          <a:xfrm>
            <a:off x="6446729" y="3011401"/>
            <a:ext cx="5745271" cy="400110"/>
          </a:xfrm>
          <a:prstGeom prst="rect">
            <a:avLst/>
          </a:prstGeom>
          <a:solidFill>
            <a:schemeClr val="bg1"/>
          </a:solidFill>
        </p:spPr>
        <p:txBody>
          <a:bodyPr wrap="square" rtlCol="0">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Sample BRM/QBRM Design Standard</a:t>
            </a:r>
          </a:p>
        </p:txBody>
      </p:sp>
      <p:sp>
        <p:nvSpPr>
          <p:cNvPr id="12" name="TextBox 11">
            <a:extLst>
              <a:ext uri="{FF2B5EF4-FFF2-40B4-BE49-F238E27FC236}">
                <a16:creationId xmlns:a16="http://schemas.microsoft.com/office/drawing/2014/main" id="{5C480A3A-AD50-4C0E-A971-DF61C5C97D43}"/>
              </a:ext>
            </a:extLst>
          </p:cNvPr>
          <p:cNvSpPr txBox="1"/>
          <p:nvPr/>
        </p:nvSpPr>
        <p:spPr>
          <a:xfrm>
            <a:off x="5862239" y="5121874"/>
            <a:ext cx="6668022" cy="1449628"/>
          </a:xfrm>
          <a:prstGeom prst="rect">
            <a:avLst/>
          </a:prstGeom>
          <a:noFill/>
        </p:spPr>
        <p:txBody>
          <a:bodyPr wrap="square" rtlCol="0">
            <a:spAutoFit/>
          </a:bodyPr>
          <a:lstStyle/>
          <a:p>
            <a:pPr marL="403225" lvl="1" indent="0">
              <a:lnSpc>
                <a:spcPct val="90000"/>
              </a:lnSpc>
              <a:buClr>
                <a:schemeClr val="tx1"/>
              </a:buClr>
              <a:buNone/>
              <a:defRPr/>
            </a:pPr>
            <a:endParaRPr lang="en-US" b="1" dirty="0">
              <a:cs typeface="Arial" panose="020B0604020202020204" pitchFamily="34" charset="0"/>
            </a:endParaRPr>
          </a:p>
          <a:p>
            <a:pPr lvl="0" algn="ctr">
              <a:spcBef>
                <a:spcPct val="20000"/>
              </a:spcBef>
              <a:buClrTx/>
              <a:buNone/>
              <a:defRPr/>
            </a:pPr>
            <a:r>
              <a:rPr lang="en-US" sz="2000" b="1" dirty="0">
                <a:solidFill>
                  <a:schemeClr val="accent1">
                    <a:lumMod val="50000"/>
                  </a:schemeClr>
                </a:solidFill>
                <a:latin typeface="Arial" panose="020B0604020202020204" pitchFamily="34" charset="0"/>
                <a:cs typeface="Arial" panose="020B0604020202020204" pitchFamily="34" charset="0"/>
              </a:rPr>
              <a:t>Mailing &amp; Shipping Solution Center (MSSC) </a:t>
            </a:r>
          </a:p>
          <a:p>
            <a:pPr lvl="0" algn="ctr">
              <a:spcBef>
                <a:spcPct val="20000"/>
              </a:spcBef>
              <a:buClrTx/>
              <a:buNone/>
              <a:defRPr/>
            </a:pPr>
            <a:r>
              <a:rPr kumimoji="0" lang="en-US" sz="2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MSSCadmin@usps.gov</a:t>
            </a:r>
            <a:endParaRPr lang="en-US" sz="2000" b="1" dirty="0">
              <a:solidFill>
                <a:schemeClr val="accent1">
                  <a:lumMod val="50000"/>
                </a:schemeClr>
              </a:solidFill>
              <a:latin typeface="Arial" panose="020B0604020202020204" pitchFamily="34" charset="0"/>
              <a:cs typeface="Arial" panose="020B0604020202020204" pitchFamily="34" charset="0"/>
            </a:endParaRPr>
          </a:p>
          <a:p>
            <a:pPr lvl="0" algn="ctr">
              <a:spcBef>
                <a:spcPct val="20000"/>
              </a:spcBef>
              <a:buClrTx/>
              <a:buNone/>
              <a:defRPr/>
            </a:pPr>
            <a:r>
              <a:rPr lang="en-US" sz="2000" b="1" dirty="0">
                <a:solidFill>
                  <a:schemeClr val="accent1">
                    <a:lumMod val="50000"/>
                  </a:schemeClr>
                </a:solidFill>
                <a:latin typeface="Arial" panose="020B0604020202020204" pitchFamily="34" charset="0"/>
                <a:cs typeface="Arial" panose="020B0604020202020204" pitchFamily="34" charset="0"/>
              </a:rPr>
              <a:t>or 1-877-672-0007</a:t>
            </a:r>
            <a:endParaRPr lang="en-US" dirty="0"/>
          </a:p>
        </p:txBody>
      </p:sp>
      <p:sp>
        <p:nvSpPr>
          <p:cNvPr id="13" name="TextBox 12">
            <a:extLst>
              <a:ext uri="{FF2B5EF4-FFF2-40B4-BE49-F238E27FC236}">
                <a16:creationId xmlns:a16="http://schemas.microsoft.com/office/drawing/2014/main" id="{92E039D9-3D27-4091-9803-61C1D25FEEFB}"/>
              </a:ext>
            </a:extLst>
          </p:cNvPr>
          <p:cNvSpPr txBox="1"/>
          <p:nvPr/>
        </p:nvSpPr>
        <p:spPr>
          <a:xfrm>
            <a:off x="609600" y="1551161"/>
            <a:ext cx="5837129" cy="5416868"/>
          </a:xfrm>
          <a:prstGeom prst="rect">
            <a:avLst/>
          </a:prstGeom>
          <a:noFill/>
        </p:spPr>
        <p:txBody>
          <a:bodyPr wrap="square" rtlCol="0">
            <a:spAutoFit/>
          </a:bodyPr>
          <a:lstStyle/>
          <a:p>
            <a:pPr marL="0" lvl="1">
              <a:buClr>
                <a:prstClr val="black"/>
              </a:buClr>
              <a:buSzPct val="100000"/>
              <a:defRPr/>
            </a:pPr>
            <a:r>
              <a:rPr lang="en-US" sz="2400" b="1" dirty="0">
                <a:solidFill>
                  <a:schemeClr val="accent1">
                    <a:lumMod val="50000"/>
                  </a:schemeClr>
                </a:solidFill>
                <a:latin typeface="Arial" panose="020B0604020202020204" pitchFamily="34" charset="0"/>
                <a:cs typeface="Arial" panose="020B0604020202020204" pitchFamily="34" charset="0"/>
              </a:rPr>
              <a:t>Design Considerations </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Letter-size Reply Envelopes</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Colors</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Weight limitations</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Proper wording</a:t>
            </a:r>
          </a:p>
          <a:p>
            <a:pPr marL="342900" lvl="2" indent="-342900">
              <a:buClr>
                <a:prstClr val="black"/>
              </a:buClr>
              <a:buSzPct val="100000"/>
              <a:buFont typeface="Arial" panose="020B0604020202020204" pitchFamily="34" charset="0"/>
              <a:buChar char="•"/>
              <a:defRPr/>
            </a:pPr>
            <a:r>
              <a:rPr lang="en-US" sz="20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Placement of postal markings</a:t>
            </a:r>
          </a:p>
          <a:p>
            <a:pPr marL="0" lvl="2">
              <a:buClr>
                <a:prstClr val="black"/>
              </a:buClr>
              <a:buSzPct val="100000"/>
              <a:defRPr/>
            </a:pP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lvl="1">
              <a:buClr>
                <a:srgbClr val="000000"/>
              </a:buClr>
              <a:defRPr/>
            </a:pPr>
            <a:r>
              <a:rPr lang="en-US" sz="2400" b="1" dirty="0">
                <a:solidFill>
                  <a:schemeClr val="accent1">
                    <a:lumMod val="50000"/>
                  </a:schemeClr>
                </a:solidFill>
                <a:latin typeface="Arial" panose="020B0604020202020204" pitchFamily="34" charset="0"/>
                <a:cs typeface="Arial" panose="020B0604020202020204" pitchFamily="34" charset="0"/>
              </a:rPr>
              <a:t>Mailpiece Design Analyst Review</a:t>
            </a:r>
          </a:p>
          <a:p>
            <a:pPr marL="342900" lvl="2" indent="-342900">
              <a:buClr>
                <a:srgbClr val="000000"/>
              </a:buClr>
              <a:buFont typeface="Arial" panose="020B0604020202020204" pitchFamily="34" charset="0"/>
              <a:buChar char="•"/>
              <a:defRPr/>
            </a:pPr>
            <a:r>
              <a:rPr lang="en-US" sz="2000" dirty="0">
                <a:solidFill>
                  <a:schemeClr val="accent1">
                    <a:lumMod val="50000"/>
                  </a:schemeClr>
                </a:solidFill>
                <a:latin typeface="Arial" panose="020B0604020202020204" pitchFamily="34" charset="0"/>
                <a:cs typeface="Arial" panose="020B0604020202020204" pitchFamily="34" charset="0"/>
              </a:rPr>
              <a:t>Consultation for mailing standards</a:t>
            </a:r>
          </a:p>
          <a:p>
            <a:pPr marL="342900" lvl="2" indent="-342900">
              <a:buClr>
                <a:srgbClr val="000000"/>
              </a:buClr>
              <a:buFont typeface="Arial" panose="020B0604020202020204" pitchFamily="34" charset="0"/>
              <a:buChar char="•"/>
              <a:defRPr/>
            </a:pPr>
            <a:r>
              <a:rPr lang="en-US" sz="2000" dirty="0">
                <a:solidFill>
                  <a:schemeClr val="accent1">
                    <a:lumMod val="50000"/>
                  </a:schemeClr>
                </a:solidFill>
                <a:latin typeface="Arial" panose="020B0604020202020204" pitchFamily="34" charset="0"/>
                <a:cs typeface="Arial" panose="020B0604020202020204" pitchFamily="34" charset="0"/>
              </a:rPr>
              <a:t>Guidance regarding automation rate qualification</a:t>
            </a:r>
          </a:p>
          <a:p>
            <a:pPr marL="342900" lvl="2" indent="-342900">
              <a:buClr>
                <a:srgbClr val="000000"/>
              </a:buClr>
              <a:buFont typeface="Arial" panose="020B0604020202020204" pitchFamily="34" charset="0"/>
              <a:buChar char="•"/>
              <a:defRPr/>
            </a:pPr>
            <a:r>
              <a:rPr lang="en-US" sz="2000" dirty="0">
                <a:solidFill>
                  <a:schemeClr val="accent1">
                    <a:lumMod val="50000"/>
                  </a:schemeClr>
                </a:solidFill>
                <a:latin typeface="Arial" panose="020B0604020202020204" pitchFamily="34" charset="0"/>
                <a:cs typeface="Arial" panose="020B0604020202020204" pitchFamily="34" charset="0"/>
              </a:rPr>
              <a:t>Technical assistance for printers, graphic designers, and envelope manufacturers</a:t>
            </a:r>
          </a:p>
          <a:p>
            <a:pPr marL="342900" lvl="2" indent="-342900">
              <a:buClr>
                <a:srgbClr val="000000"/>
              </a:buClr>
              <a:buFont typeface="Arial" panose="020B0604020202020204" pitchFamily="34" charset="0"/>
              <a:buChar char="•"/>
              <a:defRPr/>
            </a:pPr>
            <a:r>
              <a:rPr lang="en-US" sz="2000" dirty="0">
                <a:solidFill>
                  <a:schemeClr val="accent1">
                    <a:lumMod val="50000"/>
                  </a:schemeClr>
                </a:solidFill>
                <a:latin typeface="Arial" panose="020B0604020202020204" pitchFamily="34" charset="0"/>
                <a:cs typeface="Arial" panose="020B0604020202020204" pitchFamily="34" charset="0"/>
              </a:rPr>
              <a:t>We recommend that every Election Mail envelope design be reviewed by an MDA before it is used</a:t>
            </a:r>
          </a:p>
          <a:p>
            <a:endParaRPr lang="en-US" dirty="0"/>
          </a:p>
        </p:txBody>
      </p:sp>
    </p:spTree>
    <p:extLst>
      <p:ext uri="{BB962C8B-B14F-4D97-AF65-F5344CB8AC3E}">
        <p14:creationId xmlns:p14="http://schemas.microsoft.com/office/powerpoint/2010/main" val="490018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333828" y="928914"/>
            <a:ext cx="11408229" cy="5746523"/>
          </a:xfrm>
        </p:spPr>
        <p:txBody>
          <a:bodyPr>
            <a:normAutofit fontScale="92500" lnSpcReduction="10000"/>
          </a:bodyPr>
          <a:lstStyle/>
          <a:p>
            <a:pPr marL="0" lvl="1" indent="-228531" defTabSz="914126" fontAlgn="base">
              <a:lnSpc>
                <a:spcPct val="70000"/>
              </a:lnSpc>
              <a:spcBef>
                <a:spcPts val="1200"/>
              </a:spcBef>
              <a:spcAft>
                <a:spcPts val="600"/>
              </a:spcAft>
              <a:buClr>
                <a:srgbClr val="000000"/>
              </a:buClr>
              <a:buSzPct val="100000"/>
              <a:buNone/>
              <a:defRPr/>
            </a:pPr>
            <a:r>
              <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Printing &amp; Mailing Schedule: </a:t>
            </a:r>
          </a:p>
          <a:p>
            <a:pPr marL="457200" lvl="1" indent="0">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a:t>
            </a:r>
            <a:r>
              <a:rPr lang="en-US" sz="2800" dirty="0">
                <a:solidFill>
                  <a:schemeClr val="accent1">
                    <a:lumMod val="50000"/>
                  </a:schemeClr>
                </a:solidFill>
                <a:effectLst/>
                <a:latin typeface="Arial" panose="020B0604020202020204" pitchFamily="34" charset="0"/>
                <a:ea typeface="Calibri" panose="020F0502020204030204" pitchFamily="34" charset="0"/>
                <a:cs typeface="Arial" panose="020B0604020202020204" pitchFamily="34" charset="0"/>
              </a:rPr>
              <a:t>he Postal Service continues to recommend the use of First-Class Mail for time sensitive election mail, particularly outbound ballots.</a:t>
            </a:r>
            <a:r>
              <a:rPr lang="en-US" sz="2800" dirty="0">
                <a:solidFill>
                  <a:schemeClr val="accent1">
                    <a:lumMod val="50000"/>
                  </a:schemeClr>
                </a:solidFill>
                <a:effectLst/>
                <a:latin typeface="Arial" panose="020B0604020202020204" pitchFamily="34" charset="0"/>
                <a:cs typeface="Arial" panose="020B0604020202020204" pitchFamily="34" charset="0"/>
              </a:rPr>
              <a:t> </a:t>
            </a:r>
          </a:p>
          <a:p>
            <a:pPr marL="457200" lvl="1" indent="0">
              <a:buNone/>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lvl="1" indent="0">
              <a:buNone/>
            </a:pPr>
            <a:r>
              <a:rPr lang="en-US" sz="2800" dirty="0">
                <a:solidFill>
                  <a:schemeClr val="accent1">
                    <a:lumMod val="50000"/>
                  </a:schemeClr>
                </a:solidFill>
                <a:latin typeface="Arial" panose="020B0604020202020204" pitchFamily="34" charset="0"/>
                <a:cs typeface="Arial" panose="020B0604020202020204" pitchFamily="34" charset="0"/>
              </a:rPr>
              <a:t>The process for designing, printing, and mailing Election Mail materials takes time. Be sure to consult with a Mailpiece Design Analyst early in the process to ensure your Election Mail is designed properly and includes all of the recommended visibility tools. </a:t>
            </a:r>
          </a:p>
          <a:p>
            <a:pPr marL="457200" lvl="1" indent="0">
              <a:buNone/>
            </a:pPr>
            <a:endParaRPr lang="en-US" sz="2800" dirty="0">
              <a:solidFill>
                <a:schemeClr val="accent1">
                  <a:lumMod val="50000"/>
                </a:schemeClr>
              </a:solidFill>
              <a:latin typeface="Arial" panose="020B0604020202020204" pitchFamily="34" charset="0"/>
              <a:cs typeface="Arial" panose="020B0604020202020204" pitchFamily="34" charset="0"/>
            </a:endParaRPr>
          </a:p>
          <a:p>
            <a:pPr marL="457200" lvl="1" indent="0">
              <a:buNone/>
            </a:pPr>
            <a:r>
              <a:rPr lang="en-US" sz="2800" dirty="0">
                <a:solidFill>
                  <a:schemeClr val="accent1">
                    <a:lumMod val="50000"/>
                  </a:schemeClr>
                </a:solidFill>
                <a:latin typeface="Arial" panose="020B0604020202020204" pitchFamily="34" charset="0"/>
                <a:cs typeface="Arial" panose="020B0604020202020204" pitchFamily="34" charset="0"/>
              </a:rPr>
              <a:t>Managers of Customer Relations, Mailpiece Design Analysts, and other Postal Service experts are available to assist you with your Election Mail program. Sharing information regarding your </a:t>
            </a:r>
            <a:r>
              <a:rPr lang="en-US" sz="2800" dirty="0" err="1">
                <a:solidFill>
                  <a:schemeClr val="accent1">
                    <a:lumMod val="50000"/>
                  </a:schemeClr>
                </a:solidFill>
                <a:latin typeface="Arial" panose="020B0604020202020204" pitchFamily="34" charset="0"/>
                <a:cs typeface="Arial" panose="020B0604020202020204" pitchFamily="34" charset="0"/>
              </a:rPr>
              <a:t>mailpiece</a:t>
            </a:r>
            <a:r>
              <a:rPr lang="en-US" sz="2800" dirty="0">
                <a:solidFill>
                  <a:schemeClr val="accent1">
                    <a:lumMod val="50000"/>
                  </a:schemeClr>
                </a:solidFill>
                <a:latin typeface="Arial" panose="020B0604020202020204" pitchFamily="34" charset="0"/>
                <a:cs typeface="Arial" panose="020B0604020202020204" pitchFamily="34" charset="0"/>
              </a:rPr>
              <a:t> design, estimated volume, mailing date, mail entry location, and other information about your mailing plans supports the timely processing and delivery of Election Mail.</a:t>
            </a: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15</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354432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32356" y="1045029"/>
            <a:ext cx="11127288" cy="5447846"/>
          </a:xfrm>
        </p:spPr>
        <p:txBody>
          <a:bodyPr>
            <a:normAutofit/>
          </a:bodyPr>
          <a:lstStyle/>
          <a:p>
            <a:pPr marL="0" lvl="1" indent="-228531" defTabSz="914126" fontAlgn="base">
              <a:lnSpc>
                <a:spcPct val="100000"/>
              </a:lnSpc>
              <a:spcBef>
                <a:spcPts val="1200"/>
              </a:spcBef>
              <a:spcAft>
                <a:spcPts val="600"/>
              </a:spcAft>
              <a:buClr>
                <a:srgbClr val="000000"/>
              </a:buClr>
              <a:buSzPct val="100000"/>
              <a:buNone/>
              <a:defRPr/>
            </a:pPr>
            <a:r>
              <a:rPr lang="en-US" sz="2800" b="1" dirty="0">
                <a:solidFill>
                  <a:schemeClr val="accent1">
                    <a:lumMod val="50000"/>
                  </a:schemeClr>
                </a:solidFill>
                <a:latin typeface="Arial" panose="020B0604020202020204" pitchFamily="34" charset="0"/>
                <a:cs typeface="Arial" panose="020B0604020202020204" pitchFamily="34" charset="0"/>
              </a:rPr>
              <a:t>Prepay Reply Mail Options:</a:t>
            </a:r>
          </a:p>
          <a:p>
            <a:pPr marL="0" indent="-685731" defTabSz="914126" fontAlgn="base">
              <a:lnSpc>
                <a:spcPct val="100000"/>
              </a:lnSpc>
              <a:spcBef>
                <a:spcPts val="1200"/>
              </a:spcBef>
              <a:spcAft>
                <a:spcPts val="600"/>
              </a:spcAft>
              <a:buClr>
                <a:srgbClr val="000000"/>
              </a:buClr>
              <a:buSzPct val="100000"/>
              <a:buNone/>
              <a:defRPr/>
            </a:pPr>
            <a:r>
              <a:rPr lang="en-US" sz="2400" dirty="0">
                <a:solidFill>
                  <a:schemeClr val="accent1">
                    <a:lumMod val="50000"/>
                  </a:schemeClr>
                </a:solidFill>
                <a:latin typeface="Arial" panose="020B0604020202020204" pitchFamily="34" charset="0"/>
                <a:cs typeface="Arial" panose="020B0604020202020204" pitchFamily="34" charset="0"/>
              </a:rPr>
              <a:t>The Postal Service offers a variety of ways for elections officials to prepay for mail returned to them, such as voter registration forms, ballots, or other materials. Depending on your expected volume of reply mail, tracking requirements, and other factors, the Postal Service has a solution that will meet your needs.</a:t>
            </a:r>
          </a:p>
          <a:p>
            <a:pPr marL="0" indent="-685731" defTabSz="914126" fontAlgn="base">
              <a:lnSpc>
                <a:spcPct val="100000"/>
              </a:lnSpc>
              <a:spcBef>
                <a:spcPts val="1200"/>
              </a:spcBef>
              <a:spcAft>
                <a:spcPts val="600"/>
              </a:spcAft>
              <a:buClr>
                <a:srgbClr val="000000"/>
              </a:buClr>
              <a:buSzPct val="100000"/>
              <a:buNone/>
              <a:defRPr/>
            </a:pPr>
            <a:r>
              <a:rPr lang="en-US" sz="2400" dirty="0">
                <a:solidFill>
                  <a:schemeClr val="accent1">
                    <a:lumMod val="50000"/>
                  </a:schemeClr>
                </a:solidFill>
                <a:latin typeface="Arial" panose="020B0604020202020204" pitchFamily="34" charset="0"/>
                <a:cs typeface="Arial" panose="020B0604020202020204" pitchFamily="34" charset="0"/>
              </a:rPr>
              <a:t>State and local officials may choose to offer their voters </a:t>
            </a:r>
            <a:r>
              <a:rPr lang="en-US" sz="2400" dirty="0">
                <a:solidFill>
                  <a:srgbClr val="1F4E79"/>
                </a:solidFill>
                <a:latin typeface="Arial" panose="020B0604020202020204" pitchFamily="34" charset="0"/>
                <a:cs typeface="Arial" panose="020B0604020202020204" pitchFamily="34" charset="0"/>
              </a:rPr>
              <a:t>a </a:t>
            </a:r>
            <a:r>
              <a:rPr lang="en-US" sz="2400" dirty="0">
                <a:solidFill>
                  <a:schemeClr val="accent1">
                    <a:lumMod val="50000"/>
                  </a:schemeClr>
                </a:solidFill>
                <a:latin typeface="Arial" panose="020B0604020202020204" pitchFamily="34" charset="0"/>
                <a:cs typeface="Arial" panose="020B0604020202020204" pitchFamily="34" charset="0"/>
              </a:rPr>
              <a:t>prepaid reply mail option such as:  </a:t>
            </a:r>
          </a:p>
          <a:p>
            <a:pPr marL="0" indent="-685731" defTabSz="914126" fontAlgn="base">
              <a:lnSpc>
                <a:spcPct val="100000"/>
              </a:lnSpc>
              <a:spcBef>
                <a:spcPts val="1200"/>
              </a:spcBef>
              <a:spcAft>
                <a:spcPts val="600"/>
              </a:spcAft>
              <a:buClr>
                <a:srgbClr val="000000"/>
              </a:buClr>
              <a:buSzPct val="100000"/>
              <a:buNone/>
              <a:defRPr/>
            </a:pPr>
            <a:endParaRPr lang="en-US" sz="2400" dirty="0">
              <a:solidFill>
                <a:schemeClr val="accent1">
                  <a:lumMod val="50000"/>
                </a:schemeClr>
              </a:solidFill>
              <a:latin typeface="Arial" panose="020B0604020202020204" pitchFamily="34" charset="0"/>
              <a:cs typeface="Arial" panose="020B0604020202020204" pitchFamily="34" charset="0"/>
            </a:endParaRPr>
          </a:p>
          <a:p>
            <a:pPr marL="457200" lvl="2" indent="-228531" defTabSz="914126" fontAlgn="base">
              <a:lnSpc>
                <a:spcPct val="100000"/>
              </a:lnSpc>
              <a:spcBef>
                <a:spcPts val="1200"/>
              </a:spcBef>
              <a:spcAft>
                <a:spcPts val="600"/>
              </a:spcAft>
              <a:buClr>
                <a:srgbClr val="000000"/>
              </a:buClr>
              <a:buSzPct val="100000"/>
              <a:buNone/>
              <a:defRPr/>
            </a:pPr>
            <a:endParaRPr lang="en-US" sz="2400" dirty="0">
              <a:solidFill>
                <a:schemeClr val="accent1">
                  <a:lumMod val="50000"/>
                </a:schemeClr>
              </a:solidFill>
              <a:latin typeface="Arial" panose="020B0604020202020204" pitchFamily="34" charset="0"/>
              <a:cs typeface="Arial" panose="020B0604020202020204" pitchFamily="34" charset="0"/>
            </a:endParaRPr>
          </a:p>
          <a:p>
            <a:pPr marL="0" lvl="1" indent="-228531" defTabSz="914126" fontAlgn="base">
              <a:lnSpc>
                <a:spcPct val="70000"/>
              </a:lnSpc>
              <a:spcBef>
                <a:spcPts val="1200"/>
              </a:spcBef>
              <a:spcAft>
                <a:spcPts val="600"/>
              </a:spcAft>
              <a:buClr>
                <a:srgbClr val="000000"/>
              </a:buClr>
              <a:buSzPct val="100000"/>
              <a:buNone/>
              <a:defRPr/>
            </a:pPr>
            <a:endParaRPr lang="en-US" sz="3600" b="1" u="sng" dirty="0">
              <a:solidFill>
                <a:schemeClr val="accent1">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16</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panose="020B0604020202020204" pitchFamily="34" charset="0"/>
                <a:cs typeface="Arial" panose="020B0604020202020204" pitchFamily="34" charset="0"/>
              </a:rPr>
              <a:t>2023 Election Mail Planning</a:t>
            </a:r>
          </a:p>
        </p:txBody>
      </p:sp>
      <p:sp>
        <p:nvSpPr>
          <p:cNvPr id="4" name="TextBox 3">
            <a:extLst>
              <a:ext uri="{FF2B5EF4-FFF2-40B4-BE49-F238E27FC236}">
                <a16:creationId xmlns:a16="http://schemas.microsoft.com/office/drawing/2014/main" id="{5AE2D2B0-A4E4-66B8-A7AC-EB579C451B24}"/>
              </a:ext>
            </a:extLst>
          </p:cNvPr>
          <p:cNvSpPr txBox="1"/>
          <p:nvPr/>
        </p:nvSpPr>
        <p:spPr>
          <a:xfrm>
            <a:off x="1529219" y="4703045"/>
            <a:ext cx="10396603" cy="1446550"/>
          </a:xfrm>
          <a:prstGeom prst="rect">
            <a:avLst/>
          </a:prstGeom>
          <a:noFill/>
        </p:spPr>
        <p:txBody>
          <a:bodyPr wrap="square" numCol="2" rtlCol="0">
            <a:spAutoFit/>
          </a:bodyPr>
          <a:lstStyle/>
          <a:p>
            <a:pPr lvl="0"/>
            <a:r>
              <a:rPr lang="en-US" sz="2200" dirty="0">
                <a:solidFill>
                  <a:schemeClr val="accent1">
                    <a:lumMod val="50000"/>
                  </a:schemeClr>
                </a:solidFill>
                <a:latin typeface="Arial" panose="020B0604020202020204" pitchFamily="34" charset="0"/>
                <a:cs typeface="Arial" panose="020B0604020202020204" pitchFamily="34" charset="0"/>
              </a:rPr>
              <a:t>Business Reply Mail</a:t>
            </a:r>
          </a:p>
          <a:p>
            <a:pPr lvl="0"/>
            <a:r>
              <a:rPr lang="en-US" sz="2200" dirty="0">
                <a:solidFill>
                  <a:schemeClr val="accent1">
                    <a:lumMod val="50000"/>
                  </a:schemeClr>
                </a:solidFill>
                <a:latin typeface="Arial" panose="020B0604020202020204" pitchFamily="34" charset="0"/>
                <a:cs typeface="Arial" panose="020B0604020202020204" pitchFamily="34" charset="0"/>
              </a:rPr>
              <a:t>Qualified Business Reply Mail</a:t>
            </a:r>
          </a:p>
          <a:p>
            <a:pPr lvl="0"/>
            <a:r>
              <a:rPr lang="en-US" sz="2200" dirty="0">
                <a:solidFill>
                  <a:schemeClr val="accent1">
                    <a:lumMod val="50000"/>
                  </a:schemeClr>
                </a:solidFill>
                <a:latin typeface="Arial" panose="020B0604020202020204" pitchFamily="34" charset="0"/>
                <a:cs typeface="Arial" panose="020B0604020202020204" pitchFamily="34" charset="0"/>
              </a:rPr>
              <a:t>Metered Reply Mail</a:t>
            </a:r>
          </a:p>
          <a:p>
            <a:pPr lvl="0"/>
            <a:endParaRPr lang="en-US" sz="2200" dirty="0">
              <a:latin typeface="Arial" panose="020B0604020202020204" pitchFamily="34" charset="0"/>
              <a:cs typeface="Arial" panose="020B0604020202020204" pitchFamily="34" charset="0"/>
            </a:endParaRPr>
          </a:p>
          <a:p>
            <a:pPr lvl="0"/>
            <a:r>
              <a:rPr lang="en-US" sz="2200" dirty="0">
                <a:solidFill>
                  <a:schemeClr val="accent1">
                    <a:lumMod val="50000"/>
                  </a:schemeClr>
                </a:solidFill>
                <a:latin typeface="Arial" panose="020B0604020202020204" pitchFamily="34" charset="0"/>
                <a:cs typeface="Arial" panose="020B0604020202020204" pitchFamily="34" charset="0"/>
              </a:rPr>
              <a:t>Permit Reply Mail</a:t>
            </a:r>
          </a:p>
          <a:p>
            <a:pPr lvl="0"/>
            <a:r>
              <a:rPr lang="en-US" sz="2200" dirty="0">
                <a:solidFill>
                  <a:schemeClr val="accent1">
                    <a:lumMod val="50000"/>
                  </a:schemeClr>
                </a:solidFill>
                <a:latin typeface="Arial" panose="020B0604020202020204" pitchFamily="34" charset="0"/>
                <a:cs typeface="Arial" panose="020B0604020202020204" pitchFamily="34" charset="0"/>
              </a:rPr>
              <a:t>Stamps</a:t>
            </a:r>
          </a:p>
          <a:p>
            <a:endParaRPr lang="en-US" dirty="0"/>
          </a:p>
        </p:txBody>
      </p:sp>
    </p:spTree>
    <p:extLst>
      <p:ext uri="{BB962C8B-B14F-4D97-AF65-F5344CB8AC3E}">
        <p14:creationId xmlns:p14="http://schemas.microsoft.com/office/powerpoint/2010/main" val="339560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44882" y="884237"/>
            <a:ext cx="11102236" cy="5791200"/>
          </a:xfrm>
        </p:spPr>
        <p:txBody>
          <a:bodyPr>
            <a:normAutofit/>
          </a:bodyPr>
          <a:lstStyle/>
          <a:p>
            <a:pPr marL="0" lvl="1">
              <a:spcBef>
                <a:spcPts val="1200"/>
              </a:spcBef>
              <a:spcAft>
                <a:spcPts val="600"/>
              </a:spcAft>
              <a:buClr>
                <a:srgbClr val="000000"/>
              </a:buClr>
              <a:buNone/>
              <a:defRPr/>
            </a:pPr>
            <a:r>
              <a:rPr lang="en-US" altLang="en-US" sz="32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Resources: </a:t>
            </a:r>
          </a:p>
          <a:p>
            <a:pPr marL="457200" lvl="1" indent="0">
              <a:lnSpc>
                <a:spcPct val="120000"/>
              </a:lnSpc>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The Postal Service maintains a comprehensive collection of published materials to help you understand how to best use the mailing process to meet your goals for your Election Mail. Resources like KIT 600, the Postal Bulletin and USPS.com, in addition to your </a:t>
            </a:r>
            <a:r>
              <a:rPr lang="en-US" altLang="en-US" sz="2800" dirty="0">
                <a:solidFill>
                  <a:srgbClr val="1F4E79"/>
                </a:solidFill>
                <a:latin typeface="Arial" panose="020B0604020202020204" pitchFamily="34" charset="0"/>
                <a:ea typeface="ＭＳ Ｐゴシック" pitchFamily="34" charset="-128"/>
                <a:cs typeface="Arial" panose="020B0604020202020204" pitchFamily="34" charset="0"/>
              </a:rPr>
              <a:t>Manager of Customer Relations</a:t>
            </a: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 are available to support your needs.</a:t>
            </a: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17</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panose="020B0604020202020204" pitchFamily="34" charset="0"/>
                <a:cs typeface="Arial" panose="020B0604020202020204" pitchFamily="34" charset="0"/>
              </a:rPr>
              <a:t>2023 Election Mail Planning</a:t>
            </a:r>
          </a:p>
        </p:txBody>
      </p:sp>
    </p:spTree>
    <p:extLst>
      <p:ext uri="{BB962C8B-B14F-4D97-AF65-F5344CB8AC3E}">
        <p14:creationId xmlns:p14="http://schemas.microsoft.com/office/powerpoint/2010/main" val="3857794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laceholder 1"/>
          <p:cNvSpPr txBox="1">
            <a:spLocks/>
          </p:cNvSpPr>
          <p:nvPr/>
        </p:nvSpPr>
        <p:spPr>
          <a:xfrm>
            <a:off x="440515" y="913712"/>
            <a:ext cx="10544811" cy="109369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algn="l" eaLnBrk="0" fontAlgn="base" hangingPunct="0">
              <a:spcAft>
                <a:spcPct val="0"/>
              </a:spcAft>
              <a:defRPr/>
            </a:pPr>
            <a:r>
              <a:rPr lang="en-US" sz="3200" u="sng" dirty="0">
                <a:solidFill>
                  <a:schemeClr val="accent1">
                    <a:lumMod val="50000"/>
                  </a:schemeClr>
                </a:solidFill>
                <a:effectLst/>
                <a:latin typeface="Arial" panose="020B0604020202020204" pitchFamily="34" charset="0"/>
                <a:ea typeface="+mn-ea"/>
                <a:cs typeface="Arial" panose="020B0604020202020204" pitchFamily="34" charset="0"/>
              </a:rPr>
              <a:t>Resources: </a:t>
            </a:r>
          </a:p>
          <a:p>
            <a:pPr algn="l" eaLnBrk="0" fontAlgn="base" hangingPunct="0">
              <a:spcAft>
                <a:spcPct val="0"/>
              </a:spcAft>
              <a:defRPr/>
            </a:pPr>
            <a:r>
              <a:rPr lang="en-US" sz="3200" dirty="0">
                <a:solidFill>
                  <a:schemeClr val="accent1">
                    <a:lumMod val="50000"/>
                  </a:schemeClr>
                </a:solidFill>
                <a:effectLst/>
                <a:latin typeface="Arial" panose="020B0604020202020204" pitchFamily="34" charset="0"/>
                <a:ea typeface="+mn-ea"/>
                <a:cs typeface="Arial" panose="020B0604020202020204" pitchFamily="34" charset="0"/>
              </a:rPr>
              <a:t>Kit 600 - The 2022 Official Election Mail Program Kit</a:t>
            </a:r>
          </a:p>
        </p:txBody>
      </p:sp>
      <p:sp>
        <p:nvSpPr>
          <p:cNvPr id="5" name="TextBox 4"/>
          <p:cNvSpPr txBox="1"/>
          <p:nvPr/>
        </p:nvSpPr>
        <p:spPr>
          <a:xfrm>
            <a:off x="3972459" y="1790100"/>
            <a:ext cx="8503464" cy="4539704"/>
          </a:xfrm>
          <a:prstGeom prst="rect">
            <a:avLst/>
          </a:prstGeom>
          <a:noFill/>
        </p:spPr>
        <p:txBody>
          <a:bodyPr wrap="square" rtlCol="0">
            <a:spAutoFit/>
          </a:bodyPr>
          <a:lstStyle/>
          <a:p>
            <a:pPr>
              <a:spcAft>
                <a:spcPts val="600"/>
              </a:spcAft>
            </a:pPr>
            <a:endParaRPr lang="en-US" sz="1600" b="1" dirty="0">
              <a:solidFill>
                <a:schemeClr val="accent1">
                  <a:lumMod val="50000"/>
                </a:schemeClr>
              </a:solidFill>
              <a:latin typeface="Arial" panose="020B0604020202020204" pitchFamily="34" charset="0"/>
              <a:cs typeface="Arial" panose="020B0604020202020204" pitchFamily="34" charset="0"/>
            </a:endParaRP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Official Election Mail Recommendations and Resources</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Steps to Creating Your Intelligent Mail® Barcode (IMb®) </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Service Type Identifier for Ballot Mail</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Tag 191, </a:t>
            </a:r>
            <a:r>
              <a:rPr lang="en-US" sz="1600" b="1" i="1" dirty="0">
                <a:solidFill>
                  <a:schemeClr val="accent1">
                    <a:lumMod val="50000"/>
                  </a:schemeClr>
                </a:solidFill>
                <a:latin typeface="Arial" panose="020B0604020202020204" pitchFamily="34" charset="0"/>
                <a:cs typeface="Arial" panose="020B0604020202020204" pitchFamily="34" charset="0"/>
              </a:rPr>
              <a:t>Domestic and International Ballots</a:t>
            </a:r>
            <a:r>
              <a:rPr lang="en-US" sz="1600" b="1" dirty="0">
                <a:solidFill>
                  <a:schemeClr val="accent1">
                    <a:lumMod val="50000"/>
                  </a:schemeClr>
                </a:solidFill>
                <a:latin typeface="Arial" panose="020B0604020202020204" pitchFamily="34" charset="0"/>
                <a:cs typeface="Arial" panose="020B0604020202020204" pitchFamily="34" charset="0"/>
              </a:rPr>
              <a:t> and Sample Tag </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Informed Visibility® Mail Tracking and Reporting (IV®-MTR) </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Business Reply Mail® (BRM) and Qualified Business Reply Mail™ (QBRM™)</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Special Procedures: APO/FPO/DPO and Overseas Citizens Absentee Ballots</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Mailing Standards of USPS, Domestic Mail Manual (DMM®) </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Election Mail Checkbox </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Postmarking Guidelines</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Publication 631: Official Election Mail—Graphic Guidelines and Logos</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Publication 632, State and Local Election Mail—User’s Guide</a:t>
            </a:r>
          </a:p>
          <a:p>
            <a:pPr indent="-350838">
              <a:spcAft>
                <a:spcPts val="600"/>
              </a:spcAft>
              <a:buFont typeface="Arial" panose="020B0604020202020204" pitchFamily="34" charset="0"/>
              <a:buChar char="•"/>
            </a:pPr>
            <a:r>
              <a:rPr lang="en-US" sz="1600" b="1" dirty="0">
                <a:solidFill>
                  <a:schemeClr val="accent1">
                    <a:lumMod val="50000"/>
                  </a:schemeClr>
                </a:solidFill>
                <a:latin typeface="Arial" panose="020B0604020202020204" pitchFamily="34" charset="0"/>
                <a:cs typeface="Arial" panose="020B0604020202020204" pitchFamily="34" charset="0"/>
              </a:rPr>
              <a:t>Much More </a:t>
            </a:r>
          </a:p>
        </p:txBody>
      </p:sp>
      <p:pic>
        <p:nvPicPr>
          <p:cNvPr id="3" name="Picture 2">
            <a:extLst>
              <a:ext uri="{FF2B5EF4-FFF2-40B4-BE49-F238E27FC236}">
                <a16:creationId xmlns:a16="http://schemas.microsoft.com/office/drawing/2014/main" id="{BA101AE6-EBFB-4924-A1F7-DCE23C7F08AE}"/>
              </a:ext>
            </a:extLst>
          </p:cNvPr>
          <p:cNvPicPr>
            <a:picLocks noChangeAspect="1"/>
          </p:cNvPicPr>
          <p:nvPr/>
        </p:nvPicPr>
        <p:blipFill rotWithShape="1">
          <a:blip r:embed="rId3"/>
          <a:srcRect t="600" r="1596" b="748"/>
          <a:stretch/>
        </p:blipFill>
        <p:spPr>
          <a:xfrm>
            <a:off x="691036" y="2291730"/>
            <a:ext cx="2817321" cy="3770125"/>
          </a:xfrm>
          <a:prstGeom prst="rect">
            <a:avLst/>
          </a:prstGeom>
          <a:ln>
            <a:solidFill>
              <a:schemeClr val="tx1"/>
            </a:solidFill>
          </a:ln>
          <a:effectLst>
            <a:outerShdw blurRad="50800" dist="38100" dir="2700000" algn="tl" rotWithShape="0">
              <a:prstClr val="black">
                <a:alpha val="40000"/>
              </a:prstClr>
            </a:outerShdw>
          </a:effectLst>
        </p:spPr>
      </p:pic>
      <p:sp>
        <p:nvSpPr>
          <p:cNvPr id="6" name="Rectangle 2">
            <a:extLst>
              <a:ext uri="{FF2B5EF4-FFF2-40B4-BE49-F238E27FC236}">
                <a16:creationId xmlns:a16="http://schemas.microsoft.com/office/drawing/2014/main" id="{86A68B48-AA58-4989-88AE-ABD8A761F508}"/>
              </a:ext>
            </a:extLst>
          </p:cNvPr>
          <p:cNvSpPr txBox="1">
            <a:spLocks/>
          </p:cNvSpPr>
          <p:nvPr/>
        </p:nvSpPr>
        <p:spPr bwMode="auto">
          <a:xfrm>
            <a:off x="5353878" y="0"/>
            <a:ext cx="6228522" cy="62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eaLnBrk="0" fontAlgn="base" hangingPunct="0">
              <a:spcBef>
                <a:spcPct val="0"/>
              </a:spcBef>
              <a:spcAft>
                <a:spcPct val="0"/>
              </a:spcAft>
              <a:defRPr sz="3200" b="1">
                <a:solidFill>
                  <a:schemeClr val="bg1"/>
                </a:solidFill>
                <a:latin typeface="Arial" charset="0"/>
              </a:defRPr>
            </a:lvl6pPr>
            <a:lvl7pPr marL="914400" algn="r" rtl="0" eaLnBrk="0" fontAlgn="base" hangingPunct="0">
              <a:spcBef>
                <a:spcPct val="0"/>
              </a:spcBef>
              <a:spcAft>
                <a:spcPct val="0"/>
              </a:spcAft>
              <a:defRPr sz="3200" b="1">
                <a:solidFill>
                  <a:schemeClr val="bg1"/>
                </a:solidFill>
                <a:latin typeface="Arial" charset="0"/>
              </a:defRPr>
            </a:lvl7pPr>
            <a:lvl8pPr marL="1371600" algn="r" rtl="0" eaLnBrk="0" fontAlgn="base" hangingPunct="0">
              <a:spcBef>
                <a:spcPct val="0"/>
              </a:spcBef>
              <a:spcAft>
                <a:spcPct val="0"/>
              </a:spcAft>
              <a:defRPr sz="3200" b="1">
                <a:solidFill>
                  <a:schemeClr val="bg1"/>
                </a:solidFill>
                <a:latin typeface="Arial" charset="0"/>
              </a:defRPr>
            </a:lvl8pPr>
            <a:lvl9pPr marL="1828800" algn="r" rtl="0" eaLnBrk="0" fontAlgn="base" hangingPunct="0">
              <a:spcBef>
                <a:spcPct val="0"/>
              </a:spcBef>
              <a:spcAft>
                <a:spcPct val="0"/>
              </a:spcAft>
              <a:defRPr sz="3200" b="1">
                <a:solidFill>
                  <a:schemeClr val="bg1"/>
                </a:solidFill>
                <a:latin typeface="Arial" charset="0"/>
              </a:defRPr>
            </a:lvl9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panose="020B0604020202020204" pitchFamily="34" charset="0"/>
                <a:cs typeface="Arial" panose="020B0604020202020204" pitchFamily="34" charset="0"/>
              </a:rPr>
              <a:t>2023 Election Mail Planning</a:t>
            </a:r>
          </a:p>
        </p:txBody>
      </p:sp>
    </p:spTree>
    <p:extLst>
      <p:ext uri="{BB962C8B-B14F-4D97-AF65-F5344CB8AC3E}">
        <p14:creationId xmlns:p14="http://schemas.microsoft.com/office/powerpoint/2010/main" val="2218289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laceholder 1"/>
          <p:cNvSpPr txBox="1">
            <a:spLocks/>
          </p:cNvSpPr>
          <p:nvPr/>
        </p:nvSpPr>
        <p:spPr>
          <a:xfrm>
            <a:off x="3186545" y="13252"/>
            <a:ext cx="839585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eaLnBrk="0" fontAlgn="base" hangingPunct="0">
              <a:spcAft>
                <a:spcPct val="0"/>
              </a:spcAft>
              <a:defRPr/>
            </a:pPr>
            <a:r>
              <a:rPr lang="en-US" sz="3200" b="0" dirty="0">
                <a:effectLst/>
                <a:latin typeface="Arial" panose="020B0604020202020204" pitchFamily="34" charset="0"/>
                <a:ea typeface="+mn-ea"/>
                <a:cs typeface="Arial" panose="020B0604020202020204" pitchFamily="34" charset="0"/>
              </a:rPr>
              <a:t>USPS.com/electionmail</a:t>
            </a:r>
          </a:p>
        </p:txBody>
      </p:sp>
      <p:pic>
        <p:nvPicPr>
          <p:cNvPr id="5" name="Picture 4">
            <a:extLst>
              <a:ext uri="{FF2B5EF4-FFF2-40B4-BE49-F238E27FC236}">
                <a16:creationId xmlns:a16="http://schemas.microsoft.com/office/drawing/2014/main" id="{CC520C45-926E-69F6-97B6-9A772B664547}"/>
              </a:ext>
            </a:extLst>
          </p:cNvPr>
          <p:cNvPicPr>
            <a:picLocks noChangeAspect="1"/>
          </p:cNvPicPr>
          <p:nvPr/>
        </p:nvPicPr>
        <p:blipFill>
          <a:blip r:embed="rId3"/>
          <a:stretch>
            <a:fillRect/>
          </a:stretch>
        </p:blipFill>
        <p:spPr>
          <a:xfrm>
            <a:off x="0" y="754766"/>
            <a:ext cx="12192000" cy="5855037"/>
          </a:xfrm>
          <a:prstGeom prst="rect">
            <a:avLst/>
          </a:prstGeom>
        </p:spPr>
      </p:pic>
    </p:spTree>
    <p:extLst>
      <p:ext uri="{BB962C8B-B14F-4D97-AF65-F5344CB8AC3E}">
        <p14:creationId xmlns:p14="http://schemas.microsoft.com/office/powerpoint/2010/main" val="2678942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21292" y="822036"/>
            <a:ext cx="11325665" cy="5213927"/>
          </a:xfrm>
        </p:spPr>
        <p:txBody>
          <a:bodyPr>
            <a:noAutofit/>
          </a:bodyPr>
          <a:lstStyle/>
          <a:p>
            <a:pPr marL="0" lvl="1">
              <a:spcBef>
                <a:spcPts val="1200"/>
              </a:spcBef>
              <a:spcAft>
                <a:spcPts val="600"/>
              </a:spcAft>
              <a:buClr>
                <a:srgbClr val="000000"/>
              </a:buClr>
              <a:buNone/>
              <a:defRPr/>
            </a:pPr>
            <a:r>
              <a:rPr lang="en-US" sz="3200" b="1" u="sng" dirty="0">
                <a:solidFill>
                  <a:schemeClr val="accent1">
                    <a:lumMod val="50000"/>
                  </a:schemeClr>
                </a:solidFill>
                <a:latin typeface="Arial" panose="020B0604020202020204" pitchFamily="34" charset="0"/>
                <a:cs typeface="Arial" panose="020B0604020202020204" pitchFamily="34" charset="0"/>
              </a:rPr>
              <a:t>Agenda</a:t>
            </a:r>
          </a:p>
          <a:p>
            <a:pPr marL="228600" marR="0" lvl="1">
              <a:spcBef>
                <a:spcPts val="1000"/>
              </a:spcBef>
              <a:spcAft>
                <a:spcPts val="0"/>
              </a:spcAft>
            </a:pPr>
            <a:r>
              <a:rPr lang="en-US"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2022 Election Cycle Recap/Highlights</a:t>
            </a:r>
          </a:p>
          <a:p>
            <a:pPr marL="685800" lvl="2">
              <a:spcBef>
                <a:spcPts val="1000"/>
              </a:spcBef>
            </a:pPr>
            <a:r>
              <a:rPr lang="en-US" sz="1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Post-Election Analysis Report </a:t>
            </a:r>
          </a:p>
          <a:p>
            <a:pPr marL="228600" marR="0" lvl="2">
              <a:spcBef>
                <a:spcPts val="1000"/>
              </a:spcBef>
              <a:spcAft>
                <a:spcPts val="0"/>
              </a:spcAft>
            </a:pPr>
            <a:r>
              <a:rPr lang="en-US" sz="24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Introduction of Election and Government Mail Services Team</a:t>
            </a:r>
          </a:p>
          <a:p>
            <a:pPr>
              <a:defRPr/>
            </a:pPr>
            <a:r>
              <a:rPr lang="en-US" sz="24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Upcoming USPS Outreach and Communications</a:t>
            </a:r>
          </a:p>
          <a:p>
            <a:pPr lvl="0">
              <a:defRPr/>
            </a:pPr>
            <a:r>
              <a:rPr lang="en-US" sz="24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Policies and Mailing Recommendations </a:t>
            </a:r>
          </a:p>
          <a:p>
            <a:pPr lvl="1"/>
            <a:r>
              <a:rPr lang="en-US" altLang="en-US" sz="20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Postmarking</a:t>
            </a:r>
          </a:p>
          <a:p>
            <a:pPr lvl="1"/>
            <a:r>
              <a:rPr lang="en-US" altLang="en-US" sz="20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 Visibility</a:t>
            </a:r>
          </a:p>
          <a:p>
            <a:pPr lvl="1"/>
            <a:r>
              <a:rPr lang="en-US" altLang="en-US" sz="20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Larger Sized Postcard</a:t>
            </a:r>
          </a:p>
          <a:p>
            <a:pPr lvl="1"/>
            <a:r>
              <a:rPr lang="en-US" altLang="en-US" sz="20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 Design</a:t>
            </a:r>
          </a:p>
          <a:p>
            <a:pPr lvl="1"/>
            <a:r>
              <a:rPr lang="en-US" altLang="en-US" sz="20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Printing &amp; Mailing Schedule</a:t>
            </a:r>
          </a:p>
          <a:p>
            <a:pPr lvl="1"/>
            <a:r>
              <a:rPr lang="en-US" altLang="en-US" sz="20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Prepaid Reply Mail Options</a:t>
            </a:r>
          </a:p>
          <a:p>
            <a:pPr lvl="1"/>
            <a:r>
              <a:rPr lang="en-US" altLang="en-US" sz="20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Informed Visibility</a:t>
            </a:r>
          </a:p>
          <a:p>
            <a:pPr lvl="1"/>
            <a:r>
              <a:rPr lang="en-US" altLang="en-US" sz="20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Resources</a:t>
            </a:r>
          </a:p>
          <a:p>
            <a:pPr marL="0" indent="0">
              <a:buNone/>
            </a:pPr>
            <a:endParaRPr lang="en-US" sz="20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2</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310670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0" y="783771"/>
            <a:ext cx="12192000" cy="4422213"/>
          </a:xfrm>
        </p:spPr>
        <p:txBody>
          <a:bodyPr>
            <a:normAutofit/>
          </a:bodyPr>
          <a:lstStyle/>
          <a:p>
            <a:pPr marL="0" lvl="1">
              <a:spcBef>
                <a:spcPts val="1200"/>
              </a:spcBef>
              <a:spcAft>
                <a:spcPts val="600"/>
              </a:spcAft>
              <a:buClr>
                <a:srgbClr val="000000"/>
              </a:buClr>
              <a:buNone/>
              <a:defRPr/>
            </a:pPr>
            <a:r>
              <a:rPr lang="en-US" altLang="en-US" sz="32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USPS Point of Contact: </a:t>
            </a:r>
          </a:p>
          <a:p>
            <a:pPr marL="457200" lvl="1" indent="0">
              <a:lnSpc>
                <a:spcPct val="120000"/>
              </a:lnSpc>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The Postal Service has designated your District Manager of Customer Relations as a single point of contact for your election mail planning. Your Manager of Customer Relations is supported by local and national Election Mail experts to assist you with questions, issue resolution, </a:t>
            </a:r>
            <a:r>
              <a:rPr lang="en-US" altLang="en-US" sz="2800" dirty="0" err="1">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a:t>
            </a: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 design, and other issues. These dedicated postal employees are deeply knowledgeable about and fully committed to the timely delivery of Election Mail.</a:t>
            </a:r>
          </a:p>
          <a:p>
            <a:pPr marL="457200" lvl="1" indent="0">
              <a:lnSpc>
                <a:spcPct val="120000"/>
              </a:lnSpc>
              <a:buNone/>
            </a:pPr>
            <a:endParaRPr lang="en-US" altLang="en-US" sz="32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20</a:t>
            </a:fld>
            <a:endParaRPr lang="en-US"/>
          </a:p>
        </p:txBody>
      </p:sp>
      <p:sp>
        <p:nvSpPr>
          <p:cNvPr id="4" name="Title 1">
            <a:extLst>
              <a:ext uri="{FF2B5EF4-FFF2-40B4-BE49-F238E27FC236}">
                <a16:creationId xmlns:a16="http://schemas.microsoft.com/office/drawing/2014/main" id="{6F1C8D03-BB59-6618-B8CB-EC20253835FD}"/>
              </a:ext>
            </a:extLst>
          </p:cNvPr>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
        <p:nvSpPr>
          <p:cNvPr id="5" name="TextBox 4">
            <a:extLst>
              <a:ext uri="{FF2B5EF4-FFF2-40B4-BE49-F238E27FC236}">
                <a16:creationId xmlns:a16="http://schemas.microsoft.com/office/drawing/2014/main" id="{2D5206E9-B379-E4D8-CEED-AE51A1EFC389}"/>
              </a:ext>
            </a:extLst>
          </p:cNvPr>
          <p:cNvSpPr txBox="1"/>
          <p:nvPr/>
        </p:nvSpPr>
        <p:spPr>
          <a:xfrm>
            <a:off x="0" y="5020687"/>
            <a:ext cx="12192000" cy="2062103"/>
          </a:xfrm>
          <a:prstGeom prst="rect">
            <a:avLst/>
          </a:prstGeom>
          <a:solidFill>
            <a:schemeClr val="tx2"/>
          </a:solidFill>
        </p:spPr>
        <p:txBody>
          <a:bodyPr wrap="square" rtlCol="0" anchor="ctr">
            <a:spAutoFit/>
          </a:bodyPr>
          <a:lstStyle/>
          <a:p>
            <a:pPr marL="0" marR="0" algn="ctr">
              <a:spcBef>
                <a:spcPts val="0"/>
              </a:spcBef>
              <a:spcAft>
                <a:spcPts val="0"/>
              </a:spcAft>
            </a:pP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Connecticut District Manager of Customer Relations:</a:t>
            </a:r>
          </a:p>
          <a:p>
            <a:pPr marL="0" marR="0" algn="ctr">
              <a:spcBef>
                <a:spcPts val="0"/>
              </a:spcBef>
              <a:spcAft>
                <a:spcPts val="0"/>
              </a:spcAft>
            </a:pP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Rhonda Cunningham</a:t>
            </a:r>
            <a:r>
              <a:rPr lang="en-US" sz="16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b="1">
                <a:solidFill>
                  <a:schemeClr val="bg1"/>
                </a:solidFill>
                <a:latin typeface="Arial" panose="020B0604020202020204" pitchFamily="34" charset="0"/>
                <a:ea typeface="Calibri" panose="020F0502020204030204" pitchFamily="34" charset="0"/>
                <a:cs typeface="Arial" panose="020B0604020202020204" pitchFamily="34" charset="0"/>
              </a:rPr>
              <a:t>929) 312-0306</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Connecticut District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Business Mail Entry Manager:</a:t>
            </a:r>
          </a:p>
          <a:p>
            <a:pPr algn="ctr"/>
            <a:r>
              <a:rPr lang="en-US"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Bindhumol</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600" b="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Cheriyan</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(860) 524-6311</a:t>
            </a:r>
          </a:p>
          <a:p>
            <a:pPr algn="ct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EGMS At</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lantic Field Specialist:</a:t>
            </a:r>
          </a:p>
          <a:p>
            <a:pPr algn="ctr"/>
            <a:r>
              <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Lisa Del Rio:  </a:t>
            </a:r>
            <a:r>
              <a:rPr lang="en-US" sz="1600" b="1" dirty="0">
                <a:solidFill>
                  <a:schemeClr val="bg1"/>
                </a:solidFill>
                <a:latin typeface="Arial" panose="020B0604020202020204" pitchFamily="34" charset="0"/>
                <a:ea typeface="Calibri" panose="020F0502020204030204" pitchFamily="34" charset="0"/>
                <a:cs typeface="Arial" panose="020B0604020202020204" pitchFamily="34" charset="0"/>
              </a:rPr>
              <a:t>(860) 508-6233</a:t>
            </a:r>
            <a:endParaRPr lang="en-US"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5345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5" name="Rectangle 5"/>
          <p:cNvSpPr txBox="1">
            <a:spLocks noChangeArrowheads="1"/>
          </p:cNvSpPr>
          <p:nvPr/>
        </p:nvSpPr>
        <p:spPr bwMode="auto">
          <a:xfrm>
            <a:off x="669266" y="651752"/>
            <a:ext cx="11210925"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688975" indent="-231775">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marL="0" lvl="1" indent="-228600" algn="ctr">
              <a:lnSpc>
                <a:spcPct val="90000"/>
              </a:lnSpc>
              <a:spcBef>
                <a:spcPct val="0"/>
              </a:spcBef>
              <a:spcAft>
                <a:spcPts val="600"/>
              </a:spcAft>
              <a:buClr>
                <a:srgbClr val="000000"/>
              </a:buClr>
              <a:buSzPct val="100000"/>
              <a:buNone/>
              <a:defRPr/>
            </a:pPr>
            <a:r>
              <a:rPr lang="en-US" altLang="en-US" sz="3200" kern="1200" dirty="0">
                <a:solidFill>
                  <a:schemeClr val="bg1"/>
                </a:solidFill>
                <a:latin typeface="+mj-lt"/>
                <a:ea typeface="+mj-ea"/>
                <a:cs typeface="+mj-cs"/>
              </a:rPr>
              <a:t>Thank </a:t>
            </a:r>
            <a:r>
              <a:rPr lang="en-US" altLang="en-US" sz="3200" dirty="0">
                <a:solidFill>
                  <a:schemeClr val="bg1"/>
                </a:solidFill>
                <a:latin typeface="+mj-lt"/>
                <a:ea typeface="+mj-ea"/>
                <a:cs typeface="+mj-cs"/>
              </a:rPr>
              <a:t>Y</a:t>
            </a:r>
            <a:r>
              <a:rPr lang="en-US" altLang="en-US" sz="3200" kern="1200" dirty="0">
                <a:solidFill>
                  <a:schemeClr val="bg1"/>
                </a:solidFill>
                <a:latin typeface="+mj-lt"/>
                <a:ea typeface="+mj-ea"/>
                <a:cs typeface="+mj-cs"/>
              </a:rPr>
              <a:t>ou for Your Time and Attention!</a:t>
            </a:r>
          </a:p>
        </p:txBody>
      </p:sp>
      <p:pic>
        <p:nvPicPr>
          <p:cNvPr id="3" name="Picture 2" descr="Logo&#10;&#10;Description automatically generated">
            <a:extLst>
              <a:ext uri="{FF2B5EF4-FFF2-40B4-BE49-F238E27FC236}">
                <a16:creationId xmlns:a16="http://schemas.microsoft.com/office/drawing/2014/main" id="{031824E1-E276-4ED4-9E87-9F28BF5DE815}"/>
              </a:ext>
            </a:extLst>
          </p:cNvPr>
          <p:cNvPicPr>
            <a:picLocks noChangeAspect="1"/>
          </p:cNvPicPr>
          <p:nvPr/>
        </p:nvPicPr>
        <p:blipFill>
          <a:blip r:embed="rId3"/>
          <a:stretch>
            <a:fillRect/>
          </a:stretch>
        </p:blipFill>
        <p:spPr>
          <a:xfrm>
            <a:off x="848151" y="1675227"/>
            <a:ext cx="10495697" cy="4394199"/>
          </a:xfrm>
          <a:prstGeom prst="rect">
            <a:avLst/>
          </a:prstGeom>
          <a:ln>
            <a:noFill/>
          </a:ln>
          <a:effectLst/>
        </p:spPr>
      </p:pic>
      <p:sp>
        <p:nvSpPr>
          <p:cNvPr id="54274" name="Rectangle 3"/>
          <p:cNvSpPr txBox="1">
            <a:spLocks noChangeArrowheads="1"/>
          </p:cNvSpPr>
          <p:nvPr/>
        </p:nvSpPr>
        <p:spPr bwMode="auto">
          <a:xfrm>
            <a:off x="2928938" y="1382714"/>
            <a:ext cx="62484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000" b="1">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000" b="1">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ebdings" panose="05030102010509060703" pitchFamily="18" charset="2"/>
              <a:buChar char="4"/>
              <a:defRPr sz="2000" b="1">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0000"/>
              </a:lnSpc>
              <a:buFontTx/>
              <a:buNone/>
            </a:pPr>
            <a:r>
              <a:rPr lang="en-US" altLang="en-US" dirty="0">
                <a:solidFill>
                  <a:srgbClr val="333399"/>
                </a:solidFill>
                <a:cs typeface="Arial" panose="020B0604020202020204" pitchFamily="34" charset="0"/>
              </a:rPr>
              <a:t>       </a:t>
            </a:r>
            <a:endParaRPr lang="en-US" altLang="en-US" sz="2800" u="sng" dirty="0">
              <a:solidFill>
                <a:srgbClr val="333399"/>
              </a:solidFill>
              <a:cs typeface="Arial" panose="020B0604020202020204" pitchFamily="34" charset="0"/>
            </a:endParaRPr>
          </a:p>
        </p:txBody>
      </p:sp>
    </p:spTree>
    <p:extLst>
      <p:ext uri="{BB962C8B-B14F-4D97-AF65-F5344CB8AC3E}">
        <p14:creationId xmlns:p14="http://schemas.microsoft.com/office/powerpoint/2010/main" val="64021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16834" y="897489"/>
            <a:ext cx="11436626" cy="5947259"/>
          </a:xfrm>
        </p:spPr>
        <p:txBody>
          <a:bodyPr>
            <a:normAutofit/>
          </a:bodyPr>
          <a:lstStyle/>
          <a:p>
            <a:pPr marL="0" lvl="1" indent="-228531" defTabSz="914126" fontAlgn="base">
              <a:lnSpc>
                <a:spcPct val="70000"/>
              </a:lnSpc>
              <a:spcBef>
                <a:spcPts val="1200"/>
              </a:spcBef>
              <a:spcAft>
                <a:spcPts val="600"/>
              </a:spcAft>
              <a:buClr>
                <a:srgbClr val="000000"/>
              </a:buClr>
              <a:buSzPct val="100000"/>
              <a:buNone/>
              <a:defRPr/>
            </a:pPr>
            <a:r>
              <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The Postal Service’s Role in the Election Process</a:t>
            </a:r>
          </a:p>
          <a:p>
            <a:pPr marL="0" lvl="1" indent="-228531" defTabSz="914126" fontAlgn="base">
              <a:lnSpc>
                <a:spcPct val="70000"/>
              </a:lnSpc>
              <a:spcBef>
                <a:spcPts val="1200"/>
              </a:spcBef>
              <a:spcAft>
                <a:spcPts val="600"/>
              </a:spcAft>
              <a:buClr>
                <a:srgbClr val="000000"/>
              </a:buClr>
              <a:buSzPct val="100000"/>
              <a:buNone/>
              <a:defRPr/>
            </a:pPr>
            <a:endPar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457200" lvl="1" indent="0">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The Postal </a:t>
            </a:r>
            <a:r>
              <a:rPr lang="en-US" altLang="en-US" sz="2800" dirty="0">
                <a:solidFill>
                  <a:srgbClr val="1F4E79"/>
                </a:solidFill>
                <a:latin typeface="Arial" panose="020B0604020202020204" pitchFamily="34" charset="0"/>
                <a:ea typeface="ＭＳ Ｐゴシック" pitchFamily="34" charset="-128"/>
                <a:cs typeface="Arial" panose="020B0604020202020204" pitchFamily="34" charset="0"/>
              </a:rPr>
              <a:t>Service is </a:t>
            </a:r>
            <a:r>
              <a:rPr lang="en-US" sz="2800" dirty="0">
                <a:solidFill>
                  <a:srgbClr val="1F4E79"/>
                </a:solidFill>
                <a:effectLst/>
                <a:latin typeface="Arial" panose="020B0604020202020204" pitchFamily="34" charset="0"/>
                <a:ea typeface="Calibri" panose="020F0502020204030204" pitchFamily="34" charset="0"/>
              </a:rPr>
              <a:t>committed to fulfilling our role in the electoral process and we </a:t>
            </a: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provide a secure, efficient and effective way for citizens to participate when policymakers decide to use mail as part of their elections. The Postal Service has a robust and tested process for proper handling and timely delivery of Election Mail. </a:t>
            </a:r>
          </a:p>
          <a:p>
            <a:pPr marL="457200" lvl="1" indent="0">
              <a:buNone/>
            </a:pPr>
            <a:endPar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457200" lvl="1" indent="0">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Every federal election cycle, we make efforts across the nation to inform local and state election officials about mailing procedures, our operational standards, and our recommended best practices for utilizing the mail.</a:t>
            </a:r>
          </a:p>
          <a:p>
            <a:pPr marL="457200" lvl="1" indent="0">
              <a:buNone/>
            </a:pPr>
            <a:endParaRPr lang="en-US" altLang="en-US"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3</a:t>
            </a:fld>
            <a:endParaRPr lang="en-US"/>
          </a:p>
        </p:txBody>
      </p:sp>
      <p:sp>
        <p:nvSpPr>
          <p:cNvPr id="5" name="Title 1"/>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635178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48896FB-F48D-B2FB-ADAB-400D114D7A5B}"/>
              </a:ext>
            </a:extLst>
          </p:cNvPr>
          <p:cNvSpPr txBox="1">
            <a:spLocks/>
          </p:cNvSpPr>
          <p:nvPr/>
        </p:nvSpPr>
        <p:spPr>
          <a:xfrm>
            <a:off x="4271059" y="52381"/>
            <a:ext cx="7340568" cy="687602"/>
          </a:xfrm>
          <a:prstGeom prst="rect">
            <a:avLst/>
          </a:prstGeom>
        </p:spPr>
        <p:txBody>
          <a:bodyPr vert="horz" lIns="91320" tIns="45660" rIns="91320" bIns="4566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marL="228600" marR="0" lvl="1" algn="r">
              <a:spcBef>
                <a:spcPts val="1000"/>
              </a:spcBef>
              <a:spcAft>
                <a:spcPts val="0"/>
              </a:spcAft>
            </a:pPr>
            <a:r>
              <a:rPr 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2022 Election Cycle Recap/Highlights</a:t>
            </a:r>
          </a:p>
        </p:txBody>
      </p:sp>
      <p:pic>
        <p:nvPicPr>
          <p:cNvPr id="3" name="Picture 4" descr="A picture containing company name&#10;&#10;Description automatically generated">
            <a:extLst>
              <a:ext uri="{FF2B5EF4-FFF2-40B4-BE49-F238E27FC236}">
                <a16:creationId xmlns:a16="http://schemas.microsoft.com/office/drawing/2014/main" id="{9A57008A-6392-6C6E-A54D-C58834C5D952}"/>
              </a:ext>
            </a:extLst>
          </p:cNvPr>
          <p:cNvPicPr>
            <a:picLocks noChangeAspect="1"/>
          </p:cNvPicPr>
          <p:nvPr/>
        </p:nvPicPr>
        <p:blipFill>
          <a:blip r:embed="rId3"/>
          <a:stretch>
            <a:fillRect/>
          </a:stretch>
        </p:blipFill>
        <p:spPr>
          <a:xfrm>
            <a:off x="591247" y="739984"/>
            <a:ext cx="3980753" cy="5312220"/>
          </a:xfrm>
          <a:prstGeom prst="rect">
            <a:avLst/>
          </a:prstGeom>
        </p:spPr>
      </p:pic>
      <p:sp>
        <p:nvSpPr>
          <p:cNvPr id="6" name="TextBox 5">
            <a:extLst>
              <a:ext uri="{FF2B5EF4-FFF2-40B4-BE49-F238E27FC236}">
                <a16:creationId xmlns:a16="http://schemas.microsoft.com/office/drawing/2014/main" id="{EFADAEDF-5C92-BA2D-4033-DA3E3A640407}"/>
              </a:ext>
            </a:extLst>
          </p:cNvPr>
          <p:cNvSpPr txBox="1"/>
          <p:nvPr/>
        </p:nvSpPr>
        <p:spPr>
          <a:xfrm>
            <a:off x="6096000" y="1153678"/>
            <a:ext cx="5504753" cy="4759957"/>
          </a:xfrm>
          <a:prstGeom prst="rect">
            <a:avLst/>
          </a:prstGeom>
          <a:noFill/>
        </p:spPr>
        <p:txBody>
          <a:bodyPr wrap="square">
            <a:spAutoFit/>
          </a:bodyPr>
          <a:lstStyle/>
          <a:p>
            <a:pPr marL="45720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Thank you for your partnership in the 2022 midterm elections as the United States Postal Service’s executed its role in the vote-by-mail process.   </a:t>
            </a: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Monday, January 9, 2023, we released our </a:t>
            </a:r>
            <a:r>
              <a:rPr lang="en-US" sz="20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2022 Post-Election Analysis Report</a:t>
            </a:r>
            <a:r>
              <a:rPr lang="en-US" sz="2000" b="1" dirty="0">
                <a:effectLst/>
                <a:latin typeface="Arial" panose="020B0604020202020204" pitchFamily="34" charset="0"/>
                <a:ea typeface="Calibri" panose="020F0502020204030204" pitchFamily="34" charset="0"/>
                <a:cs typeface="Arial" panose="020B0604020202020204" pitchFamily="34" charset="0"/>
              </a:rPr>
              <a:t>.</a:t>
            </a:r>
            <a:r>
              <a:rPr lang="en-US" sz="2000" dirty="0">
                <a:effectLst/>
                <a:latin typeface="Arial" panose="020B0604020202020204" pitchFamily="34" charset="0"/>
                <a:ea typeface="Calibri" panose="020F0502020204030204" pitchFamily="34" charset="0"/>
                <a:cs typeface="Arial" panose="020B0604020202020204" pitchFamily="34" charset="0"/>
              </a:rPr>
              <a:t> The final performance numbers for the 2022 election cycle show that the Postal Service once again performed strongly in delivering the nation’s election mail. </a:t>
            </a: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069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laceholder 1"/>
          <p:cNvSpPr txBox="1">
            <a:spLocks/>
          </p:cNvSpPr>
          <p:nvPr/>
        </p:nvSpPr>
        <p:spPr>
          <a:xfrm>
            <a:off x="135402" y="63125"/>
            <a:ext cx="11412164" cy="687781"/>
          </a:xfrm>
          <a:prstGeom prst="rect">
            <a:avLst/>
          </a:prstGeom>
        </p:spPr>
        <p:txBody>
          <a:bodyPr vert="horz" lIns="91344" tIns="45672" rIns="91344" bIns="45672"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r>
              <a:rPr lang="en-US" sz="2400" dirty="0">
                <a:effectLst/>
                <a:latin typeface="Arial" panose="020B0604020202020204" pitchFamily="34" charset="0"/>
                <a:cs typeface="Arial" panose="020B0604020202020204" pitchFamily="34" charset="0"/>
              </a:rPr>
              <a:t>Election &amp; Government Mail Services</a:t>
            </a:r>
          </a:p>
        </p:txBody>
      </p:sp>
      <p:sp>
        <p:nvSpPr>
          <p:cNvPr id="49" name="Rectangle 48">
            <a:extLst>
              <a:ext uri="{FF2B5EF4-FFF2-40B4-BE49-F238E27FC236}">
                <a16:creationId xmlns:a16="http://schemas.microsoft.com/office/drawing/2014/main" id="{B12D6D4D-C452-4617-9FC4-9C37E2B0474A}"/>
              </a:ext>
            </a:extLst>
          </p:cNvPr>
          <p:cNvSpPr/>
          <p:nvPr/>
        </p:nvSpPr>
        <p:spPr>
          <a:xfrm>
            <a:off x="1019801" y="1213006"/>
            <a:ext cx="1590357" cy="24019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913" dirty="0">
              <a:solidFill>
                <a:prstClr val="white"/>
              </a:solidFill>
              <a:latin typeface="Arial" panose="020B0604020202020204"/>
            </a:endParaRPr>
          </a:p>
        </p:txBody>
      </p:sp>
      <p:sp>
        <p:nvSpPr>
          <p:cNvPr id="50" name="Rectangle 49">
            <a:extLst>
              <a:ext uri="{FF2B5EF4-FFF2-40B4-BE49-F238E27FC236}">
                <a16:creationId xmlns:a16="http://schemas.microsoft.com/office/drawing/2014/main" id="{07F26280-C444-4362-8B62-CBB11A440BC5}"/>
              </a:ext>
            </a:extLst>
          </p:cNvPr>
          <p:cNvSpPr/>
          <p:nvPr/>
        </p:nvSpPr>
        <p:spPr>
          <a:xfrm>
            <a:off x="4791281" y="1213007"/>
            <a:ext cx="2616010" cy="18175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913" dirty="0">
              <a:solidFill>
                <a:prstClr val="white"/>
              </a:solidFill>
              <a:latin typeface="Arial" panose="020B0604020202020204"/>
            </a:endParaRPr>
          </a:p>
        </p:txBody>
      </p:sp>
      <p:graphicFrame>
        <p:nvGraphicFramePr>
          <p:cNvPr id="4" name="Diagram 3">
            <a:extLst>
              <a:ext uri="{FF2B5EF4-FFF2-40B4-BE49-F238E27FC236}">
                <a16:creationId xmlns:a16="http://schemas.microsoft.com/office/drawing/2014/main" id="{6D168A98-7122-478B-A6D3-49C1C9B2BD02}"/>
              </a:ext>
            </a:extLst>
          </p:cNvPr>
          <p:cNvGraphicFramePr/>
          <p:nvPr/>
        </p:nvGraphicFramePr>
        <p:xfrm>
          <a:off x="268718" y="598099"/>
          <a:ext cx="11540795" cy="5421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7" name="TextBox 226">
            <a:extLst>
              <a:ext uri="{FF2B5EF4-FFF2-40B4-BE49-F238E27FC236}">
                <a16:creationId xmlns:a16="http://schemas.microsoft.com/office/drawing/2014/main" id="{BF8878F2-9E83-4795-8435-6DBFC7C39153}"/>
              </a:ext>
            </a:extLst>
          </p:cNvPr>
          <p:cNvSpPr txBox="1"/>
          <p:nvPr/>
        </p:nvSpPr>
        <p:spPr>
          <a:xfrm>
            <a:off x="2836706" y="2789182"/>
            <a:ext cx="1672498" cy="374650"/>
          </a:xfrm>
          <a:prstGeom prst="rect">
            <a:avLst/>
          </a:prstGeom>
          <a:noFill/>
          <a:ln>
            <a:solidFill>
              <a:schemeClr val="tx1"/>
            </a:solidFill>
          </a:ln>
        </p:spPr>
        <p:txBody>
          <a:bodyPr wrap="square" rtlCol="0">
            <a:spAutoFit/>
          </a:bodyPr>
          <a:lstStyle/>
          <a:p>
            <a:pPr algn="ctr"/>
            <a:r>
              <a:rPr lang="en-US" sz="918" dirty="0">
                <a:solidFill>
                  <a:prstClr val="black"/>
                </a:solidFill>
                <a:latin typeface="Arial" panose="020B0604020202020204"/>
              </a:rPr>
              <a:t>ATLANTIC AREA &amp; PROCESSING DIVISIONS</a:t>
            </a:r>
          </a:p>
        </p:txBody>
      </p:sp>
      <p:sp>
        <p:nvSpPr>
          <p:cNvPr id="228" name="TextBox 227">
            <a:extLst>
              <a:ext uri="{FF2B5EF4-FFF2-40B4-BE49-F238E27FC236}">
                <a16:creationId xmlns:a16="http://schemas.microsoft.com/office/drawing/2014/main" id="{238FFA71-6630-42CE-9245-84A0E43007FA}"/>
              </a:ext>
            </a:extLst>
          </p:cNvPr>
          <p:cNvSpPr txBox="1"/>
          <p:nvPr/>
        </p:nvSpPr>
        <p:spPr>
          <a:xfrm>
            <a:off x="5156418" y="2789182"/>
            <a:ext cx="1672498" cy="374650"/>
          </a:xfrm>
          <a:prstGeom prst="rect">
            <a:avLst/>
          </a:prstGeom>
          <a:noFill/>
          <a:ln>
            <a:solidFill>
              <a:schemeClr val="tx1"/>
            </a:solidFill>
          </a:ln>
        </p:spPr>
        <p:txBody>
          <a:bodyPr wrap="square" rtlCol="0">
            <a:spAutoFit/>
          </a:bodyPr>
          <a:lstStyle/>
          <a:p>
            <a:pPr algn="ctr"/>
            <a:r>
              <a:rPr lang="en-US" sz="918" dirty="0">
                <a:solidFill>
                  <a:prstClr val="black"/>
                </a:solidFill>
                <a:latin typeface="Arial" panose="020B0604020202020204"/>
              </a:rPr>
              <a:t>CENTRAL AREA &amp; PROCESSING DIVISIONS</a:t>
            </a:r>
          </a:p>
        </p:txBody>
      </p:sp>
      <p:sp>
        <p:nvSpPr>
          <p:cNvPr id="229" name="TextBox 228">
            <a:extLst>
              <a:ext uri="{FF2B5EF4-FFF2-40B4-BE49-F238E27FC236}">
                <a16:creationId xmlns:a16="http://schemas.microsoft.com/office/drawing/2014/main" id="{8387D376-8AE6-4805-A71C-E8C1FE612129}"/>
              </a:ext>
            </a:extLst>
          </p:cNvPr>
          <p:cNvSpPr txBox="1"/>
          <p:nvPr/>
        </p:nvSpPr>
        <p:spPr>
          <a:xfrm>
            <a:off x="9616325" y="2789182"/>
            <a:ext cx="1672498" cy="374650"/>
          </a:xfrm>
          <a:prstGeom prst="rect">
            <a:avLst/>
          </a:prstGeom>
          <a:noFill/>
          <a:ln>
            <a:solidFill>
              <a:schemeClr val="tx1"/>
            </a:solidFill>
          </a:ln>
        </p:spPr>
        <p:txBody>
          <a:bodyPr wrap="square" rtlCol="0">
            <a:spAutoFit/>
          </a:bodyPr>
          <a:lstStyle/>
          <a:p>
            <a:pPr algn="ctr"/>
            <a:r>
              <a:rPr lang="en-US" sz="918" dirty="0">
                <a:solidFill>
                  <a:prstClr val="black"/>
                </a:solidFill>
                <a:latin typeface="Arial" panose="020B0604020202020204"/>
              </a:rPr>
              <a:t>WESTPAC AREA &amp; PROCESSING DIVISIONS</a:t>
            </a:r>
          </a:p>
        </p:txBody>
      </p:sp>
      <p:sp>
        <p:nvSpPr>
          <p:cNvPr id="230" name="TextBox 229">
            <a:extLst>
              <a:ext uri="{FF2B5EF4-FFF2-40B4-BE49-F238E27FC236}">
                <a16:creationId xmlns:a16="http://schemas.microsoft.com/office/drawing/2014/main" id="{85F7F565-2E15-41C2-9EDE-104EC00D31F6}"/>
              </a:ext>
            </a:extLst>
          </p:cNvPr>
          <p:cNvSpPr txBox="1"/>
          <p:nvPr/>
        </p:nvSpPr>
        <p:spPr>
          <a:xfrm>
            <a:off x="7429497" y="2789182"/>
            <a:ext cx="1672498" cy="374650"/>
          </a:xfrm>
          <a:prstGeom prst="rect">
            <a:avLst/>
          </a:prstGeom>
          <a:noFill/>
          <a:ln>
            <a:solidFill>
              <a:schemeClr val="tx1"/>
            </a:solidFill>
          </a:ln>
        </p:spPr>
        <p:txBody>
          <a:bodyPr wrap="square" rtlCol="0">
            <a:spAutoFit/>
          </a:bodyPr>
          <a:lstStyle/>
          <a:p>
            <a:pPr algn="ctr"/>
            <a:r>
              <a:rPr lang="en-US" sz="918" dirty="0">
                <a:solidFill>
                  <a:prstClr val="black"/>
                </a:solidFill>
                <a:latin typeface="Arial" panose="020B0604020202020204"/>
              </a:rPr>
              <a:t>SOUTHERN AREA &amp; PROCESSING DIVISIONS</a:t>
            </a:r>
          </a:p>
        </p:txBody>
      </p:sp>
    </p:spTree>
    <p:extLst>
      <p:ext uri="{BB962C8B-B14F-4D97-AF65-F5344CB8AC3E}">
        <p14:creationId xmlns:p14="http://schemas.microsoft.com/office/powerpoint/2010/main" val="36908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Placeholder 1"/>
          <p:cNvSpPr txBox="1">
            <a:spLocks/>
          </p:cNvSpPr>
          <p:nvPr/>
        </p:nvSpPr>
        <p:spPr>
          <a:xfrm>
            <a:off x="2981616" y="0"/>
            <a:ext cx="900545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defTabSz="913852"/>
            <a:r>
              <a:rPr lang="en-US" sz="2398" dirty="0">
                <a:effectLst/>
                <a:latin typeface="Arial"/>
                <a:cs typeface="Arial"/>
              </a:rPr>
              <a:t>Election Mail Outreach Teams</a:t>
            </a:r>
          </a:p>
        </p:txBody>
      </p:sp>
      <p:sp>
        <p:nvSpPr>
          <p:cNvPr id="20" name="Slide Number Placeholder 19"/>
          <p:cNvSpPr>
            <a:spLocks noGrp="1"/>
          </p:cNvSpPr>
          <p:nvPr>
            <p:ph type="sldNum" sz="quarter" idx="12"/>
          </p:nvPr>
        </p:nvSpPr>
        <p:spPr/>
        <p:txBody>
          <a:bodyPr/>
          <a:lstStyle/>
          <a:p>
            <a:fld id="{D707304A-433C-4B5B-A507-AD407BE4ED27}" type="slidenum">
              <a:rPr lang="en-US" smtClean="0">
                <a:solidFill>
                  <a:prstClr val="white">
                    <a:lumMod val="50000"/>
                  </a:prstClr>
                </a:solidFill>
              </a:rPr>
              <a:pPr/>
              <a:t>6</a:t>
            </a:fld>
            <a:endParaRPr lang="en-US">
              <a:solidFill>
                <a:prstClr val="white">
                  <a:lumMod val="50000"/>
                </a:prstClr>
              </a:solidFill>
            </a:endParaRPr>
          </a:p>
        </p:txBody>
      </p:sp>
      <p:sp>
        <p:nvSpPr>
          <p:cNvPr id="6" name="TextBox 5"/>
          <p:cNvSpPr txBox="1"/>
          <p:nvPr/>
        </p:nvSpPr>
        <p:spPr>
          <a:xfrm>
            <a:off x="276447" y="898818"/>
            <a:ext cx="7098714" cy="5632311"/>
          </a:xfrm>
          <a:prstGeom prst="rect">
            <a:avLst/>
          </a:prstGeom>
          <a:noFill/>
        </p:spPr>
        <p:txBody>
          <a:bodyPr wrap="square" rtlCol="0">
            <a:spAutoFit/>
          </a:bodyPr>
          <a:lstStyle/>
          <a:p>
            <a:pPr marL="690563" indent="-350838">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4 Area Election Mail Field Specialists</a:t>
            </a:r>
          </a:p>
          <a:p>
            <a:pPr marL="1147763" lvl="1" indent="-350838">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Area leadership to promote HQ Election Mail policies with field operations</a:t>
            </a:r>
          </a:p>
          <a:p>
            <a:pPr marL="690563" indent="-350838">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4 Area Directors of Customers Relations</a:t>
            </a:r>
          </a:p>
          <a:p>
            <a:pPr marL="1147763" lvl="1" indent="-350838">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Area leadership and senior point of contact to election officials </a:t>
            </a:r>
          </a:p>
          <a:p>
            <a:pPr marL="690563" indent="-350838">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50 Managers of Customer Relations at the District level</a:t>
            </a:r>
          </a:p>
          <a:p>
            <a:pPr marL="1147763" lvl="1" indent="-350838">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Primary point of contact for the District with Election Officials</a:t>
            </a:r>
          </a:p>
          <a:p>
            <a:pPr marL="690563" indent="-350838">
              <a:buFont typeface="Arial" panose="020B0604020202020204" pitchFamily="34" charset="0"/>
              <a:buChar char="•"/>
            </a:pPr>
            <a:r>
              <a:rPr lang="en-US" sz="2400" b="1" dirty="0">
                <a:solidFill>
                  <a:prstClr val="black"/>
                </a:solidFill>
                <a:latin typeface="Arial" panose="020B0604020202020204" pitchFamily="34" charset="0"/>
                <a:cs typeface="Arial" panose="020B0604020202020204" pitchFamily="34" charset="0"/>
              </a:rPr>
              <a:t>District Election Mail Strike Teams</a:t>
            </a:r>
          </a:p>
          <a:p>
            <a:pPr marL="1147763" lvl="1" indent="-350838">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Cross-functional support to ensure the timely processing and delivery of Election Mail, and address and resolve mailing issues</a:t>
            </a:r>
          </a:p>
        </p:txBody>
      </p:sp>
      <p:sp>
        <p:nvSpPr>
          <p:cNvPr id="8" name="Freeform: Shape 7">
            <a:extLst>
              <a:ext uri="{FF2B5EF4-FFF2-40B4-BE49-F238E27FC236}">
                <a16:creationId xmlns:a16="http://schemas.microsoft.com/office/drawing/2014/main" id="{83DE0397-D3BF-47E9-88C2-4F502D24A6CB}"/>
              </a:ext>
            </a:extLst>
          </p:cNvPr>
          <p:cNvSpPr/>
          <p:nvPr/>
        </p:nvSpPr>
        <p:spPr>
          <a:xfrm>
            <a:off x="8451961" y="3384499"/>
            <a:ext cx="1640761" cy="978865"/>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4 Area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Directors,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Customer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Relations</a:t>
            </a:r>
          </a:p>
        </p:txBody>
      </p:sp>
      <p:sp>
        <p:nvSpPr>
          <p:cNvPr id="9" name="Freeform: Shape 8">
            <a:extLst>
              <a:ext uri="{FF2B5EF4-FFF2-40B4-BE49-F238E27FC236}">
                <a16:creationId xmlns:a16="http://schemas.microsoft.com/office/drawing/2014/main" id="{47CCA448-FEAF-4E70-B6D1-0B4631DD9CC6}"/>
              </a:ext>
            </a:extLst>
          </p:cNvPr>
          <p:cNvSpPr/>
          <p:nvPr/>
        </p:nvSpPr>
        <p:spPr>
          <a:xfrm>
            <a:off x="8451961" y="4575474"/>
            <a:ext cx="1640761" cy="1006017"/>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50 District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Managers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Customer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Relations</a:t>
            </a:r>
          </a:p>
        </p:txBody>
      </p:sp>
      <p:sp>
        <p:nvSpPr>
          <p:cNvPr id="10" name="Freeform: Shape 9">
            <a:extLst>
              <a:ext uri="{FF2B5EF4-FFF2-40B4-BE49-F238E27FC236}">
                <a16:creationId xmlns:a16="http://schemas.microsoft.com/office/drawing/2014/main" id="{8B61DED0-1F11-4BCE-BF15-7B65CD02384B}"/>
              </a:ext>
            </a:extLst>
          </p:cNvPr>
          <p:cNvSpPr/>
          <p:nvPr/>
        </p:nvSpPr>
        <p:spPr>
          <a:xfrm>
            <a:off x="10587112" y="4552517"/>
            <a:ext cx="1328441" cy="1009770"/>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District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Strike Teams</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(Cross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Functional)</a:t>
            </a:r>
          </a:p>
        </p:txBody>
      </p:sp>
      <p:sp>
        <p:nvSpPr>
          <p:cNvPr id="11" name="Freeform: Shape 10">
            <a:extLst>
              <a:ext uri="{FF2B5EF4-FFF2-40B4-BE49-F238E27FC236}">
                <a16:creationId xmlns:a16="http://schemas.microsoft.com/office/drawing/2014/main" id="{FE1C14E9-3CF5-4FC6-949D-343B4AB77385}"/>
              </a:ext>
            </a:extLst>
          </p:cNvPr>
          <p:cNvSpPr/>
          <p:nvPr/>
        </p:nvSpPr>
        <p:spPr>
          <a:xfrm>
            <a:off x="7259446" y="2291800"/>
            <a:ext cx="1404856" cy="895263"/>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4 Area VPs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Retail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&amp; Delivery</a:t>
            </a:r>
          </a:p>
        </p:txBody>
      </p:sp>
      <p:sp>
        <p:nvSpPr>
          <p:cNvPr id="12" name="Freeform: Shape 11">
            <a:extLst>
              <a:ext uri="{FF2B5EF4-FFF2-40B4-BE49-F238E27FC236}">
                <a16:creationId xmlns:a16="http://schemas.microsoft.com/office/drawing/2014/main" id="{45D40205-3589-451E-BB9C-96110B9F9101}"/>
              </a:ext>
            </a:extLst>
          </p:cNvPr>
          <p:cNvSpPr/>
          <p:nvPr/>
        </p:nvSpPr>
        <p:spPr>
          <a:xfrm>
            <a:off x="10448779" y="2315374"/>
            <a:ext cx="1466774" cy="786688"/>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2 Processing &amp;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Maintenance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Regions</a:t>
            </a:r>
          </a:p>
        </p:txBody>
      </p:sp>
      <p:cxnSp>
        <p:nvCxnSpPr>
          <p:cNvPr id="13" name="Straight Connector 12">
            <a:extLst>
              <a:ext uri="{FF2B5EF4-FFF2-40B4-BE49-F238E27FC236}">
                <a16:creationId xmlns:a16="http://schemas.microsoft.com/office/drawing/2014/main" id="{B40DB198-9C2B-4989-B212-EA042985E106}"/>
              </a:ext>
            </a:extLst>
          </p:cNvPr>
          <p:cNvCxnSpPr>
            <a:cxnSpLocks/>
          </p:cNvCxnSpPr>
          <p:nvPr/>
        </p:nvCxnSpPr>
        <p:spPr>
          <a:xfrm>
            <a:off x="9324975" y="2197655"/>
            <a:ext cx="14878" cy="1141235"/>
          </a:xfrm>
          <a:prstGeom prst="line">
            <a:avLst/>
          </a:prstGeom>
          <a:noFill/>
          <a:ln w="6350" cap="flat" cmpd="sng" algn="ctr">
            <a:solidFill>
              <a:srgbClr val="5B9BD5"/>
            </a:solidFill>
            <a:prstDash val="solid"/>
            <a:miter lim="800000"/>
          </a:ln>
          <a:effectLst/>
        </p:spPr>
      </p:cxnSp>
      <p:sp>
        <p:nvSpPr>
          <p:cNvPr id="14" name="Freeform: Shape 13">
            <a:extLst>
              <a:ext uri="{FF2B5EF4-FFF2-40B4-BE49-F238E27FC236}">
                <a16:creationId xmlns:a16="http://schemas.microsoft.com/office/drawing/2014/main" id="{F4AE314B-B7F1-4003-AFEA-1022F1F98E70}"/>
              </a:ext>
            </a:extLst>
          </p:cNvPr>
          <p:cNvSpPr/>
          <p:nvPr/>
        </p:nvSpPr>
        <p:spPr>
          <a:xfrm>
            <a:off x="10410788" y="1309802"/>
            <a:ext cx="1640761" cy="887853"/>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HQ Cross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Functional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Election Team</a:t>
            </a:r>
          </a:p>
        </p:txBody>
      </p:sp>
      <p:cxnSp>
        <p:nvCxnSpPr>
          <p:cNvPr id="15" name="Straight Connector 14">
            <a:extLst>
              <a:ext uri="{FF2B5EF4-FFF2-40B4-BE49-F238E27FC236}">
                <a16:creationId xmlns:a16="http://schemas.microsoft.com/office/drawing/2014/main" id="{3C554672-4AF0-4A41-A4E2-A0F53C12026A}"/>
              </a:ext>
            </a:extLst>
          </p:cNvPr>
          <p:cNvCxnSpPr>
            <a:cxnSpLocks/>
          </p:cNvCxnSpPr>
          <p:nvPr/>
        </p:nvCxnSpPr>
        <p:spPr>
          <a:xfrm>
            <a:off x="9272341" y="4346687"/>
            <a:ext cx="1" cy="211428"/>
          </a:xfrm>
          <a:prstGeom prst="line">
            <a:avLst/>
          </a:prstGeom>
          <a:noFill/>
          <a:ln w="6350" cap="flat" cmpd="sng" algn="ctr">
            <a:solidFill>
              <a:srgbClr val="5B9BD5"/>
            </a:solidFill>
            <a:prstDash val="solid"/>
            <a:miter lim="800000"/>
          </a:ln>
          <a:effectLst/>
        </p:spPr>
      </p:cxnSp>
      <p:cxnSp>
        <p:nvCxnSpPr>
          <p:cNvPr id="16" name="Straight Connector 15">
            <a:extLst>
              <a:ext uri="{FF2B5EF4-FFF2-40B4-BE49-F238E27FC236}">
                <a16:creationId xmlns:a16="http://schemas.microsoft.com/office/drawing/2014/main" id="{35A8FD63-AB99-4A37-9E82-EF03EA7DD36A}"/>
              </a:ext>
            </a:extLst>
          </p:cNvPr>
          <p:cNvCxnSpPr>
            <a:cxnSpLocks/>
          </p:cNvCxnSpPr>
          <p:nvPr/>
        </p:nvCxnSpPr>
        <p:spPr>
          <a:xfrm>
            <a:off x="9726200" y="2216308"/>
            <a:ext cx="0" cy="492410"/>
          </a:xfrm>
          <a:prstGeom prst="line">
            <a:avLst/>
          </a:prstGeom>
          <a:noFill/>
          <a:ln w="6350" cap="flat" cmpd="sng" algn="ctr">
            <a:solidFill>
              <a:srgbClr val="5B9BD5"/>
            </a:solidFill>
            <a:prstDash val="solid"/>
            <a:miter lim="800000"/>
          </a:ln>
          <a:effectLst/>
        </p:spPr>
      </p:cxnSp>
      <p:cxnSp>
        <p:nvCxnSpPr>
          <p:cNvPr id="17" name="Straight Connector 16">
            <a:extLst>
              <a:ext uri="{FF2B5EF4-FFF2-40B4-BE49-F238E27FC236}">
                <a16:creationId xmlns:a16="http://schemas.microsoft.com/office/drawing/2014/main" id="{6EB781C0-4302-40B6-96F6-DAD4CEA8A690}"/>
              </a:ext>
            </a:extLst>
          </p:cNvPr>
          <p:cNvCxnSpPr>
            <a:cxnSpLocks/>
          </p:cNvCxnSpPr>
          <p:nvPr/>
        </p:nvCxnSpPr>
        <p:spPr>
          <a:xfrm>
            <a:off x="8664302" y="2714880"/>
            <a:ext cx="386347" cy="9697"/>
          </a:xfrm>
          <a:prstGeom prst="line">
            <a:avLst/>
          </a:prstGeom>
          <a:noFill/>
          <a:ln w="6350" cap="flat" cmpd="sng" algn="ctr">
            <a:solidFill>
              <a:srgbClr val="5B9BD5"/>
            </a:solidFill>
            <a:prstDash val="solid"/>
            <a:miter lim="800000"/>
          </a:ln>
          <a:effectLst/>
        </p:spPr>
      </p:cxnSp>
      <p:cxnSp>
        <p:nvCxnSpPr>
          <p:cNvPr id="18" name="Straight Connector 17">
            <a:extLst>
              <a:ext uri="{FF2B5EF4-FFF2-40B4-BE49-F238E27FC236}">
                <a16:creationId xmlns:a16="http://schemas.microsoft.com/office/drawing/2014/main" id="{3C06CC25-166F-4F8F-8013-CDB55737B7F8}"/>
              </a:ext>
            </a:extLst>
          </p:cNvPr>
          <p:cNvCxnSpPr>
            <a:cxnSpLocks/>
          </p:cNvCxnSpPr>
          <p:nvPr/>
        </p:nvCxnSpPr>
        <p:spPr>
          <a:xfrm flipV="1">
            <a:off x="9726200" y="2694802"/>
            <a:ext cx="706086" cy="13916"/>
          </a:xfrm>
          <a:prstGeom prst="line">
            <a:avLst/>
          </a:prstGeom>
          <a:noFill/>
          <a:ln w="6350" cap="flat" cmpd="sng" algn="ctr">
            <a:solidFill>
              <a:srgbClr val="5B9BD5"/>
            </a:solidFill>
            <a:prstDash val="solid"/>
            <a:miter lim="800000"/>
          </a:ln>
          <a:effectLst/>
        </p:spPr>
      </p:cxnSp>
      <p:cxnSp>
        <p:nvCxnSpPr>
          <p:cNvPr id="22" name="Straight Connector 21">
            <a:extLst>
              <a:ext uri="{FF2B5EF4-FFF2-40B4-BE49-F238E27FC236}">
                <a16:creationId xmlns:a16="http://schemas.microsoft.com/office/drawing/2014/main" id="{48EB15CA-FD02-411B-9A4D-6FDBC09D6C8D}"/>
              </a:ext>
            </a:extLst>
          </p:cNvPr>
          <p:cNvCxnSpPr>
            <a:cxnSpLocks/>
          </p:cNvCxnSpPr>
          <p:nvPr/>
        </p:nvCxnSpPr>
        <p:spPr>
          <a:xfrm>
            <a:off x="9050649" y="2216308"/>
            <a:ext cx="0" cy="508269"/>
          </a:xfrm>
          <a:prstGeom prst="line">
            <a:avLst/>
          </a:prstGeom>
          <a:noFill/>
          <a:ln w="6350" cap="flat" cmpd="sng" algn="ctr">
            <a:solidFill>
              <a:srgbClr val="5B9BD5"/>
            </a:solidFill>
            <a:prstDash val="solid"/>
            <a:miter lim="800000"/>
          </a:ln>
          <a:effectLst/>
        </p:spPr>
      </p:cxnSp>
      <p:cxnSp>
        <p:nvCxnSpPr>
          <p:cNvPr id="23" name="Straight Connector 22">
            <a:extLst>
              <a:ext uri="{FF2B5EF4-FFF2-40B4-BE49-F238E27FC236}">
                <a16:creationId xmlns:a16="http://schemas.microsoft.com/office/drawing/2014/main" id="{D1E61F99-8011-40A1-A300-99AF942CE36A}"/>
              </a:ext>
            </a:extLst>
          </p:cNvPr>
          <p:cNvCxnSpPr>
            <a:cxnSpLocks/>
          </p:cNvCxnSpPr>
          <p:nvPr/>
        </p:nvCxnSpPr>
        <p:spPr>
          <a:xfrm flipH="1">
            <a:off x="10092722" y="4997128"/>
            <a:ext cx="494390" cy="0"/>
          </a:xfrm>
          <a:prstGeom prst="line">
            <a:avLst/>
          </a:prstGeom>
          <a:noFill/>
          <a:ln w="6350" cap="flat" cmpd="sng" algn="ctr">
            <a:solidFill>
              <a:srgbClr val="5B9BD5"/>
            </a:solidFill>
            <a:prstDash val="solid"/>
            <a:miter lim="800000"/>
          </a:ln>
          <a:effectLst/>
        </p:spPr>
      </p:cxnSp>
      <p:sp>
        <p:nvSpPr>
          <p:cNvPr id="24" name="Freeform: Shape 23">
            <a:extLst>
              <a:ext uri="{FF2B5EF4-FFF2-40B4-BE49-F238E27FC236}">
                <a16:creationId xmlns:a16="http://schemas.microsoft.com/office/drawing/2014/main" id="{6D1DADB2-1697-4CC9-BCC9-6DD672B23AED}"/>
              </a:ext>
            </a:extLst>
          </p:cNvPr>
          <p:cNvSpPr/>
          <p:nvPr/>
        </p:nvSpPr>
        <p:spPr>
          <a:xfrm>
            <a:off x="9446810" y="6041824"/>
            <a:ext cx="1194282" cy="692045"/>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rgbClr val="FFC000">
              <a:lumMod val="20000"/>
              <a:lumOff val="80000"/>
            </a:srgb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7,500+ Local Jurisdiction Administrators</a:t>
            </a:r>
          </a:p>
        </p:txBody>
      </p:sp>
      <p:sp>
        <p:nvSpPr>
          <p:cNvPr id="25" name="Freeform: Shape 24">
            <a:extLst>
              <a:ext uri="{FF2B5EF4-FFF2-40B4-BE49-F238E27FC236}">
                <a16:creationId xmlns:a16="http://schemas.microsoft.com/office/drawing/2014/main" id="{378E6F3A-91D4-462C-AAB3-5EA35E90386C}"/>
              </a:ext>
            </a:extLst>
          </p:cNvPr>
          <p:cNvSpPr/>
          <p:nvPr/>
        </p:nvSpPr>
        <p:spPr>
          <a:xfrm>
            <a:off x="6985526" y="6030866"/>
            <a:ext cx="1139239" cy="692045"/>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rgbClr val="FFC000">
              <a:lumMod val="20000"/>
              <a:lumOff val="80000"/>
            </a:srgb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Chief State </a:t>
            </a:r>
          </a:p>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Election Executives</a:t>
            </a:r>
          </a:p>
        </p:txBody>
      </p:sp>
      <p:sp>
        <p:nvSpPr>
          <p:cNvPr id="26" name="Freeform: Shape 25">
            <a:extLst>
              <a:ext uri="{FF2B5EF4-FFF2-40B4-BE49-F238E27FC236}">
                <a16:creationId xmlns:a16="http://schemas.microsoft.com/office/drawing/2014/main" id="{E441BCFF-2A87-4077-AC7A-442F3D2CB4E2}"/>
              </a:ext>
            </a:extLst>
          </p:cNvPr>
          <p:cNvSpPr/>
          <p:nvPr/>
        </p:nvSpPr>
        <p:spPr>
          <a:xfrm>
            <a:off x="8216168" y="6040628"/>
            <a:ext cx="1139239" cy="692046"/>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rgbClr val="FFC000">
              <a:lumMod val="20000"/>
              <a:lumOff val="80000"/>
            </a:srgb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State </a:t>
            </a:r>
          </a:p>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Elections </a:t>
            </a:r>
          </a:p>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Directors</a:t>
            </a:r>
          </a:p>
        </p:txBody>
      </p:sp>
      <p:sp>
        <p:nvSpPr>
          <p:cNvPr id="27" name="Arrow: Down 26">
            <a:extLst>
              <a:ext uri="{FF2B5EF4-FFF2-40B4-BE49-F238E27FC236}">
                <a16:creationId xmlns:a16="http://schemas.microsoft.com/office/drawing/2014/main" id="{5F86D755-25FF-4530-918F-2F91DDB1F4D5}"/>
              </a:ext>
            </a:extLst>
          </p:cNvPr>
          <p:cNvSpPr/>
          <p:nvPr/>
        </p:nvSpPr>
        <p:spPr>
          <a:xfrm rot="2976747">
            <a:off x="8188110" y="5597588"/>
            <a:ext cx="246276" cy="348496"/>
          </a:xfrm>
          <a:prstGeom prst="downArrow">
            <a:avLst/>
          </a:prstGeom>
          <a:solidFill>
            <a:srgbClr val="A5A5A5">
              <a:lumMod val="40000"/>
              <a:lumOff val="60000"/>
            </a:srgbClr>
          </a:solidFill>
          <a:ln w="12700" cap="flat" cmpd="sng" algn="ctr">
            <a:solidFill>
              <a:srgbClr val="5B9BD5">
                <a:shade val="50000"/>
              </a:srgbClr>
            </a:solidFill>
            <a:prstDash val="solid"/>
            <a:miter lim="800000"/>
          </a:ln>
          <a:effectLst/>
        </p:spPr>
        <p:txBody>
          <a:bodyPr rtlCol="0" anchor="ctr"/>
          <a:lstStyle/>
          <a:p>
            <a:pPr algn="ctr" defTabSz="914126">
              <a:defRPr/>
            </a:pPr>
            <a:endParaRPr lang="en-US" sz="1799" kern="0">
              <a:solidFill>
                <a:prstClr val="white"/>
              </a:solidFill>
              <a:latin typeface="Rockwell"/>
            </a:endParaRPr>
          </a:p>
        </p:txBody>
      </p:sp>
      <p:sp>
        <p:nvSpPr>
          <p:cNvPr id="28" name="Arrow: Down 27">
            <a:extLst>
              <a:ext uri="{FF2B5EF4-FFF2-40B4-BE49-F238E27FC236}">
                <a16:creationId xmlns:a16="http://schemas.microsoft.com/office/drawing/2014/main" id="{CD34E3C9-3FE0-4D1E-9694-5C5924D1D698}"/>
              </a:ext>
            </a:extLst>
          </p:cNvPr>
          <p:cNvSpPr/>
          <p:nvPr/>
        </p:nvSpPr>
        <p:spPr>
          <a:xfrm>
            <a:off x="8932327" y="5641084"/>
            <a:ext cx="246276" cy="348496"/>
          </a:xfrm>
          <a:prstGeom prst="downArrow">
            <a:avLst/>
          </a:prstGeom>
          <a:solidFill>
            <a:srgbClr val="A5A5A5">
              <a:lumMod val="40000"/>
              <a:lumOff val="60000"/>
            </a:srgbClr>
          </a:solidFill>
          <a:ln w="12700" cap="flat" cmpd="sng" algn="ctr">
            <a:solidFill>
              <a:srgbClr val="5B9BD5">
                <a:shade val="50000"/>
              </a:srgbClr>
            </a:solidFill>
            <a:prstDash val="solid"/>
            <a:miter lim="800000"/>
          </a:ln>
          <a:effectLst/>
        </p:spPr>
        <p:txBody>
          <a:bodyPr rtlCol="0" anchor="ctr"/>
          <a:lstStyle/>
          <a:p>
            <a:pPr algn="ctr" defTabSz="914126">
              <a:defRPr/>
            </a:pPr>
            <a:endParaRPr lang="en-US" sz="1799" kern="0">
              <a:solidFill>
                <a:prstClr val="white"/>
              </a:solidFill>
              <a:latin typeface="Rockwell"/>
            </a:endParaRPr>
          </a:p>
        </p:txBody>
      </p:sp>
      <p:sp>
        <p:nvSpPr>
          <p:cNvPr id="29" name="Arrow: Down 28">
            <a:extLst>
              <a:ext uri="{FF2B5EF4-FFF2-40B4-BE49-F238E27FC236}">
                <a16:creationId xmlns:a16="http://schemas.microsoft.com/office/drawing/2014/main" id="{DC34E43D-C3B2-42F6-9E2B-4C928A0B89A2}"/>
              </a:ext>
            </a:extLst>
          </p:cNvPr>
          <p:cNvSpPr/>
          <p:nvPr/>
        </p:nvSpPr>
        <p:spPr>
          <a:xfrm rot="18731558">
            <a:off x="9837294" y="5607071"/>
            <a:ext cx="246276" cy="348496"/>
          </a:xfrm>
          <a:prstGeom prst="downArrow">
            <a:avLst/>
          </a:prstGeom>
          <a:solidFill>
            <a:srgbClr val="A5A5A5">
              <a:lumMod val="40000"/>
              <a:lumOff val="60000"/>
            </a:srgbClr>
          </a:solidFill>
          <a:ln w="12700" cap="flat" cmpd="sng" algn="ctr">
            <a:solidFill>
              <a:srgbClr val="5B9BD5">
                <a:shade val="50000"/>
              </a:srgbClr>
            </a:solidFill>
            <a:prstDash val="solid"/>
            <a:miter lim="800000"/>
          </a:ln>
          <a:effectLst/>
        </p:spPr>
        <p:txBody>
          <a:bodyPr rtlCol="0" anchor="ctr"/>
          <a:lstStyle/>
          <a:p>
            <a:pPr algn="ctr" defTabSz="914126">
              <a:defRPr/>
            </a:pPr>
            <a:endParaRPr lang="en-US" sz="1799" kern="0">
              <a:solidFill>
                <a:prstClr val="white"/>
              </a:solidFill>
              <a:latin typeface="Rockwell"/>
            </a:endParaRPr>
          </a:p>
        </p:txBody>
      </p:sp>
      <p:sp>
        <p:nvSpPr>
          <p:cNvPr id="30" name="Freeform: Shape 29">
            <a:extLst>
              <a:ext uri="{FF2B5EF4-FFF2-40B4-BE49-F238E27FC236}">
                <a16:creationId xmlns:a16="http://schemas.microsoft.com/office/drawing/2014/main" id="{A9F66209-1E68-4AE5-9D2D-29F0FD12B897}"/>
              </a:ext>
            </a:extLst>
          </p:cNvPr>
          <p:cNvSpPr/>
          <p:nvPr/>
        </p:nvSpPr>
        <p:spPr>
          <a:xfrm>
            <a:off x="7928517" y="1313759"/>
            <a:ext cx="2315801" cy="887853"/>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ysClr val="window" lastClr="FFFFFF">
              <a:hueOff val="0"/>
              <a:satOff val="0"/>
              <a:lumOff val="0"/>
              <a:alphaOff val="0"/>
            </a:sys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Director, Election &amp; Government Mail Services </a:t>
            </a:r>
          </a:p>
          <a:p>
            <a:pPr algn="ctr" defTabSz="399930">
              <a:lnSpc>
                <a:spcPct val="90000"/>
              </a:lnSpc>
              <a:spcBef>
                <a:spcPct val="0"/>
              </a:spcBef>
              <a:spcAft>
                <a:spcPct val="35000"/>
              </a:spcAft>
              <a:defRPr/>
            </a:pPr>
            <a:r>
              <a:rPr lang="en-US" sz="1200" b="1" kern="0" dirty="0">
                <a:solidFill>
                  <a:srgbClr val="4472C4"/>
                </a:solidFill>
                <a:latin typeface="Arial" panose="020B0604020202020204"/>
                <a:cs typeface="Arial" panose="020B0604020202020204" pitchFamily="34" charset="0"/>
              </a:rPr>
              <a:t>(w 4 Area Specialists)</a:t>
            </a:r>
          </a:p>
        </p:txBody>
      </p:sp>
      <p:cxnSp>
        <p:nvCxnSpPr>
          <p:cNvPr id="43" name="Straight Connector 42">
            <a:extLst>
              <a:ext uri="{FF2B5EF4-FFF2-40B4-BE49-F238E27FC236}">
                <a16:creationId xmlns:a16="http://schemas.microsoft.com/office/drawing/2014/main" id="{BAB6812D-4136-460D-9825-83EF5039120C}"/>
              </a:ext>
            </a:extLst>
          </p:cNvPr>
          <p:cNvCxnSpPr>
            <a:cxnSpLocks/>
          </p:cNvCxnSpPr>
          <p:nvPr/>
        </p:nvCxnSpPr>
        <p:spPr>
          <a:xfrm flipV="1">
            <a:off x="10244318" y="1751902"/>
            <a:ext cx="187968" cy="1170"/>
          </a:xfrm>
          <a:prstGeom prst="line">
            <a:avLst/>
          </a:prstGeom>
          <a:noFill/>
          <a:ln w="6350" cap="flat" cmpd="sng" algn="ctr">
            <a:solidFill>
              <a:srgbClr val="5B9BD5"/>
            </a:solidFill>
            <a:prstDash val="solid"/>
            <a:miter lim="800000"/>
          </a:ln>
          <a:effectLst/>
        </p:spPr>
      </p:cxnSp>
      <p:sp>
        <p:nvSpPr>
          <p:cNvPr id="2" name="Freeform: Shape 1">
            <a:extLst>
              <a:ext uri="{FF2B5EF4-FFF2-40B4-BE49-F238E27FC236}">
                <a16:creationId xmlns:a16="http://schemas.microsoft.com/office/drawing/2014/main" id="{CAF66156-7078-76BB-9D64-C84C6F6BC6FB}"/>
              </a:ext>
            </a:extLst>
          </p:cNvPr>
          <p:cNvSpPr/>
          <p:nvPr/>
        </p:nvSpPr>
        <p:spPr>
          <a:xfrm>
            <a:off x="10732495" y="6054732"/>
            <a:ext cx="1194282" cy="692045"/>
          </a:xfrm>
          <a:custGeom>
            <a:avLst/>
            <a:gdLst>
              <a:gd name="connsiteX0" fmla="*/ 0 w 877184"/>
              <a:gd name="connsiteY0" fmla="*/ 58479 h 584789"/>
              <a:gd name="connsiteX1" fmla="*/ 58479 w 877184"/>
              <a:gd name="connsiteY1" fmla="*/ 0 h 584789"/>
              <a:gd name="connsiteX2" fmla="*/ 818705 w 877184"/>
              <a:gd name="connsiteY2" fmla="*/ 0 h 584789"/>
              <a:gd name="connsiteX3" fmla="*/ 877184 w 877184"/>
              <a:gd name="connsiteY3" fmla="*/ 58479 h 584789"/>
              <a:gd name="connsiteX4" fmla="*/ 877184 w 877184"/>
              <a:gd name="connsiteY4" fmla="*/ 526310 h 584789"/>
              <a:gd name="connsiteX5" fmla="*/ 818705 w 877184"/>
              <a:gd name="connsiteY5" fmla="*/ 584789 h 584789"/>
              <a:gd name="connsiteX6" fmla="*/ 58479 w 877184"/>
              <a:gd name="connsiteY6" fmla="*/ 584789 h 584789"/>
              <a:gd name="connsiteX7" fmla="*/ 0 w 877184"/>
              <a:gd name="connsiteY7" fmla="*/ 526310 h 584789"/>
              <a:gd name="connsiteX8" fmla="*/ 0 w 877184"/>
              <a:gd name="connsiteY8" fmla="*/ 58479 h 58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84" h="584789">
                <a:moveTo>
                  <a:pt x="0" y="58479"/>
                </a:moveTo>
                <a:cubicBezTo>
                  <a:pt x="0" y="26182"/>
                  <a:pt x="26182" y="0"/>
                  <a:pt x="58479" y="0"/>
                </a:cubicBezTo>
                <a:lnTo>
                  <a:pt x="818705" y="0"/>
                </a:lnTo>
                <a:cubicBezTo>
                  <a:pt x="851002" y="0"/>
                  <a:pt x="877184" y="26182"/>
                  <a:pt x="877184" y="58479"/>
                </a:cubicBezTo>
                <a:lnTo>
                  <a:pt x="877184" y="526310"/>
                </a:lnTo>
                <a:cubicBezTo>
                  <a:pt x="877184" y="558607"/>
                  <a:pt x="851002" y="584789"/>
                  <a:pt x="818705" y="584789"/>
                </a:cubicBezTo>
                <a:lnTo>
                  <a:pt x="58479" y="584789"/>
                </a:lnTo>
                <a:cubicBezTo>
                  <a:pt x="26182" y="584789"/>
                  <a:pt x="0" y="558607"/>
                  <a:pt x="0" y="526310"/>
                </a:cubicBezTo>
                <a:lnTo>
                  <a:pt x="0" y="58479"/>
                </a:lnTo>
                <a:close/>
              </a:path>
            </a:pathLst>
          </a:custGeom>
          <a:solidFill>
            <a:srgbClr val="FFC000">
              <a:lumMod val="20000"/>
              <a:lumOff val="80000"/>
            </a:srgbClr>
          </a:solidFill>
          <a:ln w="12700" cap="flat" cmpd="sng" algn="ctr">
            <a:solidFill>
              <a:srgbClr val="4472C4">
                <a:shade val="80000"/>
                <a:hueOff val="0"/>
                <a:satOff val="0"/>
                <a:lumOff val="0"/>
                <a:alphaOff val="0"/>
              </a:srgbClr>
            </a:solidFill>
            <a:prstDash val="solid"/>
            <a:miter lim="800000"/>
          </a:ln>
          <a:effectLst/>
        </p:spPr>
        <p:txBody>
          <a:bodyPr spcFirstLastPara="0" vert="horz" wrap="square" lIns="51405" tIns="51405" rIns="51405" bIns="51405" numCol="1" spcCol="1270" anchor="ctr" anchorCtr="0">
            <a:noAutofit/>
          </a:bodyPr>
          <a:lstStyle/>
          <a:p>
            <a:pPr algn="ctr" defTabSz="399930">
              <a:lnSpc>
                <a:spcPct val="90000"/>
              </a:lnSpc>
              <a:spcBef>
                <a:spcPct val="0"/>
              </a:spcBef>
              <a:spcAft>
                <a:spcPct val="35000"/>
              </a:spcAft>
              <a:defRPr/>
            </a:pPr>
            <a:r>
              <a:rPr lang="en-US" sz="1200" b="1" kern="0" dirty="0">
                <a:solidFill>
                  <a:srgbClr val="4472C4"/>
                </a:solidFill>
                <a:cs typeface="Arial" panose="020B0604020202020204" pitchFamily="34" charset="0"/>
              </a:rPr>
              <a:t>Tribal Election Leaders</a:t>
            </a:r>
          </a:p>
        </p:txBody>
      </p:sp>
      <p:sp>
        <p:nvSpPr>
          <p:cNvPr id="4" name="Arrow: Down 3">
            <a:extLst>
              <a:ext uri="{FF2B5EF4-FFF2-40B4-BE49-F238E27FC236}">
                <a16:creationId xmlns:a16="http://schemas.microsoft.com/office/drawing/2014/main" id="{48C79C2C-82C5-0795-1CA8-F02C75713A2C}"/>
              </a:ext>
            </a:extLst>
          </p:cNvPr>
          <p:cNvSpPr/>
          <p:nvPr/>
        </p:nvSpPr>
        <p:spPr>
          <a:xfrm rot="18731558">
            <a:off x="10471804" y="5401486"/>
            <a:ext cx="192519" cy="679367"/>
          </a:xfrm>
          <a:prstGeom prst="downArrow">
            <a:avLst/>
          </a:prstGeom>
          <a:solidFill>
            <a:srgbClr val="A5A5A5">
              <a:lumMod val="40000"/>
              <a:lumOff val="60000"/>
            </a:srgbClr>
          </a:solidFill>
          <a:ln w="12700" cap="flat" cmpd="sng" algn="ctr">
            <a:solidFill>
              <a:srgbClr val="5B9BD5">
                <a:shade val="50000"/>
              </a:srgbClr>
            </a:solidFill>
            <a:prstDash val="solid"/>
            <a:miter lim="800000"/>
          </a:ln>
          <a:effectLst/>
        </p:spPr>
        <p:txBody>
          <a:bodyPr rtlCol="0" anchor="ctr"/>
          <a:lstStyle/>
          <a:p>
            <a:pPr algn="ctr" defTabSz="914126">
              <a:defRPr/>
            </a:pPr>
            <a:endParaRPr lang="en-US" sz="1799" kern="0">
              <a:solidFill>
                <a:prstClr val="white"/>
              </a:solidFill>
              <a:latin typeface="Rockwell"/>
            </a:endParaRPr>
          </a:p>
        </p:txBody>
      </p:sp>
    </p:spTree>
    <p:extLst>
      <p:ext uri="{BB962C8B-B14F-4D97-AF65-F5344CB8AC3E}">
        <p14:creationId xmlns:p14="http://schemas.microsoft.com/office/powerpoint/2010/main" val="31382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48896FB-F48D-B2FB-ADAB-400D114D7A5B}"/>
              </a:ext>
            </a:extLst>
          </p:cNvPr>
          <p:cNvSpPr txBox="1">
            <a:spLocks/>
          </p:cNvSpPr>
          <p:nvPr/>
        </p:nvSpPr>
        <p:spPr>
          <a:xfrm>
            <a:off x="136954" y="52381"/>
            <a:ext cx="10941076" cy="687602"/>
          </a:xfrm>
          <a:prstGeom prst="rect">
            <a:avLst/>
          </a:prstGeom>
        </p:spPr>
        <p:txBody>
          <a:bodyPr vert="horz" lIns="91320" tIns="45660" rIns="91320" bIns="45660" rtlCol="0" anchor="ctr">
            <a:noAutofit/>
          </a:bodyPr>
          <a:lstStyle>
            <a:lvl1pPr algn="r" defTabSz="914400" rtl="0" eaLnBrk="1" latinLnBrk="0" hangingPunct="1">
              <a:lnSpc>
                <a:spcPct val="90000"/>
              </a:lnSpc>
              <a:spcBef>
                <a:spcPct val="0"/>
              </a:spcBef>
              <a:buNone/>
              <a:defRPr sz="2400" b="1" kern="1200">
                <a:solidFill>
                  <a:srgbClr val="304E96"/>
                </a:solidFill>
                <a:effectLst>
                  <a:outerShdw blurRad="38100" dist="38100" dir="2700000" algn="tl">
                    <a:srgbClr val="000000">
                      <a:alpha val="43137"/>
                    </a:srgbClr>
                  </a:outerShdw>
                </a:effectLst>
                <a:latin typeface="+mn-lt"/>
                <a:ea typeface="+mj-ea"/>
                <a:cs typeface="+mj-cs"/>
              </a:defRPr>
            </a:lvl1pPr>
          </a:lstStyle>
          <a:p>
            <a:pPr marL="228600" lvl="1" algn="r">
              <a:spcBef>
                <a:spcPts val="1000"/>
              </a:spcBef>
            </a:pPr>
            <a:r>
              <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ELECTION &amp; GOVERNMENT MAIL SERVICES</a:t>
            </a:r>
            <a:endParaRPr 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5" name="TextBox 4">
            <a:extLst>
              <a:ext uri="{FF2B5EF4-FFF2-40B4-BE49-F238E27FC236}">
                <a16:creationId xmlns:a16="http://schemas.microsoft.com/office/drawing/2014/main" id="{3A29D683-AEC6-F278-DE96-721AB12111C0}"/>
              </a:ext>
            </a:extLst>
          </p:cNvPr>
          <p:cNvSpPr txBox="1"/>
          <p:nvPr/>
        </p:nvSpPr>
        <p:spPr>
          <a:xfrm>
            <a:off x="5" y="649229"/>
            <a:ext cx="12185651" cy="379626"/>
          </a:xfrm>
          <a:prstGeom prst="rect">
            <a:avLst/>
          </a:prstGeom>
          <a:solidFill>
            <a:srgbClr val="EBF1F6">
              <a:lumMod val="50000"/>
            </a:srgbClr>
          </a:solidFill>
        </p:spPr>
        <p:txBody>
          <a:bodyPr wrap="square" lIns="91416" tIns="45708" rIns="91416" bIns="45708" rtlCol="0" anchor="ctr">
            <a:noAutofit/>
          </a:bodyPr>
          <a:lstStyle/>
          <a:p>
            <a:pPr algn="ctr" defTabSz="913852">
              <a:defRPr/>
            </a:pPr>
            <a:r>
              <a:rPr lang="en-US" sz="2000" b="1" kern="0" dirty="0">
                <a:solidFill>
                  <a:schemeClr val="bg1"/>
                </a:solidFill>
              </a:rPr>
              <a:t>Upcoming USPS Outreach and Communications</a:t>
            </a:r>
          </a:p>
        </p:txBody>
      </p:sp>
      <p:sp>
        <p:nvSpPr>
          <p:cNvPr id="8" name="TextBox 7">
            <a:extLst>
              <a:ext uri="{FF2B5EF4-FFF2-40B4-BE49-F238E27FC236}">
                <a16:creationId xmlns:a16="http://schemas.microsoft.com/office/drawing/2014/main" id="{ED4DFA0E-CA7D-ED81-CF65-46DA30E83F5E}"/>
              </a:ext>
            </a:extLst>
          </p:cNvPr>
          <p:cNvSpPr txBox="1"/>
          <p:nvPr/>
        </p:nvSpPr>
        <p:spPr>
          <a:xfrm>
            <a:off x="136954" y="1154478"/>
            <a:ext cx="11701181" cy="4549043"/>
          </a:xfrm>
          <a:prstGeom prst="rect">
            <a:avLst/>
          </a:prstGeom>
          <a:solidFill>
            <a:sysClr val="window" lastClr="FFFFFF">
              <a:lumMod val="95000"/>
            </a:sysClr>
          </a:solidFill>
        </p:spPr>
        <p:txBody>
          <a:bodyPr wrap="square" lIns="91416" tIns="45708" rIns="91416" bIns="45708" rtlCol="0" anchor="t" anchorCtr="0">
            <a:noAutofit/>
          </a:bodyPr>
          <a:lstStyle/>
          <a:p>
            <a:pPr marL="0" lvl="1">
              <a:buSzPct val="65000"/>
            </a:pPr>
            <a:r>
              <a:rPr lang="en-US" sz="2400" b="1" dirty="0">
                <a:latin typeface="Arial" panose="020B0604020202020204" pitchFamily="34" charset="0"/>
                <a:cs typeface="Arial" panose="020B0604020202020204" pitchFamily="34" charset="0"/>
              </a:rPr>
              <a:t>USPS Election Mail Visibility Survey</a:t>
            </a:r>
          </a:p>
          <a:p>
            <a:pPr marL="342900" lvl="1" indent="-342900">
              <a:buSzPct val="65000"/>
              <a:buFont typeface="Arial" panose="020B0604020202020204" pitchFamily="34" charset="0"/>
              <a:buChar char="•"/>
            </a:pPr>
            <a:r>
              <a:rPr lang="en-US" sz="2400" dirty="0">
                <a:latin typeface="Arial" panose="020B0604020202020204" pitchFamily="34" charset="0"/>
                <a:cs typeface="Arial" panose="020B0604020202020204" pitchFamily="34" charset="0"/>
              </a:rPr>
              <a:t>Survey of state and local election jurisdiction’s use of Election Mail visibility tools</a:t>
            </a:r>
          </a:p>
          <a:p>
            <a:pPr marL="0" lvl="1">
              <a:buSzPct val="65000"/>
            </a:pPr>
            <a:endParaRPr lang="en-US" sz="2400" b="1" dirty="0">
              <a:latin typeface="Arial" panose="020B0604020202020204" pitchFamily="34" charset="0"/>
              <a:cs typeface="Arial" panose="020B0604020202020204" pitchFamily="34" charset="0"/>
            </a:endParaRPr>
          </a:p>
          <a:p>
            <a:pPr marL="0" lvl="1">
              <a:buSzPct val="65000"/>
            </a:pPr>
            <a:r>
              <a:rPr lang="en-US" sz="2400" b="1" dirty="0">
                <a:latin typeface="Arial" panose="020B0604020202020204" pitchFamily="34" charset="0"/>
                <a:cs typeface="Arial" panose="020B0604020202020204" pitchFamily="34" charset="0"/>
              </a:rPr>
              <a:t>USPS Request for Information on Ballot Mail Return Address List</a:t>
            </a:r>
          </a:p>
          <a:p>
            <a:pPr marL="342900" lvl="1" indent="-342900">
              <a:buSzPct val="65000"/>
              <a:buFont typeface="Arial" panose="020B0604020202020204" pitchFamily="34" charset="0"/>
              <a:buChar char="•"/>
            </a:pPr>
            <a:r>
              <a:rPr lang="en-US" sz="2400" dirty="0">
                <a:latin typeface="Arial" panose="020B0604020202020204" pitchFamily="34" charset="0"/>
                <a:cs typeface="Arial" panose="020B0604020202020204" pitchFamily="34" charset="0"/>
              </a:rPr>
              <a:t>Ballot Mail Return Address Lists help USPS improve mail processing procedures and more effectively implement Election Mail “extraordinary measures.”</a:t>
            </a:r>
          </a:p>
          <a:p>
            <a:pPr marL="342900" lvl="1" indent="-342900">
              <a:buSzPct val="650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0" lvl="1">
              <a:spcBef>
                <a:spcPts val="1000"/>
              </a:spcBef>
              <a:buSzPct val="65000"/>
            </a:pPr>
            <a:r>
              <a:rPr lang="en-US" sz="2400" b="1" dirty="0">
                <a:latin typeface="Arial" panose="020B0604020202020204" pitchFamily="34" charset="0"/>
                <a:cs typeface="Arial" panose="020B0604020202020204" pitchFamily="34" charset="0"/>
              </a:rPr>
              <a:t>National Postal Forum: Election Mail Day – May 24, 2023 - Charlotte, NC </a:t>
            </a:r>
          </a:p>
          <a:p>
            <a:pPr marL="285750" lvl="1" indent="-285750">
              <a:buSzPct val="65000"/>
              <a:buFont typeface="Arial" panose="020B0604020202020204" pitchFamily="34" charset="0"/>
              <a:buChar char="•"/>
            </a:pPr>
            <a:r>
              <a:rPr lang="en-US" sz="2400" dirty="0">
                <a:latin typeface="Arial" panose="020B0604020202020204" pitchFamily="34" charset="0"/>
                <a:cs typeface="Arial" panose="020B0604020202020204" pitchFamily="34" charset="0"/>
              </a:rPr>
              <a:t>Proposed Topics: Election Mail Visibility, Mail Security and the Postal Inspection Service, Address Management Services, Mailpiece Design, Analytics</a:t>
            </a:r>
            <a:endParaRPr lang="en-US" sz="2400" dirty="0">
              <a:latin typeface="Calibri" panose="020F0502020204030204" pitchFamily="34" charset="0"/>
              <a:cs typeface="Arial" panose="020B0604020202020204" pitchFamily="34" charset="0"/>
            </a:endParaRPr>
          </a:p>
          <a:p>
            <a:pPr marL="342900" lvl="1" indent="-342900">
              <a:buSzPct val="650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2849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6E62B7F-CE11-4847-8A62-090841A96900}"/>
              </a:ext>
            </a:extLst>
          </p:cNvPr>
          <p:cNvSpPr txBox="1">
            <a:spLocks/>
          </p:cNvSpPr>
          <p:nvPr/>
        </p:nvSpPr>
        <p:spPr>
          <a:xfrm>
            <a:off x="1884530" y="1880348"/>
            <a:ext cx="5988089" cy="2933526"/>
          </a:xfrm>
          <a:prstGeom prst="rect">
            <a:avLst/>
          </a:prstGeom>
        </p:spPr>
        <p:txBody>
          <a:bodyPr vert="horz" lIns="91440" tIns="45720" rIns="91440" bIns="45720" rtlCol="0">
            <a:normAutofit/>
          </a:bodyPr>
          <a:lstStyle>
            <a:lvl1pPr marL="0" indent="0" algn="l" defTabSz="914126" rtl="0" eaLnBrk="1" latinLnBrk="0" hangingPunct="1">
              <a:lnSpc>
                <a:spcPct val="90000"/>
              </a:lnSpc>
              <a:spcBef>
                <a:spcPts val="1000"/>
              </a:spcBef>
              <a:buFont typeface="Arial" panose="020B0604020202020204" pitchFamily="34" charset="0"/>
              <a:buNone/>
              <a:defRPr sz="4000" b="1" kern="1200">
                <a:solidFill>
                  <a:schemeClr val="bg1"/>
                </a:solidFill>
                <a:latin typeface="Arial" panose="020B0604020202020204" pitchFamily="34" charset="0"/>
                <a:ea typeface="+mn-ea"/>
                <a:cs typeface="Arial" panose="020B0604020202020204" pitchFamily="34" charset="0"/>
              </a:defRPr>
            </a:lvl1pPr>
            <a:lvl2pPr marL="457063" indent="0" algn="l" defTabSz="914126" rtl="0" eaLnBrk="1" latinLnBrk="0" hangingPunct="1">
              <a:lnSpc>
                <a:spcPct val="90000"/>
              </a:lnSpc>
              <a:spcBef>
                <a:spcPts val="500"/>
              </a:spcBef>
              <a:buFont typeface="Arial" panose="020B0604020202020204" pitchFamily="34" charset="0"/>
              <a:buNone/>
              <a:defRPr sz="2399" kern="1200">
                <a:solidFill>
                  <a:schemeClr val="tx1"/>
                </a:solidFill>
                <a:latin typeface="Arial" panose="020B0604020202020204" pitchFamily="34" charset="0"/>
                <a:ea typeface="+mn-ea"/>
                <a:cs typeface="Arial" panose="020B0604020202020204" pitchFamily="34" charset="0"/>
              </a:defRPr>
            </a:lvl2pPr>
            <a:lvl3pPr marL="914126" indent="0" algn="l" defTabSz="914126" rtl="0" eaLnBrk="1" latinLnBrk="0" hangingPunct="1">
              <a:lnSpc>
                <a:spcPct val="90000"/>
              </a:lnSpc>
              <a:spcBef>
                <a:spcPts val="500"/>
              </a:spcBef>
              <a:buFont typeface="Arial" panose="020B0604020202020204" pitchFamily="34" charset="0"/>
              <a:buNone/>
              <a:defRPr sz="1999" kern="1200">
                <a:solidFill>
                  <a:schemeClr val="tx1"/>
                </a:solidFill>
                <a:latin typeface="Arial" panose="020B0604020202020204" pitchFamily="34" charset="0"/>
                <a:ea typeface="+mn-ea"/>
                <a:cs typeface="Arial" panose="020B0604020202020204" pitchFamily="34" charset="0"/>
              </a:defRPr>
            </a:lvl3pPr>
            <a:lvl4pPr marL="1371189"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4pPr>
            <a:lvl5pPr marL="1828252" indent="0" algn="l" defTabSz="914126" rtl="0" eaLnBrk="1" latinLnBrk="0" hangingPunct="1">
              <a:lnSpc>
                <a:spcPct val="90000"/>
              </a:lnSpc>
              <a:spcBef>
                <a:spcPts val="500"/>
              </a:spcBef>
              <a:buFont typeface="Arial" panose="020B0604020202020204" pitchFamily="34" charset="0"/>
              <a:buNone/>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lvl="0">
              <a:defRPr/>
            </a:pPr>
            <a:r>
              <a:rPr lang="en-US" dirty="0">
                <a:latin typeface="Arial"/>
                <a:cs typeface="Arial"/>
              </a:rPr>
              <a:t>USPS Election Mail Policies and Mailing Recommendations for Election Officials</a:t>
            </a:r>
          </a:p>
          <a:p>
            <a:pPr lvl="0">
              <a:defRPr/>
            </a:pPr>
            <a:endParaRPr lang="en-US" sz="2400" dirty="0">
              <a:solidFill>
                <a:prstClr val="white"/>
              </a:solidFill>
            </a:endParaRPr>
          </a:p>
          <a:p>
            <a:pPr>
              <a:defRPr/>
            </a:pPr>
            <a:endParaRPr lang="en-US" sz="200" dirty="0">
              <a:solidFill>
                <a:prstClr val="white"/>
              </a:solidFill>
            </a:endParaRPr>
          </a:p>
        </p:txBody>
      </p:sp>
    </p:spTree>
    <p:extLst>
      <p:ext uri="{BB962C8B-B14F-4D97-AF65-F5344CB8AC3E}">
        <p14:creationId xmlns:p14="http://schemas.microsoft.com/office/powerpoint/2010/main" val="107152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16834" y="897489"/>
            <a:ext cx="11436626" cy="5947259"/>
          </a:xfrm>
        </p:spPr>
        <p:txBody>
          <a:bodyPr>
            <a:normAutofit/>
          </a:bodyPr>
          <a:lstStyle/>
          <a:p>
            <a:pPr marL="457200" lvl="1" indent="0">
              <a:buNone/>
            </a:pPr>
            <a:r>
              <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Mailpiece Visibility: </a:t>
            </a:r>
          </a:p>
          <a:p>
            <a:pPr marL="457200" lvl="1" indent="0">
              <a:buNone/>
            </a:pPr>
            <a:endParaRPr lang="en-US" altLang="en-US" sz="2800" b="1"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457200" lvl="1" indent="0">
              <a:buNone/>
            </a:pPr>
            <a:r>
              <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rPr>
              <a:t>The Postal Service has a number of tools available to elections officials to improve the visibility of all Election Mail, including ballot mail, throughout the postal network. </a:t>
            </a:r>
          </a:p>
          <a:p>
            <a:pPr marL="457200" lvl="1" indent="0">
              <a:buNone/>
            </a:pPr>
            <a:endParaRPr lang="en-US" altLang="en-US" sz="2800" dirty="0">
              <a:solidFill>
                <a:schemeClr val="accent1">
                  <a:lumMod val="50000"/>
                </a:schemeClr>
              </a:solidFill>
              <a:latin typeface="Arial" panose="020B0604020202020204" pitchFamily="34" charset="0"/>
              <a:ea typeface="ＭＳ Ｐゴシック" pitchFamily="34" charset="-128"/>
              <a:cs typeface="Arial" panose="020B0604020202020204" pitchFamily="34" charset="0"/>
            </a:endParaRPr>
          </a:p>
          <a:p>
            <a:pPr marL="457200" lvl="1" indent="0">
              <a:buNone/>
            </a:pPr>
            <a:r>
              <a:rPr lang="en-US" altLang="en-US" sz="2800" dirty="0">
                <a:solidFill>
                  <a:srgbClr val="1F4E79"/>
                </a:solidFill>
                <a:latin typeface="Arial" panose="020B0604020202020204" pitchFamily="34" charset="0"/>
                <a:ea typeface="ＭＳ Ｐゴシック" pitchFamily="34" charset="-128"/>
                <a:cs typeface="Arial" panose="020B0604020202020204" pitchFamily="34" charset="0"/>
              </a:rPr>
              <a:t>These visibility tools are strongly recommended to </a:t>
            </a:r>
            <a:r>
              <a:rPr lang="en-US" sz="2800" dirty="0">
                <a:solidFill>
                  <a:srgbClr val="1F4E79"/>
                </a:solidFill>
                <a:latin typeface="Arial" panose="020B0604020202020204" pitchFamily="34" charset="0"/>
                <a:cs typeface="Arial" panose="020B0604020202020204" pitchFamily="34" charset="0"/>
              </a:rPr>
              <a:t>help improve processing and enhance customers’ experience.</a:t>
            </a:r>
            <a:r>
              <a:rPr lang="en-US" sz="2800" dirty="0">
                <a:solidFill>
                  <a:srgbClr val="1F4E79"/>
                </a:solidFill>
              </a:rPr>
              <a:t> </a:t>
            </a:r>
            <a:endParaRPr lang="en-US" altLang="en-US" dirty="0">
              <a:solidFill>
                <a:srgbClr val="1F4E79"/>
              </a:solidFill>
              <a:latin typeface="Arial" panose="020B0604020202020204" pitchFamily="34" charset="0"/>
              <a:ea typeface="ＭＳ Ｐゴシック" pitchFamily="34" charset="-128"/>
              <a:cs typeface="Arial" panose="020B0604020202020204" pitchFamily="34" charset="0"/>
            </a:endParaRPr>
          </a:p>
        </p:txBody>
      </p:sp>
      <p:sp>
        <p:nvSpPr>
          <p:cNvPr id="2" name="Slide Number Placeholder 1"/>
          <p:cNvSpPr>
            <a:spLocks noGrp="1"/>
          </p:cNvSpPr>
          <p:nvPr>
            <p:ph type="sldNum" sz="quarter" idx="12"/>
          </p:nvPr>
        </p:nvSpPr>
        <p:spPr>
          <a:xfrm>
            <a:off x="9448800" y="6492875"/>
            <a:ext cx="2743200" cy="365125"/>
          </a:xfrm>
        </p:spPr>
        <p:txBody>
          <a:bodyPr/>
          <a:lstStyle/>
          <a:p>
            <a:fld id="{D707304A-433C-4B5B-A507-AD407BE4ED27}" type="slidenum">
              <a:rPr lang="en-US" smtClean="0"/>
              <a:pPr/>
              <a:t>9</a:t>
            </a:fld>
            <a:endParaRPr lang="en-US"/>
          </a:p>
        </p:txBody>
      </p:sp>
      <p:sp>
        <p:nvSpPr>
          <p:cNvPr id="6" name="Title 1">
            <a:extLst>
              <a:ext uri="{FF2B5EF4-FFF2-40B4-BE49-F238E27FC236}">
                <a16:creationId xmlns:a16="http://schemas.microsoft.com/office/drawing/2014/main" id="{B29465B1-E7FA-5496-A303-5C2248D08025}"/>
              </a:ext>
            </a:extLst>
          </p:cNvPr>
          <p:cNvSpPr txBox="1">
            <a:spLocks/>
          </p:cNvSpPr>
          <p:nvPr/>
        </p:nvSpPr>
        <p:spPr>
          <a:xfrm>
            <a:off x="3646583" y="13252"/>
            <a:ext cx="7900375" cy="68849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2800" b="1" kern="1200">
                <a:solidFill>
                  <a:srgbClr val="304E96"/>
                </a:solidFill>
                <a:effectLst>
                  <a:outerShdw blurRad="38100" dist="38100" dir="2700000" algn="tl">
                    <a:srgbClr val="000000">
                      <a:alpha val="43137"/>
                    </a:srgbClr>
                  </a:outerShdw>
                </a:effectLst>
                <a:latin typeface="+mn-lt"/>
                <a:ea typeface="+mj-ea"/>
                <a:cs typeface="+mj-cs"/>
              </a:defRPr>
            </a:lvl1pPr>
          </a:lstStyle>
          <a:p>
            <a:pPr marL="0" lvl="1" indent="-228600" algn="r" fontAlgn="base">
              <a:lnSpc>
                <a:spcPct val="90000"/>
              </a:lnSpc>
              <a:spcBef>
                <a:spcPts val="1200"/>
              </a:spcBef>
              <a:spcAft>
                <a:spcPts val="600"/>
              </a:spcAft>
              <a:buClr>
                <a:srgbClr val="000000"/>
              </a:buClr>
              <a:defRPr/>
            </a:pPr>
            <a:r>
              <a:rPr lang="en-US" altLang="en-US" sz="2800" b="1" dirty="0">
                <a:solidFill>
                  <a:srgbClr val="304E96"/>
                </a:solidFill>
                <a:latin typeface="Arial"/>
                <a:cs typeface="Arial"/>
              </a:rPr>
              <a:t>2023 Election Mail Planning</a:t>
            </a:r>
          </a:p>
        </p:txBody>
      </p:sp>
    </p:spTree>
    <p:extLst>
      <p:ext uri="{BB962C8B-B14F-4D97-AF65-F5344CB8AC3E}">
        <p14:creationId xmlns:p14="http://schemas.microsoft.com/office/powerpoint/2010/main" val="1357086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YdVOKJKoSLK6TN61V8v8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5ogm3OXUQfuv8Hx.kOCZZ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S Adoption Steering Committee--Status Updates 2.22.2012 v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33DD8CDB7E04B81FBB6B1B98DD30E" ma:contentTypeVersion="6" ma:contentTypeDescription="Create a new document." ma:contentTypeScope="" ma:versionID="eb2881aa2ea484eb072e347950db637f">
  <xsd:schema xmlns:xsd="http://www.w3.org/2001/XMLSchema" xmlns:xs="http://www.w3.org/2001/XMLSchema" xmlns:p="http://schemas.microsoft.com/office/2006/metadata/properties" xmlns:ns1="http://schemas.microsoft.com/sharepoint/v3" xmlns:ns2="fb870478-173d-4b3b-8f08-12acdae2a0d4" xmlns:ns3="2050034a-216c-41c1-b59d-17f07942f0de" targetNamespace="http://schemas.microsoft.com/office/2006/metadata/properties" ma:root="true" ma:fieldsID="3709bac3ede6baafa983cebc792306ff" ns1:_="" ns2:_="" ns3:_="">
    <xsd:import namespace="http://schemas.microsoft.com/sharepoint/v3"/>
    <xsd:import namespace="fb870478-173d-4b3b-8f08-12acdae2a0d4"/>
    <xsd:import namespace="2050034a-216c-41c1-b59d-17f07942f0de"/>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870478-173d-4b3b-8f08-12acdae2a0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50034a-216c-41c1-b59d-17f07942f0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176812E-5463-4DE1-899D-B688346FB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870478-173d-4b3b-8f08-12acdae2a0d4"/>
    <ds:schemaRef ds:uri="2050034a-216c-41c1-b59d-17f07942f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4EEE28-AC8E-4C7B-957C-76E348FB6E45}">
  <ds:schemaRefs>
    <ds:schemaRef ds:uri="http://schemas.microsoft.com/sharepoint/v3/contenttype/forms"/>
  </ds:schemaRefs>
</ds:datastoreItem>
</file>

<file path=customXml/itemProps3.xml><?xml version="1.0" encoding="utf-8"?>
<ds:datastoreItem xmlns:ds="http://schemas.openxmlformats.org/officeDocument/2006/customXml" ds:itemID="{BF09B918-C19D-4B5A-9C3B-32ED92041029}">
  <ds:schemaRefs>
    <ds:schemaRef ds:uri="http://schemas.microsoft.com/office/2006/metadata/properties"/>
    <ds:schemaRef ds:uri="http://purl.org/dc/terms/"/>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2050034a-216c-41c1-b59d-17f07942f0de"/>
    <ds:schemaRef ds:uri="fb870478-173d-4b3b-8f08-12acdae2a0d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26351</TotalTime>
  <Words>1717</Words>
  <Application>Microsoft Office PowerPoint</Application>
  <PresentationFormat>Widescreen</PresentationFormat>
  <Paragraphs>260</Paragraphs>
  <Slides>21</Slides>
  <Notes>21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3" baseType="lpstr">
      <vt:lpstr>Arial</vt:lpstr>
      <vt:lpstr>Calibri</vt:lpstr>
      <vt:lpstr>Calibri Light</vt:lpstr>
      <vt:lpstr>Century Gothic</vt:lpstr>
      <vt:lpstr>Courier New</vt:lpstr>
      <vt:lpstr>HelveticaNeueLT Std Lt</vt:lpstr>
      <vt:lpstr>Rockwell</vt:lpstr>
      <vt:lpstr>Verdana</vt:lpstr>
      <vt:lpstr>Wingdings</vt:lpstr>
      <vt:lpstr>Office Theme</vt:lpstr>
      <vt:lpstr>1_FS Adoption Steering Committee--Status Updates 2.22.2012 v3</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Postal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Daniel.M.Bentley@usps.gov</dc:creator>
  <cp:lastModifiedBy>Del Rio, Lisa - Washington, DC</cp:lastModifiedBy>
  <cp:revision>954</cp:revision>
  <cp:lastPrinted>2023-01-10T17:50:24Z</cp:lastPrinted>
  <dcterms:created xsi:type="dcterms:W3CDTF">2017-07-27T11:24:19Z</dcterms:created>
  <dcterms:modified xsi:type="dcterms:W3CDTF">2023-04-05T12:52:09Z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0x0101000AF33DD8CDB7E04B81FBB6B1B98DD30E</vt:lpwstr>
  </property>
</Properties>
</file>