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3"/>
  </p:sldMasterIdLst>
  <p:notesMasterIdLst>
    <p:notesMasterId r:id="rId13"/>
  </p:notesMasterIdLst>
  <p:handoutMasterIdLst>
    <p:handoutMasterId r:id="rId77"/>
  </p:handoutMasterIdLst>
  <p:sldIdLst>
    <p:sldId id="309" r:id="rId4"/>
    <p:sldId id="259" r:id="rId5"/>
    <p:sldId id="262" r:id="rId6"/>
    <p:sldId id="270" r:id="rId7"/>
    <p:sldId id="921" r:id="rId8"/>
    <p:sldId id="265" r:id="rId9"/>
    <p:sldId id="297" r:id="rId10"/>
    <p:sldId id="260" r:id="rId11"/>
    <p:sldId id="267" r:id="rId12"/>
    <p:sldId id="261" r:id="rId14"/>
    <p:sldId id="318" r:id="rId15"/>
    <p:sldId id="317" r:id="rId16"/>
    <p:sldId id="816" r:id="rId17"/>
    <p:sldId id="817" r:id="rId18"/>
    <p:sldId id="294" r:id="rId19"/>
    <p:sldId id="322" r:id="rId20"/>
    <p:sldId id="504" r:id="rId21"/>
    <p:sldId id="325" r:id="rId22"/>
    <p:sldId id="366" r:id="rId23"/>
    <p:sldId id="321" r:id="rId24"/>
    <p:sldId id="326" r:id="rId25"/>
    <p:sldId id="450" r:id="rId26"/>
    <p:sldId id="412" r:id="rId27"/>
    <p:sldId id="755" r:id="rId28"/>
    <p:sldId id="756" r:id="rId29"/>
    <p:sldId id="329" r:id="rId30"/>
    <p:sldId id="330" r:id="rId31"/>
    <p:sldId id="331" r:id="rId32"/>
    <p:sldId id="877" r:id="rId33"/>
    <p:sldId id="820" r:id="rId34"/>
    <p:sldId id="818" r:id="rId35"/>
    <p:sldId id="880" r:id="rId36"/>
    <p:sldId id="332" r:id="rId37"/>
    <p:sldId id="333" r:id="rId38"/>
    <p:sldId id="334" r:id="rId39"/>
    <p:sldId id="350" r:id="rId40"/>
    <p:sldId id="448" r:id="rId41"/>
    <p:sldId id="328" r:id="rId42"/>
    <p:sldId id="337" r:id="rId43"/>
    <p:sldId id="370" r:id="rId44"/>
    <p:sldId id="371" r:id="rId45"/>
    <p:sldId id="372" r:id="rId46"/>
    <p:sldId id="373" r:id="rId47"/>
    <p:sldId id="374" r:id="rId48"/>
    <p:sldId id="375" r:id="rId49"/>
    <p:sldId id="882" r:id="rId50"/>
    <p:sldId id="821" r:id="rId51"/>
    <p:sldId id="881" r:id="rId52"/>
    <p:sldId id="814" r:id="rId53"/>
    <p:sldId id="338" r:id="rId54"/>
    <p:sldId id="413" r:id="rId55"/>
    <p:sldId id="339" r:id="rId56"/>
    <p:sldId id="883" r:id="rId57"/>
    <p:sldId id="362" r:id="rId58"/>
    <p:sldId id="365" r:id="rId59"/>
    <p:sldId id="400" r:id="rId60"/>
    <p:sldId id="363" r:id="rId61"/>
    <p:sldId id="640" r:id="rId62"/>
    <p:sldId id="364" r:id="rId63"/>
    <p:sldId id="340" r:id="rId64"/>
    <p:sldId id="376" r:id="rId65"/>
    <p:sldId id="377" r:id="rId66"/>
    <p:sldId id="806" r:id="rId67"/>
    <p:sldId id="807" r:id="rId68"/>
    <p:sldId id="808" r:id="rId69"/>
    <p:sldId id="809" r:id="rId70"/>
    <p:sldId id="810" r:id="rId71"/>
    <p:sldId id="811" r:id="rId72"/>
    <p:sldId id="812" r:id="rId73"/>
    <p:sldId id="813" r:id="rId74"/>
    <p:sldId id="488" r:id="rId75"/>
    <p:sldId id="341" r:id="rId76"/>
  </p:sldIdLst>
  <p:sldSz cx="12192000" cy="6858000"/>
  <p:notesSz cx="6858000" cy="9144000"/>
  <p:embeddedFontLst>
    <p:embeddedFont>
      <p:font typeface="SimSun" panose="02010600030101010101" pitchFamily="2" charset="-122"/>
      <p:regular r:id="rId81"/>
    </p:embeddedFont>
    <p:embeddedFont>
      <p:font typeface="Yu Gothic UI" panose="020B0500000000000000" charset="-128"/>
      <p:regular r:id="rId82"/>
    </p:embeddedFont>
    <p:embeddedFont>
      <p:font typeface="Calibri" panose="020F0502020204030204" charset="0"/>
      <p:regular r:id="rId83"/>
      <p:bold r:id="rId84"/>
      <p:italic r:id="rId85"/>
      <p:boldItalic r:id="rId86"/>
    </p:embeddedFont>
    <p:embeddedFont>
      <p:font typeface="Freestyle Script" panose="030804020302050B0404" charset="0"/>
      <p:regular r:id="rId87"/>
    </p:embeddedFont>
    <p:embeddedFont>
      <p:font typeface="Arial Narrow" panose="020B0606020202030204" charset="0"/>
      <p:regular r:id="rId88"/>
      <p:bold r:id="rId89"/>
      <p:italic r:id="rId90"/>
      <p:boldItalic r:id="rId91"/>
    </p:embeddedFont>
    <p:embeddedFont>
      <p:font typeface="Cambria" panose="02040503050406030204" charset="0"/>
      <p:regular r:id="rId92"/>
      <p:bold r:id="rId93"/>
      <p:italic r:id="rId94"/>
      <p:boldItalic r:id="rId95"/>
    </p:embeddedFont>
    <p:embeddedFont>
      <p:font typeface="Segoe Print" panose="02000600000000000000" charset="0"/>
      <p:regular r:id="rId96"/>
      <p:bold r:id="rId97"/>
    </p:embeddedFont>
    <p:embeddedFont>
      <p:font typeface="Calibri Light" panose="020F0302020204030204" charset="0"/>
      <p:regular r:id="rId98"/>
      <p:italic r:id="rId9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2033"/>
    <a:srgbClr val="E9E9E9"/>
    <a:srgbClr val="302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07" d="100"/>
          <a:sy n="107" d="100"/>
        </p:scale>
        <p:origin x="648" y="102"/>
      </p:cViewPr>
      <p:guideLst>
        <p:guide orient="horz" pos="2306"/>
        <p:guide pos="3836"/>
        <p:guide pos="7122"/>
        <p:guide pos="4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font" Target="fonts/font19.fntdata"/><Relationship Id="rId98" Type="http://schemas.openxmlformats.org/officeDocument/2006/relationships/font" Target="fonts/font18.fntdata"/><Relationship Id="rId97" Type="http://schemas.openxmlformats.org/officeDocument/2006/relationships/font" Target="fonts/font17.fntdata"/><Relationship Id="rId96" Type="http://schemas.openxmlformats.org/officeDocument/2006/relationships/font" Target="fonts/font16.fntdata"/><Relationship Id="rId95" Type="http://schemas.openxmlformats.org/officeDocument/2006/relationships/font" Target="fonts/font15.fntdata"/><Relationship Id="rId94" Type="http://schemas.openxmlformats.org/officeDocument/2006/relationships/font" Target="fonts/font14.fntdata"/><Relationship Id="rId93" Type="http://schemas.openxmlformats.org/officeDocument/2006/relationships/font" Target="fonts/font13.fntdata"/><Relationship Id="rId92" Type="http://schemas.openxmlformats.org/officeDocument/2006/relationships/font" Target="fonts/font12.fntdata"/><Relationship Id="rId91" Type="http://schemas.openxmlformats.org/officeDocument/2006/relationships/font" Target="fonts/font11.fntdata"/><Relationship Id="rId90" Type="http://schemas.openxmlformats.org/officeDocument/2006/relationships/font" Target="fonts/font10.fntdata"/><Relationship Id="rId9" Type="http://schemas.openxmlformats.org/officeDocument/2006/relationships/slide" Target="slides/slide6.xml"/><Relationship Id="rId89" Type="http://schemas.openxmlformats.org/officeDocument/2006/relationships/font" Target="fonts/font9.fntdata"/><Relationship Id="rId88" Type="http://schemas.openxmlformats.org/officeDocument/2006/relationships/font" Target="fonts/font8.fntdata"/><Relationship Id="rId87" Type="http://schemas.openxmlformats.org/officeDocument/2006/relationships/font" Target="fonts/font7.fntdata"/><Relationship Id="rId86" Type="http://schemas.openxmlformats.org/officeDocument/2006/relationships/font" Target="fonts/font6.fntdata"/><Relationship Id="rId85" Type="http://schemas.openxmlformats.org/officeDocument/2006/relationships/font" Target="fonts/font5.fntdata"/><Relationship Id="rId84" Type="http://schemas.openxmlformats.org/officeDocument/2006/relationships/font" Target="fonts/font4.fntdata"/><Relationship Id="rId83" Type="http://schemas.openxmlformats.org/officeDocument/2006/relationships/font" Target="fonts/font3.fntdata"/><Relationship Id="rId82" Type="http://schemas.openxmlformats.org/officeDocument/2006/relationships/font" Target="fonts/font2.fntdata"/><Relationship Id="rId81" Type="http://schemas.openxmlformats.org/officeDocument/2006/relationships/font" Target="fonts/font1.fntdata"/><Relationship Id="rId80" Type="http://schemas.openxmlformats.org/officeDocument/2006/relationships/tableStyles" Target="tableStyles.xml"/><Relationship Id="rId8" Type="http://schemas.openxmlformats.org/officeDocument/2006/relationships/slide" Target="slides/slide5.xml"/><Relationship Id="rId79" Type="http://schemas.openxmlformats.org/officeDocument/2006/relationships/viewProps" Target="viewProps.xml"/><Relationship Id="rId78" Type="http://schemas.openxmlformats.org/officeDocument/2006/relationships/presProps" Target="presProps.xml"/><Relationship Id="rId77" Type="http://schemas.openxmlformats.org/officeDocument/2006/relationships/handoutMaster" Target="handoutMasters/handoutMaster1.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4.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notesMaster" Target="notesMasters/notesMaster1.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NOTE: Also, there is NO Election Day Registration for a Primary</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NOTE: Also, there is NO Election Day Registration for a Primary</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Do not call our cell phones.  </a:t>
            </a:r>
            <a:endParaRPr lang="en-US"/>
          </a:p>
          <a:p>
            <a:r>
              <a:rPr lang="en-US"/>
              <a:t>-When calling the RoV office, it rings at all 3 desks and any of us can pick up in help.   </a:t>
            </a:r>
            <a:endParaRPr lang="en-US"/>
          </a:p>
          <a:p>
            <a:r>
              <a:rPr lang="en-US"/>
              <a:t>- We may not be in the office.</a:t>
            </a:r>
            <a:endParaRPr lang="en-US"/>
          </a:p>
          <a:p>
            <a:r>
              <a:rPr lang="en-US"/>
              <a:t>- We may on the cell with someone else already.</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Ensure the # of votes show as ‘0’ (zero) on the display.</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Ensure the # of votes show as ‘0’ (zero) on the display.</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This is also in the Moderator Binder</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Ensure the # of votes show as ‘0’ (zero) on the display.</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Some location will have Girl Scout Cookie  sales, they setup out side the polling location</a:t>
            </a:r>
            <a:r>
              <a:rPr lang="en-US">
                <a:sym typeface="+mn-ea"/>
              </a:rPr>
              <a:t>(Andrew/CHMS)</a:t>
            </a:r>
            <a:r>
              <a:rPr lang="en-US"/>
              <a:t>, but within the 75 ft.  This is approved by RoV.</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 We will go over all the paperwork later on in the training.</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Each location is provided enough ballots based on historical turn out.   If you feel you will run out of ballots before end of the night, contact your moderator.   We also track this in the office using VoterCheckList</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latin typeface="Times New Roman" panose="02020603050405020304" charset="0"/>
                <a:cs typeface="Times New Roman" panose="02020603050405020304" charset="0"/>
                <a:sym typeface="+mn-ea"/>
              </a:rPr>
              <a:t>Tabulator Error messages - to be reviewed later on in the session. Moderator is trained and will help with these issues.</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All RoV Forms are in the ARV handbook or the Moderator book.   Most common used form is the Voter Reg Form.</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Reach out to Louise if you need alternate arrangements to pick up the bag on Monday!</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0" y="0"/>
            <a:ext cx="6067426" cy="6858000"/>
          </a:xfrm>
          <a:custGeom>
            <a:avLst/>
            <a:gdLst>
              <a:gd name="connsiteX0" fmla="*/ 0 w 6067426"/>
              <a:gd name="connsiteY0" fmla="*/ 0 h 6858000"/>
              <a:gd name="connsiteX1" fmla="*/ 2638426 w 6067426"/>
              <a:gd name="connsiteY1" fmla="*/ 0 h 6858000"/>
              <a:gd name="connsiteX2" fmla="*/ 6067426 w 6067426"/>
              <a:gd name="connsiteY2" fmla="*/ 3429000 h 6858000"/>
              <a:gd name="connsiteX3" fmla="*/ 2638426 w 6067426"/>
              <a:gd name="connsiteY3" fmla="*/ 6858000 h 6858000"/>
              <a:gd name="connsiteX4" fmla="*/ 0 w 606742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7426" h="6858000">
                <a:moveTo>
                  <a:pt x="0" y="0"/>
                </a:moveTo>
                <a:lnTo>
                  <a:pt x="2638426" y="0"/>
                </a:lnTo>
                <a:lnTo>
                  <a:pt x="6067426" y="3429000"/>
                </a:lnTo>
                <a:lnTo>
                  <a:pt x="2638426" y="6858000"/>
                </a:lnTo>
                <a:lnTo>
                  <a:pt x="0" y="6858000"/>
                </a:lnTo>
                <a:close/>
              </a:path>
            </a:pathLst>
          </a:custGeom>
        </p:spPr>
        <p:txBody>
          <a:bodyPr wrap="square">
            <a:noAutofit/>
          </a:bodyPr>
          <a:lstStyle/>
          <a:p>
            <a:endParaRPr lang="zh-CN" altLang="en-US"/>
          </a:p>
        </p:txBody>
      </p:sp>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spTree>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spTree>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CB4B64-A3E0-4FAF-BF38-EE9B05E7E789}" type="datetimeFigureOut">
              <a:rPr lang="zh-CN" altLang="en-US" smtClean="0"/>
            </a:fld>
            <a:endParaRPr lang="zh-CN" altLang="en-US"/>
          </a:p>
        </p:txBody>
      </p:sp>
      <p:sp>
        <p:nvSpPr>
          <p:cNvPr id="4" name="Footer Placeholder 3"/>
          <p:cNvSpPr>
            <a:spLocks noGrp="1"/>
          </p:cNvSpPr>
          <p:nvPr>
            <p:ph type="ftr" sz="quarter" idx="11"/>
          </p:nvPr>
        </p:nvSpPr>
        <p:spPr>
          <a:xfrm>
            <a:off x="4038600" y="6356350"/>
            <a:ext cx="4114800" cy="365125"/>
          </a:xfrm>
        </p:spPr>
        <p:txBody>
          <a:bodyPr/>
          <a:lstStyle/>
          <a:p>
            <a:r>
              <a:rPr lang="zh-CN" altLang="en-US"/>
              <a:t>sd</a:t>
            </a:r>
            <a:endParaRPr lang="zh-CN" altLang="en-US"/>
          </a:p>
        </p:txBody>
      </p:sp>
      <p:sp>
        <p:nvSpPr>
          <p:cNvPr id="5" name="Slide Number Placeholder 4"/>
          <p:cNvSpPr>
            <a:spLocks noGrp="1"/>
          </p:cNvSpPr>
          <p:nvPr>
            <p:ph type="sldNum" sz="quarter" idx="12"/>
          </p:nvPr>
        </p:nvSpPr>
        <p:spPr/>
        <p:txBody>
          <a:bodyPr/>
          <a:lstStyle/>
          <a:p>
            <a:fld id="{BA6A78E1-43B1-4766-BC34-4B90917F034F}"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8676640" y="0"/>
            <a:ext cx="3515360" cy="6858000"/>
          </a:xfrm>
          <a:custGeom>
            <a:avLst/>
            <a:gdLst>
              <a:gd name="connsiteX0" fmla="*/ 0 w 3515360"/>
              <a:gd name="connsiteY0" fmla="*/ 0 h 6858000"/>
              <a:gd name="connsiteX1" fmla="*/ 3515360 w 3515360"/>
              <a:gd name="connsiteY1" fmla="*/ 0 h 6858000"/>
              <a:gd name="connsiteX2" fmla="*/ 3515360 w 3515360"/>
              <a:gd name="connsiteY2" fmla="*/ 6858000 h 6858000"/>
              <a:gd name="connsiteX3" fmla="*/ 0 w 35153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15360" h="6858000">
                <a:moveTo>
                  <a:pt x="0" y="0"/>
                </a:moveTo>
                <a:lnTo>
                  <a:pt x="3515360" y="0"/>
                </a:lnTo>
                <a:lnTo>
                  <a:pt x="3515360" y="6858000"/>
                </a:lnTo>
                <a:lnTo>
                  <a:pt x="0" y="6858000"/>
                </a:lnTo>
                <a:close/>
              </a:path>
            </a:pathLst>
          </a:custGeom>
        </p:spPr>
        <p:txBody>
          <a:bodyPr wrap="square">
            <a:noAutofit/>
          </a:bodyPr>
          <a:lstStyle/>
          <a:p>
            <a:endParaRPr lang="zh-CN" altLang="en-US"/>
          </a:p>
        </p:txBody>
      </p:sp>
    </p:spTree>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695324" y="1491735"/>
            <a:ext cx="5400675" cy="4641108"/>
          </a:xfrm>
          <a:custGeom>
            <a:avLst/>
            <a:gdLst>
              <a:gd name="connsiteX0" fmla="*/ 0 w 5400675"/>
              <a:gd name="connsiteY0" fmla="*/ 0 h 4641108"/>
              <a:gd name="connsiteX1" fmla="*/ 5400675 w 5400675"/>
              <a:gd name="connsiteY1" fmla="*/ 0 h 4641108"/>
              <a:gd name="connsiteX2" fmla="*/ 5400675 w 5400675"/>
              <a:gd name="connsiteY2" fmla="*/ 4641108 h 4641108"/>
              <a:gd name="connsiteX3" fmla="*/ 0 w 5400675"/>
              <a:gd name="connsiteY3" fmla="*/ 4641108 h 4641108"/>
            </a:gdLst>
            <a:ahLst/>
            <a:cxnLst>
              <a:cxn ang="0">
                <a:pos x="connsiteX0" y="connsiteY0"/>
              </a:cxn>
              <a:cxn ang="0">
                <a:pos x="connsiteX1" y="connsiteY1"/>
              </a:cxn>
              <a:cxn ang="0">
                <a:pos x="connsiteX2" y="connsiteY2"/>
              </a:cxn>
              <a:cxn ang="0">
                <a:pos x="connsiteX3" y="connsiteY3"/>
              </a:cxn>
            </a:cxnLst>
            <a:rect l="l" t="t" r="r" b="b"/>
            <a:pathLst>
              <a:path w="5400675" h="4641108">
                <a:moveTo>
                  <a:pt x="0" y="0"/>
                </a:moveTo>
                <a:lnTo>
                  <a:pt x="5400675" y="0"/>
                </a:lnTo>
                <a:lnTo>
                  <a:pt x="5400675" y="4641108"/>
                </a:lnTo>
                <a:lnTo>
                  <a:pt x="0" y="4641108"/>
                </a:lnTo>
                <a:close/>
              </a:path>
            </a:pathLst>
          </a:custGeom>
        </p:spPr>
        <p:txBody>
          <a:bodyPr wrap="square">
            <a:noAutofit/>
          </a:bodyPr>
          <a:lstStyle/>
          <a:p>
            <a:endParaRPr lang="zh-CN" altLang="en-US"/>
          </a:p>
        </p:txBody>
      </p:sp>
    </p:spTree>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zh-CN" altLang="en-US"/>
          </a:p>
        </p:txBody>
      </p:sp>
    </p:spTree>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cSld>
  <p:clrMapOvr>
    <a:masterClrMapping/>
  </p:clrMapOvr>
  <p:hf hd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SimSun" panose="02010600030101010101" pitchFamily="2" charset="-122"/>
              </a:defRPr>
            </a:lvl1pPr>
          </a:lstStyle>
          <a:p>
            <a:fld id="{FFCB4B64-A3E0-4FAF-BF38-EE9B05E7E78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SimSun" panose="02010600030101010101" pitchFamily="2" charset="-122"/>
              </a:defRPr>
            </a:lvl1pPr>
          </a:lstStyle>
          <a:p>
            <a:r>
              <a:rPr lang="zh-CN" altLang="en-US"/>
              <a:t>sd</a:t>
            </a: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SimSun" panose="02010600030101010101" pitchFamily="2" charset="-122"/>
              </a:defRPr>
            </a:lvl1pPr>
          </a:lstStyle>
          <a:p>
            <a:fld id="{BA6A78E1-43B1-4766-BC34-4B90917F034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SimSun" panose="02010600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wmf"/></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4.jpeg"/><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image" Target="../media/image27.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6.jpe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4.xml"/><Relationship Id="rId2" Type="http://schemas.openxmlformats.org/officeDocument/2006/relationships/image" Target="../media/image29.jpeg"/><Relationship Id="rId1" Type="http://schemas.openxmlformats.org/officeDocument/2006/relationships/image" Target="../media/image2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30.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2.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6.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7.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8.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image" Target="../media/image40.jpe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4.xml"/><Relationship Id="rId2" Type="http://schemas.openxmlformats.org/officeDocument/2006/relationships/image" Target="../media/image41.jpeg"/><Relationship Id="rId1" Type="http://schemas.openxmlformats.org/officeDocument/2006/relationships/image" Target="../media/image40.jpe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5.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image" Target="../media/image52.jpeg"/></Relationships>
</file>

<file path=ppt/slides/_rels/slide5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4.emf"/><Relationship Id="rId3" Type="http://schemas.openxmlformats.org/officeDocument/2006/relationships/image" Target="../media/image53.png"/><Relationship Id="rId2" Type="http://schemas.openxmlformats.org/officeDocument/2006/relationships/image" Target="../media/image50.jpeg"/><Relationship Id="rId1" Type="http://schemas.openxmlformats.org/officeDocument/2006/relationships/image" Target="../media/image4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6.png"/><Relationship Id="rId1"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58.png"/><Relationship Id="rId1"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0.jpeg"/><Relationship Id="rId1" Type="http://schemas.openxmlformats.org/officeDocument/2006/relationships/image" Target="../media/image5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4.jpeg"/><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6.png"/><Relationship Id="rId1" Type="http://schemas.openxmlformats.org/officeDocument/2006/relationships/image" Target="../media/image65.jpeg"/></Relationships>
</file>

<file path=ppt/slides/_rels/slide6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69.png"/><Relationship Id="rId3" Type="http://schemas.openxmlformats.org/officeDocument/2006/relationships/image" Target="../media/image19.jpeg"/><Relationship Id="rId2" Type="http://schemas.openxmlformats.org/officeDocument/2006/relationships/image" Target="../media/image68.jpeg"/><Relationship Id="rId1" Type="http://schemas.openxmlformats.org/officeDocument/2006/relationships/image" Target="../media/image67.jpe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5.jpe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46075"/>
            <a:ext cx="374650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READ ME - IMPORTANT INFO</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7" name="稻壳儿春秋广告/盗版必究        原创来源：http://chn.docer.com/works?userid=199329941#!/work_time"/>
          <p:cNvSpPr txBox="1"/>
          <p:nvPr/>
        </p:nvSpPr>
        <p:spPr>
          <a:xfrm>
            <a:off x="1035050" y="984885"/>
            <a:ext cx="8994775" cy="5354320"/>
          </a:xfrm>
          <a:prstGeom prst="rect">
            <a:avLst/>
          </a:prstGeom>
          <a:noFill/>
        </p:spPr>
        <p:txBody>
          <a:bodyPr wrap="square" rtlCol="0">
            <a:spAutoFit/>
          </a:bodyPr>
          <a:lstStyle/>
          <a:p>
            <a:pPr indent="0">
              <a:lnSpc>
                <a:spcPct val="150000"/>
              </a:lnSpc>
              <a:buFont typeface="Arial" panose="020B0604020202020204" pitchFamily="34" charset="0"/>
              <a:buNone/>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Thank you for considering on using this PowerPoint for your poll worker training.   I created this PPT with the hope that many Registrars can use it across the state for their training.   Here are a few points to help you customize this presentation for your town.</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indent="0">
              <a:lnSpc>
                <a:spcPct val="150000"/>
              </a:lnSpc>
              <a:buFont typeface="Arial" panose="020B0604020202020204" pitchFamily="34" charset="0"/>
              <a:buNone/>
            </a:pP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171450" indent="-17145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Feel free to change the pictures of areas in your town.   We have some nice pictures of Naugatuck as part of the deck which you can also keep using if you wish.</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171450" indent="-17145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This PPT was created using a template from OpenOffice software (not Microsoft Word).  If using MS Word, 99.9% of changes/updates will not have issues, but if you do, just try again or using a different option.</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171450" indent="-17145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This document was created for Naugatuck,CT.   However, 90% of the slides will be the same no matter which town you live in.   Make any updates you require so it works for you town.</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171450" indent="-17145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Early voting is NOT covered in this presentation, it will be added when the early voting law is passed.</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171450" indent="-17145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Absentee voting procedure is NOT covered in detail here.  We train them separately. I may add a section for AB if there is enough interest.</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171450" indent="-17145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Do you have suggestions on what can be added? See a mistake?  Drop me an email at mkatra@naugatuck-ct.gov with recommendations.</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171450" indent="-171450">
              <a:lnSpc>
                <a:spcPct val="150000"/>
              </a:lnSpc>
              <a:buFont typeface="Arial" panose="020B0604020202020204" pitchFamily="34" charset="0"/>
              <a:buChar char="•"/>
            </a:pP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171450" indent="-171450">
              <a:lnSpc>
                <a:spcPct val="150000"/>
              </a:lnSpc>
              <a:buFont typeface="Arial" panose="020B0604020202020204" pitchFamily="34" charset="0"/>
              <a:buChar char="•"/>
            </a:pP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171450" indent="-171450">
              <a:lnSpc>
                <a:spcPct val="150000"/>
              </a:lnSpc>
              <a:buFont typeface="Arial" panose="020B0604020202020204" pitchFamily="34" charset="0"/>
              <a:buChar char="•"/>
            </a:pPr>
            <a:r>
              <a:rPr lang="en-US" sz="12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DELETE THIS SLIDE BEFORE PRESENTING.</a:t>
            </a:r>
            <a:endParaRPr lang="en-US" sz="12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indent="0">
              <a:lnSpc>
                <a:spcPct val="150000"/>
              </a:lnSpc>
              <a:buFont typeface="Arial" panose="020B0604020202020204" pitchFamily="34" charset="0"/>
              <a:buNone/>
            </a:pPr>
            <a:endParaRPr lang="en-US" sz="12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7" name="Text Box 6"/>
          <p:cNvSpPr txBox="1"/>
          <p:nvPr/>
        </p:nvSpPr>
        <p:spPr>
          <a:xfrm>
            <a:off x="151765" y="6534150"/>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53695"/>
            <a:ext cx="1290955"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Locations</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pic>
        <p:nvPicPr>
          <p:cNvPr id="9" name="Picture Placeholder 8" descr="Borough of Naugatuck Election District Map 3-21-2022_00"/>
          <p:cNvPicPr>
            <a:picLocks noChangeAspect="1"/>
          </p:cNvPicPr>
          <p:nvPr>
            <p:ph type="pic" sz="quarter" idx="10"/>
          </p:nvPr>
        </p:nvPicPr>
        <p:blipFill>
          <a:blip r:embed="rId1"/>
          <a:stretch>
            <a:fillRect/>
          </a:stretch>
        </p:blipFill>
        <p:spPr>
          <a:xfrm>
            <a:off x="1986280" y="264795"/>
            <a:ext cx="9961880" cy="6093460"/>
          </a:xfrm>
          <a:prstGeom prst="rect">
            <a:avLst/>
          </a:prstGeom>
        </p:spPr>
      </p:pic>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7185"/>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Ballot Sample (1-1 and 1-2)</a:t>
            </a:r>
            <a:endParaRPr lang="en-US" altLang="zh-CN" sz="2000"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4" name="Text Box 3"/>
          <p:cNvSpPr txBox="1"/>
          <p:nvPr/>
        </p:nvSpPr>
        <p:spPr>
          <a:xfrm>
            <a:off x="3287395" y="2024380"/>
            <a:ext cx="309880" cy="368300"/>
          </a:xfrm>
          <a:prstGeom prst="rect">
            <a:avLst/>
          </a:prstGeom>
          <a:noFill/>
        </p:spPr>
        <p:txBody>
          <a:bodyPr wrap="none" rtlCol="0">
            <a:spAutoFit/>
          </a:bodyPr>
          <a:p>
            <a:endParaRPr lang="en-US"/>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pic>
        <p:nvPicPr>
          <p:cNvPr id="6" name="Picture Placeholder 5"/>
          <p:cNvPicPr>
            <a:picLocks noChangeAspect="1"/>
          </p:cNvPicPr>
          <p:nvPr>
            <p:ph type="pic" sz="quarter" idx="10"/>
          </p:nvPr>
        </p:nvPicPr>
        <p:blipFill>
          <a:blip r:embed="rId1"/>
          <a:stretch>
            <a:fillRect/>
          </a:stretch>
        </p:blipFill>
        <p:spPr>
          <a:xfrm>
            <a:off x="1040765" y="735965"/>
            <a:ext cx="9946640" cy="5655945"/>
          </a:xfrm>
          <a:prstGeom prst="rect">
            <a:avLst/>
          </a:prstGeom>
        </p:spPr>
      </p:pic>
      <p:sp>
        <p:nvSpPr>
          <p:cNvPr id="8" name="Rectangles 7"/>
          <p:cNvSpPr/>
          <p:nvPr/>
        </p:nvSpPr>
        <p:spPr>
          <a:xfrm>
            <a:off x="4347210" y="1261745"/>
            <a:ext cx="1121410" cy="4210685"/>
          </a:xfrm>
          <a:prstGeom prst="rect">
            <a:avLst/>
          </a:prstGeom>
          <a:noFill/>
          <a:ln w="57150">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46075"/>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Ballot Sample (1-3, 2-1, 2-2, 2-3)</a:t>
            </a:r>
            <a:endParaRPr lang="en-US" altLang="zh-CN" sz="2000"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pic>
        <p:nvPicPr>
          <p:cNvPr id="4" name="Picture Placeholder 3"/>
          <p:cNvPicPr>
            <a:picLocks noChangeAspect="1"/>
          </p:cNvPicPr>
          <p:nvPr>
            <p:ph type="pic" sz="quarter" idx="10"/>
          </p:nvPr>
        </p:nvPicPr>
        <p:blipFill>
          <a:blip r:embed="rId1"/>
          <a:stretch>
            <a:fillRect/>
          </a:stretch>
        </p:blipFill>
        <p:spPr>
          <a:xfrm>
            <a:off x="1104265" y="796925"/>
            <a:ext cx="10137775" cy="5676265"/>
          </a:xfrm>
          <a:prstGeom prst="rect">
            <a:avLst/>
          </a:prstGeom>
        </p:spPr>
      </p:pic>
      <p:sp>
        <p:nvSpPr>
          <p:cNvPr id="8" name="Rectangles 7"/>
          <p:cNvSpPr/>
          <p:nvPr/>
        </p:nvSpPr>
        <p:spPr>
          <a:xfrm>
            <a:off x="4478655" y="1270635"/>
            <a:ext cx="1121410" cy="4279900"/>
          </a:xfrm>
          <a:prstGeom prst="rect">
            <a:avLst/>
          </a:prstGeom>
          <a:noFill/>
          <a:ln w="57150">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46075"/>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Ballot Sample (3-1, 3-2)</a:t>
            </a:r>
            <a:endParaRPr lang="en-US" altLang="zh-CN" sz="2000"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pic>
        <p:nvPicPr>
          <p:cNvPr id="4" name="Picture Placeholder 3"/>
          <p:cNvPicPr>
            <a:picLocks noChangeAspect="1"/>
          </p:cNvPicPr>
          <p:nvPr>
            <p:ph type="pic" sz="quarter" idx="10"/>
          </p:nvPr>
        </p:nvPicPr>
        <p:blipFill>
          <a:blip r:embed="rId1"/>
          <a:stretch>
            <a:fillRect/>
          </a:stretch>
        </p:blipFill>
        <p:spPr>
          <a:xfrm>
            <a:off x="1251585" y="845820"/>
            <a:ext cx="9972040" cy="5518150"/>
          </a:xfrm>
          <a:prstGeom prst="rect">
            <a:avLst/>
          </a:prstGeom>
        </p:spPr>
      </p:pic>
      <p:sp>
        <p:nvSpPr>
          <p:cNvPr id="8" name="Rectangles 7"/>
          <p:cNvSpPr/>
          <p:nvPr/>
        </p:nvSpPr>
        <p:spPr>
          <a:xfrm>
            <a:off x="4575175" y="1323975"/>
            <a:ext cx="1121410" cy="4149090"/>
          </a:xfrm>
          <a:prstGeom prst="rect">
            <a:avLst/>
          </a:prstGeom>
          <a:noFill/>
          <a:ln w="57150">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46075"/>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Ballot Sample (3-3)</a:t>
            </a:r>
            <a:endParaRPr lang="en-US" altLang="zh-CN" sz="2000"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pic>
        <p:nvPicPr>
          <p:cNvPr id="4" name="Picture Placeholder 3"/>
          <p:cNvPicPr>
            <a:picLocks noChangeAspect="1"/>
          </p:cNvPicPr>
          <p:nvPr>
            <p:ph type="pic" sz="quarter" idx="10"/>
          </p:nvPr>
        </p:nvPicPr>
        <p:blipFill>
          <a:blip r:embed="rId1"/>
          <a:stretch>
            <a:fillRect/>
          </a:stretch>
        </p:blipFill>
        <p:spPr>
          <a:xfrm>
            <a:off x="1081405" y="744855"/>
            <a:ext cx="10029825" cy="5676265"/>
          </a:xfrm>
          <a:prstGeom prst="rect">
            <a:avLst/>
          </a:prstGeom>
        </p:spPr>
      </p:pic>
      <p:sp>
        <p:nvSpPr>
          <p:cNvPr id="8" name="Rectangles 7"/>
          <p:cNvSpPr/>
          <p:nvPr/>
        </p:nvSpPr>
        <p:spPr>
          <a:xfrm>
            <a:off x="4417060" y="1228725"/>
            <a:ext cx="1121410" cy="4280535"/>
          </a:xfrm>
          <a:prstGeom prst="rect">
            <a:avLst/>
          </a:prstGeom>
          <a:noFill/>
          <a:ln w="57150">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pic>
        <p:nvPicPr>
          <p:cNvPr id="53" name="稻壳儿春秋广告/盗版必究        原创来源：http://chn.docer.com/works?userid=199329941#!/work_time" descr="C:\Users\Matthew Katra\Pictures\Naug_Meadow.jpgNaug_Meadow"/>
          <p:cNvPicPr>
            <a:picLocks noGrp="1" noChangeAspect="1"/>
          </p:cNvPicPr>
          <p:nvPr>
            <p:ph type="pic" sz="quarter" idx="10"/>
          </p:nvPr>
        </p:nvPicPr>
        <p:blipFill>
          <a:blip r:embed="rId1"/>
          <a:srcRect/>
          <a:stretch>
            <a:fillRect/>
          </a:stretch>
        </p:blipFill>
        <p:spPr>
          <a:xfrm>
            <a:off x="5080" y="0"/>
            <a:ext cx="6152515" cy="6857365"/>
          </a:xfrm>
        </p:spPr>
      </p:pic>
      <p:sp>
        <p:nvSpPr>
          <p:cNvPr id="29" name="稻壳儿春秋广告/盗版必究        原创来源：http://chn.docer.com/works?userid=199329941#!/work_time"/>
          <p:cNvSpPr txBox="1"/>
          <p:nvPr/>
        </p:nvSpPr>
        <p:spPr>
          <a:xfrm>
            <a:off x="6461835" y="1861613"/>
            <a:ext cx="5086910" cy="1419860"/>
          </a:xfrm>
          <a:prstGeom prst="rect">
            <a:avLst/>
          </a:prstGeom>
          <a:noFill/>
        </p:spPr>
        <p:txBody>
          <a:bodyPr wrap="square" rtlCol="0">
            <a:spAutoFit/>
          </a:bodyPr>
          <a:lstStyle/>
          <a:p>
            <a:pPr lvl="0" algn="r">
              <a:lnSpc>
                <a:spcPct val="120000"/>
              </a:lnSpc>
            </a:pPr>
            <a:r>
              <a:rPr lang="en-US" altLang="zh-CN" sz="3600" b="1"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GENERAL INSTRUCTIONS</a:t>
            </a:r>
            <a:r>
              <a:rPr lang="en-US" altLang="zh-CN" sz="3600" dirty="0">
                <a:solidFill>
                  <a:prstClr val="black"/>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 </a:t>
            </a:r>
            <a:endParaRPr lang="en-US" altLang="zh-CN" sz="3600" dirty="0">
              <a:solidFill>
                <a:prstClr val="black"/>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4" name="稻壳儿春秋广告/盗版必究        原创来源：http://chn.docer.com/works?userid=199329941#!/work_time"/>
          <p:cNvSpPr/>
          <p:nvPr/>
        </p:nvSpPr>
        <p:spPr>
          <a:xfrm>
            <a:off x="1797945" y="1"/>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25" name="稻壳儿春秋广告/盗版必究        原创来源：http://chn.docer.com/works?userid=199329941#!/work_time"/>
          <p:cNvSpPr/>
          <p:nvPr/>
        </p:nvSpPr>
        <p:spPr>
          <a:xfrm>
            <a:off x="4350363" y="1714500"/>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27" name="稻壳儿春秋广告/盗版必究        原创来源：http://chn.docer.com/works?userid=199329941#!/work_time"/>
          <p:cNvSpPr/>
          <p:nvPr/>
        </p:nvSpPr>
        <p:spPr>
          <a:xfrm flipV="1">
            <a:off x="1797945" y="5143501"/>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28" name="稻壳儿春秋广告/盗版必究        原创来源：http://chn.docer.com/works?userid=199329941#!/work_time"/>
          <p:cNvSpPr/>
          <p:nvPr/>
        </p:nvSpPr>
        <p:spPr>
          <a:xfrm flipV="1">
            <a:off x="4350363" y="3429002"/>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2" name="Text Box 1"/>
          <p:cNvSpPr txBox="1"/>
          <p:nvPr/>
        </p:nvSpPr>
        <p:spPr>
          <a:xfrm>
            <a:off x="7546340" y="3281680"/>
            <a:ext cx="4002405" cy="2553335"/>
          </a:xfrm>
          <a:prstGeom prst="rect">
            <a:avLst/>
          </a:prstGeom>
          <a:noFill/>
        </p:spPr>
        <p:txBody>
          <a:bodyPr wrap="square" rtlCol="0">
            <a:spAutoFit/>
          </a:bodyPr>
          <a:p>
            <a:pPr indent="0" algn="r">
              <a:buNone/>
            </a:pPr>
            <a:r>
              <a:rPr lang="en-US" sz="2000">
                <a:latin typeface="Calibri" panose="020F0502020204030204" charset="0"/>
                <a:cs typeface="Calibri" panose="020F0502020204030204" charset="0"/>
              </a:rPr>
              <a:t>Voter Rights</a:t>
            </a:r>
            <a:endParaRPr lang="en-US" sz="2000">
              <a:latin typeface="Calibri" panose="020F0502020204030204" charset="0"/>
              <a:cs typeface="Calibri" panose="020F0502020204030204" charset="0"/>
            </a:endParaRPr>
          </a:p>
          <a:p>
            <a:pPr indent="0" algn="r">
              <a:buNone/>
            </a:pPr>
            <a:r>
              <a:rPr lang="en-US" sz="2000">
                <a:latin typeface="Calibri" panose="020F0502020204030204" charset="0"/>
                <a:cs typeface="Calibri" panose="020F0502020204030204" charset="0"/>
              </a:rPr>
              <a:t>Opening the Polls</a:t>
            </a:r>
            <a:endParaRPr lang="en-US" sz="2000">
              <a:latin typeface="Calibri" panose="020F0502020204030204" charset="0"/>
              <a:cs typeface="Calibri" panose="020F0502020204030204" charset="0"/>
            </a:endParaRPr>
          </a:p>
          <a:p>
            <a:pPr indent="0" algn="r">
              <a:buNone/>
            </a:pPr>
            <a:r>
              <a:rPr lang="en-US" sz="2000">
                <a:latin typeface="Calibri" panose="020F0502020204030204" charset="0"/>
                <a:cs typeface="Calibri" panose="020F0502020204030204" charset="0"/>
              </a:rPr>
              <a:t>Dress and Breaks</a:t>
            </a:r>
            <a:endParaRPr lang="en-US" sz="2000">
              <a:latin typeface="Calibri" panose="020F0502020204030204" charset="0"/>
              <a:cs typeface="Calibri" panose="020F0502020204030204" charset="0"/>
            </a:endParaRPr>
          </a:p>
          <a:p>
            <a:pPr indent="0" algn="r">
              <a:buNone/>
            </a:pPr>
            <a:r>
              <a:rPr lang="en-US" sz="2000">
                <a:latin typeface="Calibri" panose="020F0502020204030204" charset="0"/>
                <a:cs typeface="Calibri" panose="020F0502020204030204" charset="0"/>
              </a:rPr>
              <a:t>Who is (not) Allowed Inside</a:t>
            </a:r>
            <a:endParaRPr lang="en-US" sz="2000">
              <a:latin typeface="Calibri" panose="020F0502020204030204" charset="0"/>
              <a:cs typeface="Calibri" panose="020F0502020204030204" charset="0"/>
            </a:endParaRPr>
          </a:p>
          <a:p>
            <a:pPr indent="0" algn="r">
              <a:buNone/>
            </a:pPr>
            <a:r>
              <a:rPr lang="en-US" sz="2000">
                <a:latin typeface="Calibri" panose="020F0502020204030204" charset="0"/>
                <a:cs typeface="Calibri" panose="020F0502020204030204" charset="0"/>
              </a:rPr>
              <a:t>Assisting Voters with Disabilities</a:t>
            </a:r>
            <a:endParaRPr lang="en-US" sz="2000">
              <a:latin typeface="Calibri" panose="020F0502020204030204" charset="0"/>
              <a:cs typeface="Calibri" panose="020F0502020204030204" charset="0"/>
            </a:endParaRPr>
          </a:p>
          <a:p>
            <a:pPr indent="0" algn="r">
              <a:buNone/>
            </a:pPr>
            <a:r>
              <a:rPr lang="en-US" sz="2000">
                <a:latin typeface="Calibri" panose="020F0502020204030204" charset="0"/>
                <a:cs typeface="Calibri" panose="020F0502020204030204" charset="0"/>
              </a:rPr>
              <a:t>Closing the Polls</a:t>
            </a:r>
            <a:endParaRPr lang="en-US" sz="2000">
              <a:latin typeface="Calibri" panose="020F0502020204030204" charset="0"/>
              <a:cs typeface="Calibri" panose="020F0502020204030204" charset="0"/>
            </a:endParaRPr>
          </a:p>
          <a:p>
            <a:pPr indent="0" algn="r">
              <a:buNone/>
            </a:pPr>
            <a:r>
              <a:rPr lang="en-US" sz="2000">
                <a:latin typeface="Calibri" panose="020F0502020204030204" charset="0"/>
                <a:cs typeface="Calibri" panose="020F0502020204030204" charset="0"/>
              </a:rPr>
              <a:t>Emergency Plan</a:t>
            </a:r>
            <a:endParaRPr lang="en-US" sz="2000">
              <a:latin typeface="Calibri" panose="020F0502020204030204" charset="0"/>
              <a:cs typeface="Calibri" panose="020F0502020204030204" charset="0"/>
            </a:endParaRPr>
          </a:p>
          <a:p>
            <a:pPr indent="0" algn="r">
              <a:buNone/>
            </a:pPr>
            <a:r>
              <a:rPr lang="en-US" sz="2000">
                <a:latin typeface="Calibri" panose="020F0502020204030204" charset="0"/>
                <a:cs typeface="Calibri" panose="020F0502020204030204" charset="0"/>
              </a:rPr>
              <a:t>Tips and Tricks</a:t>
            </a:r>
            <a:endParaRPr lang="en-US" sz="2000">
              <a:latin typeface="Calibri" panose="020F0502020204030204" charset="0"/>
              <a:cs typeface="Calibri" panose="020F050202020403020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46075"/>
            <a:ext cx="7893050" cy="398780"/>
          </a:xfrm>
          <a:prstGeom prst="rect">
            <a:avLst/>
          </a:prstGeom>
          <a:noFill/>
        </p:spPr>
        <p:txBody>
          <a:bodyPr wrap="square" rtlCol="0">
            <a:spAutoFit/>
          </a:bodyPr>
          <a:lstStyle/>
          <a:p>
            <a:r>
              <a:rPr lang="en-US" altLang="zh-CN" sz="2000"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CT Voter Bill of Rights</a:t>
            </a:r>
            <a:endParaRPr lang="en-US" altLang="zh-CN" sz="2000"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6" name="Text Box 5"/>
          <p:cNvSpPr txBox="1"/>
          <p:nvPr/>
        </p:nvSpPr>
        <p:spPr>
          <a:xfrm>
            <a:off x="525145" y="1145540"/>
            <a:ext cx="10206990" cy="4707890"/>
          </a:xfrm>
          <a:prstGeom prst="rect">
            <a:avLst/>
          </a:prstGeom>
          <a:noFill/>
        </p:spPr>
        <p:txBody>
          <a:bodyPr wrap="square" rtlCol="0">
            <a:spAutoFit/>
          </a:bodyPr>
          <a:p>
            <a:pPr indent="0">
              <a:buFont typeface="Arial" panose="020B0604020202020204" pitchFamily="34" charset="0"/>
              <a:buNone/>
            </a:pPr>
            <a:r>
              <a:rPr lang="en-US" sz="2000">
                <a:latin typeface="Calibri" panose="020F0502020204030204" charset="0"/>
                <a:cs typeface="Calibri" panose="020F0502020204030204" charset="0"/>
              </a:rPr>
              <a:t>Every registered voter in this state has the right to:</a:t>
            </a:r>
            <a:endParaRPr lang="en-US" sz="2000">
              <a:latin typeface="Calibri" panose="020F0502020204030204" charset="0"/>
              <a:cs typeface="Calibri" panose="020F0502020204030204" charset="0"/>
            </a:endParaRPr>
          </a:p>
          <a:p>
            <a:pPr indent="0">
              <a:buFont typeface="Arial" panose="020B0604020202020204" pitchFamily="34" charset="0"/>
              <a:buNone/>
            </a:pP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Inspect a sample ballot before voting;</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Receive instructions concerning how to operate voting equipment, on sample voting equipment before voting; </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Cast a ballot if the voter is in line when the polls are closing;</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Ask for and receive assistance in voting, including assistance in languages other than English where required by federal or state law;</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Vote free from coercion or intimidation by election officials or any other person;</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Cast a ballot using voting equipment that accurately counts all votes;</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Vote by provisional ballot if the individual had registered to vote and the individual’s name is not on the voter list; </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Be informed of the process for restoring the individual’s right to vote if the individual was incarcerated for a felony conviction; and</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Vote independently and in privacy at a polling place, regardless of physical disability.</a:t>
            </a:r>
            <a:endParaRPr lang="en-US" sz="2000">
              <a:latin typeface="Calibri" panose="020F0502020204030204" charset="0"/>
              <a:cs typeface="Calibri" panose="020F050202020403020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slow" p14:dur="1000">
        <p:cover dir="d"/>
      </p:transition>
    </mc:Choice>
    <mc:Fallback>
      <p:transition spd="slow">
        <p:cover dir="d"/>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46075"/>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Opening and Setup</a:t>
            </a:r>
            <a:endParaRPr lang="en-US" altLang="zh-CN" sz="2000"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6" name="Text Box 5"/>
          <p:cNvSpPr txBox="1"/>
          <p:nvPr/>
        </p:nvSpPr>
        <p:spPr>
          <a:xfrm>
            <a:off x="525145" y="1145540"/>
            <a:ext cx="10206990" cy="3784600"/>
          </a:xfrm>
          <a:prstGeom prst="rect">
            <a:avLst/>
          </a:prstGeom>
          <a:noFill/>
        </p:spPr>
        <p:txBody>
          <a:bodyPr wrap="square" rtlCol="0">
            <a:spAutoFit/>
          </a:bodyPr>
          <a:p>
            <a:pPr marL="342900" indent="-342900">
              <a:buFont typeface="Arial" panose="020B0604020202020204" pitchFamily="34" charset="0"/>
              <a:buChar char="•"/>
            </a:pPr>
            <a:r>
              <a:rPr lang="en-US" sz="2000" b="1">
                <a:latin typeface="Calibri" panose="020F0502020204030204" charset="0"/>
                <a:cs typeface="Calibri" panose="020F0502020204030204" charset="0"/>
              </a:rPr>
              <a:t>Arrive</a:t>
            </a:r>
            <a:r>
              <a:rPr lang="en-US" sz="2000">
                <a:latin typeface="Calibri" panose="020F0502020204030204" charset="0"/>
                <a:cs typeface="Calibri" panose="020F0502020204030204" charset="0"/>
              </a:rPr>
              <a:t> at your polling place by 5:15AM.</a:t>
            </a:r>
            <a:endParaRPr lang="en-US" sz="2000">
              <a:latin typeface="Calibri" panose="020F0502020204030204" charset="0"/>
              <a:cs typeface="Calibri" panose="020F0502020204030204" charset="0"/>
            </a:endParaRPr>
          </a:p>
          <a:p>
            <a:pPr marL="800100" lvl="1" indent="-342900">
              <a:buFont typeface="Arial" panose="020B0604020202020204" pitchFamily="34" charset="0"/>
              <a:buChar char="•"/>
            </a:pPr>
            <a:r>
              <a:rPr lang="en-US" sz="2000">
                <a:latin typeface="Calibri" panose="020F0502020204030204" charset="0"/>
                <a:cs typeface="Calibri" panose="020F0502020204030204" charset="0"/>
              </a:rPr>
              <a:t>Or 15 minutes before your start time if not working full day.</a:t>
            </a:r>
            <a:endParaRPr lang="en-US" sz="2000">
              <a:latin typeface="Calibri" panose="020F0502020204030204" charset="0"/>
              <a:cs typeface="Calibri" panose="020F0502020204030204" charset="0"/>
            </a:endParaRPr>
          </a:p>
          <a:p>
            <a:pPr marL="800100" lvl="1" indent="-342900">
              <a:buFont typeface="Arial" panose="020B0604020202020204" pitchFamily="34" charset="0"/>
              <a:buChar char="•"/>
            </a:pPr>
            <a:endParaRPr lang="en-US" sz="2000" b="1">
              <a:latin typeface="Calibri" panose="020F0502020204030204" charset="0"/>
              <a:cs typeface="Calibri" panose="020F0502020204030204" charset="0"/>
              <a:sym typeface="+mn-ea"/>
            </a:endParaRPr>
          </a:p>
          <a:p>
            <a:pPr marL="342900" indent="-342900">
              <a:buFont typeface="Arial" panose="020B0604020202020204" pitchFamily="34" charset="0"/>
              <a:buChar char="•"/>
            </a:pPr>
            <a:r>
              <a:rPr lang="en-US" sz="2000" b="1">
                <a:latin typeface="Calibri" panose="020F0502020204030204" charset="0"/>
                <a:cs typeface="Calibri" panose="020F0502020204030204" charset="0"/>
                <a:sym typeface="+mn-ea"/>
              </a:rPr>
              <a:t>Park away</a:t>
            </a:r>
            <a:r>
              <a:rPr lang="en-US" sz="2000">
                <a:latin typeface="Calibri" panose="020F0502020204030204" charset="0"/>
                <a:cs typeface="Calibri" panose="020F0502020204030204" charset="0"/>
                <a:sym typeface="+mn-ea"/>
              </a:rPr>
              <a:t> from the main entrances.  Leave parking near the entrance for the voters.</a:t>
            </a:r>
            <a:endParaRPr lang="en-US" sz="2000">
              <a:latin typeface="Calibri" panose="020F0502020204030204" charset="0"/>
              <a:cs typeface="Calibri" panose="020F0502020204030204" charset="0"/>
            </a:endParaRPr>
          </a:p>
          <a:p>
            <a:pPr marL="800100" lvl="1" indent="-342900">
              <a:buFont typeface="Arial" panose="020B0604020202020204" pitchFamily="34" charset="0"/>
              <a:buChar char="•"/>
            </a:pP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b="1">
                <a:latin typeface="Calibri" panose="020F0502020204030204" charset="0"/>
                <a:cs typeface="Calibri" panose="020F0502020204030204" charset="0"/>
              </a:rPr>
              <a:t>Tables and chairs</a:t>
            </a:r>
            <a:r>
              <a:rPr lang="en-US" sz="2000">
                <a:latin typeface="Calibri" panose="020F0502020204030204" charset="0"/>
                <a:cs typeface="Calibri" panose="020F0502020204030204" charset="0"/>
              </a:rPr>
              <a:t> should already be set up at each location when you arrive.</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b="1">
                <a:latin typeface="Calibri" panose="020F0502020204030204" charset="0"/>
                <a:cs typeface="Calibri" panose="020F0502020204030204" charset="0"/>
              </a:rPr>
              <a:t>Report</a:t>
            </a:r>
            <a:r>
              <a:rPr lang="en-US" sz="2000">
                <a:latin typeface="Calibri" panose="020F0502020204030204" charset="0"/>
                <a:cs typeface="Calibri" panose="020F0502020204030204" charset="0"/>
              </a:rPr>
              <a:t> to the moderator when you arrive to sign in and receive instruction.</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b="1">
                <a:latin typeface="Calibri" panose="020F0502020204030204" charset="0"/>
                <a:cs typeface="Calibri" panose="020F0502020204030204" charset="0"/>
              </a:rPr>
              <a:t>Set up</a:t>
            </a:r>
            <a:r>
              <a:rPr lang="en-US" sz="2000">
                <a:latin typeface="Calibri" panose="020F0502020204030204" charset="0"/>
                <a:cs typeface="Calibri" panose="020F0502020204030204" charset="0"/>
              </a:rPr>
              <a:t> your assigned work area.  Ensure you have all the proper supplies.</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b="1">
                <a:latin typeface="Calibri" panose="020F0502020204030204" charset="0"/>
                <a:cs typeface="Calibri" panose="020F0502020204030204" charset="0"/>
              </a:rPr>
              <a:t>IVS System</a:t>
            </a:r>
            <a:r>
              <a:rPr lang="en-US" sz="2000">
                <a:latin typeface="Calibri" panose="020F0502020204030204" charset="0"/>
                <a:cs typeface="Calibri" panose="020F0502020204030204" charset="0"/>
              </a:rPr>
              <a:t> must be setup before 6AM.</a:t>
            </a:r>
            <a:endParaRPr lang="en-US" sz="2000">
              <a:latin typeface="Calibri" panose="020F0502020204030204" charset="0"/>
              <a:cs typeface="Calibri" panose="020F0502020204030204" charset="0"/>
            </a:endParaRPr>
          </a:p>
        </p:txBody>
      </p:sp>
      <p:pic>
        <p:nvPicPr>
          <p:cNvPr id="100" name="Picture Placeholder 99"/>
          <p:cNvPicPr/>
          <p:nvPr>
            <p:ph type="pic" sz="quarter" idx="10"/>
          </p:nvPr>
        </p:nvPicPr>
        <p:blipFill>
          <a:blip r:embed="rId1"/>
          <a:stretch>
            <a:fillRect/>
          </a:stretch>
        </p:blipFill>
        <p:spPr>
          <a:xfrm>
            <a:off x="604520" y="4965700"/>
            <a:ext cx="1783080" cy="1494155"/>
          </a:xfrm>
          <a:prstGeom prst="rect">
            <a:avLst/>
          </a:prstGeom>
          <a:noFill/>
          <a:ln w="9525">
            <a:noFill/>
          </a:ln>
        </p:spPr>
      </p:pic>
      <p:sp>
        <p:nvSpPr>
          <p:cNvPr id="4" name="Text Box 3"/>
          <p:cNvSpPr txBox="1"/>
          <p:nvPr/>
        </p:nvSpPr>
        <p:spPr>
          <a:xfrm>
            <a:off x="2511425" y="4983480"/>
            <a:ext cx="8560435" cy="1198880"/>
          </a:xfrm>
          <a:prstGeom prst="rect">
            <a:avLst/>
          </a:prstGeom>
          <a:noFill/>
        </p:spPr>
        <p:txBody>
          <a:bodyPr wrap="square" rtlCol="0">
            <a:spAutoFit/>
          </a:bodyPr>
          <a:p>
            <a:pPr marL="342900" indent="-342900" algn="l">
              <a:buFont typeface="Arial" panose="020B0604020202020204" pitchFamily="34" charset="0"/>
              <a:buChar char="•"/>
            </a:pPr>
            <a:r>
              <a:rPr lang="en-US" b="1">
                <a:highlight>
                  <a:srgbClr val="FFFF00"/>
                </a:highlight>
                <a:latin typeface="Calibri" panose="020F0502020204030204" charset="0"/>
                <a:cs typeface="Calibri" panose="020F0502020204030204" charset="0"/>
                <a:sym typeface="+mn-ea"/>
              </a:rPr>
              <a:t>Voting MUST start at 6:00AM</a:t>
            </a:r>
            <a:r>
              <a:rPr lang="en-US">
                <a:highlight>
                  <a:srgbClr val="FFFF00"/>
                </a:highlight>
                <a:latin typeface="Calibri" panose="020F0502020204030204" charset="0"/>
                <a:cs typeface="Calibri" panose="020F0502020204030204" charset="0"/>
                <a:sym typeface="+mn-ea"/>
              </a:rPr>
              <a:t> (no sooner, no later).</a:t>
            </a:r>
            <a:r>
              <a:rPr lang="en-US">
                <a:latin typeface="Calibri" panose="020F0502020204030204" charset="0"/>
                <a:cs typeface="Calibri" panose="020F0502020204030204" charset="0"/>
                <a:sym typeface="+mn-ea"/>
              </a:rPr>
              <a:t>  Use auxiliary bin if tabulator not ready.</a:t>
            </a:r>
            <a:endParaRPr lang="en-US">
              <a:latin typeface="Calibri" panose="020F0502020204030204" charset="0"/>
              <a:cs typeface="Calibri" panose="020F0502020204030204" charset="0"/>
            </a:endParaRPr>
          </a:p>
          <a:p>
            <a:pPr marL="800100" lvl="1" indent="-342900" algn="l">
              <a:buFont typeface="Arial" panose="020B0604020202020204" pitchFamily="34" charset="0"/>
              <a:buChar char="•"/>
            </a:pPr>
            <a:r>
              <a:rPr lang="en-US">
                <a:latin typeface="Calibri" panose="020F0502020204030204" charset="0"/>
                <a:cs typeface="Calibri" panose="020F0502020204030204" charset="0"/>
                <a:sym typeface="+mn-ea"/>
              </a:rPr>
              <a:t>Items required to allow voting:  (a) Checkers laptop/book, (b) ballot clerk w/ ballots, (c) pens in voting booths, (d) Auxiliary bin in black box</a:t>
            </a:r>
            <a:endParaRPr lang="en-US">
              <a:latin typeface="Calibri" panose="020F0502020204030204" charset="0"/>
              <a:cs typeface="Calibri" panose="020F050202020403020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46075"/>
            <a:ext cx="2568575"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Dress and Breaks</a:t>
            </a:r>
            <a:endParaRPr lang="en-US" altLang="zh-CN" sz="2000"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01" name="Text Box 100"/>
          <p:cNvSpPr txBox="1"/>
          <p:nvPr/>
        </p:nvSpPr>
        <p:spPr>
          <a:xfrm>
            <a:off x="922020" y="1315085"/>
            <a:ext cx="9740265" cy="4399915"/>
          </a:xfrm>
          <a:prstGeom prst="rect">
            <a:avLst/>
          </a:prstGeom>
          <a:noFill/>
          <a:ln w="9525">
            <a:noFill/>
          </a:ln>
        </p:spPr>
        <p:txBody>
          <a:bodyPr wrap="square">
            <a:spAutoFit/>
          </a:bodyPr>
          <a:p>
            <a:pPr indent="0"/>
            <a:r>
              <a:rPr lang="en-US" sz="2000" b="1" u="sng">
                <a:latin typeface="Calibri" panose="020F0502020204030204" charset="0"/>
                <a:cs typeface="Calibri" panose="020F0502020204030204" charset="0"/>
              </a:rPr>
              <a:t>Dress</a:t>
            </a:r>
            <a:r>
              <a:rPr lang="en-US" sz="2000" b="0">
                <a:latin typeface="Calibri" panose="020F0502020204030204" charset="0"/>
                <a:cs typeface="Calibri" panose="020F0502020204030204" charset="0"/>
              </a:rPr>
              <a:t> comfortably and professionally. </a:t>
            </a:r>
            <a:endParaRPr lang="en-US" sz="2000" b="0">
              <a:latin typeface="Calibri" panose="020F0502020204030204" charset="0"/>
              <a:cs typeface="Calibri" panose="020F0502020204030204" charset="0"/>
            </a:endParaRPr>
          </a:p>
          <a:p>
            <a:pPr indent="0"/>
            <a:r>
              <a:rPr lang="en-US" sz="2000" b="0">
                <a:latin typeface="Calibri" panose="020F0502020204030204" charset="0"/>
                <a:cs typeface="Calibri" panose="020F0502020204030204" charset="0"/>
              </a:rPr>
              <a:t>	</a:t>
            </a:r>
            <a:r>
              <a:rPr lang="en-US" sz="2000" b="1" u="sng">
                <a:latin typeface="Calibri" panose="020F0502020204030204" charset="0"/>
                <a:cs typeface="Calibri" panose="020F0502020204030204" charset="0"/>
              </a:rPr>
              <a:t>Political</a:t>
            </a:r>
            <a:r>
              <a:rPr lang="en-US" sz="2000" b="0">
                <a:latin typeface="Calibri" panose="020F0502020204030204" charset="0"/>
                <a:cs typeface="Calibri" panose="020F0502020204030204" charset="0"/>
              </a:rPr>
              <a:t> symbols/slogans/candidate names are not allowed in the polling place.</a:t>
            </a:r>
            <a:endParaRPr lang="en-US" sz="2000" b="0">
              <a:latin typeface="Calibri" panose="020F0502020204030204" charset="0"/>
              <a:cs typeface="Calibri" panose="020F0502020204030204" charset="0"/>
            </a:endParaRPr>
          </a:p>
          <a:p>
            <a:pPr indent="0"/>
            <a:endParaRPr lang="en-US" sz="2000" b="0">
              <a:latin typeface="Calibri" panose="020F0502020204030204" charset="0"/>
              <a:cs typeface="Calibri" panose="020F0502020204030204" charset="0"/>
            </a:endParaRPr>
          </a:p>
          <a:p>
            <a:pPr indent="0"/>
            <a:r>
              <a:rPr lang="en-US" sz="2000" b="1" u="sng">
                <a:latin typeface="Calibri" panose="020F0502020204030204" charset="0"/>
                <a:cs typeface="Calibri" panose="020F0502020204030204" charset="0"/>
              </a:rPr>
              <a:t>Do not discuss</a:t>
            </a:r>
            <a:r>
              <a:rPr lang="en-US" sz="2000" b="0">
                <a:latin typeface="Calibri" panose="020F0502020204030204" charset="0"/>
                <a:cs typeface="Calibri" panose="020F0502020204030204" charset="0"/>
              </a:rPr>
              <a:t> the candidates or politics within the polling place.</a:t>
            </a:r>
            <a:endParaRPr lang="en-US" sz="2000" b="0">
              <a:latin typeface="Calibri" panose="020F0502020204030204" charset="0"/>
              <a:cs typeface="Calibri" panose="020F0502020204030204" charset="0"/>
            </a:endParaRPr>
          </a:p>
          <a:p>
            <a:pPr indent="0"/>
            <a:endParaRPr lang="en-US" sz="2000" b="0">
              <a:latin typeface="Calibri" panose="020F0502020204030204" charset="0"/>
              <a:cs typeface="Calibri" panose="020F0502020204030204" charset="0"/>
            </a:endParaRPr>
          </a:p>
          <a:p>
            <a:pPr indent="0"/>
            <a:r>
              <a:rPr lang="en-US" sz="2000" b="1" u="sng">
                <a:latin typeface="Calibri" panose="020F0502020204030204" charset="0"/>
                <a:cs typeface="Calibri" panose="020F0502020204030204" charset="0"/>
                <a:sym typeface="+mn-ea"/>
              </a:rPr>
              <a:t>Breaks</a:t>
            </a:r>
            <a:r>
              <a:rPr lang="en-US" sz="2000">
                <a:latin typeface="Calibri" panose="020F0502020204030204" charset="0"/>
                <a:cs typeface="Calibri" panose="020F0502020204030204" charset="0"/>
                <a:sym typeface="+mn-ea"/>
              </a:rPr>
              <a:t> will be allowed by the moderator at their discretion.  </a:t>
            </a:r>
            <a:endParaRPr lang="en-US" sz="2000" b="0">
              <a:latin typeface="Calibri" panose="020F0502020204030204" charset="0"/>
              <a:cs typeface="Calibri" panose="020F0502020204030204" charset="0"/>
            </a:endParaRPr>
          </a:p>
          <a:p>
            <a:pPr indent="0"/>
            <a:endParaRPr lang="en-US" sz="2000" b="0">
              <a:latin typeface="Calibri" panose="020F0502020204030204" charset="0"/>
              <a:cs typeface="Calibri" panose="020F0502020204030204" charset="0"/>
            </a:endParaRPr>
          </a:p>
          <a:p>
            <a:pPr indent="0"/>
            <a:r>
              <a:rPr lang="en-US" sz="2000" b="1" u="sng">
                <a:latin typeface="Calibri" panose="020F0502020204030204" charset="0"/>
                <a:cs typeface="Calibri" panose="020F0502020204030204" charset="0"/>
                <a:sym typeface="+mn-ea"/>
              </a:rPr>
              <a:t>Lunch and Dinner</a:t>
            </a:r>
            <a:r>
              <a:rPr lang="en-US" sz="2000">
                <a:latin typeface="Calibri" panose="020F0502020204030204" charset="0"/>
                <a:cs typeface="Calibri" panose="020F0502020204030204" charset="0"/>
                <a:sym typeface="+mn-ea"/>
              </a:rPr>
              <a:t> breaks will be allowed at appropriate times.</a:t>
            </a:r>
            <a:endParaRPr lang="en-US" sz="2000" b="0">
              <a:latin typeface="Calibri" panose="020F0502020204030204" charset="0"/>
              <a:cs typeface="Calibri" panose="020F0502020204030204" charset="0"/>
            </a:endParaRPr>
          </a:p>
          <a:p>
            <a:pPr indent="0"/>
            <a:endParaRPr lang="en-US" sz="2000" b="0">
              <a:latin typeface="Calibri" panose="020F0502020204030204" charset="0"/>
              <a:cs typeface="Calibri" panose="020F0502020204030204" charset="0"/>
            </a:endParaRPr>
          </a:p>
          <a:p>
            <a:pPr indent="0"/>
            <a:r>
              <a:rPr lang="en-US" sz="2000" b="1" u="sng">
                <a:latin typeface="Calibri" panose="020F0502020204030204" charset="0"/>
                <a:cs typeface="Calibri" panose="020F0502020204030204" charset="0"/>
                <a:sym typeface="+mn-ea"/>
              </a:rPr>
              <a:t>Bring your own</a:t>
            </a:r>
            <a:r>
              <a:rPr lang="en-US" sz="2000">
                <a:latin typeface="Calibri" panose="020F0502020204030204" charset="0"/>
                <a:cs typeface="Calibri" panose="020F0502020204030204" charset="0"/>
                <a:sym typeface="+mn-ea"/>
              </a:rPr>
              <a:t> meals/snacks/drinks with you or arrange meal delivery.</a:t>
            </a:r>
            <a:endParaRPr lang="en-US" sz="2000" b="0">
              <a:latin typeface="Calibri" panose="020F0502020204030204" charset="0"/>
              <a:cs typeface="Calibri" panose="020F0502020204030204" charset="0"/>
            </a:endParaRPr>
          </a:p>
          <a:p>
            <a:pPr indent="0"/>
            <a:endParaRPr lang="en-US" sz="2000" b="0">
              <a:latin typeface="Calibri" panose="020F0502020204030204" charset="0"/>
              <a:cs typeface="Calibri" panose="020F0502020204030204" charset="0"/>
            </a:endParaRPr>
          </a:p>
          <a:p>
            <a:pPr indent="0"/>
            <a:r>
              <a:rPr lang="en-US" sz="2000" b="1" u="sng">
                <a:latin typeface="Calibri" panose="020F0502020204030204" charset="0"/>
                <a:cs typeface="Calibri" panose="020F0502020204030204" charset="0"/>
                <a:sym typeface="+mn-ea"/>
              </a:rPr>
              <a:t>No alcohol</a:t>
            </a:r>
            <a:r>
              <a:rPr lang="en-US" sz="2000">
                <a:latin typeface="Calibri" panose="020F0502020204030204" charset="0"/>
                <a:cs typeface="Calibri" panose="020F0502020204030204" charset="0"/>
                <a:sym typeface="+mn-ea"/>
              </a:rPr>
              <a:t> is allowed.    </a:t>
            </a:r>
            <a:endParaRPr lang="en-US" sz="2000" b="0">
              <a:latin typeface="Calibri" panose="020F0502020204030204" charset="0"/>
              <a:cs typeface="Calibri" panose="020F0502020204030204" charset="0"/>
            </a:endParaRPr>
          </a:p>
          <a:p>
            <a:pPr indent="0"/>
            <a:endParaRPr lang="en-US" sz="2000" b="0">
              <a:latin typeface="Calibri" panose="020F0502020204030204" charset="0"/>
              <a:cs typeface="Calibri" panose="020F0502020204030204" charset="0"/>
            </a:endParaRPr>
          </a:p>
          <a:p>
            <a:pPr indent="0"/>
            <a:r>
              <a:rPr lang="en-US" sz="2000" b="1" u="sng">
                <a:latin typeface="Calibri" panose="020F0502020204030204" charset="0"/>
                <a:cs typeface="Calibri" panose="020F0502020204030204" charset="0"/>
                <a:sym typeface="+mn-ea"/>
              </a:rPr>
              <a:t>Do not leave</a:t>
            </a:r>
            <a:r>
              <a:rPr lang="en-US" sz="2000">
                <a:latin typeface="Calibri" panose="020F0502020204030204" charset="0"/>
                <a:cs typeface="Calibri" panose="020F0502020204030204" charset="0"/>
                <a:sym typeface="+mn-ea"/>
              </a:rPr>
              <a:t> the polling place without the moderators knowledge.  </a:t>
            </a:r>
            <a:endParaRPr lang="en-US" sz="2000" b="0">
              <a:latin typeface="Calibri" panose="020F0502020204030204" charset="0"/>
              <a:cs typeface="Calibri" panose="020F050202020403020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pic>
        <p:nvPicPr>
          <p:cNvPr id="13" name="Picture Placeholder 12" descr="Trump_Notgood3.JPG"/>
          <p:cNvPicPr>
            <a:picLocks noChangeAspect="1"/>
          </p:cNvPicPr>
          <p:nvPr>
            <p:ph type="pic" sz="quarter" idx="10"/>
          </p:nvPr>
        </p:nvPicPr>
        <p:blipFill>
          <a:blip r:embed="rId1" cstate="print"/>
          <a:stretch>
            <a:fillRect/>
          </a:stretch>
        </p:blipFill>
        <p:spPr>
          <a:xfrm>
            <a:off x="8754745" y="2580640"/>
            <a:ext cx="1010285" cy="1363345"/>
          </a:xfrm>
          <a:prstGeom prst="rect">
            <a:avLst/>
          </a:prstGeom>
        </p:spPr>
      </p:pic>
      <p:pic>
        <p:nvPicPr>
          <p:cNvPr id="8" name="Picture 7" descr="BuildBAckBetter_NotOK.JPG"/>
          <p:cNvPicPr>
            <a:picLocks noChangeAspect="1"/>
          </p:cNvPicPr>
          <p:nvPr/>
        </p:nvPicPr>
        <p:blipFill>
          <a:blip r:embed="rId2" cstate="print"/>
          <a:stretch>
            <a:fillRect/>
          </a:stretch>
        </p:blipFill>
        <p:spPr>
          <a:xfrm>
            <a:off x="9669780" y="2370138"/>
            <a:ext cx="1518920" cy="843915"/>
          </a:xfrm>
          <a:prstGeom prst="rect">
            <a:avLst/>
          </a:prstGeom>
        </p:spPr>
      </p:pic>
      <p:pic>
        <p:nvPicPr>
          <p:cNvPr id="12" name="Picture 10"/>
          <p:cNvPicPr>
            <a:picLocks noChangeAspect="1" noChangeArrowheads="1"/>
          </p:cNvPicPr>
          <p:nvPr/>
        </p:nvPicPr>
        <p:blipFill>
          <a:blip r:embed="rId3" cstate="print"/>
          <a:srcRect/>
          <a:stretch>
            <a:fillRect/>
          </a:stretch>
        </p:blipFill>
        <p:spPr>
          <a:xfrm>
            <a:off x="8488680" y="4055110"/>
            <a:ext cx="1543050" cy="849630"/>
          </a:xfrm>
          <a:prstGeom prst="rect">
            <a:avLst/>
          </a:prstGeom>
          <a:noFill/>
          <a:ln w="9525">
            <a:noFill/>
            <a:miter lim="800000"/>
            <a:headEnd/>
            <a:tailEnd/>
          </a:ln>
        </p:spPr>
      </p:pic>
      <p:pic>
        <p:nvPicPr>
          <p:cNvPr id="11" name="Picture 7"/>
          <p:cNvPicPr>
            <a:picLocks noChangeAspect="1" noChangeArrowheads="1"/>
          </p:cNvPicPr>
          <p:nvPr/>
        </p:nvPicPr>
        <p:blipFill>
          <a:blip r:embed="rId4" cstate="print"/>
          <a:srcRect/>
          <a:stretch>
            <a:fillRect/>
          </a:stretch>
        </p:blipFill>
        <p:spPr>
          <a:xfrm>
            <a:off x="9765030" y="3214370"/>
            <a:ext cx="1222375" cy="1374775"/>
          </a:xfrm>
          <a:prstGeom prst="rect">
            <a:avLst/>
          </a:prstGeom>
          <a:noFill/>
          <a:ln w="9525">
            <a:noFill/>
            <a:miter lim="800000"/>
            <a:headEnd/>
            <a:tailEnd/>
          </a:ln>
        </p:spPr>
      </p:pic>
      <p:sp>
        <p:nvSpPr>
          <p:cNvPr id="4" name="&quot;No&quot; Symbol 3"/>
          <p:cNvSpPr/>
          <p:nvPr/>
        </p:nvSpPr>
        <p:spPr>
          <a:xfrm>
            <a:off x="8613140" y="2580640"/>
            <a:ext cx="2374265" cy="2219325"/>
          </a:xfrm>
          <a:prstGeom prst="noSmoking">
            <a:avLst/>
          </a:prstGeom>
          <a:solidFill>
            <a:srgbClr val="FF0000">
              <a:alpha val="1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000">
        <p:comb/>
      </p:transition>
    </mc:Choice>
    <mc:Fallback>
      <p:transition spd="slow">
        <p:comb/>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46075"/>
            <a:ext cx="829056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Who is allowed in the polling place...who is NOT allowed</a:t>
            </a:r>
            <a:endParaRPr lang="en-US" altLang="zh-CN" sz="2000"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graphicFrame>
        <p:nvGraphicFramePr>
          <p:cNvPr id="4" name="Table 3"/>
          <p:cNvGraphicFramePr/>
          <p:nvPr/>
        </p:nvGraphicFramePr>
        <p:xfrm>
          <a:off x="861060" y="845820"/>
          <a:ext cx="10278745" cy="5405755"/>
        </p:xfrm>
        <a:graphic>
          <a:graphicData uri="http://schemas.openxmlformats.org/drawingml/2006/table">
            <a:tbl>
              <a:tblPr firstRow="1" bandRow="1">
                <a:tableStyleId>{5940675A-B579-460E-94D1-54222C63F5DA}</a:tableStyleId>
              </a:tblPr>
              <a:tblGrid>
                <a:gridCol w="5911850"/>
                <a:gridCol w="4366895"/>
              </a:tblGrid>
              <a:tr h="5405755">
                <a:tc>
                  <a:txBody>
                    <a:bodyPr/>
                    <a:p>
                      <a:pPr indent="0" algn="ctr">
                        <a:buNone/>
                      </a:pPr>
                      <a:r>
                        <a:rPr lang="en-US" sz="2000" b="1" i="1" u="sng">
                          <a:solidFill>
                            <a:schemeClr val="accent6">
                              <a:lumMod val="50000"/>
                            </a:schemeClr>
                          </a:solidFill>
                          <a:latin typeface="Calibri" panose="020F0502020204030204" charset="0"/>
                          <a:cs typeface="Calibri" panose="020F0502020204030204" charset="0"/>
                        </a:rPr>
                        <a:t>WHO MAY BE PRESENT</a:t>
                      </a:r>
                      <a:endParaRPr lang="en-US" sz="2000" b="1" i="1" u="sng">
                        <a:solidFill>
                          <a:schemeClr val="accent6">
                            <a:lumMod val="50000"/>
                          </a:schemeClr>
                        </a:solidFill>
                        <a:latin typeface="Calibri" panose="020F0502020204030204" charset="0"/>
                        <a:cs typeface="Calibri" panose="020F0502020204030204" charset="0"/>
                      </a:endParaRPr>
                    </a:p>
                    <a:p>
                      <a:pPr marL="285750" indent="-285750" algn="l">
                        <a:buFont typeface="Arial" panose="020B0604020202020204" pitchFamily="34" charset="0"/>
                        <a:buChar char="•"/>
                      </a:pPr>
                      <a:r>
                        <a:rPr lang="en-US" sz="1600" b="0">
                          <a:latin typeface="Calibri" panose="020F0502020204030204" charset="0"/>
                          <a:cs typeface="Calibri" panose="020F0502020204030204" charset="0"/>
                        </a:rPr>
                        <a:t>Election Officials / Poll Workers</a:t>
                      </a:r>
                      <a:endParaRPr lang="en-US" sz="1600" b="0">
                        <a:latin typeface="Calibri" panose="020F0502020204030204" charset="0"/>
                        <a:cs typeface="Calibri" panose="020F0502020204030204" charset="0"/>
                      </a:endParaRPr>
                    </a:p>
                    <a:p>
                      <a:pPr marL="285750" indent="-285750" algn="l">
                        <a:buFont typeface="Arial" panose="020B0604020202020204" pitchFamily="34" charset="0"/>
                        <a:buChar char="•"/>
                      </a:pPr>
                      <a:r>
                        <a:rPr lang="en-US" sz="1600" b="0">
                          <a:latin typeface="Calibri" panose="020F0502020204030204" charset="0"/>
                          <a:cs typeface="Calibri" panose="020F0502020204030204" charset="0"/>
                        </a:rPr>
                        <a:t>Electors (Voters) (only </a:t>
                      </a:r>
                      <a:r>
                        <a:rPr lang="en-US" sz="1600" b="0" i="1">
                          <a:latin typeface="Calibri" panose="020F0502020204030204" charset="0"/>
                          <a:cs typeface="Calibri" panose="020F0502020204030204" charset="0"/>
                        </a:rPr>
                        <a:t>to cast their ballot</a:t>
                      </a:r>
                      <a:r>
                        <a:rPr lang="en-US" sz="1600" b="0">
                          <a:latin typeface="Calibri" panose="020F0502020204030204" charset="0"/>
                          <a:cs typeface="Calibri" panose="020F0502020204030204" charset="0"/>
                        </a:rPr>
                        <a:t>)</a:t>
                      </a:r>
                      <a:endParaRPr lang="en-US" sz="1600" b="0">
                        <a:latin typeface="Calibri" panose="020F0502020204030204" charset="0"/>
                        <a:cs typeface="Calibri" panose="020F0502020204030204" charset="0"/>
                      </a:endParaRPr>
                    </a:p>
                    <a:p>
                      <a:pPr marL="285750" indent="-285750" algn="l">
                        <a:buFont typeface="Arial" panose="020B0604020202020204" pitchFamily="34" charset="0"/>
                        <a:buChar char="•"/>
                      </a:pPr>
                      <a:r>
                        <a:rPr lang="en-US" sz="1600" b="0">
                          <a:latin typeface="Calibri" panose="020F0502020204030204" charset="0"/>
                          <a:cs typeface="Calibri" panose="020F0502020204030204" charset="0"/>
                        </a:rPr>
                        <a:t>Persons Assisting Electors</a:t>
                      </a:r>
                      <a:endParaRPr lang="en-US" sz="1600" b="0">
                        <a:latin typeface="Calibri" panose="020F0502020204030204" charset="0"/>
                        <a:cs typeface="Calibri" panose="020F0502020204030204" charset="0"/>
                      </a:endParaRPr>
                    </a:p>
                    <a:p>
                      <a:pPr marL="285750" indent="-285750" algn="l">
                        <a:buFont typeface="Arial" panose="020B0604020202020204" pitchFamily="34" charset="0"/>
                        <a:buChar char="•"/>
                      </a:pPr>
                      <a:r>
                        <a:rPr lang="en-US" sz="1600" b="0">
                          <a:latin typeface="Calibri" panose="020F0502020204030204" charset="0"/>
                          <a:cs typeface="Calibri" panose="020F0502020204030204" charset="0"/>
                        </a:rPr>
                        <a:t>Children Accompanying an elector (15 years of age or younger)</a:t>
                      </a:r>
                      <a:endParaRPr lang="en-US" sz="1600" b="0">
                        <a:latin typeface="Calibri" panose="020F0502020204030204" charset="0"/>
                        <a:cs typeface="Calibri" panose="020F0502020204030204" charset="0"/>
                      </a:endParaRPr>
                    </a:p>
                    <a:p>
                      <a:pPr marL="285750" indent="-285750" algn="l">
                        <a:buFont typeface="Arial" panose="020B0604020202020204" pitchFamily="34" charset="0"/>
                        <a:buChar char="•"/>
                      </a:pPr>
                      <a:r>
                        <a:rPr lang="en-US" sz="1600" b="0">
                          <a:latin typeface="Calibri" panose="020F0502020204030204" charset="0"/>
                          <a:cs typeface="Calibri" panose="020F0502020204030204" charset="0"/>
                        </a:rPr>
                        <a:t>Designee of the Secretary of State</a:t>
                      </a:r>
                      <a:endParaRPr lang="en-US" sz="1600" b="0">
                        <a:latin typeface="Calibri" panose="020F0502020204030204" charset="0"/>
                        <a:cs typeface="Calibri" panose="020F0502020204030204" charset="0"/>
                      </a:endParaRPr>
                    </a:p>
                    <a:p>
                      <a:pPr marL="742950" lvl="1" indent="-285750" algn="l">
                        <a:buFont typeface="Arial" panose="020B0604020202020204" pitchFamily="34" charset="0"/>
                        <a:buChar char="•"/>
                      </a:pPr>
                      <a:r>
                        <a:rPr lang="en-US" sz="1600" b="0" i="1">
                          <a:latin typeface="Calibri" panose="020F0502020204030204" charset="0"/>
                          <a:cs typeface="Calibri" panose="020F0502020204030204" charset="0"/>
                        </a:rPr>
                        <a:t>Record name in diary </a:t>
                      </a:r>
                      <a:endParaRPr lang="en-US" sz="1600" b="0" i="1">
                        <a:latin typeface="Calibri" panose="020F0502020204030204" charset="0"/>
                        <a:cs typeface="Calibri" panose="020F0502020204030204" charset="0"/>
                      </a:endParaRPr>
                    </a:p>
                    <a:p>
                      <a:pPr marL="742950" lvl="1" indent="-285750" algn="l">
                        <a:buFont typeface="Arial" panose="020B0604020202020204" pitchFamily="34" charset="0"/>
                        <a:buChar char="•"/>
                      </a:pPr>
                      <a:r>
                        <a:rPr lang="en-US" sz="1600" b="0" i="1">
                          <a:latin typeface="Calibri" panose="020F0502020204030204" charset="0"/>
                          <a:cs typeface="Calibri" panose="020F0502020204030204" charset="0"/>
                        </a:rPr>
                        <a:t>May NOT interfere with voters’ privacy </a:t>
                      </a:r>
                      <a:endParaRPr lang="en-US" sz="1600" b="0" i="1">
                        <a:latin typeface="Calibri" panose="020F0502020204030204" charset="0"/>
                        <a:cs typeface="Calibri" panose="020F0502020204030204" charset="0"/>
                      </a:endParaRPr>
                    </a:p>
                    <a:p>
                      <a:pPr marL="285750" lvl="0" indent="-285750" algn="l">
                        <a:buFont typeface="Arial" panose="020B0604020202020204" pitchFamily="34" charset="0"/>
                        <a:buChar char="•"/>
                      </a:pPr>
                      <a:r>
                        <a:rPr lang="en-US" sz="1600" b="0">
                          <a:latin typeface="Calibri" panose="020F0502020204030204" charset="0"/>
                          <a:cs typeface="Calibri" panose="020F0502020204030204" charset="0"/>
                        </a:rPr>
                        <a:t>Unofficial Checkers if approved by ROV </a:t>
                      </a:r>
                      <a:endParaRPr lang="en-US" sz="1600" b="0">
                        <a:latin typeface="Calibri" panose="020F0502020204030204" charset="0"/>
                        <a:cs typeface="Calibri" panose="020F0502020204030204" charset="0"/>
                      </a:endParaRPr>
                    </a:p>
                    <a:p>
                      <a:pPr marL="742950" lvl="1" indent="-285750" algn="l">
                        <a:buFont typeface="Arial" panose="020B0604020202020204" pitchFamily="34" charset="0"/>
                        <a:buChar char="•"/>
                      </a:pPr>
                      <a:r>
                        <a:rPr lang="en-US" sz="1600" b="0" i="1">
                          <a:latin typeface="Calibri" panose="020F0502020204030204" charset="0"/>
                          <a:cs typeface="Calibri" panose="020F0502020204030204" charset="0"/>
                        </a:rPr>
                        <a:t>May not interfere with the voting process</a:t>
                      </a:r>
                      <a:endParaRPr lang="en-US" sz="1600" b="0" i="1">
                        <a:latin typeface="Calibri" panose="020F0502020204030204" charset="0"/>
                        <a:cs typeface="Calibri" panose="020F0502020204030204" charset="0"/>
                      </a:endParaRPr>
                    </a:p>
                    <a:p>
                      <a:pPr marL="285750" lvl="0" indent="-285750" algn="l">
                        <a:buFont typeface="Arial" panose="020B0604020202020204" pitchFamily="34" charset="0"/>
                        <a:buChar char="•"/>
                      </a:pPr>
                      <a:r>
                        <a:rPr lang="en-US" sz="1600" b="0">
                          <a:latin typeface="Calibri" panose="020F0502020204030204" charset="0"/>
                          <a:cs typeface="Calibri" panose="020F0502020204030204" charset="0"/>
                        </a:rPr>
                        <a:t>Runners (</a:t>
                      </a:r>
                      <a:r>
                        <a:rPr lang="en-US" sz="1600" b="0" i="1">
                          <a:latin typeface="Calibri" panose="020F0502020204030204" charset="0"/>
                          <a:cs typeface="Calibri" panose="020F0502020204030204" charset="0"/>
                        </a:rPr>
                        <a:t>relay info. from Unofficial Checkers</a:t>
                      </a:r>
                      <a:r>
                        <a:rPr lang="en-US" sz="1600" b="0">
                          <a:latin typeface="Calibri" panose="020F0502020204030204" charset="0"/>
                          <a:cs typeface="Calibri" panose="020F0502020204030204" charset="0"/>
                        </a:rPr>
                        <a:t>)</a:t>
                      </a:r>
                      <a:endParaRPr lang="en-US" sz="1600" b="0">
                        <a:latin typeface="Calibri" panose="020F0502020204030204" charset="0"/>
                        <a:cs typeface="Calibri" panose="020F0502020204030204" charset="0"/>
                      </a:endParaRPr>
                    </a:p>
                    <a:p>
                      <a:pPr marL="285750" lvl="0" indent="-285750" algn="l">
                        <a:buFont typeface="Arial" panose="020B0604020202020204" pitchFamily="34" charset="0"/>
                        <a:buChar char="•"/>
                      </a:pPr>
                      <a:r>
                        <a:rPr lang="en-US" sz="1600" b="0">
                          <a:latin typeface="Calibri" panose="020F0502020204030204" charset="0"/>
                          <a:cs typeface="Calibri" panose="020F0502020204030204" charset="0"/>
                        </a:rPr>
                        <a:t>News Media</a:t>
                      </a:r>
                      <a:endParaRPr lang="en-US" sz="1600" b="0">
                        <a:latin typeface="Calibri" panose="020F0502020204030204" charset="0"/>
                        <a:cs typeface="Calibri" panose="020F0502020204030204" charset="0"/>
                      </a:endParaRPr>
                    </a:p>
                    <a:p>
                      <a:pPr marL="742950" lvl="1" indent="-285750" algn="l">
                        <a:buFont typeface="Arial" panose="020B0604020202020204" pitchFamily="34" charset="0"/>
                        <a:buChar char="•"/>
                      </a:pPr>
                      <a:r>
                        <a:rPr lang="en-US" sz="1600" b="0" i="1">
                          <a:latin typeface="Calibri" panose="020F0502020204030204" charset="0"/>
                          <a:cs typeface="Calibri" panose="020F0502020204030204" charset="0"/>
                        </a:rPr>
                        <a:t>Record name in moderator diary </a:t>
                      </a:r>
                      <a:endParaRPr lang="en-US" sz="1600" b="0" i="1">
                        <a:latin typeface="Calibri" panose="020F0502020204030204" charset="0"/>
                        <a:cs typeface="Calibri" panose="020F0502020204030204" charset="0"/>
                      </a:endParaRPr>
                    </a:p>
                    <a:p>
                      <a:pPr marL="742950" lvl="1" indent="-285750" algn="l">
                        <a:buFont typeface="Arial" panose="020B0604020202020204" pitchFamily="34" charset="0"/>
                        <a:buChar char="•"/>
                      </a:pPr>
                      <a:r>
                        <a:rPr lang="en-US" sz="1600" b="0" i="1">
                          <a:latin typeface="Calibri" panose="020F0502020204030204" charset="0"/>
                          <a:cs typeface="Calibri" panose="020F0502020204030204" charset="0"/>
                        </a:rPr>
                        <a:t>May NOT interfere with voters’ privacy </a:t>
                      </a:r>
                      <a:endParaRPr lang="en-US" sz="1600" b="0" i="1">
                        <a:latin typeface="Calibri" panose="020F0502020204030204" charset="0"/>
                        <a:cs typeface="Calibri" panose="020F0502020204030204" charset="0"/>
                      </a:endParaRPr>
                    </a:p>
                    <a:p>
                      <a:pPr marL="742950" lvl="1" indent="-285750" algn="l">
                        <a:buFont typeface="Arial" panose="020B0604020202020204" pitchFamily="34" charset="0"/>
                        <a:buChar char="•"/>
                      </a:pPr>
                      <a:r>
                        <a:rPr lang="en-US" sz="1600" b="0" i="1">
                          <a:latin typeface="Calibri" panose="020F0502020204030204" charset="0"/>
                          <a:cs typeface="Calibri" panose="020F0502020204030204" charset="0"/>
                        </a:rPr>
                        <a:t>May NOT ask elector how they voted within 75’ </a:t>
                      </a:r>
                      <a:endParaRPr lang="en-US" sz="1600" b="0" i="1">
                        <a:latin typeface="Calibri" panose="020F0502020204030204" charset="0"/>
                        <a:cs typeface="Calibri" panose="020F0502020204030204" charset="0"/>
                      </a:endParaRPr>
                    </a:p>
                    <a:p>
                      <a:pPr marL="285750" lvl="0" indent="-285750" algn="l">
                        <a:buFont typeface="Arial" panose="020B0604020202020204" pitchFamily="34" charset="0"/>
                        <a:buChar char="•"/>
                      </a:pPr>
                      <a:r>
                        <a:rPr lang="en-US" sz="1600" b="0">
                          <a:latin typeface="Calibri" panose="020F0502020204030204" charset="0"/>
                          <a:cs typeface="Calibri" panose="020F0502020204030204" charset="0"/>
                        </a:rPr>
                        <a:t>Student Observers - with teacher or guardian supervision (</a:t>
                      </a:r>
                      <a:r>
                        <a:rPr lang="en-US" sz="1600" b="0" i="1">
                          <a:latin typeface="Calibri" panose="020F0502020204030204" charset="0"/>
                          <a:cs typeface="Calibri" panose="020F0502020204030204" charset="0"/>
                        </a:rPr>
                        <a:t>limit 4</a:t>
                      </a:r>
                      <a:r>
                        <a:rPr lang="en-US" sz="1600" b="0">
                          <a:latin typeface="Calibri" panose="020F0502020204030204" charset="0"/>
                          <a:cs typeface="Calibri" panose="020F0502020204030204" charset="0"/>
                        </a:rPr>
                        <a:t>)</a:t>
                      </a:r>
                      <a:endParaRPr lang="en-US" sz="1600" b="0">
                        <a:latin typeface="Calibri" panose="020F0502020204030204" charset="0"/>
                        <a:cs typeface="Calibri" panose="020F0502020204030204" charset="0"/>
                      </a:endParaRPr>
                    </a:p>
                    <a:p>
                      <a:pPr marL="285750" lvl="0" indent="-285750" algn="l">
                        <a:buFont typeface="Arial" panose="020B0604020202020204" pitchFamily="34" charset="0"/>
                        <a:buChar char="•"/>
                      </a:pPr>
                      <a:r>
                        <a:rPr lang="en-US" sz="1600" b="0">
                          <a:latin typeface="Calibri" panose="020F0502020204030204" charset="0"/>
                          <a:cs typeface="Calibri" panose="020F0502020204030204" charset="0"/>
                        </a:rPr>
                        <a:t>PTO Bake Sales in Schools (</a:t>
                      </a:r>
                      <a:r>
                        <a:rPr lang="en-US" sz="1600" b="0" i="1">
                          <a:latin typeface="Calibri" panose="020F0502020204030204" charset="0"/>
                          <a:cs typeface="Calibri" panose="020F0502020204030204" charset="0"/>
                        </a:rPr>
                        <a:t>Registrar’s approval required</a:t>
                      </a:r>
                      <a:r>
                        <a:rPr lang="en-US" sz="1600" b="0">
                          <a:latin typeface="Calibri" panose="020F0502020204030204" charset="0"/>
                          <a:cs typeface="Calibri" panose="020F0502020204030204" charset="0"/>
                        </a:rPr>
                        <a:t>)</a:t>
                      </a:r>
                      <a:endParaRPr lang="en-US" sz="1600" b="0">
                        <a:latin typeface="Calibri" panose="020F0502020204030204" charset="0"/>
                        <a:cs typeface="Calibri" panose="020F0502020204030204" charset="0"/>
                      </a:endParaRPr>
                    </a:p>
                    <a:p>
                      <a:pPr marL="285750" lvl="0" indent="-285750" algn="l">
                        <a:buFont typeface="Arial" panose="020B0604020202020204" pitchFamily="34" charset="0"/>
                        <a:buChar char="•"/>
                      </a:pPr>
                      <a:r>
                        <a:rPr lang="en-US" sz="1600" b="0">
                          <a:latin typeface="Calibri" panose="020F0502020204030204" charset="0"/>
                          <a:cs typeface="Calibri" panose="020F0502020204030204" charset="0"/>
                        </a:rPr>
                        <a:t>Non-Partisan Activities (</a:t>
                      </a:r>
                      <a:r>
                        <a:rPr lang="en-US" sz="1600" b="0" i="1">
                          <a:latin typeface="Calibri" panose="020F0502020204030204" charset="0"/>
                          <a:cs typeface="Calibri" panose="020F0502020204030204" charset="0"/>
                        </a:rPr>
                        <a:t>Registrar’s approval required</a:t>
                      </a:r>
                      <a:r>
                        <a:rPr lang="en-US" sz="1600" b="0">
                          <a:latin typeface="Calibri" panose="020F0502020204030204" charset="0"/>
                          <a:cs typeface="Calibri" panose="020F0502020204030204" charset="0"/>
                        </a:rPr>
                        <a:t>)</a:t>
                      </a:r>
                      <a:endParaRPr lang="en-US" sz="1600" b="0">
                        <a:latin typeface="Calibri" panose="020F0502020204030204" charset="0"/>
                        <a:cs typeface="Calibri" panose="020F0502020204030204" charset="0"/>
                      </a:endParaRPr>
                    </a:p>
                    <a:p>
                      <a:pPr marL="285750" lvl="0" indent="-285750" algn="l">
                        <a:buFont typeface="Arial" panose="020B0604020202020204" pitchFamily="34" charset="0"/>
                        <a:buChar char="•"/>
                      </a:pPr>
                      <a:r>
                        <a:rPr lang="en-US" sz="1600" b="0">
                          <a:latin typeface="Calibri" panose="020F0502020204030204" charset="0"/>
                          <a:cs typeface="Calibri" panose="020F0502020204030204" charset="0"/>
                        </a:rPr>
                        <a:t>Police, Fire, EMS, Facilities/Equipment Maintenance</a:t>
                      </a:r>
                      <a:endParaRPr lang="en-US" sz="1600" b="0">
                        <a:latin typeface="Calibri" panose="020F0502020204030204" charset="0"/>
                        <a:cs typeface="Calibri" panose="020F0502020204030204" charset="0"/>
                      </a:endParaRPr>
                    </a:p>
                    <a:p>
                      <a:pPr marL="742950" lvl="1" indent="-285750" algn="l">
                        <a:buFont typeface="Arial" panose="020B0604020202020204" pitchFamily="34" charset="0"/>
                        <a:buChar char="•"/>
                      </a:pPr>
                      <a:r>
                        <a:rPr lang="en-US" sz="1600" b="0" i="1">
                          <a:latin typeface="Calibri" panose="020F0502020204030204" charset="0"/>
                          <a:cs typeface="Calibri" panose="020F0502020204030204" charset="0"/>
                        </a:rPr>
                        <a:t>May enter polls to Perform their duties</a:t>
                      </a:r>
                      <a:endParaRPr lang="en-US" sz="1600" b="0" i="1">
                        <a:latin typeface="Calibri" panose="020F0502020204030204" charset="0"/>
                        <a:cs typeface="Calibri" panose="020F0502020204030204" charset="0"/>
                      </a:endParaRPr>
                    </a:p>
                    <a:p>
                      <a:pPr marL="742950" lvl="1" indent="-285750" algn="l">
                        <a:buFont typeface="Arial" panose="020B0604020202020204" pitchFamily="34" charset="0"/>
                        <a:buChar char="•"/>
                      </a:pPr>
                      <a:r>
                        <a:rPr lang="en-US" sz="1600" b="0" i="1">
                          <a:latin typeface="Calibri" panose="020F0502020204030204" charset="0"/>
                          <a:cs typeface="Calibri" panose="020F0502020204030204" charset="0"/>
                        </a:rPr>
                        <a:t>Make note in Moderator diary</a:t>
                      </a:r>
                      <a:endParaRPr lang="en-US" sz="1600" b="0" i="1" u="sng">
                        <a:latin typeface="Calibri" panose="020F0502020204030204" charset="0"/>
                        <a:ea typeface="Times New Roman" panose="02020603050405020304" charset="0"/>
                        <a:cs typeface="Calibri" panose="020F05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i="1" u="sng">
                          <a:solidFill>
                            <a:srgbClr val="FF0000"/>
                          </a:solidFill>
                          <a:latin typeface="Calibri" panose="020F0502020204030204" charset="0"/>
                          <a:cs typeface="Calibri" panose="020F0502020204030204" charset="0"/>
                        </a:rPr>
                        <a:t>WHO MAY NOT BE PRESENT</a:t>
                      </a:r>
                      <a:r>
                        <a:rPr lang="en-US" sz="1800" b="1" i="1" u="sng">
                          <a:solidFill>
                            <a:srgbClr val="FF0000"/>
                          </a:solidFill>
                          <a:latin typeface="Calibri" panose="020F0502020204030204" charset="0"/>
                          <a:cs typeface="Calibri" panose="020F0502020204030204" charset="0"/>
                        </a:rPr>
                        <a:t> </a:t>
                      </a:r>
                      <a:endParaRPr lang="en-US" sz="1800" b="1" i="1" u="sng">
                        <a:solidFill>
                          <a:srgbClr val="FF0000"/>
                        </a:solidFill>
                        <a:latin typeface="Calibri" panose="020F0502020204030204" charset="0"/>
                        <a:cs typeface="Calibri" panose="020F0502020204030204" charset="0"/>
                      </a:endParaRPr>
                    </a:p>
                    <a:p>
                      <a:pPr marL="285750" indent="-285750" algn="l">
                        <a:buFont typeface="Arial" panose="020B0604020202020204" pitchFamily="34" charset="0"/>
                        <a:buChar char="•"/>
                      </a:pPr>
                      <a:endParaRPr lang="en-US" sz="1600" b="0">
                        <a:latin typeface="Calibri" panose="020F0502020204030204" charset="0"/>
                        <a:cs typeface="Calibri" panose="020F0502020204030204" charset="0"/>
                      </a:endParaRPr>
                    </a:p>
                    <a:p>
                      <a:pPr marL="285750" indent="-285750" algn="l">
                        <a:buFont typeface="Arial" panose="020B0604020202020204" pitchFamily="34" charset="0"/>
                        <a:buChar char="•"/>
                      </a:pPr>
                      <a:endParaRPr lang="en-US" sz="1600" b="0">
                        <a:latin typeface="Calibri" panose="020F0502020204030204" charset="0"/>
                        <a:cs typeface="Calibri" panose="020F0502020204030204" charset="0"/>
                      </a:endParaRPr>
                    </a:p>
                    <a:p>
                      <a:pPr marL="285750" indent="-285750" algn="l">
                        <a:buFont typeface="Arial" panose="020B0604020202020204" pitchFamily="34" charset="0"/>
                        <a:buChar char="•"/>
                      </a:pPr>
                      <a:endParaRPr lang="en-US" sz="1600" b="0">
                        <a:latin typeface="Calibri" panose="020F0502020204030204" charset="0"/>
                        <a:cs typeface="Calibri" panose="020F0502020204030204" charset="0"/>
                      </a:endParaRPr>
                    </a:p>
                    <a:p>
                      <a:pPr marL="285750" indent="-285750" algn="l">
                        <a:buFont typeface="Arial" panose="020B0604020202020204" pitchFamily="34" charset="0"/>
                        <a:buChar char="•"/>
                      </a:pPr>
                      <a:endParaRPr lang="en-US" sz="1600" b="0">
                        <a:latin typeface="Calibri" panose="020F0502020204030204" charset="0"/>
                        <a:cs typeface="Calibri" panose="020F0502020204030204" charset="0"/>
                      </a:endParaRPr>
                    </a:p>
                    <a:p>
                      <a:pPr marL="285750" indent="-285750" algn="l">
                        <a:buFont typeface="Arial" panose="020B0604020202020204" pitchFamily="34" charset="0"/>
                        <a:buChar char="•"/>
                      </a:pPr>
                      <a:endParaRPr lang="en-US" sz="1600" b="0">
                        <a:latin typeface="Calibri" panose="020F0502020204030204" charset="0"/>
                        <a:cs typeface="Calibri" panose="020F0502020204030204" charset="0"/>
                      </a:endParaRPr>
                    </a:p>
                    <a:p>
                      <a:pPr marL="285750" indent="-285750" algn="l">
                        <a:buFont typeface="Arial" panose="020B0604020202020204" pitchFamily="34" charset="0"/>
                        <a:buChar char="•"/>
                      </a:pPr>
                      <a:endParaRPr lang="en-US" sz="1600" b="0">
                        <a:latin typeface="Calibri" panose="020F0502020204030204" charset="0"/>
                        <a:cs typeface="Calibri" panose="020F0502020204030204" charset="0"/>
                      </a:endParaRPr>
                    </a:p>
                    <a:p>
                      <a:pPr marL="285750" indent="-285750" algn="l">
                        <a:buFont typeface="Arial" panose="020B0604020202020204" pitchFamily="34" charset="0"/>
                        <a:buChar char="•"/>
                      </a:pPr>
                      <a:r>
                        <a:rPr lang="en-US" sz="1600" b="0">
                          <a:latin typeface="Calibri" panose="020F0502020204030204" charset="0"/>
                          <a:cs typeface="Calibri" panose="020F0502020204030204" charset="0"/>
                        </a:rPr>
                        <a:t>Candidates </a:t>
                      </a:r>
                      <a:endParaRPr lang="en-US" sz="1600" b="0">
                        <a:latin typeface="Calibri" panose="020F0502020204030204" charset="0"/>
                        <a:cs typeface="Calibri" panose="020F0502020204030204" charset="0"/>
                      </a:endParaRPr>
                    </a:p>
                    <a:p>
                      <a:pPr marL="742950" lvl="1" indent="-285750" algn="l">
                        <a:buFont typeface="Arial" panose="020B0604020202020204" pitchFamily="34" charset="0"/>
                        <a:buChar char="•"/>
                      </a:pPr>
                      <a:r>
                        <a:rPr lang="en-US" sz="1600" b="0">
                          <a:latin typeface="Calibri" panose="020F0502020204030204" charset="0"/>
                          <a:cs typeface="Calibri" panose="020F0502020204030204" charset="0"/>
                        </a:rPr>
                        <a:t>Except to cast their own ballot or assist an immediate family member</a:t>
                      </a:r>
                      <a:endParaRPr lang="en-US" sz="1600" b="0">
                        <a:latin typeface="Calibri" panose="020F0502020204030204" charset="0"/>
                        <a:cs typeface="Calibri" panose="020F0502020204030204" charset="0"/>
                      </a:endParaRPr>
                    </a:p>
                    <a:p>
                      <a:pPr marL="285750" lvl="0" indent="-285750" algn="l">
                        <a:buFont typeface="Arial" panose="020B0604020202020204" pitchFamily="34" charset="0"/>
                        <a:buChar char="•"/>
                      </a:pPr>
                      <a:r>
                        <a:rPr lang="en-US" sz="1600" b="0">
                          <a:latin typeface="Calibri" panose="020F0502020204030204" charset="0"/>
                          <a:cs typeface="Calibri" panose="020F0502020204030204" charset="0"/>
                        </a:rPr>
                        <a:t>Elector Who Has Already Voted</a:t>
                      </a:r>
                      <a:endParaRPr lang="en-US" sz="1600" b="0">
                        <a:latin typeface="Calibri" panose="020F0502020204030204" charset="0"/>
                        <a:cs typeface="Calibri" panose="020F0502020204030204" charset="0"/>
                      </a:endParaRPr>
                    </a:p>
                    <a:p>
                      <a:pPr marL="285750" lvl="0" indent="-285750" algn="l">
                        <a:buFont typeface="Arial" panose="020B0604020202020204" pitchFamily="34" charset="0"/>
                        <a:buChar char="•"/>
                      </a:pPr>
                      <a:r>
                        <a:rPr lang="en-US" sz="1600" b="0">
                          <a:latin typeface="Calibri" panose="020F0502020204030204" charset="0"/>
                          <a:cs typeface="Calibri" panose="020F0502020204030204" charset="0"/>
                        </a:rPr>
                        <a:t>Person with Political Clothing, Jewelry, Stickers, etc...</a:t>
                      </a:r>
                      <a:endParaRPr lang="en-US" sz="1600" b="0">
                        <a:latin typeface="Calibri" panose="020F0502020204030204" charset="0"/>
                        <a:cs typeface="Calibri" panose="020F0502020204030204" charset="0"/>
                      </a:endParaRPr>
                    </a:p>
                    <a:p>
                      <a:pPr marL="285750" lvl="0" indent="-285750" algn="l">
                        <a:buFont typeface="Arial" panose="020B0604020202020204" pitchFamily="34" charset="0"/>
                        <a:buChar char="•"/>
                      </a:pPr>
                      <a:r>
                        <a:rPr lang="en-US" sz="1600" b="0">
                          <a:latin typeface="Calibri" panose="020F0502020204030204" charset="0"/>
                          <a:cs typeface="Calibri" panose="020F0502020204030204" charset="0"/>
                        </a:rPr>
                        <a:t>Electors in the Wrong Polling Place</a:t>
                      </a:r>
                      <a:endParaRPr lang="en-US" sz="1600" b="0">
                        <a:latin typeface="Calibri" panose="020F0502020204030204" charset="0"/>
                        <a:cs typeface="Calibri" panose="020F0502020204030204" charset="0"/>
                      </a:endParaRPr>
                    </a:p>
                    <a:p>
                      <a:pPr marL="285750" lvl="0" indent="-285750" algn="l">
                        <a:buFont typeface="Arial" panose="020B0604020202020204" pitchFamily="34" charset="0"/>
                        <a:buChar char="•"/>
                      </a:pPr>
                      <a:r>
                        <a:rPr lang="en-US" sz="1600" b="0">
                          <a:latin typeface="Calibri" panose="020F0502020204030204" charset="0"/>
                          <a:cs typeface="Calibri" panose="020F0502020204030204" charset="0"/>
                        </a:rPr>
                        <a:t>Anyone Disrupting, Delaying, or Interfering with The Orderly Process of Voting</a:t>
                      </a:r>
                      <a:endParaRPr lang="en-US" sz="1600" b="0">
                        <a:latin typeface="Calibri" panose="020F0502020204030204" charset="0"/>
                        <a:cs typeface="Calibri" panose="020F0502020204030204" charset="0"/>
                      </a:endParaRPr>
                    </a:p>
                    <a:p>
                      <a:pPr marL="285750" lvl="0" indent="-285750" algn="l">
                        <a:buFont typeface="Arial" panose="020B0604020202020204" pitchFamily="34" charset="0"/>
                        <a:buChar char="•"/>
                      </a:pPr>
                      <a:endParaRPr lang="en-US" sz="1400" b="0">
                        <a:latin typeface="Calibri" panose="020F0502020204030204" charset="0"/>
                        <a:cs typeface="Calibri" panose="020F0502020204030204" charset="0"/>
                      </a:endParaRPr>
                    </a:p>
                    <a:p>
                      <a:pPr lvl="0" indent="0" algn="l">
                        <a:buFont typeface="Arial" panose="020B0604020202020204" pitchFamily="34" charset="0"/>
                        <a:buNone/>
                      </a:pPr>
                      <a:endParaRPr lang="en-US" sz="1400" b="0">
                        <a:latin typeface="Calibri" panose="020F0502020204030204" charset="0"/>
                        <a:cs typeface="Calibri" panose="020F0502020204030204" charset="0"/>
                      </a:endParaRPr>
                    </a:p>
                    <a:p>
                      <a:pPr lvl="0" indent="0" algn="l">
                        <a:buFont typeface="Arial" panose="020B0604020202020204" pitchFamily="34" charset="0"/>
                        <a:buNone/>
                      </a:pPr>
                      <a:r>
                        <a:rPr lang="en-US" sz="1400" b="0">
                          <a:latin typeface="Calibri" panose="020F0502020204030204" charset="0"/>
                          <a:cs typeface="Calibri" panose="020F0502020204030204" charset="0"/>
                        </a:rPr>
                        <a:t>Other people who need to access other parts of the building containing the polling place may pass through the 75-foot restricted area and the corridors leading to the polling place but </a:t>
                      </a:r>
                      <a:r>
                        <a:rPr lang="en-US" sz="1400" b="1" i="1" u="sng">
                          <a:latin typeface="Calibri" panose="020F0502020204030204" charset="0"/>
                          <a:cs typeface="Calibri" panose="020F0502020204030204" charset="0"/>
                        </a:rPr>
                        <a:t>cannot </a:t>
                      </a:r>
                      <a:r>
                        <a:rPr lang="en-US" sz="1400" b="0">
                          <a:latin typeface="Calibri" panose="020F0502020204030204" charset="0"/>
                          <a:cs typeface="Calibri" panose="020F0502020204030204" charset="0"/>
                        </a:rPr>
                        <a:t>enter the room designated as the polling place. They may not display any candidate info.</a:t>
                      </a:r>
                      <a:endParaRPr lang="en-US" sz="1400" b="0">
                        <a:latin typeface="Calibri" panose="020F0502020204030204" charset="0"/>
                        <a:ea typeface="Times New Roman" panose="02020603050405020304" charset="0"/>
                        <a:cs typeface="Calibri" panose="020F05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100" name="Picture Placeholder 99"/>
          <p:cNvPicPr/>
          <p:nvPr>
            <p:ph type="pic" sz="quarter" idx="10"/>
          </p:nvPr>
        </p:nvPicPr>
        <p:blipFill>
          <a:blip r:embed="rId1"/>
          <a:stretch>
            <a:fillRect/>
          </a:stretch>
        </p:blipFill>
        <p:spPr>
          <a:xfrm>
            <a:off x="8301990" y="1190625"/>
            <a:ext cx="1326515" cy="1181100"/>
          </a:xfrm>
          <a:prstGeom prst="rect">
            <a:avLst/>
          </a:prstGeom>
          <a:noFill/>
          <a:ln w="9525">
            <a:noFill/>
          </a:ln>
        </p:spPr>
      </p:pic>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pic>
        <p:nvPicPr>
          <p:cNvPr id="53" name="稻壳儿春秋广告/盗版必究        原创来源：http://chn.docer.com/works?userid=199329941#!/work_time" descr="C:\Users\Matthew Katra\Pictures\NAUGATUCK_Monument06_web-1-940x669.jpgNAUGATUCK_Monument06_web-1-940x669"/>
          <p:cNvPicPr>
            <a:picLocks noGrp="1" noChangeAspect="1"/>
          </p:cNvPicPr>
          <p:nvPr>
            <p:ph type="pic" sz="quarter" idx="10"/>
          </p:nvPr>
        </p:nvPicPr>
        <p:blipFill>
          <a:blip r:embed="rId1"/>
          <a:srcRect/>
          <a:stretch>
            <a:fillRect/>
          </a:stretch>
        </p:blipFill>
        <p:spPr>
          <a:xfrm>
            <a:off x="0" y="-635"/>
            <a:ext cx="6089650" cy="6858000"/>
          </a:xfrm>
        </p:spPr>
      </p:pic>
      <p:sp>
        <p:nvSpPr>
          <p:cNvPr id="29" name="稻壳儿春秋广告/盗版必究        原创来源：http://chn.docer.com/works?userid=199329941#!/work_time"/>
          <p:cNvSpPr txBox="1"/>
          <p:nvPr/>
        </p:nvSpPr>
        <p:spPr>
          <a:xfrm>
            <a:off x="6296660" y="3939540"/>
            <a:ext cx="5322570" cy="1788795"/>
          </a:xfrm>
          <a:prstGeom prst="rect">
            <a:avLst/>
          </a:prstGeom>
          <a:noFill/>
        </p:spPr>
        <p:txBody>
          <a:bodyPr wrap="square" rtlCol="0">
            <a:spAutoFit/>
          </a:bodyPr>
          <a:lstStyle/>
          <a:p>
            <a:pPr algn="r">
              <a:lnSpc>
                <a:spcPct val="120000"/>
              </a:lnSpc>
            </a:pPr>
            <a:r>
              <a:rPr lang="en-US" altLang="zh-CN" sz="3600" b="1"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Naugatuck Poll Worker Training</a:t>
            </a:r>
            <a:endParaRPr lang="en-US" altLang="zh-CN" sz="3600" b="1"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algn="r">
              <a:lnSpc>
                <a:spcPct val="120000"/>
              </a:lnSpc>
            </a:pPr>
            <a:endParaRPr lang="en-US" altLang="zh-CN" sz="2000" b="1"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56" name="稻壳儿春秋广告/盗版必究        原创来源：http://chn.docer.com/works?userid=199329941#!/work_time"/>
          <p:cNvSpPr txBox="1"/>
          <p:nvPr/>
        </p:nvSpPr>
        <p:spPr>
          <a:xfrm flipH="1">
            <a:off x="10522585" y="6165215"/>
            <a:ext cx="1202690" cy="460375"/>
          </a:xfrm>
          <a:prstGeom prst="rect">
            <a:avLst/>
          </a:prstGeom>
          <a:noFill/>
          <a:effectLst/>
        </p:spPr>
        <p:txBody>
          <a:bodyPr wrap="square" rtlCol="0">
            <a:spAutoFit/>
          </a:bodyPr>
          <a:lstStyle/>
          <a:p>
            <a:pPr algn="ctr"/>
            <a:r>
              <a:rPr lang="en-US" altLang="zh-CN"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Matthew Katra</a:t>
            </a:r>
            <a:endParaRPr lang="en-US" altLang="zh-CN"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algn="ctr"/>
            <a:r>
              <a:rPr lang="en-US" altLang="zh-CN"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Louise Sheedy</a:t>
            </a:r>
            <a:endParaRPr lang="en-US" altLang="zh-CN"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57" name="稻壳儿春秋广告/盗版必究        原创来源：http://chn.docer.com/works?userid=199329941#!/work_time"/>
          <p:cNvSpPr/>
          <p:nvPr/>
        </p:nvSpPr>
        <p:spPr>
          <a:xfrm>
            <a:off x="10940404" y="5770762"/>
            <a:ext cx="367220" cy="348064"/>
          </a:xfrm>
          <a:prstGeom prst="ellipse">
            <a:avLst/>
          </a:prstGeom>
          <a:solidFill>
            <a:srgbClr val="BE2033"/>
          </a:solidFill>
          <a:ln w="50800">
            <a:noFill/>
          </a:ln>
          <a:effectLst/>
          <a:scene3d>
            <a:camera prst="orthographicFront"/>
            <a:lightRig rig="threePt"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800"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58" name="稻壳儿春秋广告/盗版必究        原创来源：http://chn.docer.com/works?userid=199329941#!/work_time"/>
          <p:cNvSpPr txBox="1"/>
          <p:nvPr/>
        </p:nvSpPr>
        <p:spPr>
          <a:xfrm flipH="1">
            <a:off x="9399270" y="6165215"/>
            <a:ext cx="1020445" cy="460375"/>
          </a:xfrm>
          <a:prstGeom prst="rect">
            <a:avLst/>
          </a:prstGeom>
          <a:noFill/>
          <a:effectLst/>
        </p:spPr>
        <p:txBody>
          <a:bodyPr wrap="square" rtlCol="0">
            <a:spAutoFit/>
          </a:bodyPr>
          <a:lstStyle/>
          <a:p>
            <a:pPr algn="ctr"/>
            <a:r>
              <a:rPr lang="en-US" altLang="zh-CN"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November 8, 2022</a:t>
            </a:r>
            <a:endParaRPr lang="en-US" altLang="zh-CN"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59" name="稻壳儿春秋广告/盗版必究        原创来源：http://chn.docer.com/works?userid=199329941#!/work_time"/>
          <p:cNvSpPr/>
          <p:nvPr/>
        </p:nvSpPr>
        <p:spPr>
          <a:xfrm>
            <a:off x="9740405" y="5770762"/>
            <a:ext cx="367220" cy="348064"/>
          </a:xfrm>
          <a:prstGeom prst="ellipse">
            <a:avLst/>
          </a:prstGeom>
          <a:solidFill>
            <a:srgbClr val="BE2033"/>
          </a:solidFill>
          <a:ln w="50800">
            <a:noFill/>
          </a:ln>
          <a:effectLst/>
          <a:scene3d>
            <a:camera prst="orthographicFront"/>
            <a:lightRig rig="threePt"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800"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60" name="稻壳儿春秋广告/盗版必究        原创来源：http://chn.docer.com/works?userid=199329941#!/work_time"/>
          <p:cNvSpPr/>
          <p:nvPr/>
        </p:nvSpPr>
        <p:spPr>
          <a:xfrm>
            <a:off x="11057970" y="5878751"/>
            <a:ext cx="132088" cy="132086"/>
          </a:xfrm>
          <a:custGeom>
            <a:avLst/>
            <a:gdLst/>
            <a:ahLst/>
            <a:cxnLst>
              <a:cxn ang="0">
                <a:pos x="wd2" y="hd2"/>
              </a:cxn>
              <a:cxn ang="5400000">
                <a:pos x="wd2" y="hd2"/>
              </a:cxn>
              <a:cxn ang="10800000">
                <a:pos x="wd2" y="hd2"/>
              </a:cxn>
              <a:cxn ang="16200000">
                <a:pos x="wd2" y="hd2"/>
              </a:cxn>
            </a:cxnLst>
            <a:rect l="0" t="0" r="r" b="b"/>
            <a:pathLst>
              <a:path w="20772" h="20772" extrusionOk="0">
                <a:moveTo>
                  <a:pt x="14154" y="1097"/>
                </a:moveTo>
                <a:cubicBezTo>
                  <a:pt x="2135" y="13115"/>
                  <a:pt x="2135" y="13115"/>
                  <a:pt x="2135" y="13115"/>
                </a:cubicBezTo>
                <a:cubicBezTo>
                  <a:pt x="674" y="14414"/>
                  <a:pt x="-463" y="19936"/>
                  <a:pt x="187" y="20585"/>
                </a:cubicBezTo>
                <a:cubicBezTo>
                  <a:pt x="999" y="21235"/>
                  <a:pt x="6358" y="20098"/>
                  <a:pt x="7657" y="18637"/>
                </a:cubicBezTo>
                <a:cubicBezTo>
                  <a:pt x="19675" y="6781"/>
                  <a:pt x="19675" y="6781"/>
                  <a:pt x="19675" y="6781"/>
                </a:cubicBezTo>
                <a:cubicBezTo>
                  <a:pt x="21137" y="5157"/>
                  <a:pt x="21137" y="2721"/>
                  <a:pt x="19675" y="1097"/>
                </a:cubicBezTo>
                <a:cubicBezTo>
                  <a:pt x="18051" y="-365"/>
                  <a:pt x="15615" y="-365"/>
                  <a:pt x="14154" y="1097"/>
                </a:cubicBezTo>
                <a:close/>
                <a:moveTo>
                  <a:pt x="3435" y="13602"/>
                </a:moveTo>
                <a:cubicBezTo>
                  <a:pt x="13179" y="3858"/>
                  <a:pt x="13179" y="3858"/>
                  <a:pt x="13179" y="3858"/>
                </a:cubicBezTo>
                <a:cubicBezTo>
                  <a:pt x="14478" y="5319"/>
                  <a:pt x="14478" y="5319"/>
                  <a:pt x="14478" y="5319"/>
                </a:cubicBezTo>
                <a:cubicBezTo>
                  <a:pt x="5059" y="14739"/>
                  <a:pt x="5059" y="14739"/>
                  <a:pt x="5059" y="14739"/>
                </a:cubicBezTo>
                <a:cubicBezTo>
                  <a:pt x="4734" y="14414"/>
                  <a:pt x="4734" y="14414"/>
                  <a:pt x="4734" y="14414"/>
                </a:cubicBezTo>
                <a:cubicBezTo>
                  <a:pt x="4409" y="14089"/>
                  <a:pt x="3922" y="13764"/>
                  <a:pt x="3435" y="13602"/>
                </a:cubicBezTo>
                <a:cubicBezTo>
                  <a:pt x="3435" y="13602"/>
                  <a:pt x="3435" y="13602"/>
                  <a:pt x="3435" y="13602"/>
                </a:cubicBezTo>
                <a:close/>
                <a:moveTo>
                  <a:pt x="1323" y="19449"/>
                </a:moveTo>
                <a:cubicBezTo>
                  <a:pt x="1161" y="19124"/>
                  <a:pt x="1811" y="16525"/>
                  <a:pt x="2623" y="14739"/>
                </a:cubicBezTo>
                <a:cubicBezTo>
                  <a:pt x="3272" y="14901"/>
                  <a:pt x="3760" y="15226"/>
                  <a:pt x="4247" y="15713"/>
                </a:cubicBezTo>
                <a:cubicBezTo>
                  <a:pt x="4896" y="16200"/>
                  <a:pt x="4896" y="16200"/>
                  <a:pt x="4896" y="16200"/>
                </a:cubicBezTo>
                <a:cubicBezTo>
                  <a:pt x="5384" y="16850"/>
                  <a:pt x="5708" y="17500"/>
                  <a:pt x="5871" y="18149"/>
                </a:cubicBezTo>
                <a:cubicBezTo>
                  <a:pt x="4084" y="18961"/>
                  <a:pt x="1648" y="19611"/>
                  <a:pt x="1323" y="19449"/>
                </a:cubicBezTo>
                <a:close/>
                <a:moveTo>
                  <a:pt x="7170" y="17337"/>
                </a:moveTo>
                <a:cubicBezTo>
                  <a:pt x="7170" y="17500"/>
                  <a:pt x="7008" y="17500"/>
                  <a:pt x="7008" y="17500"/>
                </a:cubicBezTo>
                <a:cubicBezTo>
                  <a:pt x="6845" y="16850"/>
                  <a:pt x="6683" y="16200"/>
                  <a:pt x="6196" y="15713"/>
                </a:cubicBezTo>
                <a:cubicBezTo>
                  <a:pt x="6033" y="15713"/>
                  <a:pt x="6033" y="15713"/>
                  <a:pt x="6033" y="15713"/>
                </a:cubicBezTo>
                <a:cubicBezTo>
                  <a:pt x="15453" y="6294"/>
                  <a:pt x="15453" y="6294"/>
                  <a:pt x="15453" y="6294"/>
                </a:cubicBezTo>
                <a:cubicBezTo>
                  <a:pt x="16914" y="7593"/>
                  <a:pt x="16914" y="7593"/>
                  <a:pt x="16914" y="7593"/>
                </a:cubicBezTo>
                <a:cubicBezTo>
                  <a:pt x="7170" y="17337"/>
                  <a:pt x="7170" y="17337"/>
                  <a:pt x="7170" y="17337"/>
                </a:cubicBezTo>
                <a:close/>
                <a:moveTo>
                  <a:pt x="18701" y="5806"/>
                </a:moveTo>
                <a:cubicBezTo>
                  <a:pt x="17726" y="6781"/>
                  <a:pt x="17726" y="6781"/>
                  <a:pt x="17726" y="6781"/>
                </a:cubicBezTo>
                <a:cubicBezTo>
                  <a:pt x="13991" y="3046"/>
                  <a:pt x="13991" y="3046"/>
                  <a:pt x="13991" y="3046"/>
                </a:cubicBezTo>
                <a:cubicBezTo>
                  <a:pt x="14966" y="2071"/>
                  <a:pt x="14966" y="2071"/>
                  <a:pt x="14966" y="2071"/>
                </a:cubicBezTo>
                <a:cubicBezTo>
                  <a:pt x="15940" y="934"/>
                  <a:pt x="17726" y="934"/>
                  <a:pt x="18701" y="2071"/>
                </a:cubicBezTo>
                <a:cubicBezTo>
                  <a:pt x="19838" y="3046"/>
                  <a:pt x="19838" y="4832"/>
                  <a:pt x="18701" y="5806"/>
                </a:cubicBezTo>
                <a:close/>
              </a:path>
            </a:pathLst>
          </a:custGeom>
          <a:solidFill>
            <a:schemeClr val="bg1"/>
          </a:solidFill>
          <a:ln w="12700">
            <a:miter lim="400000"/>
          </a:ln>
        </p:spPr>
        <p:txBody>
          <a:bodyPr lIns="22860" rIns="22860"/>
          <a:lstStyle/>
          <a:p>
            <a:pPr defTabSz="1219200">
              <a:defRPr sz="4800">
                <a:solidFill>
                  <a:srgbClr val="27282D"/>
                </a:solidFill>
                <a:latin typeface="Calibri" panose="020F0502020204030204"/>
                <a:ea typeface="Calibri" panose="020F0502020204030204"/>
                <a:cs typeface="Calibri" panose="020F0502020204030204"/>
                <a:sym typeface="Calibri" panose="020F0502020204030204"/>
              </a:defRPr>
            </a:pPr>
            <a:endParaRPr sz="240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61" name="稻壳儿春秋广告/盗版必究        原创来源：http://chn.docer.com/works?userid=199329941#!/work_time"/>
          <p:cNvSpPr/>
          <p:nvPr/>
        </p:nvSpPr>
        <p:spPr>
          <a:xfrm>
            <a:off x="9848733" y="5869760"/>
            <a:ext cx="150564" cy="15006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94" y="21600"/>
                  <a:pt x="0" y="16706"/>
                  <a:pt x="0" y="10800"/>
                </a:cubicBezTo>
                <a:cubicBezTo>
                  <a:pt x="0" y="4894"/>
                  <a:pt x="4894" y="0"/>
                  <a:pt x="10800" y="0"/>
                </a:cubicBezTo>
                <a:cubicBezTo>
                  <a:pt x="16706" y="0"/>
                  <a:pt x="21600" y="4894"/>
                  <a:pt x="21600" y="10800"/>
                </a:cubicBezTo>
                <a:cubicBezTo>
                  <a:pt x="21600" y="16706"/>
                  <a:pt x="16706" y="21600"/>
                  <a:pt x="10800" y="21600"/>
                </a:cubicBezTo>
                <a:close/>
                <a:moveTo>
                  <a:pt x="10800" y="1350"/>
                </a:moveTo>
                <a:cubicBezTo>
                  <a:pt x="5569" y="1350"/>
                  <a:pt x="1350" y="5569"/>
                  <a:pt x="1350" y="10800"/>
                </a:cubicBezTo>
                <a:cubicBezTo>
                  <a:pt x="1350" y="16031"/>
                  <a:pt x="5569" y="20250"/>
                  <a:pt x="10800" y="20250"/>
                </a:cubicBezTo>
                <a:cubicBezTo>
                  <a:pt x="16031" y="20250"/>
                  <a:pt x="20250" y="16031"/>
                  <a:pt x="20250" y="10800"/>
                </a:cubicBezTo>
                <a:cubicBezTo>
                  <a:pt x="20250" y="5569"/>
                  <a:pt x="16031" y="1350"/>
                  <a:pt x="10800" y="1350"/>
                </a:cubicBezTo>
                <a:close/>
                <a:moveTo>
                  <a:pt x="14850" y="11475"/>
                </a:moveTo>
                <a:cubicBezTo>
                  <a:pt x="10800" y="11475"/>
                  <a:pt x="10800" y="11475"/>
                  <a:pt x="10800" y="11475"/>
                </a:cubicBezTo>
                <a:cubicBezTo>
                  <a:pt x="10462" y="11475"/>
                  <a:pt x="10125" y="11138"/>
                  <a:pt x="10125" y="10800"/>
                </a:cubicBezTo>
                <a:cubicBezTo>
                  <a:pt x="10125" y="5400"/>
                  <a:pt x="10125" y="5400"/>
                  <a:pt x="10125" y="5400"/>
                </a:cubicBezTo>
                <a:cubicBezTo>
                  <a:pt x="10125" y="5062"/>
                  <a:pt x="10462" y="4725"/>
                  <a:pt x="10800" y="4725"/>
                </a:cubicBezTo>
                <a:cubicBezTo>
                  <a:pt x="11138" y="4725"/>
                  <a:pt x="11475" y="5062"/>
                  <a:pt x="11475" y="5400"/>
                </a:cubicBezTo>
                <a:cubicBezTo>
                  <a:pt x="11475" y="10125"/>
                  <a:pt x="11475" y="10125"/>
                  <a:pt x="11475" y="10125"/>
                </a:cubicBezTo>
                <a:cubicBezTo>
                  <a:pt x="14850" y="10125"/>
                  <a:pt x="14850" y="10125"/>
                  <a:pt x="14850" y="10125"/>
                </a:cubicBezTo>
                <a:cubicBezTo>
                  <a:pt x="15188" y="10125"/>
                  <a:pt x="15525" y="10462"/>
                  <a:pt x="15525" y="10800"/>
                </a:cubicBezTo>
                <a:cubicBezTo>
                  <a:pt x="15525" y="11138"/>
                  <a:pt x="15188" y="11475"/>
                  <a:pt x="14850" y="11475"/>
                </a:cubicBezTo>
                <a:close/>
              </a:path>
            </a:pathLst>
          </a:custGeom>
          <a:solidFill>
            <a:schemeClr val="bg1"/>
          </a:solidFill>
          <a:ln w="12700">
            <a:miter lim="400000"/>
          </a:ln>
        </p:spPr>
        <p:txBody>
          <a:bodyPr lIns="22860" rIns="22860"/>
          <a:lstStyle/>
          <a:p>
            <a:pPr defTabSz="1219200">
              <a:defRPr sz="4800">
                <a:solidFill>
                  <a:srgbClr val="27282D"/>
                </a:solidFill>
                <a:latin typeface="Calibri" panose="020F0502020204030204"/>
                <a:ea typeface="Calibri" panose="020F0502020204030204"/>
                <a:cs typeface="Calibri" panose="020F0502020204030204"/>
                <a:sym typeface="Calibri" panose="020F0502020204030204"/>
              </a:defRPr>
            </a:pPr>
            <a:endParaRPr sz="240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4" name="稻壳儿春秋广告/盗版必究        原创来源：http://chn.docer.com/works?userid=199329941#!/work_time"/>
          <p:cNvSpPr/>
          <p:nvPr/>
        </p:nvSpPr>
        <p:spPr>
          <a:xfrm>
            <a:off x="1760480" y="1"/>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 name="稻壳儿春秋广告/盗版必究        原创来源：http://chn.docer.com/works?userid=199329941#!/work_time"/>
          <p:cNvSpPr/>
          <p:nvPr/>
        </p:nvSpPr>
        <p:spPr>
          <a:xfrm>
            <a:off x="4350363" y="1714500"/>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 name="稻壳儿春秋广告/盗版必究        原创来源：http://chn.docer.com/works?userid=199329941#!/work_time"/>
          <p:cNvSpPr/>
          <p:nvPr/>
        </p:nvSpPr>
        <p:spPr>
          <a:xfrm flipV="1">
            <a:off x="1760480" y="5143501"/>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 name="稻壳儿春秋广告/盗版必究        原创来源：http://chn.docer.com/works?userid=199329941#!/work_time"/>
          <p:cNvSpPr/>
          <p:nvPr/>
        </p:nvSpPr>
        <p:spPr>
          <a:xfrm flipV="1">
            <a:off x="4350363" y="3429002"/>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2" name="Picture 1" descr="Registrar_WSeal"/>
          <p:cNvPicPr>
            <a:picLocks noChangeAspect="1"/>
          </p:cNvPicPr>
          <p:nvPr/>
        </p:nvPicPr>
        <p:blipFill>
          <a:blip r:embed="rId2"/>
          <a:stretch>
            <a:fillRect/>
          </a:stretch>
        </p:blipFill>
        <p:spPr>
          <a:xfrm>
            <a:off x="9065895" y="428625"/>
            <a:ext cx="2457450" cy="2534920"/>
          </a:xfrm>
          <a:prstGeom prst="rect">
            <a:avLst/>
          </a:prstGeom>
          <a:solidFill>
            <a:schemeClr val="bg1">
              <a:lumMod val="95000"/>
            </a:schemeClr>
          </a:solidFill>
          <a:ln>
            <a:solidFill>
              <a:srgbClr val="BE2033"/>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46710"/>
            <a:ext cx="4115435"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Assisting Voters with Disabilities </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0" name="稻壳儿春秋广告/盗版必究        原创来源：http://chn.docer.com/works?userid=199329941#!/work_time"/>
          <p:cNvSpPr txBox="1"/>
          <p:nvPr/>
        </p:nvSpPr>
        <p:spPr>
          <a:xfrm>
            <a:off x="668655" y="941705"/>
            <a:ext cx="10668635" cy="530796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b="1" dirty="0">
                <a:solidFill>
                  <a:schemeClr val="tx1"/>
                </a:solidFill>
                <a:latin typeface="Calibri" panose="020F0502020204030204" charset="0"/>
                <a:ea typeface="Yu Gothic UI" panose="020B0500000000000000" charset="-128"/>
                <a:cs typeface="Calibri" panose="020F0502020204030204" charset="0"/>
                <a:sym typeface="Arial" panose="020B0604020202020204" pitchFamily="34" charset="0"/>
              </a:rPr>
              <a:t>Offer (but do not require) assistance to people with disabilities.</a:t>
            </a:r>
            <a:r>
              <a:rPr lang="en-US" sz="1600" dirty="0">
                <a:solidFill>
                  <a:schemeClr val="tx1"/>
                </a:solidFill>
                <a:latin typeface="Calibri" panose="020F0502020204030204" charset="0"/>
                <a:ea typeface="Yu Gothic UI" panose="020B0500000000000000" charset="-128"/>
                <a:cs typeface="Calibri" panose="020F0502020204030204" charset="0"/>
                <a:sym typeface="Arial" panose="020B0604020202020204" pitchFamily="34" charset="0"/>
              </a:rPr>
              <a:t> </a:t>
            </a:r>
            <a:endParaRPr lang="en-US" sz="1600" dirty="0">
              <a:solidFill>
                <a:schemeClr val="tx1"/>
              </a:solidFill>
              <a:latin typeface="Calibri" panose="020F0502020204030204" charset="0"/>
              <a:ea typeface="Yu Gothic UI" panose="020B0500000000000000" charset="-128"/>
              <a:cs typeface="Calibri" panose="020F0502020204030204" charset="0"/>
              <a:sym typeface="Arial" panose="020B0604020202020204" pitchFamily="34" charset="0"/>
            </a:endParaRPr>
          </a:p>
          <a:p>
            <a:pPr marL="1085850" lvl="2" indent="-171450">
              <a:lnSpc>
                <a:spcPct val="150000"/>
              </a:lnSpc>
              <a:buFont typeface="Arial" panose="020B0604020202020204" pitchFamily="34" charset="0"/>
              <a:buChar char="•"/>
            </a:pPr>
            <a:r>
              <a:rPr lang="en-US" sz="1400" dirty="0">
                <a:solidFill>
                  <a:schemeClr val="tx1"/>
                </a:solidFill>
                <a:latin typeface="Calibri" panose="020F0502020204030204" charset="0"/>
                <a:ea typeface="Yu Gothic UI" panose="020B0500000000000000" charset="-128"/>
                <a:cs typeface="Calibri" panose="020F0502020204030204" charset="0"/>
                <a:sym typeface="Arial" panose="020B0604020202020204" pitchFamily="34" charset="0"/>
              </a:rPr>
              <a:t>Offer individuals with disabilities the same opportunity to vote privately and independently as other voters. </a:t>
            </a:r>
            <a:endParaRPr lang="en-US" sz="1400" dirty="0">
              <a:solidFill>
                <a:schemeClr val="tx1"/>
              </a:solidFill>
              <a:latin typeface="Calibri" panose="020F0502020204030204" charset="0"/>
              <a:ea typeface="Yu Gothic UI" panose="020B0500000000000000" charset="-128"/>
              <a:cs typeface="Calibri" panose="020F0502020204030204" charset="0"/>
              <a:sym typeface="Arial" panose="020B0604020202020204" pitchFamily="34" charset="0"/>
            </a:endParaRPr>
          </a:p>
          <a:p>
            <a:pPr marL="285750" lvl="0" indent="-285750">
              <a:lnSpc>
                <a:spcPct val="150000"/>
              </a:lnSpc>
              <a:buFont typeface="Arial" panose="020B0604020202020204" pitchFamily="34" charset="0"/>
              <a:buChar char="•"/>
            </a:pPr>
            <a:r>
              <a:rPr lang="en-US" sz="1600" b="1" dirty="0">
                <a:solidFill>
                  <a:srgbClr val="C00000"/>
                </a:solidFill>
                <a:latin typeface="Calibri" panose="020F0502020204030204" charset="0"/>
                <a:ea typeface="Yu Gothic UI" panose="020B0500000000000000" charset="-128"/>
                <a:cs typeface="Calibri" panose="020F0502020204030204" charset="0"/>
                <a:sym typeface="Arial" panose="020B0604020202020204" pitchFamily="34" charset="0"/>
              </a:rPr>
              <a:t>Use People First language. </a:t>
            </a:r>
            <a:endParaRPr lang="en-US" sz="1600" b="1" dirty="0">
              <a:solidFill>
                <a:srgbClr val="C00000"/>
              </a:solidFill>
              <a:latin typeface="Calibri" panose="020F0502020204030204" charset="0"/>
              <a:ea typeface="Yu Gothic UI" panose="020B0500000000000000" charset="-128"/>
              <a:cs typeface="Calibri" panose="020F0502020204030204" charset="0"/>
              <a:sym typeface="Arial" panose="020B0604020202020204" pitchFamily="34" charset="0"/>
            </a:endParaRPr>
          </a:p>
          <a:p>
            <a:pPr marL="1085850" lvl="2" indent="-171450">
              <a:lnSpc>
                <a:spcPct val="150000"/>
              </a:lnSpc>
              <a:buFont typeface="Arial" panose="020B0604020202020204" pitchFamily="34" charset="0"/>
              <a:buChar char="•"/>
            </a:pPr>
            <a:r>
              <a:rPr lang="en-US" sz="1400" dirty="0">
                <a:solidFill>
                  <a:srgbClr val="C00000"/>
                </a:solidFill>
                <a:latin typeface="Calibri" panose="020F0502020204030204" charset="0"/>
                <a:ea typeface="Yu Gothic UI" panose="020B0500000000000000" charset="-128"/>
                <a:cs typeface="Calibri" panose="020F0502020204030204" charset="0"/>
                <a:sym typeface="Arial" panose="020B0604020202020204" pitchFamily="34" charset="0"/>
              </a:rPr>
              <a:t>People First language emphasizes the person rather than disability. </a:t>
            </a:r>
            <a:r>
              <a:rPr lang="en-US" sz="1400" b="1" dirty="0">
                <a:solidFill>
                  <a:schemeClr val="tx1"/>
                </a:solidFill>
                <a:latin typeface="Calibri" panose="020F0502020204030204" charset="0"/>
                <a:ea typeface="Yu Gothic UI" panose="020B0500000000000000" charset="-128"/>
                <a:cs typeface="Calibri" panose="020F0502020204030204" charset="0"/>
                <a:sym typeface="Arial" panose="020B0604020202020204" pitchFamily="34" charset="0"/>
              </a:rPr>
              <a:t></a:t>
            </a:r>
            <a:r>
              <a:rPr lang="en-US" sz="1600" b="1" dirty="0">
                <a:solidFill>
                  <a:schemeClr val="tx1"/>
                </a:solidFill>
                <a:latin typeface="Calibri" panose="020F0502020204030204" charset="0"/>
                <a:ea typeface="Yu Gothic UI" panose="020B0500000000000000" charset="-128"/>
                <a:cs typeface="Calibri" panose="020F0502020204030204" charset="0"/>
                <a:sym typeface="Arial" panose="020B0604020202020204" pitchFamily="34" charset="0"/>
              </a:rPr>
              <a:t>	</a:t>
            </a:r>
            <a:endParaRPr lang="en-US" sz="1600" b="1" dirty="0">
              <a:solidFill>
                <a:schemeClr val="tx1"/>
              </a:solidFill>
              <a:latin typeface="Calibri" panose="020F0502020204030204" charset="0"/>
              <a:ea typeface="Yu Gothic UI" panose="020B0500000000000000" charset="-128"/>
              <a:cs typeface="Calibri" panose="020F0502020204030204" charset="0"/>
              <a:sym typeface="Arial" panose="020B0604020202020204" pitchFamily="34" charset="0"/>
            </a:endParaRPr>
          </a:p>
          <a:p>
            <a:pPr marL="285750" lvl="0" indent="-285750">
              <a:lnSpc>
                <a:spcPct val="150000"/>
              </a:lnSpc>
              <a:buFont typeface="Arial" panose="020B0604020202020204" pitchFamily="34" charset="0"/>
              <a:buChar char="•"/>
            </a:pPr>
            <a:r>
              <a:rPr lang="en-US" sz="1600" b="1" dirty="0">
                <a:solidFill>
                  <a:schemeClr val="tx1"/>
                </a:solidFill>
                <a:latin typeface="Calibri" panose="020F0502020204030204" charset="0"/>
                <a:ea typeface="Yu Gothic UI" panose="020B0500000000000000" charset="-128"/>
                <a:cs typeface="Calibri" panose="020F0502020204030204" charset="0"/>
                <a:sym typeface="Arial" panose="020B0604020202020204" pitchFamily="34" charset="0"/>
              </a:rPr>
              <a:t>Avoid petting or otherwise distracting service animals. </a:t>
            </a:r>
            <a:endParaRPr lang="en-US" sz="1600" b="1" dirty="0">
              <a:solidFill>
                <a:schemeClr val="tx1"/>
              </a:solidFill>
              <a:latin typeface="Calibri" panose="020F0502020204030204" charset="0"/>
              <a:ea typeface="Yu Gothic UI" panose="020B0500000000000000" charset="-128"/>
              <a:cs typeface="Calibri" panose="020F0502020204030204" charset="0"/>
              <a:sym typeface="Arial" panose="020B0604020202020204" pitchFamily="34" charset="0"/>
            </a:endParaRPr>
          </a:p>
          <a:p>
            <a:pPr marL="1085850" lvl="2" indent="-171450">
              <a:lnSpc>
                <a:spcPct val="150000"/>
              </a:lnSpc>
              <a:buFont typeface="Arial" panose="020B0604020202020204" pitchFamily="34" charset="0"/>
              <a:buChar char="•"/>
            </a:pPr>
            <a:r>
              <a:rPr lang="en-US" sz="1400" dirty="0">
                <a:solidFill>
                  <a:schemeClr val="tx1"/>
                </a:solidFill>
                <a:latin typeface="Calibri" panose="020F0502020204030204" charset="0"/>
                <a:ea typeface="Yu Gothic UI" panose="020B0500000000000000" charset="-128"/>
                <a:cs typeface="Calibri" panose="020F0502020204030204" charset="0"/>
                <a:sym typeface="Arial" panose="020B0604020202020204" pitchFamily="34" charset="0"/>
              </a:rPr>
              <a:t>Distractions could potentially endanger the safety of the individual with a disability, the service animal or both. </a:t>
            </a:r>
            <a:endParaRPr lang="en-US" sz="1400" dirty="0">
              <a:solidFill>
                <a:schemeClr val="tx1"/>
              </a:solidFill>
              <a:latin typeface="Calibri" panose="020F0502020204030204" charset="0"/>
              <a:ea typeface="Yu Gothic UI" panose="020B0500000000000000" charset="-128"/>
              <a:cs typeface="Calibri" panose="020F0502020204030204" charset="0"/>
              <a:sym typeface="Arial" panose="020B0604020202020204" pitchFamily="34" charset="0"/>
            </a:endParaRPr>
          </a:p>
          <a:p>
            <a:pPr marL="285750" indent="-285750">
              <a:lnSpc>
                <a:spcPct val="150000"/>
              </a:lnSpc>
              <a:buFont typeface="Arial" panose="020B0604020202020204" pitchFamily="34" charset="0"/>
              <a:buChar char="•"/>
            </a:pPr>
            <a:r>
              <a:rPr lang="en-US" sz="1600" b="1" dirty="0">
                <a:solidFill>
                  <a:srgbClr val="C00000"/>
                </a:solidFill>
                <a:latin typeface="Calibri" panose="020F0502020204030204" charset="0"/>
                <a:ea typeface="Yu Gothic UI" panose="020B0500000000000000" charset="-128"/>
                <a:cs typeface="Calibri" panose="020F0502020204030204" charset="0"/>
                <a:sym typeface="Arial" panose="020B0604020202020204" pitchFamily="34" charset="0"/>
              </a:rPr>
              <a:t>Treat all voters as adults and with respect. </a:t>
            </a:r>
            <a:endParaRPr lang="en-US" sz="1600" b="1" dirty="0">
              <a:solidFill>
                <a:srgbClr val="C00000"/>
              </a:solidFill>
              <a:latin typeface="Calibri" panose="020F0502020204030204" charset="0"/>
              <a:ea typeface="Yu Gothic UI" panose="020B0500000000000000" charset="-128"/>
              <a:cs typeface="Calibri" panose="020F0502020204030204" charset="0"/>
              <a:sym typeface="Arial" panose="020B0604020202020204" pitchFamily="34" charset="0"/>
            </a:endParaRPr>
          </a:p>
          <a:p>
            <a:pPr marL="1200150" lvl="2" indent="-285750">
              <a:lnSpc>
                <a:spcPct val="150000"/>
              </a:lnSpc>
              <a:buFont typeface="Arial" panose="020B0604020202020204" pitchFamily="34" charset="0"/>
              <a:buChar char="•"/>
            </a:pPr>
            <a:r>
              <a:rPr lang="en-US" sz="1400" dirty="0">
                <a:solidFill>
                  <a:srgbClr val="C00000"/>
                </a:solidFill>
                <a:latin typeface="Calibri" panose="020F0502020204030204" charset="0"/>
                <a:ea typeface="Yu Gothic UI" panose="020B0500000000000000" charset="-128"/>
                <a:cs typeface="Calibri" panose="020F0502020204030204" charset="0"/>
                <a:sym typeface="Arial" panose="020B0604020202020204" pitchFamily="34" charset="0"/>
              </a:rPr>
              <a:t>Poll workers may not question a person’s right to vote based on their perception of an individual’s competence or ability to vote. </a:t>
            </a:r>
            <a:endParaRPr lang="en-US" sz="1400" dirty="0">
              <a:solidFill>
                <a:srgbClr val="C00000"/>
              </a:solidFill>
              <a:latin typeface="Calibri" panose="020F0502020204030204" charset="0"/>
              <a:ea typeface="Yu Gothic UI" panose="020B0500000000000000" charset="-128"/>
              <a:cs typeface="Calibri" panose="020F0502020204030204" charset="0"/>
              <a:sym typeface="Arial" panose="020B0604020202020204" pitchFamily="34" charset="0"/>
            </a:endParaRPr>
          </a:p>
          <a:p>
            <a:pPr marL="285750" indent="-285750">
              <a:lnSpc>
                <a:spcPct val="150000"/>
              </a:lnSpc>
              <a:buFont typeface="Arial" panose="020B0604020202020204" pitchFamily="34" charset="0"/>
              <a:buChar char="•"/>
            </a:pPr>
            <a:r>
              <a:rPr lang="en-US" sz="1600" b="1" dirty="0">
                <a:solidFill>
                  <a:schemeClr val="tx1"/>
                </a:solidFill>
                <a:latin typeface="Calibri" panose="020F0502020204030204" charset="0"/>
                <a:ea typeface="Yu Gothic UI" panose="020B0500000000000000" charset="-128"/>
                <a:cs typeface="Calibri" panose="020F0502020204030204" charset="0"/>
                <a:sym typeface="Arial" panose="020B0604020202020204" pitchFamily="34" charset="0"/>
              </a:rPr>
              <a:t>Address people with disabilities directly rather than deferring to their friends or companions.</a:t>
            </a:r>
            <a:r>
              <a:rPr lang="en-US" sz="1600" dirty="0">
                <a:solidFill>
                  <a:schemeClr val="tx1"/>
                </a:solidFill>
                <a:latin typeface="Calibri" panose="020F0502020204030204" charset="0"/>
                <a:ea typeface="Yu Gothic UI" panose="020B0500000000000000" charset="-128"/>
                <a:cs typeface="Calibri" panose="020F0502020204030204" charset="0"/>
                <a:sym typeface="Arial" panose="020B0604020202020204" pitchFamily="34" charset="0"/>
              </a:rPr>
              <a:t> </a:t>
            </a:r>
            <a:endParaRPr lang="en-US" sz="1600" dirty="0">
              <a:solidFill>
                <a:schemeClr val="tx1"/>
              </a:solidFill>
              <a:latin typeface="Calibri" panose="020F0502020204030204" charset="0"/>
              <a:ea typeface="Yu Gothic UI" panose="020B0500000000000000" charset="-128"/>
              <a:cs typeface="Calibri" panose="020F0502020204030204" charset="0"/>
              <a:sym typeface="Arial" panose="020B0604020202020204" pitchFamily="34" charset="0"/>
            </a:endParaRPr>
          </a:p>
          <a:p>
            <a:pPr marL="1200150" lvl="2" indent="-285750">
              <a:lnSpc>
                <a:spcPct val="150000"/>
              </a:lnSpc>
              <a:buFont typeface="Arial" panose="020B0604020202020204" pitchFamily="34" charset="0"/>
              <a:buChar char="•"/>
            </a:pPr>
            <a:r>
              <a:rPr lang="en-US" sz="1400" dirty="0">
                <a:solidFill>
                  <a:schemeClr val="tx1"/>
                </a:solidFill>
                <a:latin typeface="Calibri" panose="020F0502020204030204" charset="0"/>
                <a:ea typeface="Yu Gothic UI" panose="020B0500000000000000" charset="-128"/>
                <a:cs typeface="Calibri" panose="020F0502020204030204" charset="0"/>
                <a:sym typeface="Arial" panose="020B0604020202020204" pitchFamily="34" charset="0"/>
              </a:rPr>
              <a:t>If you need to get the attention of a person with a visual or hearing disability, a gentle tap on his or her shoulder will enable the interaction.</a:t>
            </a:r>
            <a:r>
              <a:rPr lang="en-US" sz="1400" b="1" dirty="0">
                <a:solidFill>
                  <a:schemeClr val="tx1"/>
                </a:solidFill>
                <a:latin typeface="Calibri" panose="020F0502020204030204" charset="0"/>
                <a:ea typeface="Yu Gothic UI" panose="020B0500000000000000" charset="-128"/>
                <a:cs typeface="Calibri" panose="020F0502020204030204" charset="0"/>
                <a:sym typeface="Arial" panose="020B0604020202020204" pitchFamily="34" charset="0"/>
              </a:rPr>
              <a:t> </a:t>
            </a:r>
            <a:endParaRPr lang="en-US" sz="1400" b="1" dirty="0">
              <a:solidFill>
                <a:schemeClr val="tx1"/>
              </a:solidFill>
              <a:latin typeface="Calibri" panose="020F0502020204030204" charset="0"/>
              <a:ea typeface="Yu Gothic UI" panose="020B0500000000000000" charset="-128"/>
              <a:cs typeface="Calibri" panose="020F0502020204030204" charset="0"/>
              <a:sym typeface="Arial" panose="020B0604020202020204" pitchFamily="34" charset="0"/>
            </a:endParaRPr>
          </a:p>
          <a:p>
            <a:pPr marL="285750" indent="-285750">
              <a:lnSpc>
                <a:spcPct val="150000"/>
              </a:lnSpc>
              <a:buFont typeface="Arial" panose="020B0604020202020204" pitchFamily="34" charset="0"/>
              <a:buChar char="•"/>
            </a:pPr>
            <a:r>
              <a:rPr lang="en-US" sz="1600" b="1" dirty="0">
                <a:solidFill>
                  <a:srgbClr val="C00000"/>
                </a:solidFill>
                <a:latin typeface="Calibri" panose="020F0502020204030204" charset="0"/>
                <a:ea typeface="Yu Gothic UI" panose="020B0500000000000000" charset="-128"/>
                <a:cs typeface="Calibri" panose="020F0502020204030204" charset="0"/>
                <a:sym typeface="Arial" panose="020B0604020202020204" pitchFamily="34" charset="0"/>
              </a:rPr>
              <a:t>Allow a person of the voter’s choice to assist them (within the limits of the law).</a:t>
            </a:r>
            <a:endParaRPr lang="en-US" sz="1600" b="1" dirty="0">
              <a:solidFill>
                <a:srgbClr val="C00000"/>
              </a:solidFill>
              <a:latin typeface="Calibri" panose="020F0502020204030204" charset="0"/>
              <a:ea typeface="Yu Gothic UI" panose="020B0500000000000000" charset="-128"/>
              <a:cs typeface="Calibri" panose="020F0502020204030204" charset="0"/>
              <a:sym typeface="Arial" panose="020B0604020202020204" pitchFamily="34" charset="0"/>
            </a:endParaRPr>
          </a:p>
          <a:p>
            <a:pPr marL="285750" indent="-285750">
              <a:lnSpc>
                <a:spcPct val="150000"/>
              </a:lnSpc>
              <a:buFont typeface="Arial" panose="020B0604020202020204" pitchFamily="34" charset="0"/>
              <a:buChar char="•"/>
            </a:pPr>
            <a:r>
              <a:rPr lang="en-US" sz="1600" b="1" dirty="0">
                <a:solidFill>
                  <a:schemeClr val="tx1"/>
                </a:solidFill>
                <a:latin typeface="Calibri" panose="020F0502020204030204" charset="0"/>
                <a:ea typeface="Yu Gothic UI" panose="020B0500000000000000" charset="-128"/>
                <a:cs typeface="Calibri" panose="020F0502020204030204" charset="0"/>
                <a:sym typeface="Arial" panose="020B0604020202020204" pitchFamily="34" charset="0"/>
              </a:rPr>
              <a:t>Finally, remember that this is about voter choice.</a:t>
            </a:r>
            <a:r>
              <a:rPr lang="en-US" sz="1600" dirty="0">
                <a:solidFill>
                  <a:schemeClr val="tx1"/>
                </a:solidFill>
                <a:latin typeface="Calibri" panose="020F0502020204030204" charset="0"/>
                <a:ea typeface="Yu Gothic UI" panose="020B0500000000000000" charset="-128"/>
                <a:cs typeface="Calibri" panose="020F0502020204030204" charset="0"/>
                <a:sym typeface="Arial" panose="020B0604020202020204" pitchFamily="34" charset="0"/>
              </a:rPr>
              <a:t> </a:t>
            </a:r>
            <a:endParaRPr lang="en-US" sz="1600" dirty="0">
              <a:solidFill>
                <a:schemeClr val="tx1"/>
              </a:solidFill>
              <a:latin typeface="Calibri" panose="020F0502020204030204" charset="0"/>
              <a:ea typeface="Yu Gothic UI" panose="020B0500000000000000" charset="-128"/>
              <a:cs typeface="Calibri" panose="020F0502020204030204" charset="0"/>
              <a:sym typeface="Arial" panose="020B0604020202020204" pitchFamily="34" charset="0"/>
            </a:endParaRPr>
          </a:p>
          <a:p>
            <a:pPr marL="1200150" lvl="2" indent="-285750">
              <a:lnSpc>
                <a:spcPct val="150000"/>
              </a:lnSpc>
              <a:buFont typeface="Arial" panose="020B0604020202020204" pitchFamily="34" charset="0"/>
              <a:buChar char="•"/>
            </a:pPr>
            <a:r>
              <a:rPr lang="en-US" sz="1400" dirty="0">
                <a:solidFill>
                  <a:schemeClr val="tx1"/>
                </a:solidFill>
                <a:latin typeface="Calibri" panose="020F0502020204030204" charset="0"/>
                <a:ea typeface="Yu Gothic UI" panose="020B0500000000000000" charset="-128"/>
                <a:cs typeface="Calibri" panose="020F0502020204030204" charset="0"/>
                <a:sym typeface="Arial" panose="020B0604020202020204" pitchFamily="34" charset="0"/>
              </a:rPr>
              <a:t>All voters including voters with disabilities, have the right to choose whether they will vote by ballot marking device or an alternate method.</a:t>
            </a:r>
            <a:endParaRPr lang="en-US" sz="1400" dirty="0">
              <a:solidFill>
                <a:schemeClr val="tx1"/>
              </a:solidFill>
              <a:latin typeface="Calibri" panose="020F0502020204030204" charset="0"/>
              <a:ea typeface="Yu Gothic UI" panose="020B0500000000000000" charset="-128"/>
              <a:cs typeface="Calibri" panose="020F0502020204030204" charset="0"/>
              <a:sym typeface="Arial" panose="020B0604020202020204" pitchFamily="3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41630"/>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Closing of the Polls</a:t>
            </a:r>
            <a:endParaRPr lang="en-US" altLang="zh-CN" sz="2000"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6" name="Text Box 5"/>
          <p:cNvSpPr txBox="1"/>
          <p:nvPr/>
        </p:nvSpPr>
        <p:spPr>
          <a:xfrm>
            <a:off x="777240" y="845820"/>
            <a:ext cx="10450830" cy="5384800"/>
          </a:xfrm>
          <a:prstGeom prst="rect">
            <a:avLst/>
          </a:prstGeom>
          <a:noFill/>
        </p:spPr>
        <p:txBody>
          <a:bodyPr wrap="square" rtlCol="0">
            <a:spAutoFit/>
          </a:bodyPr>
          <a:p>
            <a:pPr marL="342900" indent="-342900">
              <a:buFont typeface="Arial" panose="020B0604020202020204" pitchFamily="34" charset="0"/>
              <a:buChar char="•"/>
            </a:pPr>
            <a:r>
              <a:rPr lang="en-US" sz="2000">
                <a:latin typeface="Calibri" panose="020F0502020204030204" charset="0"/>
                <a:cs typeface="Calibri" panose="020F0502020204030204" charset="0"/>
              </a:rPr>
              <a:t>The moderator shall publicly and loudly announce </a:t>
            </a:r>
            <a:r>
              <a:rPr lang="en-US" sz="2000">
                <a:highlight>
                  <a:srgbClr val="FFFF00"/>
                </a:highlight>
                <a:latin typeface="Calibri" panose="020F0502020204030204" charset="0"/>
                <a:cs typeface="Calibri" panose="020F0502020204030204" charset="0"/>
              </a:rPr>
              <a:t>“the polls are closed” at </a:t>
            </a:r>
            <a:r>
              <a:rPr lang="en-US" sz="2000" b="1">
                <a:highlight>
                  <a:srgbClr val="FFFF00"/>
                </a:highlight>
                <a:latin typeface="Calibri" panose="020F0502020204030204" charset="0"/>
                <a:cs typeface="Calibri" panose="020F0502020204030204" charset="0"/>
              </a:rPr>
              <a:t>exactly 8:00:00PM</a:t>
            </a:r>
            <a:r>
              <a:rPr lang="en-US" sz="2000" b="1">
                <a:latin typeface="Calibri" panose="020F0502020204030204" charset="0"/>
                <a:cs typeface="Calibri" panose="020F0502020204030204" charset="0"/>
              </a:rPr>
              <a:t>.</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Any voter, as long as they are in line by 8:00PM, can complete the process to vote.  </a:t>
            </a:r>
            <a:endParaRPr lang="en-US" sz="2000">
              <a:latin typeface="Calibri" panose="020F0502020204030204" charset="0"/>
              <a:cs typeface="Calibri" panose="020F0502020204030204" charset="0"/>
            </a:endParaRPr>
          </a:p>
          <a:p>
            <a:pPr marL="800100" lvl="1" indent="-342900" algn="l">
              <a:buFont typeface="Arial" panose="020B0604020202020204" pitchFamily="34" charset="0"/>
              <a:buChar char="•"/>
            </a:pPr>
            <a:r>
              <a:rPr lang="en-US">
                <a:latin typeface="Calibri" panose="020F0502020204030204" charset="0"/>
                <a:cs typeface="Calibri" panose="020F0502020204030204" charset="0"/>
              </a:rPr>
              <a:t>No one can vote if they arrive after the moderator announces the closing of the polls. The moderator shall place a worker at the end of the line to ensure no one else enters the line. </a:t>
            </a:r>
            <a:r>
              <a:rPr lang="en-US">
                <a:solidFill>
                  <a:srgbClr val="C00000"/>
                </a:solidFill>
                <a:latin typeface="Calibri" panose="020F0502020204030204" charset="0"/>
                <a:cs typeface="Calibri" panose="020F0502020204030204" charset="0"/>
              </a:rPr>
              <a:t>Politely turn away late arrivals.</a:t>
            </a:r>
            <a:endParaRPr lang="en-US" sz="1400">
              <a:solidFill>
                <a:srgbClr val="C00000"/>
              </a:solidFill>
              <a:latin typeface="Calibri" panose="020F0502020204030204" charset="0"/>
              <a:cs typeface="Calibri" panose="020F0502020204030204" charset="0"/>
            </a:endParaRPr>
          </a:p>
          <a:p>
            <a:pPr marL="342900" indent="-342900">
              <a:buFont typeface="Arial" panose="020B0604020202020204" pitchFamily="34" charset="0"/>
              <a:buChar char="•"/>
            </a:pPr>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Complete and sign any needed paperwork. The moderator has all required paperwork. </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Return supplies to the moderator.</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The moderator will assign two workers (one from each party) to stay with </a:t>
            </a:r>
            <a:r>
              <a:rPr lang="en-US" sz="2000" b="1">
                <a:latin typeface="Calibri" panose="020F0502020204030204" charset="0"/>
                <a:cs typeface="Calibri" panose="020F0502020204030204" charset="0"/>
              </a:rPr>
              <a:t>sealed tabulator and ballot bags</a:t>
            </a:r>
            <a:r>
              <a:rPr lang="en-US" sz="2000">
                <a:latin typeface="Calibri" panose="020F0502020204030204" charset="0"/>
                <a:cs typeface="Calibri" panose="020F0502020204030204" charset="0"/>
              </a:rPr>
              <a:t> until the hired runners pick them up from each location.  Do not leave until they have been picked up.</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Place the sealed </a:t>
            </a:r>
            <a:r>
              <a:rPr lang="en-US" sz="2000" u="sng">
                <a:latin typeface="Calibri" panose="020F0502020204030204" charset="0"/>
                <a:cs typeface="Calibri" panose="020F0502020204030204" charset="0"/>
              </a:rPr>
              <a:t>IVS black box, signs, and sneeze shields</a:t>
            </a:r>
            <a:r>
              <a:rPr lang="en-US" sz="2000">
                <a:latin typeface="Calibri" panose="020F0502020204030204" charset="0"/>
                <a:cs typeface="Calibri" panose="020F0502020204030204" charset="0"/>
              </a:rPr>
              <a:t> next to the the tabulator black boxes for pickup the next day.</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b="1">
                <a:solidFill>
                  <a:srgbClr val="C00000"/>
                </a:solidFill>
                <a:latin typeface="Calibri" panose="020F0502020204030204" charset="0"/>
                <a:cs typeface="Calibri" panose="020F0502020204030204" charset="0"/>
              </a:rPr>
              <a:t>Do not leave the polling place until Moderator has excused you.</a:t>
            </a:r>
            <a:endParaRPr lang="en-US" sz="2000" b="1">
              <a:solidFill>
                <a:srgbClr val="C00000"/>
              </a:solidFill>
              <a:latin typeface="Calibri" panose="020F0502020204030204" charset="0"/>
              <a:cs typeface="Calibri" panose="020F0502020204030204" charset="0"/>
            </a:endParaRPr>
          </a:p>
        </p:txBody>
      </p:sp>
      <p:sp>
        <p:nvSpPr>
          <p:cNvPr id="4" name="Text Box 3"/>
          <p:cNvSpPr txBox="1"/>
          <p:nvPr/>
        </p:nvSpPr>
        <p:spPr>
          <a:xfrm>
            <a:off x="2158365" y="1304290"/>
            <a:ext cx="309880" cy="368300"/>
          </a:xfrm>
          <a:prstGeom prst="rect">
            <a:avLst/>
          </a:prstGeom>
          <a:noFill/>
        </p:spPr>
        <p:txBody>
          <a:bodyPr wrap="none" rtlCol="0">
            <a:spAutoFit/>
          </a:bodyPr>
          <a:p>
            <a:endParaRPr lang="en-US">
              <a:latin typeface="Calibri" panose="020F0502020204030204" charset="0"/>
              <a:cs typeface="Calibri" panose="020F050202020403020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pic>
        <p:nvPicPr>
          <p:cNvPr id="105" name="Picture Placeholder 104"/>
          <p:cNvPicPr/>
          <p:nvPr>
            <p:ph type="pic" sz="quarter" idx="10"/>
          </p:nvPr>
        </p:nvPicPr>
        <p:blipFill>
          <a:blip r:embed="rId1"/>
          <a:stretch>
            <a:fillRect/>
          </a:stretch>
        </p:blipFill>
        <p:spPr>
          <a:xfrm>
            <a:off x="8588375" y="5370830"/>
            <a:ext cx="1503045" cy="849630"/>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60045"/>
            <a:ext cx="238506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Absentee Voting</a:t>
            </a:r>
            <a:endParaRPr lang="en-US" altLang="zh-CN" sz="20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02" name="Text Box 101"/>
          <p:cNvSpPr txBox="1"/>
          <p:nvPr/>
        </p:nvSpPr>
        <p:spPr>
          <a:xfrm>
            <a:off x="756920" y="996950"/>
            <a:ext cx="9933940" cy="4707890"/>
          </a:xfrm>
          <a:prstGeom prst="rect">
            <a:avLst/>
          </a:prstGeom>
          <a:noFill/>
          <a:ln w="9525">
            <a:noFill/>
          </a:ln>
        </p:spPr>
        <p:txBody>
          <a:bodyPr wrap="square">
            <a:spAutoFit/>
          </a:bodyPr>
          <a:p>
            <a:pPr marL="342900" lvl="0" indent="-342900">
              <a:buFont typeface="Arial" panose="020B0604020202020204" pitchFamily="34" charset="0"/>
              <a:buChar char="•"/>
            </a:pPr>
            <a:r>
              <a:rPr lang="en-US" sz="2000" b="0">
                <a:latin typeface="Calibri" panose="020F0502020204030204" charset="0"/>
                <a:cs typeface="Times New Roman" panose="02020603050405020304" charset="0"/>
              </a:rPr>
              <a:t>Absentee Ballots in Naugatuck are counted centrally.</a:t>
            </a:r>
            <a:endParaRPr lang="en-US" sz="2000" b="0">
              <a:latin typeface="Calibri" panose="020F0502020204030204" charset="0"/>
              <a:cs typeface="Times New Roman" panose="02020603050405020304" charset="0"/>
            </a:endParaRPr>
          </a:p>
          <a:p>
            <a:pPr marL="342900" lvl="0" indent="-342900">
              <a:buFont typeface="Arial" panose="020B0604020202020204" pitchFamily="34" charset="0"/>
              <a:buChar char="•"/>
            </a:pPr>
            <a:endParaRPr lang="en-US" sz="2000" b="0">
              <a:latin typeface="Calibri" panose="020F0502020204030204" charset="0"/>
              <a:cs typeface="Times New Roman" panose="02020603050405020304" charset="0"/>
            </a:endParaRPr>
          </a:p>
          <a:p>
            <a:pPr marL="342900" lvl="0" indent="-342900">
              <a:buFont typeface="Arial" panose="020B0604020202020204" pitchFamily="34" charset="0"/>
              <a:buChar char="•"/>
            </a:pPr>
            <a:r>
              <a:rPr lang="en-US" sz="2000" b="0">
                <a:latin typeface="Calibri" panose="020F0502020204030204" charset="0"/>
                <a:cs typeface="Times New Roman" panose="02020603050405020304" charset="0"/>
              </a:rPr>
              <a:t>Absentee ballots </a:t>
            </a:r>
            <a:r>
              <a:rPr lang="en-US" sz="2000" b="1">
                <a:latin typeface="Calibri" panose="020F0502020204030204" charset="0"/>
                <a:cs typeface="Times New Roman" panose="02020603050405020304" charset="0"/>
              </a:rPr>
              <a:t>CANNOT</a:t>
            </a:r>
            <a:r>
              <a:rPr lang="en-US" sz="2000" b="0">
                <a:latin typeface="Calibri" panose="020F0502020204030204" charset="0"/>
                <a:cs typeface="Times New Roman" panose="02020603050405020304" charset="0"/>
              </a:rPr>
              <a:t> be dropped off at the polling location.</a:t>
            </a:r>
            <a:endParaRPr lang="en-US" sz="2000" b="0">
              <a:latin typeface="Calibri" panose="020F0502020204030204" charset="0"/>
              <a:cs typeface="Times New Roman" panose="02020603050405020304" charset="0"/>
            </a:endParaRPr>
          </a:p>
          <a:p>
            <a:pPr marL="342900" lvl="0" indent="-342900">
              <a:buFont typeface="Arial" panose="020B0604020202020204" pitchFamily="34" charset="0"/>
              <a:buChar char="•"/>
            </a:pPr>
            <a:endParaRPr lang="en-US" sz="2000" b="0">
              <a:latin typeface="Calibri" panose="020F0502020204030204" charset="0"/>
              <a:cs typeface="Times New Roman" panose="02020603050405020304" charset="0"/>
            </a:endParaRPr>
          </a:p>
          <a:p>
            <a:pPr marL="342900" lvl="0" indent="-342900">
              <a:buFont typeface="Arial" panose="020B0604020202020204" pitchFamily="34" charset="0"/>
              <a:buChar char="•"/>
            </a:pPr>
            <a:r>
              <a:rPr lang="en-US" sz="2000" b="0">
                <a:latin typeface="Calibri" panose="020F0502020204030204" charset="0"/>
                <a:cs typeface="Times New Roman" panose="02020603050405020304" charset="0"/>
              </a:rPr>
              <a:t>Ways to submit absentee ballots:</a:t>
            </a:r>
            <a:endParaRPr lang="en-US" sz="2000" b="0">
              <a:latin typeface="Calibri" panose="020F0502020204030204" charset="0"/>
              <a:cs typeface="Times New Roman" panose="02020603050405020304" charset="0"/>
            </a:endParaRPr>
          </a:p>
          <a:p>
            <a:pPr marL="800100" lvl="1" indent="-342900">
              <a:buFont typeface="Arial" panose="020B0604020202020204" pitchFamily="34" charset="0"/>
              <a:buChar char="•"/>
            </a:pPr>
            <a:r>
              <a:rPr lang="en-US" sz="2000" b="0">
                <a:latin typeface="Calibri" panose="020F0502020204030204" charset="0"/>
                <a:cs typeface="Times New Roman" panose="02020603050405020304" charset="0"/>
              </a:rPr>
              <a:t>In Person @ Town Clerks Office (before the election)</a:t>
            </a:r>
            <a:endParaRPr lang="en-US" sz="2000" b="0">
              <a:latin typeface="Calibri" panose="020F0502020204030204" charset="0"/>
              <a:cs typeface="Times New Roman" panose="02020603050405020304" charset="0"/>
            </a:endParaRPr>
          </a:p>
          <a:p>
            <a:pPr marL="800100" lvl="1" indent="-342900">
              <a:buFont typeface="Arial" panose="020B0604020202020204" pitchFamily="34" charset="0"/>
              <a:buChar char="•"/>
            </a:pPr>
            <a:r>
              <a:rPr lang="en-US" sz="2000" b="0">
                <a:latin typeface="Calibri" panose="020F0502020204030204" charset="0"/>
                <a:cs typeface="Times New Roman" panose="02020603050405020304" charset="0"/>
              </a:rPr>
              <a:t>Via USPS mail</a:t>
            </a:r>
            <a:endParaRPr lang="en-US" sz="2000" b="0">
              <a:latin typeface="Calibri" panose="020F0502020204030204" charset="0"/>
              <a:cs typeface="Times New Roman" panose="02020603050405020304" charset="0"/>
            </a:endParaRPr>
          </a:p>
          <a:p>
            <a:pPr marL="800100" lvl="1" indent="-342900">
              <a:buFont typeface="Arial" panose="020B0604020202020204" pitchFamily="34" charset="0"/>
              <a:buChar char="•"/>
            </a:pPr>
            <a:r>
              <a:rPr lang="en-US" sz="2000" b="0">
                <a:latin typeface="Calibri" panose="020F0502020204030204" charset="0"/>
                <a:cs typeface="Times New Roman" panose="02020603050405020304" charset="0"/>
              </a:rPr>
              <a:t>AB Drop Box @ Town Hall </a:t>
            </a:r>
            <a:endParaRPr lang="en-US" sz="2000" b="0">
              <a:latin typeface="Calibri" panose="020F0502020204030204" charset="0"/>
              <a:cs typeface="Times New Roman" panose="02020603050405020304" charset="0"/>
            </a:endParaRPr>
          </a:p>
          <a:p>
            <a:pPr marL="800100" lvl="1" indent="-342900">
              <a:buFont typeface="Arial" panose="020B0604020202020204" pitchFamily="34" charset="0"/>
              <a:buChar char="•"/>
            </a:pPr>
            <a:endParaRPr lang="en-US" sz="2000" b="0">
              <a:latin typeface="Calibri" panose="020F0502020204030204" charset="0"/>
              <a:cs typeface="Times New Roman" panose="02020603050405020304" charset="0"/>
            </a:endParaRPr>
          </a:p>
          <a:p>
            <a:pPr marL="342900" lvl="0" indent="-342900">
              <a:buFont typeface="Arial" panose="020B0604020202020204" pitchFamily="34" charset="0"/>
              <a:buChar char="•"/>
            </a:pPr>
            <a:r>
              <a:rPr lang="en-US" sz="2000" b="0">
                <a:latin typeface="Calibri" panose="020F0502020204030204" charset="0"/>
                <a:cs typeface="Times New Roman" panose="02020603050405020304" charset="0"/>
              </a:rPr>
              <a:t>All ballots MUST arrive to town hall before 8PM on election day to be counted.  Any ballot arriving after 8PM is rejected by Town Clerk</a:t>
            </a:r>
            <a:endParaRPr lang="en-US" sz="2000" b="0">
              <a:latin typeface="Calibri" panose="020F0502020204030204" charset="0"/>
              <a:cs typeface="Times New Roman" panose="02020603050405020304" charset="0"/>
            </a:endParaRPr>
          </a:p>
          <a:p>
            <a:pPr marL="342900" lvl="0" indent="-342900">
              <a:buFont typeface="Arial" panose="020B0604020202020204" pitchFamily="34" charset="0"/>
              <a:buChar char="•"/>
            </a:pPr>
            <a:endParaRPr lang="en-US" sz="2000" b="0">
              <a:latin typeface="Calibri" panose="020F0502020204030204" charset="0"/>
              <a:cs typeface="Times New Roman" panose="02020603050405020304" charset="0"/>
            </a:endParaRPr>
          </a:p>
          <a:p>
            <a:pPr marL="342900" lvl="0" indent="-342900">
              <a:buFont typeface="Arial" panose="020B0604020202020204" pitchFamily="34" charset="0"/>
              <a:buChar char="•"/>
            </a:pPr>
            <a:r>
              <a:rPr lang="en-US" sz="2000" b="0">
                <a:latin typeface="Calibri" panose="020F0502020204030204" charset="0"/>
                <a:cs typeface="Times New Roman" panose="02020603050405020304" charset="0"/>
              </a:rPr>
              <a:t>Any person that voted by absentee ballot will show with</a:t>
            </a:r>
            <a:br>
              <a:rPr lang="en-US" sz="2000" b="0">
                <a:latin typeface="Calibri" panose="020F0502020204030204" charset="0"/>
                <a:cs typeface="Times New Roman" panose="02020603050405020304" charset="0"/>
              </a:rPr>
            </a:br>
            <a:r>
              <a:rPr lang="en-US" sz="2000" b="0">
                <a:latin typeface="Calibri" panose="020F0502020204030204" charset="0"/>
                <a:cs typeface="Times New Roman" panose="02020603050405020304" charset="0"/>
              </a:rPr>
              <a:t>a </a:t>
            </a:r>
            <a:r>
              <a:rPr lang="en-US" sz="2000" b="0" strike="sngStrike">
                <a:solidFill>
                  <a:srgbClr val="FF0000"/>
                </a:solidFill>
                <a:effectLst/>
                <a:uFillTx/>
                <a:latin typeface="Calibri" panose="020F0502020204030204" charset="0"/>
                <a:cs typeface="Times New Roman" panose="02020603050405020304" charset="0"/>
              </a:rPr>
              <a:t>red strike though</a:t>
            </a:r>
            <a:r>
              <a:rPr lang="en-US" sz="2000" b="0">
                <a:latin typeface="Calibri" panose="020F0502020204030204" charset="0"/>
                <a:cs typeface="Times New Roman" panose="02020603050405020304" charset="0"/>
              </a:rPr>
              <a:t> in VoterCheckList.  The </a:t>
            </a:r>
            <a:r>
              <a:rPr lang="en-US" sz="2000" b="1">
                <a:solidFill>
                  <a:srgbClr val="FF0000"/>
                </a:solidFill>
                <a:latin typeface="Calibri" panose="020F0502020204030204" charset="0"/>
                <a:cs typeface="Times New Roman" panose="02020603050405020304" charset="0"/>
              </a:rPr>
              <a:t>CANNOT</a:t>
            </a:r>
            <a:r>
              <a:rPr lang="en-US" sz="2000" b="0">
                <a:latin typeface="Calibri" panose="020F0502020204030204" charset="0"/>
                <a:cs typeface="Times New Roman" panose="02020603050405020304" charset="0"/>
              </a:rPr>
              <a:t> vote</a:t>
            </a:r>
            <a:br>
              <a:rPr lang="en-US" sz="2000" b="0">
                <a:latin typeface="Calibri" panose="020F0502020204030204" charset="0"/>
                <a:cs typeface="Times New Roman" panose="02020603050405020304" charset="0"/>
              </a:rPr>
            </a:br>
            <a:r>
              <a:rPr lang="en-US" sz="2000" b="0">
                <a:latin typeface="Calibri" panose="020F0502020204030204" charset="0"/>
                <a:cs typeface="Times New Roman" panose="02020603050405020304" charset="0"/>
              </a:rPr>
              <a:t>in person on election day.</a:t>
            </a:r>
            <a:endParaRPr lang="en-US" sz="2000" b="0">
              <a:latin typeface="Calibri" panose="020F0502020204030204" charset="0"/>
              <a:cs typeface="Times New Roman" panose="0202060305040502030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pic>
        <p:nvPicPr>
          <p:cNvPr id="6" name="Picture -2147482619" descr="absentee"/>
          <p:cNvPicPr>
            <a:picLocks noChangeAspect="1"/>
          </p:cNvPicPr>
          <p:nvPr>
            <p:ph type="pic" sz="quarter" idx="10"/>
          </p:nvPr>
        </p:nvPicPr>
        <p:blipFill>
          <a:blip r:embed="rId1"/>
          <a:stretch>
            <a:fillRect/>
          </a:stretch>
        </p:blipFill>
        <p:spPr>
          <a:xfrm>
            <a:off x="7512050" y="4472940"/>
            <a:ext cx="3515360" cy="151955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50520"/>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Emergency Plan</a:t>
            </a:r>
            <a:endParaRPr lang="en-US" altLang="zh-CN" sz="2000"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6" name="Text Box 5"/>
          <p:cNvSpPr txBox="1"/>
          <p:nvPr/>
        </p:nvSpPr>
        <p:spPr>
          <a:xfrm>
            <a:off x="881380" y="749300"/>
            <a:ext cx="10450830" cy="5754370"/>
          </a:xfrm>
          <a:prstGeom prst="rect">
            <a:avLst/>
          </a:prstGeom>
          <a:noFill/>
        </p:spPr>
        <p:txBody>
          <a:bodyPr wrap="square" rtlCol="0">
            <a:spAutoFit/>
          </a:bodyPr>
          <a:p>
            <a:pPr indent="0" algn="ctr">
              <a:buFont typeface="Arial" panose="020B0604020202020204" pitchFamily="34" charset="0"/>
              <a:buNone/>
            </a:pPr>
            <a:r>
              <a:rPr lang="en-US" sz="2400" b="1">
                <a:solidFill>
                  <a:srgbClr val="C00000"/>
                </a:solidFill>
                <a:latin typeface="Calibri" panose="020F0502020204030204" charset="0"/>
                <a:cs typeface="Calibri" panose="020F0502020204030204" charset="0"/>
              </a:rPr>
              <a:t>SAFETY FIRST</a:t>
            </a:r>
            <a:endParaRPr lang="en-US" sz="2400" b="1">
              <a:solidFill>
                <a:srgbClr val="C00000"/>
              </a:solidFill>
              <a:latin typeface="Calibri" panose="020F0502020204030204" charset="0"/>
              <a:cs typeface="Calibri" panose="020F0502020204030204" charset="0"/>
            </a:endParaRPr>
          </a:p>
          <a:p>
            <a:pPr indent="0" algn="ctr">
              <a:buFont typeface="Arial" panose="020B0604020202020204" pitchFamily="34" charset="0"/>
              <a:buNone/>
            </a:pPr>
            <a:r>
              <a:rPr lang="en-US" sz="2400" b="1">
                <a:solidFill>
                  <a:srgbClr val="C00000"/>
                </a:solidFill>
                <a:latin typeface="Calibri" panose="020F0502020204030204" charset="0"/>
                <a:cs typeface="Calibri" panose="020F0502020204030204" charset="0"/>
              </a:rPr>
              <a:t>Getting yourself and all voters in the polling place to safety is highest priority!</a:t>
            </a:r>
            <a:endParaRPr lang="en-US" sz="2400" b="1">
              <a:solidFill>
                <a:srgbClr val="C00000"/>
              </a:solidFill>
              <a:latin typeface="Calibri" panose="020F0502020204030204" charset="0"/>
              <a:cs typeface="Calibri" panose="020F0502020204030204" charset="0"/>
            </a:endParaRPr>
          </a:p>
          <a:p>
            <a:pPr indent="0">
              <a:buFont typeface="Arial" panose="020B0604020202020204" pitchFamily="34" charset="0"/>
              <a:buNone/>
            </a:pPr>
            <a:endParaRPr lang="en-US" sz="2000" b="1">
              <a:solidFill>
                <a:srgbClr val="C00000"/>
              </a:solidFill>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The Borough Election Emergency Plan is located in the Moderator Book.</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sym typeface="+mn-ea"/>
              </a:rPr>
              <a:t>Call 911 first, </a:t>
            </a:r>
            <a:r>
              <a:rPr lang="en-US" sz="2000" b="1">
                <a:latin typeface="Calibri" panose="020F0502020204030204" charset="0"/>
                <a:cs typeface="Calibri" panose="020F0502020204030204" charset="0"/>
                <a:sym typeface="+mn-ea"/>
              </a:rPr>
              <a:t>then</a:t>
            </a:r>
            <a:r>
              <a:rPr lang="en-US" sz="2000">
                <a:latin typeface="Calibri" panose="020F0502020204030204" charset="0"/>
                <a:cs typeface="Calibri" panose="020F0502020204030204" charset="0"/>
                <a:sym typeface="+mn-ea"/>
              </a:rPr>
              <a:t> call Registrar Office.</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b="1">
                <a:solidFill>
                  <a:srgbClr val="C00000"/>
                </a:solidFill>
                <a:latin typeface="Calibri" panose="020F0502020204030204" charset="0"/>
                <a:cs typeface="Calibri" panose="020F0502020204030204" charset="0"/>
              </a:rPr>
              <a:t>If possible,</a:t>
            </a:r>
            <a:r>
              <a:rPr lang="en-US" sz="2000">
                <a:latin typeface="Calibri" panose="020F0502020204030204" charset="0"/>
                <a:cs typeface="Calibri" panose="020F0502020204030204" charset="0"/>
              </a:rPr>
              <a:t> take the following with you as you get to safety:</a:t>
            </a:r>
            <a:endParaRPr lang="en-US" sz="2000">
              <a:latin typeface="Calibri" panose="020F0502020204030204" charset="0"/>
              <a:cs typeface="Calibri" panose="020F0502020204030204" charset="0"/>
            </a:endParaRPr>
          </a:p>
          <a:p>
            <a:pPr marL="800100" lvl="1" indent="-342900" algn="l">
              <a:buFont typeface="Arial" panose="020B0604020202020204" pitchFamily="34" charset="0"/>
              <a:buChar char="•"/>
            </a:pPr>
            <a:r>
              <a:rPr lang="en-US" sz="2000">
                <a:solidFill>
                  <a:schemeClr val="tx1"/>
                </a:solidFill>
                <a:latin typeface="Calibri" panose="020F0502020204030204" charset="0"/>
                <a:cs typeface="Calibri" panose="020F0502020204030204" charset="0"/>
              </a:rPr>
              <a:t>Black-box with active tabulator - push outside on wheels.</a:t>
            </a:r>
            <a:endParaRPr lang="en-US" sz="2000">
              <a:solidFill>
                <a:schemeClr val="tx1"/>
              </a:solidFill>
              <a:latin typeface="Calibri" panose="020F0502020204030204" charset="0"/>
              <a:cs typeface="Calibri" panose="020F0502020204030204" charset="0"/>
            </a:endParaRPr>
          </a:p>
          <a:p>
            <a:pPr marL="800100" lvl="1" indent="-342900" algn="l">
              <a:buFont typeface="Arial" panose="020B0604020202020204" pitchFamily="34" charset="0"/>
              <a:buChar char="•"/>
            </a:pPr>
            <a:r>
              <a:rPr lang="en-US" sz="2000">
                <a:latin typeface="Calibri" panose="020F0502020204030204" charset="0"/>
                <a:cs typeface="Calibri" panose="020F0502020204030204" charset="0"/>
                <a:sym typeface="+mn-ea"/>
              </a:rPr>
              <a:t>Blank Ballots</a:t>
            </a:r>
            <a:endParaRPr lang="en-US" sz="2000">
              <a:solidFill>
                <a:schemeClr val="tx1"/>
              </a:solidFill>
              <a:latin typeface="Calibri" panose="020F0502020204030204" charset="0"/>
              <a:cs typeface="Calibri" panose="020F0502020204030204" charset="0"/>
            </a:endParaRPr>
          </a:p>
          <a:p>
            <a:pPr marL="800100" lvl="1" indent="-342900" algn="l">
              <a:buFont typeface="Arial" panose="020B0604020202020204" pitchFamily="34" charset="0"/>
              <a:buChar char="•"/>
            </a:pPr>
            <a:r>
              <a:rPr lang="en-US" sz="2000">
                <a:latin typeface="Calibri" panose="020F0502020204030204" charset="0"/>
                <a:cs typeface="Calibri" panose="020F0502020204030204" charset="0"/>
                <a:sym typeface="+mn-ea"/>
              </a:rPr>
              <a:t>Checker Laptops / Checkers backup paper list</a:t>
            </a:r>
            <a:endParaRPr lang="en-US" sz="2000">
              <a:solidFill>
                <a:schemeClr val="tx1"/>
              </a:solidFill>
              <a:latin typeface="Calibri" panose="020F0502020204030204" charset="0"/>
              <a:cs typeface="Calibri" panose="020F0502020204030204" charset="0"/>
            </a:endParaRPr>
          </a:p>
          <a:p>
            <a:pPr marL="800100" lvl="1" indent="-342900" algn="l">
              <a:buFont typeface="Arial" panose="020B0604020202020204" pitchFamily="34" charset="0"/>
              <a:buChar char="•"/>
            </a:pPr>
            <a:r>
              <a:rPr lang="en-US" sz="2000">
                <a:solidFill>
                  <a:schemeClr val="tx1"/>
                </a:solidFill>
                <a:latin typeface="Calibri" panose="020F0502020204030204" charset="0"/>
                <a:cs typeface="Calibri" panose="020F0502020204030204" charset="0"/>
              </a:rPr>
              <a:t>Spare Tabulator (if on site)</a:t>
            </a:r>
            <a:endParaRPr lang="en-US" sz="2000">
              <a:solidFill>
                <a:schemeClr val="tx1"/>
              </a:solidFill>
              <a:latin typeface="Calibri" panose="020F0502020204030204" charset="0"/>
              <a:cs typeface="Calibri" panose="020F0502020204030204" charset="0"/>
            </a:endParaRPr>
          </a:p>
          <a:p>
            <a:pPr marL="800100" lvl="1" indent="-342900" algn="l">
              <a:buFont typeface="Arial" panose="020B0604020202020204" pitchFamily="34" charset="0"/>
              <a:buChar char="•"/>
            </a:pPr>
            <a:r>
              <a:rPr lang="en-US" sz="2000">
                <a:solidFill>
                  <a:schemeClr val="tx1"/>
                </a:solidFill>
                <a:latin typeface="Calibri" panose="020F0502020204030204" charset="0"/>
                <a:cs typeface="Calibri" panose="020F0502020204030204" charset="0"/>
              </a:rPr>
              <a:t>Any other election supplies you are able to carry.</a:t>
            </a:r>
            <a:endParaRPr lang="en-US" sz="2000">
              <a:solidFill>
                <a:schemeClr val="tx1"/>
              </a:solidFill>
              <a:latin typeface="Calibri" panose="020F0502020204030204" charset="0"/>
              <a:cs typeface="Calibri" panose="020F0502020204030204" charset="0"/>
            </a:endParaRPr>
          </a:p>
          <a:p>
            <a:pPr marL="800100" lvl="1" indent="-342900" algn="l">
              <a:buFont typeface="Arial" panose="020B0604020202020204" pitchFamily="34" charset="0"/>
              <a:buChar char="•"/>
            </a:pPr>
            <a:endParaRPr lang="en-US" sz="2000">
              <a:solidFill>
                <a:schemeClr val="tx1"/>
              </a:solidFill>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Set up voting outside if possible and safe to do so.</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sym typeface="+mn-ea"/>
              </a:rPr>
              <a:t>Moderator should take head count of workers once to safety. </a:t>
            </a:r>
            <a:r>
              <a:rPr lang="en-US" sz="2000">
                <a:latin typeface="Calibri" panose="020F0502020204030204" charset="0"/>
                <a:cs typeface="Calibri" panose="020F0502020204030204" charset="0"/>
              </a:rPr>
              <a:t>Listen to emergency personnel before re-entering the building.</a:t>
            </a:r>
            <a:endParaRPr lang="en-US" sz="2000">
              <a:latin typeface="Calibri" panose="020F0502020204030204" charset="0"/>
              <a:cs typeface="Calibri" panose="020F0502020204030204" charset="0"/>
            </a:endParaRPr>
          </a:p>
        </p:txBody>
      </p:sp>
      <p:sp>
        <p:nvSpPr>
          <p:cNvPr id="4" name="Text Box 3"/>
          <p:cNvSpPr txBox="1"/>
          <p:nvPr/>
        </p:nvSpPr>
        <p:spPr>
          <a:xfrm>
            <a:off x="2158365" y="1304290"/>
            <a:ext cx="309880" cy="368300"/>
          </a:xfrm>
          <a:prstGeom prst="rect">
            <a:avLst/>
          </a:prstGeom>
          <a:noFill/>
        </p:spPr>
        <p:txBody>
          <a:bodyPr wrap="none" rtlCol="0">
            <a:spAutoFit/>
          </a:bodyPr>
          <a:p>
            <a:endParaRPr lang="en-US">
              <a:latin typeface="Calibri" panose="020F0502020204030204" charset="0"/>
              <a:cs typeface="Calibri" panose="020F050202020403020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pic>
        <p:nvPicPr>
          <p:cNvPr id="107" name="Picture Placeholder 106"/>
          <p:cNvPicPr/>
          <p:nvPr>
            <p:ph type="pic" sz="quarter" idx="10"/>
          </p:nvPr>
        </p:nvPicPr>
        <p:blipFill>
          <a:blip r:embed="rId1"/>
          <a:stretch>
            <a:fillRect/>
          </a:stretch>
        </p:blipFill>
        <p:spPr>
          <a:xfrm>
            <a:off x="8588375" y="2919730"/>
            <a:ext cx="2743835" cy="178625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2105"/>
            <a:ext cx="7893050" cy="398780"/>
          </a:xfrm>
          <a:prstGeom prst="rect">
            <a:avLst/>
          </a:prstGeom>
          <a:noFill/>
        </p:spPr>
        <p:txBody>
          <a:bodyPr wrap="square" rtlCol="0">
            <a:spAutoFit/>
          </a:bodyPr>
          <a:lstStyle/>
          <a:p>
            <a:r>
              <a:rPr lang="en-US" altLang="zh-CN" sz="20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Tips and Tricks</a:t>
            </a:r>
            <a:endParaRPr lang="en-US" altLang="zh-CN" sz="20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02" name="Text Box 101"/>
          <p:cNvSpPr txBox="1"/>
          <p:nvPr/>
        </p:nvSpPr>
        <p:spPr>
          <a:xfrm>
            <a:off x="575945" y="934085"/>
            <a:ext cx="3077845" cy="1938020"/>
          </a:xfrm>
          <a:prstGeom prst="rect">
            <a:avLst/>
          </a:prstGeom>
          <a:noFill/>
          <a:ln w="9525">
            <a:noFill/>
          </a:ln>
        </p:spPr>
        <p:txBody>
          <a:bodyPr wrap="square">
            <a:spAutoFit/>
          </a:bodyPr>
          <a:p>
            <a:pPr marL="342900" indent="-342900" algn="l">
              <a:buFont typeface="Arial" panose="020B0604020202020204" pitchFamily="34" charset="0"/>
              <a:buChar char="•"/>
            </a:pPr>
            <a:r>
              <a:rPr lang="en-US" sz="2000" b="1">
                <a:latin typeface="Calibri" panose="020F0502020204030204" charset="0"/>
                <a:cs typeface="Times New Roman" panose="02020603050405020304" charset="0"/>
              </a:rPr>
              <a:t>Do not call the Registrars cell phone, </a:t>
            </a:r>
            <a:r>
              <a:rPr lang="en-US" sz="2000" b="0">
                <a:latin typeface="Calibri" panose="020F0502020204030204" charset="0"/>
                <a:cs typeface="Times New Roman" panose="02020603050405020304" charset="0"/>
              </a:rPr>
              <a:t>use the office line first.   The office lines rings all phones in the office.</a:t>
            </a:r>
            <a:endParaRPr lang="en-US" sz="2000" b="0">
              <a:latin typeface="Calibri" panose="020F0502020204030204" charset="0"/>
              <a:cs typeface="Times New Roman" panose="02020603050405020304" charset="0"/>
            </a:endParaRPr>
          </a:p>
          <a:p>
            <a:pPr marL="342900" indent="-342900">
              <a:buFont typeface="Arial" panose="020B0604020202020204" pitchFamily="34" charset="0"/>
              <a:buChar char="•"/>
            </a:pPr>
            <a:endParaRPr lang="en-US" sz="2000" b="0">
              <a:latin typeface="Calibri" panose="020F0502020204030204" charset="0"/>
              <a:cs typeface="Times New Roman" panose="02020603050405020304" charset="0"/>
            </a:endParaRPr>
          </a:p>
        </p:txBody>
      </p:sp>
      <p:sp>
        <p:nvSpPr>
          <p:cNvPr id="8" name="Text Box 7"/>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
        <p:nvSpPr>
          <p:cNvPr id="11" name="Text Box 10"/>
          <p:cNvSpPr txBox="1"/>
          <p:nvPr/>
        </p:nvSpPr>
        <p:spPr>
          <a:xfrm>
            <a:off x="4463415" y="934085"/>
            <a:ext cx="3077845" cy="1938020"/>
          </a:xfrm>
          <a:prstGeom prst="rect">
            <a:avLst/>
          </a:prstGeom>
          <a:noFill/>
          <a:ln w="9525">
            <a:noFill/>
          </a:ln>
        </p:spPr>
        <p:txBody>
          <a:bodyPr wrap="square">
            <a:spAutoFit/>
          </a:bodyPr>
          <a:p>
            <a:pPr marL="342900" indent="-342900">
              <a:buFont typeface="Arial" panose="020B0604020202020204" pitchFamily="34" charset="0"/>
              <a:buChar char="•"/>
            </a:pPr>
            <a:r>
              <a:rPr lang="en-US" sz="2000" b="1">
                <a:latin typeface="Calibri" panose="020F0502020204030204" charset="0"/>
                <a:cs typeface="Times New Roman" panose="02020603050405020304" charset="0"/>
              </a:rPr>
              <a:t>Tabulator displays “POWER FAILURE”</a:t>
            </a:r>
            <a:endParaRPr lang="en-US" sz="2000" b="1">
              <a:latin typeface="Calibri" panose="020F0502020204030204" charset="0"/>
              <a:cs typeface="Times New Roman" panose="02020603050405020304" charset="0"/>
            </a:endParaRPr>
          </a:p>
          <a:p>
            <a:pPr lvl="1" indent="0">
              <a:buFont typeface="Arial" panose="020B0604020202020204" pitchFamily="34" charset="0"/>
              <a:buNone/>
            </a:pPr>
            <a:r>
              <a:rPr lang="en-US" sz="2000" b="0">
                <a:latin typeface="Calibri" panose="020F0502020204030204" charset="0"/>
                <a:cs typeface="Times New Roman" panose="02020603050405020304" charset="0"/>
              </a:rPr>
              <a:t>- Ensure UPS is powered on.</a:t>
            </a:r>
            <a:endParaRPr lang="en-US" sz="2000" b="0">
              <a:latin typeface="Calibri" panose="020F0502020204030204" charset="0"/>
              <a:cs typeface="Times New Roman" panose="02020603050405020304" charset="0"/>
            </a:endParaRPr>
          </a:p>
          <a:p>
            <a:pPr lvl="1" indent="0">
              <a:buFont typeface="Arial" panose="020B0604020202020204" pitchFamily="34" charset="0"/>
              <a:buNone/>
            </a:pPr>
            <a:r>
              <a:rPr lang="en-US" sz="2000" b="0">
                <a:latin typeface="Calibri" panose="020F0502020204030204" charset="0"/>
                <a:cs typeface="Times New Roman" panose="02020603050405020304" charset="0"/>
              </a:rPr>
              <a:t>- Check power cables (tabulator, UPS, outlet)</a:t>
            </a:r>
            <a:endParaRPr lang="en-US" sz="2000" b="0">
              <a:latin typeface="Calibri" panose="020F0502020204030204" charset="0"/>
              <a:cs typeface="Times New Roman" panose="02020603050405020304" charset="0"/>
            </a:endParaRPr>
          </a:p>
        </p:txBody>
      </p:sp>
      <p:sp>
        <p:nvSpPr>
          <p:cNvPr id="12" name="Text Box 11"/>
          <p:cNvSpPr txBox="1"/>
          <p:nvPr/>
        </p:nvSpPr>
        <p:spPr>
          <a:xfrm>
            <a:off x="8350885" y="934085"/>
            <a:ext cx="3077845" cy="2553335"/>
          </a:xfrm>
          <a:prstGeom prst="rect">
            <a:avLst/>
          </a:prstGeom>
          <a:noFill/>
          <a:ln w="9525">
            <a:noFill/>
          </a:ln>
        </p:spPr>
        <p:txBody>
          <a:bodyPr wrap="square">
            <a:spAutoFit/>
          </a:bodyPr>
          <a:p>
            <a:pPr marL="342900" indent="-342900" algn="l">
              <a:buFont typeface="Arial" panose="020B0604020202020204" pitchFamily="34" charset="0"/>
              <a:buChar char="•"/>
            </a:pPr>
            <a:r>
              <a:rPr lang="en-US" sz="2000" b="1">
                <a:latin typeface="Calibri" panose="020F0502020204030204" charset="0"/>
                <a:cs typeface="Times New Roman" panose="02020603050405020304" charset="0"/>
              </a:rPr>
              <a:t>VoterCheckList page shows “HTTP ERROR 500”.  </a:t>
            </a:r>
            <a:endParaRPr lang="en-US" sz="2000" b="1">
              <a:latin typeface="Calibri" panose="020F0502020204030204" charset="0"/>
              <a:cs typeface="Times New Roman" panose="02020603050405020304" charset="0"/>
            </a:endParaRPr>
          </a:p>
          <a:p>
            <a:pPr indent="0" algn="l">
              <a:buFont typeface="Arial" panose="020B0604020202020204" pitchFamily="34" charset="0"/>
              <a:buNone/>
            </a:pPr>
            <a:r>
              <a:rPr lang="en-US" sz="2000" b="0">
                <a:latin typeface="Calibri" panose="020F0502020204030204" charset="0"/>
                <a:cs typeface="Times New Roman" panose="02020603050405020304" charset="0"/>
              </a:rPr>
              <a:t>     - Click ‘Refresh’ button in       </a:t>
            </a:r>
            <a:br>
              <a:rPr lang="en-US" sz="2000" b="0">
                <a:latin typeface="Calibri" panose="020F0502020204030204" charset="0"/>
                <a:cs typeface="Times New Roman" panose="02020603050405020304" charset="0"/>
              </a:rPr>
            </a:br>
            <a:r>
              <a:rPr lang="en-US" sz="2000" b="0">
                <a:latin typeface="Calibri" panose="020F0502020204030204" charset="0"/>
                <a:cs typeface="Times New Roman" panose="02020603050405020304" charset="0"/>
              </a:rPr>
              <a:t>     Chrome. </a:t>
            </a:r>
            <a:endParaRPr lang="en-US" sz="2000" b="0">
              <a:latin typeface="Calibri" panose="020F0502020204030204" charset="0"/>
              <a:cs typeface="Times New Roman" panose="02020603050405020304" charset="0"/>
            </a:endParaRPr>
          </a:p>
          <a:p>
            <a:pPr indent="0" algn="l">
              <a:buFont typeface="Arial" panose="020B0604020202020204" pitchFamily="34" charset="0"/>
              <a:buNone/>
            </a:pPr>
            <a:r>
              <a:rPr lang="en-US" sz="2000" b="0">
                <a:latin typeface="Calibri" panose="020F0502020204030204" charset="0"/>
                <a:cs typeface="Times New Roman" panose="02020603050405020304" charset="0"/>
              </a:rPr>
              <a:t>     - or Close Browser, reopen VCL</a:t>
            </a:r>
            <a:endParaRPr lang="en-US" sz="2000" b="0">
              <a:latin typeface="Calibri" panose="020F0502020204030204" charset="0"/>
              <a:cs typeface="Times New Roman" panose="02020603050405020304" charset="0"/>
            </a:endParaRPr>
          </a:p>
          <a:p>
            <a:pPr indent="0" algn="l">
              <a:buFont typeface="Arial" panose="020B0604020202020204" pitchFamily="34" charset="0"/>
              <a:buNone/>
            </a:pPr>
            <a:r>
              <a:rPr lang="en-US" sz="2000" b="0">
                <a:latin typeface="Calibri" panose="020F0502020204030204" charset="0"/>
                <a:cs typeface="Times New Roman" panose="02020603050405020304" charset="0"/>
              </a:rPr>
              <a:t>     - or Reboot laptop</a:t>
            </a:r>
            <a:endParaRPr lang="en-US" sz="2000" b="0">
              <a:latin typeface="Calibri" panose="020F0502020204030204" charset="0"/>
              <a:cs typeface="Times New Roman" panose="02020603050405020304" charset="0"/>
            </a:endParaRPr>
          </a:p>
        </p:txBody>
      </p:sp>
      <p:sp>
        <p:nvSpPr>
          <p:cNvPr id="13" name="Curved Up Arrow 12"/>
          <p:cNvSpPr/>
          <p:nvPr/>
        </p:nvSpPr>
        <p:spPr>
          <a:xfrm rot="16200000">
            <a:off x="9635490" y="2269490"/>
            <a:ext cx="288290" cy="193040"/>
          </a:xfrm>
          <a:prstGeom prst="curvedUpArrow">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en-US">
              <a:solidFill>
                <a:schemeClr val="tx1"/>
              </a:solidFill>
            </a:endParaRPr>
          </a:p>
        </p:txBody>
      </p:sp>
      <p:sp>
        <p:nvSpPr>
          <p:cNvPr id="14" name="Text Box 13"/>
          <p:cNvSpPr txBox="1"/>
          <p:nvPr/>
        </p:nvSpPr>
        <p:spPr>
          <a:xfrm>
            <a:off x="695325" y="3802380"/>
            <a:ext cx="3077845" cy="1630045"/>
          </a:xfrm>
          <a:prstGeom prst="rect">
            <a:avLst/>
          </a:prstGeom>
          <a:noFill/>
          <a:ln w="9525">
            <a:noFill/>
          </a:ln>
        </p:spPr>
        <p:txBody>
          <a:bodyPr wrap="square">
            <a:spAutoFit/>
          </a:bodyPr>
          <a:p>
            <a:pPr marL="342900" indent="-342900">
              <a:buFont typeface="Arial" panose="020B0604020202020204" pitchFamily="34" charset="0"/>
              <a:buChar char="•"/>
            </a:pPr>
            <a:r>
              <a:rPr lang="en-US" sz="2000" b="1">
                <a:latin typeface="Calibri" panose="020F0502020204030204" charset="0"/>
                <a:cs typeface="Times New Roman" panose="02020603050405020304" charset="0"/>
              </a:rPr>
              <a:t>Ballots can stick together.  </a:t>
            </a:r>
            <a:r>
              <a:rPr lang="en-US" sz="2000">
                <a:latin typeface="Calibri" panose="020F0502020204030204" charset="0"/>
                <a:cs typeface="Times New Roman" panose="02020603050405020304" charset="0"/>
              </a:rPr>
              <a:t>Fan out ballots and triple check only giving each voter a </a:t>
            </a:r>
            <a:r>
              <a:rPr lang="en-US" sz="2000">
                <a:solidFill>
                  <a:srgbClr val="C00000"/>
                </a:solidFill>
                <a:latin typeface="Calibri" panose="020F0502020204030204" charset="0"/>
                <a:cs typeface="Times New Roman" panose="02020603050405020304" charset="0"/>
              </a:rPr>
              <a:t>single ballot</a:t>
            </a:r>
            <a:r>
              <a:rPr lang="en-US" sz="2000">
                <a:latin typeface="Calibri" panose="020F0502020204030204" charset="0"/>
                <a:cs typeface="Times New Roman" panose="02020603050405020304" charset="0"/>
              </a:rPr>
              <a:t>.</a:t>
            </a:r>
            <a:endParaRPr lang="en-US" sz="2000">
              <a:latin typeface="Calibri" panose="020F0502020204030204" charset="0"/>
              <a:cs typeface="Times New Roman" panose="02020603050405020304" charset="0"/>
            </a:endParaRPr>
          </a:p>
        </p:txBody>
      </p:sp>
      <p:sp>
        <p:nvSpPr>
          <p:cNvPr id="15" name="Text Box 14"/>
          <p:cNvSpPr txBox="1"/>
          <p:nvPr/>
        </p:nvSpPr>
        <p:spPr>
          <a:xfrm>
            <a:off x="4464050" y="3802380"/>
            <a:ext cx="3077845" cy="2553335"/>
          </a:xfrm>
          <a:prstGeom prst="rect">
            <a:avLst/>
          </a:prstGeom>
          <a:noFill/>
          <a:ln w="9525">
            <a:noFill/>
          </a:ln>
        </p:spPr>
        <p:txBody>
          <a:bodyPr wrap="square">
            <a:spAutoFit/>
          </a:bodyPr>
          <a:p>
            <a:pPr marL="342900" indent="-342900">
              <a:buFont typeface="Arial" panose="020B0604020202020204" pitchFamily="34" charset="0"/>
              <a:buChar char="•"/>
            </a:pPr>
            <a:r>
              <a:rPr lang="en-US" sz="2000" b="1">
                <a:latin typeface="Calibri" panose="020F0502020204030204" charset="0"/>
                <a:cs typeface="Times New Roman" panose="02020603050405020304" charset="0"/>
              </a:rPr>
              <a:t>Ensure extension cord is taped down or out of the way of traffic.</a:t>
            </a:r>
            <a:r>
              <a:rPr lang="en-US" sz="2000">
                <a:latin typeface="Calibri" panose="020F0502020204030204" charset="0"/>
                <a:cs typeface="Times New Roman" panose="02020603050405020304" charset="0"/>
              </a:rPr>
              <a:t>  Use the blue painters tape to ensure no one trips on the extension cord.   Ask custodian for a small rug if needed.</a:t>
            </a:r>
            <a:endParaRPr lang="en-US" sz="2000">
              <a:latin typeface="Calibri" panose="020F0502020204030204" charset="0"/>
              <a:cs typeface="Times New Roman" panose="02020603050405020304" charset="0"/>
            </a:endParaRPr>
          </a:p>
        </p:txBody>
      </p:sp>
      <p:sp>
        <p:nvSpPr>
          <p:cNvPr id="16" name="Text Box 15"/>
          <p:cNvSpPr txBox="1"/>
          <p:nvPr/>
        </p:nvSpPr>
        <p:spPr>
          <a:xfrm>
            <a:off x="8350885" y="3802380"/>
            <a:ext cx="3077845" cy="2245360"/>
          </a:xfrm>
          <a:prstGeom prst="rect">
            <a:avLst/>
          </a:prstGeom>
          <a:noFill/>
          <a:ln w="9525">
            <a:noFill/>
          </a:ln>
        </p:spPr>
        <p:txBody>
          <a:bodyPr wrap="square">
            <a:spAutoFit/>
          </a:bodyPr>
          <a:p>
            <a:pPr marL="342900" indent="-342900">
              <a:buFont typeface="Arial" panose="020B0604020202020204" pitchFamily="34" charset="0"/>
              <a:buChar char="•"/>
            </a:pPr>
            <a:r>
              <a:rPr lang="en-US" sz="2000" b="1">
                <a:latin typeface="Calibri" panose="020F0502020204030204" charset="0"/>
                <a:cs typeface="Times New Roman" panose="02020603050405020304" charset="0"/>
              </a:rPr>
              <a:t>Tabulator tape too light. - </a:t>
            </a:r>
            <a:r>
              <a:rPr lang="en-US" sz="2000">
                <a:latin typeface="Calibri" panose="020F0502020204030204" charset="0"/>
                <a:cs typeface="Times New Roman" panose="02020603050405020304" charset="0"/>
              </a:rPr>
              <a:t>Try pushing down on the ink ribbon as it is printing.</a:t>
            </a:r>
            <a:br>
              <a:rPr lang="en-US" sz="2000">
                <a:latin typeface="Calibri" panose="020F0502020204030204" charset="0"/>
                <a:cs typeface="Times New Roman" panose="02020603050405020304" charset="0"/>
              </a:rPr>
            </a:br>
            <a:r>
              <a:rPr lang="en-US" sz="2000">
                <a:latin typeface="Calibri" panose="020F0502020204030204" charset="0"/>
                <a:cs typeface="Times New Roman" panose="02020603050405020304" charset="0"/>
              </a:rPr>
              <a:t>- Replace the ink ribbon, request during day from registrar office.</a:t>
            </a:r>
            <a:endParaRPr lang="en-US" sz="2000">
              <a:latin typeface="Calibri" panose="020F05020202040302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6"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P spid="13"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2105"/>
            <a:ext cx="7893050" cy="398780"/>
          </a:xfrm>
          <a:prstGeom prst="rect">
            <a:avLst/>
          </a:prstGeom>
          <a:noFill/>
        </p:spPr>
        <p:txBody>
          <a:bodyPr wrap="square" rtlCol="0">
            <a:spAutoFit/>
          </a:bodyPr>
          <a:lstStyle/>
          <a:p>
            <a:r>
              <a:rPr lang="en-US" altLang="zh-CN" sz="20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Tips and Tricks</a:t>
            </a:r>
            <a:endParaRPr lang="en-US" altLang="zh-CN" sz="20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8" name="Text Box 7"/>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pic>
        <p:nvPicPr>
          <p:cNvPr id="4" name="Picture Placeholder 3" descr="dont-panic-red-button_5f340600d087b"/>
          <p:cNvPicPr>
            <a:picLocks noChangeAspect="1"/>
          </p:cNvPicPr>
          <p:nvPr>
            <p:ph type="pic" sz="quarter" idx="10"/>
          </p:nvPr>
        </p:nvPicPr>
        <p:blipFill>
          <a:blip r:embed="rId1"/>
          <a:stretch>
            <a:fillRect/>
          </a:stretch>
        </p:blipFill>
        <p:spPr>
          <a:xfrm>
            <a:off x="3062605" y="730885"/>
            <a:ext cx="6067425" cy="4541520"/>
          </a:xfrm>
          <a:prstGeom prst="rect">
            <a:avLst/>
          </a:prstGeom>
        </p:spPr>
      </p:pic>
      <p:sp>
        <p:nvSpPr>
          <p:cNvPr id="6" name="Text Box 5"/>
          <p:cNvSpPr txBox="1"/>
          <p:nvPr/>
        </p:nvSpPr>
        <p:spPr>
          <a:xfrm>
            <a:off x="3763010" y="5272405"/>
            <a:ext cx="4665345" cy="460375"/>
          </a:xfrm>
          <a:prstGeom prst="rect">
            <a:avLst/>
          </a:prstGeom>
          <a:noFill/>
        </p:spPr>
        <p:txBody>
          <a:bodyPr wrap="none" rtlCol="0" anchor="t">
            <a:spAutoFit/>
          </a:bodyPr>
          <a:p>
            <a:r>
              <a:rPr lang="en-US" sz="2400" b="1">
                <a:solidFill>
                  <a:srgbClr val="C00000"/>
                </a:solidFill>
                <a:latin typeface="Calibri" panose="020F0502020204030204" charset="0"/>
                <a:cs typeface="Calibri" panose="020F0502020204030204" charset="0"/>
                <a:sym typeface="+mn-ea"/>
              </a:rPr>
              <a:t>Our office is just a phone call away!</a:t>
            </a:r>
            <a:endParaRPr lang="en-US" sz="2400" b="1">
              <a:solidFill>
                <a:srgbClr val="C00000"/>
              </a:solidFill>
              <a:latin typeface="Calibri" panose="020F0502020204030204" charset="0"/>
              <a:cs typeface="Calibri" panose="020F0502020204030204" charset="0"/>
              <a:sym typeface="+mn-ea"/>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pic>
        <p:nvPicPr>
          <p:cNvPr id="53" name="稻壳儿春秋广告/盗版必究        原创来源：http://chn.docer.com/works?userid=199329941#!/work_time" descr="C:\Users\Matthew Katra\Pictures\Naug_salemSchool.jpgNaug_salemSchool"/>
          <p:cNvPicPr>
            <a:picLocks noGrp="1" noChangeAspect="1"/>
          </p:cNvPicPr>
          <p:nvPr>
            <p:ph type="pic" sz="quarter" idx="10"/>
          </p:nvPr>
        </p:nvPicPr>
        <p:blipFill>
          <a:blip r:embed="rId1"/>
          <a:srcRect/>
          <a:stretch>
            <a:fillRect/>
          </a:stretch>
        </p:blipFill>
        <p:spPr>
          <a:xfrm>
            <a:off x="0" y="-60325"/>
            <a:ext cx="6152515" cy="6918960"/>
          </a:xfrm>
        </p:spPr>
      </p:pic>
      <p:sp>
        <p:nvSpPr>
          <p:cNvPr id="29" name="稻壳儿春秋广告/盗版必究        原创来源：http://chn.docer.com/works?userid=199329941#!/work_time"/>
          <p:cNvSpPr txBox="1"/>
          <p:nvPr/>
        </p:nvSpPr>
        <p:spPr>
          <a:xfrm>
            <a:off x="6488505" y="1845103"/>
            <a:ext cx="5086910" cy="1419860"/>
          </a:xfrm>
          <a:prstGeom prst="rect">
            <a:avLst/>
          </a:prstGeom>
          <a:noFill/>
        </p:spPr>
        <p:txBody>
          <a:bodyPr wrap="square" rtlCol="0">
            <a:spAutoFit/>
          </a:bodyPr>
          <a:lstStyle/>
          <a:p>
            <a:pPr lvl="0" algn="r">
              <a:lnSpc>
                <a:spcPct val="120000"/>
              </a:lnSpc>
            </a:pPr>
            <a:r>
              <a:rPr lang="en-US" altLang="zh-CN" sz="3600" b="1"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Election Worker</a:t>
            </a:r>
            <a:endParaRPr lang="en-US" altLang="zh-CN" sz="3600" b="1"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lvl="0" algn="r">
              <a:lnSpc>
                <a:spcPct val="120000"/>
              </a:lnSpc>
            </a:pPr>
            <a:r>
              <a:rPr lang="en-US" altLang="zh-CN" sz="3600" b="1"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Duties</a:t>
            </a:r>
            <a:r>
              <a:rPr lang="en-US" altLang="zh-CN" sz="3600" dirty="0">
                <a:solidFill>
                  <a:prstClr val="black"/>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 </a:t>
            </a:r>
            <a:endParaRPr lang="en-US" altLang="zh-CN" sz="3600" dirty="0">
              <a:solidFill>
                <a:prstClr val="black"/>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4" name="稻壳儿春秋广告/盗版必究        原创来源：http://chn.docer.com/works?userid=199329941#!/work_time"/>
          <p:cNvSpPr/>
          <p:nvPr/>
        </p:nvSpPr>
        <p:spPr>
          <a:xfrm>
            <a:off x="1807210" y="-57150"/>
            <a:ext cx="2614930" cy="1733550"/>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25" name="稻壳儿春秋广告/盗版必究        原创来源：http://chn.docer.com/works?userid=199329941#!/work_time"/>
          <p:cNvSpPr/>
          <p:nvPr/>
        </p:nvSpPr>
        <p:spPr>
          <a:xfrm>
            <a:off x="4350385" y="1681480"/>
            <a:ext cx="2614930" cy="1747520"/>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27" name="稻壳儿春秋广告/盗版必究        原创来源：http://chn.docer.com/works?userid=199329941#!/work_time"/>
          <p:cNvSpPr/>
          <p:nvPr/>
        </p:nvSpPr>
        <p:spPr>
          <a:xfrm flipV="1">
            <a:off x="1797945" y="5143501"/>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28" name="稻壳儿春秋广告/盗版必究        原创来源：http://chn.docer.com/works?userid=199329941#!/work_time"/>
          <p:cNvSpPr/>
          <p:nvPr/>
        </p:nvSpPr>
        <p:spPr>
          <a:xfrm flipV="1">
            <a:off x="4350363" y="3429002"/>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2" name="Text Box 1"/>
          <p:cNvSpPr txBox="1"/>
          <p:nvPr/>
        </p:nvSpPr>
        <p:spPr>
          <a:xfrm>
            <a:off x="7573010" y="3173095"/>
            <a:ext cx="4002405" cy="1938020"/>
          </a:xfrm>
          <a:prstGeom prst="rect">
            <a:avLst/>
          </a:prstGeom>
          <a:noFill/>
        </p:spPr>
        <p:txBody>
          <a:bodyPr wrap="square" rtlCol="0">
            <a:spAutoFit/>
          </a:bodyPr>
          <a:p>
            <a:pPr indent="0" algn="r">
              <a:buNone/>
            </a:pPr>
            <a:r>
              <a:rPr lang="en-US" sz="2000">
                <a:latin typeface="Calibri" panose="020F0502020204030204" charset="0"/>
                <a:cs typeface="Calibri" panose="020F0502020204030204" charset="0"/>
              </a:rPr>
              <a:t>Greeter</a:t>
            </a:r>
            <a:endParaRPr lang="en-US" sz="2000">
              <a:latin typeface="Calibri" panose="020F0502020204030204" charset="0"/>
              <a:cs typeface="Calibri" panose="020F0502020204030204" charset="0"/>
            </a:endParaRPr>
          </a:p>
          <a:p>
            <a:pPr indent="0" algn="r">
              <a:buNone/>
            </a:pPr>
            <a:r>
              <a:rPr lang="en-US" sz="2000">
                <a:latin typeface="Calibri" panose="020F0502020204030204" charset="0"/>
                <a:cs typeface="Calibri" panose="020F0502020204030204" charset="0"/>
              </a:rPr>
              <a:t>Checker</a:t>
            </a:r>
            <a:endParaRPr lang="en-US" sz="2000">
              <a:latin typeface="Calibri" panose="020F0502020204030204" charset="0"/>
              <a:cs typeface="Calibri" panose="020F0502020204030204" charset="0"/>
            </a:endParaRPr>
          </a:p>
          <a:p>
            <a:pPr indent="0" algn="r">
              <a:buNone/>
            </a:pPr>
            <a:r>
              <a:rPr lang="en-US" sz="2000">
                <a:latin typeface="Calibri" panose="020F0502020204030204" charset="0"/>
                <a:cs typeface="Calibri" panose="020F0502020204030204" charset="0"/>
              </a:rPr>
              <a:t>Ballot Clerk</a:t>
            </a:r>
            <a:endParaRPr lang="en-US" sz="2000">
              <a:latin typeface="Calibri" panose="020F0502020204030204" charset="0"/>
              <a:cs typeface="Calibri" panose="020F0502020204030204" charset="0"/>
            </a:endParaRPr>
          </a:p>
          <a:p>
            <a:pPr indent="0" algn="r">
              <a:buNone/>
            </a:pPr>
            <a:r>
              <a:rPr lang="en-US" sz="2000">
                <a:latin typeface="Calibri" panose="020F0502020204030204" charset="0"/>
                <a:cs typeface="Calibri" panose="020F0502020204030204" charset="0"/>
              </a:rPr>
              <a:t>Tabulator Tender</a:t>
            </a:r>
            <a:endParaRPr lang="en-US" sz="2000">
              <a:latin typeface="Calibri" panose="020F0502020204030204" charset="0"/>
              <a:cs typeface="Calibri" panose="020F0502020204030204" charset="0"/>
            </a:endParaRPr>
          </a:p>
          <a:p>
            <a:pPr indent="0" algn="r">
              <a:buNone/>
            </a:pPr>
            <a:r>
              <a:rPr lang="en-US" sz="2000">
                <a:latin typeface="Calibri" panose="020F0502020204030204" charset="0"/>
                <a:cs typeface="Calibri" panose="020F0502020204030204" charset="0"/>
              </a:rPr>
              <a:t>Asst. Registrar of Voters</a:t>
            </a:r>
            <a:endParaRPr lang="en-US" sz="2000">
              <a:latin typeface="Calibri" panose="020F0502020204030204" charset="0"/>
              <a:cs typeface="Calibri" panose="020F0502020204030204" charset="0"/>
            </a:endParaRPr>
          </a:p>
          <a:p>
            <a:pPr indent="0" algn="r">
              <a:buNone/>
            </a:pPr>
            <a:r>
              <a:rPr lang="en-US" sz="2000">
                <a:latin typeface="Calibri" panose="020F0502020204030204" charset="0"/>
                <a:cs typeface="Calibri" panose="020F0502020204030204" charset="0"/>
              </a:rPr>
              <a:t>Moderator</a:t>
            </a:r>
            <a:endParaRPr lang="en-US" sz="2000">
              <a:latin typeface="Calibri" panose="020F0502020204030204" charset="0"/>
              <a:cs typeface="Calibri" panose="020F050202020403020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41630"/>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Greeter (Some locations)</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6" name="Text Box 5"/>
          <p:cNvSpPr txBox="1"/>
          <p:nvPr/>
        </p:nvSpPr>
        <p:spPr>
          <a:xfrm>
            <a:off x="1067435" y="2268220"/>
            <a:ext cx="10450830" cy="4092575"/>
          </a:xfrm>
          <a:prstGeom prst="rect">
            <a:avLst/>
          </a:prstGeom>
          <a:noFill/>
        </p:spPr>
        <p:txBody>
          <a:bodyPr wrap="square" rtlCol="0">
            <a:spAutoFit/>
          </a:bodyPr>
          <a:p>
            <a:pPr marL="342900" indent="-342900">
              <a:buFont typeface="Arial" panose="020B0604020202020204" pitchFamily="34" charset="0"/>
              <a:buChar char="•"/>
            </a:pPr>
            <a:r>
              <a:rPr lang="en-US" sz="2000">
                <a:latin typeface="Calibri" panose="020F0502020204030204" charset="0"/>
                <a:cs typeface="Calibri" panose="020F0502020204030204" charset="0"/>
              </a:rPr>
              <a:t>Some large locations or locations with multiple districts will have greeters.</a:t>
            </a:r>
            <a:endParaRPr lang="en-US" sz="2000">
              <a:latin typeface="Calibri" panose="020F0502020204030204" charset="0"/>
              <a:cs typeface="Calibri" panose="020F0502020204030204" charset="0"/>
            </a:endParaRPr>
          </a:p>
          <a:p>
            <a:pPr marL="800100" lvl="1" indent="-342900" algn="l">
              <a:buFont typeface="Arial" panose="020B0604020202020204" pitchFamily="34" charset="0"/>
              <a:buChar char="•"/>
            </a:pPr>
            <a:r>
              <a:rPr lang="en-US" sz="2000">
                <a:solidFill>
                  <a:schemeClr val="tx1"/>
                </a:solidFill>
                <a:latin typeface="Calibri" panose="020F0502020204030204" charset="0"/>
                <a:cs typeface="Calibri" panose="020F0502020204030204" charset="0"/>
              </a:rPr>
              <a:t>Andrew Ave, Cross St, Parks and Rec</a:t>
            </a:r>
            <a:endParaRPr lang="en-US" sz="2000">
              <a:solidFill>
                <a:schemeClr val="tx1"/>
              </a:solidFill>
              <a:latin typeface="Calibri" panose="020F0502020204030204" charset="0"/>
              <a:cs typeface="Calibri" panose="020F0502020204030204" charset="0"/>
            </a:endParaRPr>
          </a:p>
          <a:p>
            <a:pPr marL="800100" lvl="1" indent="-342900" algn="l">
              <a:buFont typeface="Arial" panose="020B0604020202020204" pitchFamily="34" charset="0"/>
              <a:buChar char="•"/>
            </a:pPr>
            <a:endParaRPr lang="en-US" sz="2000">
              <a:solidFill>
                <a:schemeClr val="tx1"/>
              </a:solidFill>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The greeter will stand at/near the main entrance to direct people to their correct voting district.</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Warmly welcome each voter!</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Stop anyone from entering with visible candidate literature, clothing, pins, etc.</a:t>
            </a:r>
            <a:endParaRPr lang="en-US" sz="2000">
              <a:latin typeface="Calibri" panose="020F0502020204030204" charset="0"/>
              <a:cs typeface="Calibri" panose="020F0502020204030204" charset="0"/>
            </a:endParaRPr>
          </a:p>
          <a:p>
            <a:pPr marL="800100" lvl="1" indent="-342900" algn="l">
              <a:buFont typeface="Arial" panose="020B0604020202020204" pitchFamily="34" charset="0"/>
              <a:buChar char="•"/>
            </a:pPr>
            <a:r>
              <a:rPr lang="en-US" sz="2000">
                <a:solidFill>
                  <a:schemeClr val="tx1"/>
                </a:solidFill>
                <a:latin typeface="Calibri" panose="020F0502020204030204" charset="0"/>
                <a:cs typeface="Calibri" panose="020F0502020204030204" charset="0"/>
              </a:rPr>
              <a:t>Call over the moderator if needed.</a:t>
            </a:r>
            <a:endParaRPr lang="en-US" sz="2000">
              <a:solidFill>
                <a:schemeClr val="tx1"/>
              </a:solidFill>
              <a:latin typeface="Calibri" panose="020F0502020204030204" charset="0"/>
              <a:cs typeface="Calibri" panose="020F0502020204030204" charset="0"/>
            </a:endParaRPr>
          </a:p>
          <a:p>
            <a:pPr marL="342900" indent="-342900">
              <a:buFont typeface="Arial" panose="020B0604020202020204" pitchFamily="34" charset="0"/>
              <a:buChar char="•"/>
            </a:pP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Can fill in at other rolls though out the day as breaks are taken.</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2000">
              <a:latin typeface="Calibri" panose="020F0502020204030204" charset="0"/>
              <a:cs typeface="Calibri" panose="020F0502020204030204" charset="0"/>
            </a:endParaRPr>
          </a:p>
        </p:txBody>
      </p:sp>
      <p:pic>
        <p:nvPicPr>
          <p:cNvPr id="4" name="Picture Placeholder -2147482623"/>
          <p:cNvPicPr>
            <a:picLocks noChangeAspect="1"/>
          </p:cNvPicPr>
          <p:nvPr>
            <p:ph type="pic" sz="quarter" idx="10"/>
          </p:nvPr>
        </p:nvPicPr>
        <p:blipFill>
          <a:blip r:embed="rId1"/>
          <a:stretch>
            <a:fillRect/>
          </a:stretch>
        </p:blipFill>
        <p:spPr>
          <a:xfrm>
            <a:off x="8851900" y="4995545"/>
            <a:ext cx="2270760" cy="1203325"/>
          </a:xfrm>
          <a:prstGeom prst="rect">
            <a:avLst/>
          </a:prstGeom>
          <a:noFill/>
          <a:ln w="9525">
            <a:noFill/>
          </a:ln>
        </p:spPr>
      </p:pic>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
        <p:nvSpPr>
          <p:cNvPr id="8" name="Text Box 7"/>
          <p:cNvSpPr txBox="1"/>
          <p:nvPr/>
        </p:nvSpPr>
        <p:spPr>
          <a:xfrm>
            <a:off x="695325" y="740410"/>
            <a:ext cx="5774055" cy="953135"/>
          </a:xfrm>
          <a:prstGeom prst="rect">
            <a:avLst/>
          </a:prstGeom>
          <a:noFill/>
        </p:spPr>
        <p:txBody>
          <a:bodyPr wrap="square" rtlCol="0">
            <a:spAutoFit/>
          </a:bodyPr>
          <a:p>
            <a:pPr indent="0">
              <a:buFont typeface="Arial" panose="020B0604020202020204" pitchFamily="34" charset="0"/>
              <a:buNone/>
            </a:pPr>
            <a:r>
              <a:rPr lang="en-US" sz="2000" b="1">
                <a:solidFill>
                  <a:srgbClr val="C00000"/>
                </a:solidFill>
                <a:latin typeface="Calibri" panose="020F0502020204030204" charset="0"/>
                <a:cs typeface="Calibri" panose="020F0502020204030204" charset="0"/>
              </a:rPr>
              <a:t>Greeter Supplies</a:t>
            </a:r>
            <a:endParaRPr lang="en-US" sz="2000" b="1">
              <a:solidFill>
                <a:srgbClr val="C00000"/>
              </a:solidFill>
              <a:latin typeface="Calibri" panose="020F0502020204030204" charset="0"/>
              <a:cs typeface="Calibri" panose="020F0502020204030204" charset="0"/>
            </a:endParaRPr>
          </a:p>
          <a:p>
            <a:pPr marL="800100" lvl="1" indent="-342900">
              <a:buFont typeface="Arial" panose="020B0604020202020204" pitchFamily="34" charset="0"/>
              <a:buChar char="•"/>
            </a:pPr>
            <a:r>
              <a:rPr lang="en-US">
                <a:latin typeface="Calibri" panose="020F0502020204030204" charset="0"/>
                <a:cs typeface="Calibri" panose="020F0502020204030204" charset="0"/>
              </a:rPr>
              <a:t>Street Listing</a:t>
            </a:r>
            <a:endParaRPr lang="en-US">
              <a:latin typeface="Calibri" panose="020F0502020204030204" charset="0"/>
              <a:cs typeface="Calibri" panose="020F0502020204030204" charset="0"/>
            </a:endParaRPr>
          </a:p>
          <a:p>
            <a:pPr marL="800100" lvl="1" indent="-342900">
              <a:buFont typeface="Arial" panose="020B0604020202020204" pitchFamily="34" charset="0"/>
              <a:buChar char="•"/>
            </a:pPr>
            <a:r>
              <a:rPr lang="en-US">
                <a:latin typeface="Calibri" panose="020F0502020204030204" charset="0"/>
                <a:cs typeface="Calibri" panose="020F0502020204030204" charset="0"/>
              </a:rPr>
              <a:t>A smile</a:t>
            </a:r>
            <a:endParaRPr lang="en-US">
              <a:latin typeface="Calibri" panose="020F0502020204030204" charset="0"/>
              <a:cs typeface="Calibri" panose="020F0502020204030204" charset="0"/>
            </a:endParaRPr>
          </a:p>
        </p:txBody>
      </p:sp>
      <p:sp>
        <p:nvSpPr>
          <p:cNvPr id="9" name="Text Box 8"/>
          <p:cNvSpPr txBox="1"/>
          <p:nvPr/>
        </p:nvSpPr>
        <p:spPr>
          <a:xfrm>
            <a:off x="765175" y="1899920"/>
            <a:ext cx="1721485" cy="398780"/>
          </a:xfrm>
          <a:prstGeom prst="rect">
            <a:avLst/>
          </a:prstGeom>
          <a:noFill/>
        </p:spPr>
        <p:txBody>
          <a:bodyPr wrap="none" rtlCol="0" anchor="t">
            <a:spAutoFit/>
          </a:bodyPr>
          <a:p>
            <a:r>
              <a:rPr lang="en-US" sz="2000" b="1">
                <a:solidFill>
                  <a:srgbClr val="C00000"/>
                </a:solidFill>
                <a:latin typeface="Calibri" panose="020F0502020204030204" charset="0"/>
                <a:cs typeface="Calibri" panose="020F0502020204030204" charset="0"/>
                <a:sym typeface="+mn-ea"/>
              </a:rPr>
              <a:t>Greeter Duties</a:t>
            </a:r>
            <a:endParaRPr lang="en-US" sz="20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42265"/>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Checkers (Voter Identification - State/Federal)</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pic>
        <p:nvPicPr>
          <p:cNvPr id="9" name="Picture Placeholder 8"/>
          <p:cNvPicPr>
            <a:picLocks noChangeAspect="1"/>
          </p:cNvPicPr>
          <p:nvPr>
            <p:ph type="pic" sz="quarter" idx="10"/>
          </p:nvPr>
        </p:nvPicPr>
        <p:blipFill>
          <a:blip r:embed="rId1"/>
          <a:stretch>
            <a:fillRect/>
          </a:stretch>
        </p:blipFill>
        <p:spPr>
          <a:xfrm>
            <a:off x="2060575" y="741045"/>
            <a:ext cx="7752080" cy="5523865"/>
          </a:xfrm>
          <a:prstGeom prst="rect">
            <a:avLst/>
          </a:prstGeom>
        </p:spPr>
      </p:pic>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42265"/>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Checkers (Voter Identification - Local)</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pic>
        <p:nvPicPr>
          <p:cNvPr id="4" name="Picture 3"/>
          <p:cNvPicPr>
            <a:picLocks noChangeAspect="1"/>
          </p:cNvPicPr>
          <p:nvPr/>
        </p:nvPicPr>
        <p:blipFill>
          <a:blip r:embed="rId1"/>
          <a:stretch>
            <a:fillRect/>
          </a:stretch>
        </p:blipFill>
        <p:spPr>
          <a:xfrm>
            <a:off x="2012315" y="845820"/>
            <a:ext cx="8168005" cy="5693410"/>
          </a:xfrm>
          <a:prstGeom prst="rect">
            <a:avLst/>
          </a:prstGeom>
        </p:spPr>
      </p:pic>
      <p:sp>
        <p:nvSpPr>
          <p:cNvPr id="7" name="Text Box 6"/>
          <p:cNvSpPr txBox="1"/>
          <p:nvPr/>
        </p:nvSpPr>
        <p:spPr>
          <a:xfrm>
            <a:off x="151765" y="6539230"/>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46710"/>
            <a:ext cx="307340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Pledge and Thank You</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pic>
        <p:nvPicPr>
          <p:cNvPr id="6" name="Picture 5" descr="flag-day-2012"/>
          <p:cNvPicPr>
            <a:picLocks noChangeAspect="1"/>
          </p:cNvPicPr>
          <p:nvPr/>
        </p:nvPicPr>
        <p:blipFill>
          <a:blip r:embed="rId1"/>
          <a:stretch>
            <a:fillRect/>
          </a:stretch>
        </p:blipFill>
        <p:spPr>
          <a:xfrm>
            <a:off x="6390005" y="745490"/>
            <a:ext cx="4458335" cy="2972435"/>
          </a:xfrm>
          <a:prstGeom prst="rect">
            <a:avLst/>
          </a:prstGeom>
        </p:spPr>
      </p:pic>
      <p:pic>
        <p:nvPicPr>
          <p:cNvPr id="8" name="图片占位符 7" descr="C:\Users\Matthew Katra\Documents\NaugatuckPolitics\RegistrarOfVoters\townhall.jpgtownhall"/>
          <p:cNvPicPr>
            <a:picLocks noGrp="1" noChangeAspect="1"/>
          </p:cNvPicPr>
          <p:nvPr>
            <p:ph type="pic" sz="quarter" idx="10"/>
          </p:nvPr>
        </p:nvPicPr>
        <p:blipFill>
          <a:blip r:embed="rId2"/>
          <a:srcRect/>
          <a:stretch>
            <a:fillRect/>
          </a:stretch>
        </p:blipFill>
        <p:spPr>
          <a:xfrm>
            <a:off x="1482724" y="745557"/>
            <a:ext cx="4816475" cy="3612515"/>
          </a:xfrm>
        </p:spPr>
      </p:pic>
      <p:sp>
        <p:nvSpPr>
          <p:cNvPr id="9" name="稻壳儿春秋广告/盗版必究        原创来源：http://chn.docer.com/works?userid=199329941#!/work_time"/>
          <p:cNvSpPr/>
          <p:nvPr/>
        </p:nvSpPr>
        <p:spPr>
          <a:xfrm>
            <a:off x="1027430" y="3573780"/>
            <a:ext cx="10102215" cy="2672715"/>
          </a:xfrm>
          <a:prstGeom prst="rect">
            <a:avLst/>
          </a:pr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0" name="稻壳儿春秋广告/盗版必究        原创来源：http://chn.docer.com/works?userid=199329941#!/work_time"/>
          <p:cNvSpPr txBox="1"/>
          <p:nvPr/>
        </p:nvSpPr>
        <p:spPr>
          <a:xfrm>
            <a:off x="1213485" y="3766185"/>
            <a:ext cx="9748520" cy="2168525"/>
          </a:xfrm>
          <a:prstGeom prst="rect">
            <a:avLst/>
          </a:prstGeom>
          <a:noFill/>
        </p:spPr>
        <p:txBody>
          <a:bodyPr wrap="square" rtlCol="0">
            <a:spAutoFit/>
          </a:bodyPr>
          <a:lstStyle/>
          <a:p>
            <a:pPr>
              <a:lnSpc>
                <a:spcPct val="150000"/>
              </a:lnSpc>
            </a:pPr>
            <a:r>
              <a:rPr lang="en-US"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     Thank you for signing up to be an election worker for our upcoming election in Naugatuck.  We welcome both our returning poll workers as well any first time workers. It is critical that every poll worker know his or her job and understand how they fit into the big picture.  Just as important is that every poll worker understands the roles of their fellow workers.  This will ensure a smooth and organized election.</a:t>
            </a:r>
            <a:endParaRPr lang="en-US" altLang="zh-CN"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November </a:t>
            </a:r>
            <a:r>
              <a:rPr lang="en-US" sz="1000">
                <a:latin typeface="Calibri" panose="020F0502020204030204" charset="0"/>
                <a:cs typeface="Calibri" panose="020F0502020204030204" charset="0"/>
                <a:sym typeface="+mn-ea"/>
              </a:rPr>
              <a:t>2022</a:t>
            </a:r>
            <a:r>
              <a:rPr lang="en-US" sz="1000">
                <a:latin typeface="Calibri" panose="020F0502020204030204" charset="0"/>
                <a:cs typeface="Calibri" panose="020F0502020204030204" charset="0"/>
              </a:rPr>
              <a:t>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
        <p:nvSpPr>
          <p:cNvPr id="11" name="Text Box 10"/>
          <p:cNvSpPr txBox="1"/>
          <p:nvPr/>
        </p:nvSpPr>
        <p:spPr>
          <a:xfrm>
            <a:off x="6572250" y="5674995"/>
            <a:ext cx="3917950" cy="521970"/>
          </a:xfrm>
          <a:prstGeom prst="rect">
            <a:avLst/>
          </a:prstGeom>
          <a:noFill/>
        </p:spPr>
        <p:txBody>
          <a:bodyPr wrap="square" rtlCol="0">
            <a:spAutoFit/>
          </a:bodyPr>
          <a:p>
            <a:r>
              <a:rPr lang="en-US" sz="2800" b="1">
                <a:solidFill>
                  <a:schemeClr val="bg1"/>
                </a:solidFill>
                <a:latin typeface="Freestyle Script" panose="030804020302050B0404" charset="0"/>
                <a:cs typeface="Freestyle Script" panose="030804020302050B0404" charset="0"/>
              </a:rPr>
              <a:t>Louise Sheedy &amp; Matthew R Katr</a:t>
            </a:r>
            <a:r>
              <a:rPr lang="en-US" sz="2400" b="1">
                <a:solidFill>
                  <a:schemeClr val="bg1"/>
                </a:solidFill>
                <a:latin typeface="Freestyle Script" panose="030804020302050B0404" charset="0"/>
                <a:cs typeface="Freestyle Script" panose="030804020302050B0404" charset="0"/>
              </a:rPr>
              <a:t>a</a:t>
            </a:r>
            <a:endParaRPr lang="en-US" sz="2400" b="1">
              <a:solidFill>
                <a:schemeClr val="bg1"/>
              </a:solidFill>
              <a:latin typeface="Freestyle Script" panose="030804020302050B0404" charset="0"/>
              <a:cs typeface="Freestyle Script" panose="030804020302050B040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41630"/>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Checkers</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6" name="Text Box 5"/>
          <p:cNvSpPr txBox="1"/>
          <p:nvPr/>
        </p:nvSpPr>
        <p:spPr>
          <a:xfrm>
            <a:off x="695325" y="3195955"/>
            <a:ext cx="10514965" cy="2584450"/>
          </a:xfrm>
          <a:prstGeom prst="rect">
            <a:avLst/>
          </a:prstGeom>
          <a:noFill/>
        </p:spPr>
        <p:txBody>
          <a:bodyPr wrap="none" rtlCol="0">
            <a:spAutoFit/>
          </a:bodyPr>
          <a:p>
            <a:pPr indent="0">
              <a:buFont typeface="Arial" panose="020B0604020202020204" pitchFamily="34" charset="0"/>
              <a:buNone/>
            </a:pPr>
            <a:r>
              <a:rPr lang="en-US" sz="2000" b="1">
                <a:solidFill>
                  <a:srgbClr val="C00000"/>
                </a:solidFill>
                <a:latin typeface="Calibri" panose="020F0502020204030204" charset="0"/>
                <a:cs typeface="Calibri" panose="020F0502020204030204" charset="0"/>
                <a:sym typeface="+mn-ea"/>
              </a:rPr>
              <a:t>Checker Duties</a:t>
            </a:r>
            <a:endParaRPr lang="en-US" sz="2000" b="1">
              <a:solidFill>
                <a:srgbClr val="C00000"/>
              </a:solidFill>
              <a:latin typeface="Calibri" panose="020F0502020204030204" charset="0"/>
              <a:cs typeface="Calibri" panose="020F0502020204030204" charset="0"/>
              <a:sym typeface="+mn-ea"/>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Ensure Elector’s Name is on Official Voter Check List or supplemental list, suppressed address list.</a:t>
            </a:r>
            <a:endParaRPr lang="en-US" sz="2000">
              <a:latin typeface="Calibri" panose="020F0502020204030204" charset="0"/>
              <a:cs typeface="Calibri" panose="020F0502020204030204" charset="0"/>
            </a:endParaRPr>
          </a:p>
          <a:p>
            <a:pPr marL="800100" lvl="1" indent="-342900">
              <a:buFont typeface="Arial" panose="020B0604020202020204" pitchFamily="34" charset="0"/>
              <a:buChar char="•"/>
            </a:pPr>
            <a:r>
              <a:rPr lang="en-US" sz="2000">
                <a:latin typeface="Calibri" panose="020F0502020204030204" charset="0"/>
                <a:cs typeface="Calibri" panose="020F0502020204030204" charset="0"/>
              </a:rPr>
              <a:t>NOTE: VoterCheckList will be covered in more detail later in the presentation</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Ask and verify the voters ID.</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Check off the voter as ‘Voting’ in the Voter Checklist software.</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Provide voter with a ‘CHECKED VOTER’ slip and direct them to the Ballot Clerk.</a:t>
            </a:r>
            <a:endParaRPr lang="en-US">
              <a:latin typeface="Calibri" panose="020F0502020204030204" charset="0"/>
              <a:cs typeface="Calibri" panose="020F0502020204030204" charset="0"/>
            </a:endParaRPr>
          </a:p>
        </p:txBody>
      </p:sp>
      <p:sp>
        <p:nvSpPr>
          <p:cNvPr id="7" name="Text Box 6"/>
          <p:cNvSpPr txBox="1"/>
          <p:nvPr/>
        </p:nvSpPr>
        <p:spPr>
          <a:xfrm>
            <a:off x="695325" y="845820"/>
            <a:ext cx="10039350" cy="1876425"/>
          </a:xfrm>
          <a:prstGeom prst="rect">
            <a:avLst/>
          </a:prstGeom>
          <a:noFill/>
        </p:spPr>
        <p:txBody>
          <a:bodyPr wrap="square" rtlCol="0">
            <a:spAutoFit/>
          </a:bodyPr>
          <a:p>
            <a:r>
              <a:rPr lang="en-US" sz="2000" b="1">
                <a:solidFill>
                  <a:srgbClr val="C00000"/>
                </a:solidFill>
                <a:latin typeface="Calibri" panose="020F0502020204030204" charset="0"/>
                <a:cs typeface="Calibri" panose="020F0502020204030204" charset="0"/>
              </a:rPr>
              <a:t>Checkers Supplies</a:t>
            </a:r>
            <a:endParaRPr lang="en-US" sz="2000" b="1">
              <a:solidFill>
                <a:srgbClr val="C00000"/>
              </a:solidFill>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Voter Identification Signs</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VoterCheckList Laptop (2)</a:t>
            </a:r>
            <a:endParaRPr lang="en-US" sz="2000">
              <a:latin typeface="Calibri" panose="020F0502020204030204" charset="0"/>
              <a:cs typeface="Calibri" panose="020F0502020204030204" charset="0"/>
            </a:endParaRPr>
          </a:p>
          <a:p>
            <a:pPr marL="800100" lvl="1" indent="-342900">
              <a:buFont typeface="Arial" panose="020B0604020202020204" pitchFamily="34" charset="0"/>
              <a:buChar char="•"/>
            </a:pPr>
            <a:r>
              <a:rPr lang="en-US" sz="1600">
                <a:latin typeface="Calibri" panose="020F0502020204030204" charset="0"/>
                <a:cs typeface="Calibri" panose="020F0502020204030204" charset="0"/>
              </a:rPr>
              <a:t>Laptop, power supply, USB Drive, USB Mouse, extension cord, power strip.</a:t>
            </a:r>
            <a:endParaRPr lang="en-US" sz="16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CHECKED VOTER slips</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Official Voter Poll List Binder (kept with moderator unless needed due to laptop failure)</a:t>
            </a:r>
            <a:endParaRPr lang="en-US" sz="2000">
              <a:latin typeface="Calibri" panose="020F0502020204030204" charset="0"/>
              <a:cs typeface="Calibri" panose="020F0502020204030204" charset="0"/>
            </a:endParaRPr>
          </a:p>
        </p:txBody>
      </p:sp>
      <p:sp>
        <p:nvSpPr>
          <p:cNvPr id="4" name="Text Box 3"/>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pic>
        <p:nvPicPr>
          <p:cNvPr id="100" name="Picture Placeholder 99"/>
          <p:cNvPicPr/>
          <p:nvPr>
            <p:ph type="pic" sz="quarter" idx="10"/>
          </p:nvPr>
        </p:nvPicPr>
        <p:blipFill>
          <a:blip r:embed="rId1"/>
          <a:stretch>
            <a:fillRect/>
          </a:stretch>
        </p:blipFill>
        <p:spPr>
          <a:xfrm>
            <a:off x="9428480" y="4244340"/>
            <a:ext cx="1781810" cy="138557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41630"/>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Ballot Clerk</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6" name="Text Box 5"/>
          <p:cNvSpPr txBox="1"/>
          <p:nvPr/>
        </p:nvSpPr>
        <p:spPr>
          <a:xfrm>
            <a:off x="695325" y="2493645"/>
            <a:ext cx="11097260" cy="4030980"/>
          </a:xfrm>
          <a:prstGeom prst="rect">
            <a:avLst/>
          </a:prstGeom>
          <a:noFill/>
        </p:spPr>
        <p:txBody>
          <a:bodyPr wrap="square" rtlCol="0">
            <a:spAutoFit/>
          </a:bodyPr>
          <a:p>
            <a:pPr indent="0">
              <a:buFont typeface="Arial" panose="020B0604020202020204" pitchFamily="34" charset="0"/>
              <a:buNone/>
            </a:pPr>
            <a:r>
              <a:rPr lang="en-US" sz="2000" b="1">
                <a:solidFill>
                  <a:srgbClr val="C00000"/>
                </a:solidFill>
                <a:latin typeface="Calibri" panose="020F0502020204030204" charset="0"/>
                <a:cs typeface="Calibri" panose="020F0502020204030204" charset="0"/>
                <a:sym typeface="+mn-ea"/>
              </a:rPr>
              <a:t>Ballot Clerk Duties</a:t>
            </a:r>
            <a:endParaRPr lang="en-US" sz="2000" b="1">
              <a:solidFill>
                <a:srgbClr val="C00000"/>
              </a:solidFill>
              <a:latin typeface="Calibri" panose="020F0502020204030204" charset="0"/>
              <a:cs typeface="Calibri" panose="020F0502020204030204" charset="0"/>
              <a:sym typeface="+mn-ea"/>
            </a:endParaRPr>
          </a:p>
          <a:p>
            <a:pPr marL="342900" indent="-342900">
              <a:buFont typeface="Arial" panose="020B0604020202020204" pitchFamily="34" charset="0"/>
              <a:buChar char="•"/>
            </a:pPr>
            <a:r>
              <a:rPr lang="en-US" sz="2000" b="1">
                <a:latin typeface="Calibri" panose="020F0502020204030204" charset="0"/>
                <a:cs typeface="Calibri" panose="020F0502020204030204" charset="0"/>
              </a:rPr>
              <a:t>Verify you have the correct ballots for your voting district.</a:t>
            </a:r>
            <a:r>
              <a:rPr lang="en-US" sz="2000">
                <a:latin typeface="Calibri" panose="020F0502020204030204" charset="0"/>
                <a:cs typeface="Calibri" panose="020F0502020204030204" charset="0"/>
              </a:rPr>
              <a:t>  The district #/location will be printed on the top of the ballot. Open only one package of ballots at a time. Keep extra packages with the moderator.</a:t>
            </a:r>
            <a:br>
              <a:rPr lang="en-US" sz="2000">
                <a:latin typeface="Calibri" panose="020F0502020204030204" charset="0"/>
                <a:cs typeface="Calibri" panose="020F0502020204030204" charset="0"/>
              </a:rPr>
            </a:br>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Take ‘CHECKED VOTER’  slip from voter.  Hand </a:t>
            </a:r>
            <a:r>
              <a:rPr lang="en-US" sz="2000" b="1" u="sng">
                <a:solidFill>
                  <a:srgbClr val="C00000"/>
                </a:solidFill>
                <a:latin typeface="Calibri" panose="020F0502020204030204" charset="0"/>
                <a:cs typeface="Calibri" panose="020F0502020204030204" charset="0"/>
              </a:rPr>
              <a:t>ONE ballot</a:t>
            </a:r>
            <a:r>
              <a:rPr lang="en-US" sz="2000">
                <a:latin typeface="Calibri" panose="020F0502020204030204" charset="0"/>
                <a:cs typeface="Calibri" panose="020F0502020204030204" charset="0"/>
              </a:rPr>
              <a:t> to the voter.</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Direct voter to the voting booths.</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If a voter needs a replacement ballot, (1) take the original ballot, (2) mark as spoiled and place a cross</a:t>
            </a:r>
            <a:br>
              <a:rPr lang="en-US" sz="2000">
                <a:latin typeface="Calibri" panose="020F0502020204030204" charset="0"/>
                <a:cs typeface="Calibri" panose="020F0502020204030204" charset="0"/>
              </a:rPr>
            </a:br>
            <a:r>
              <a:rPr lang="en-US" sz="2000">
                <a:latin typeface="Calibri" panose="020F0502020204030204" charset="0"/>
                <a:cs typeface="Calibri" panose="020F0502020204030204" charset="0"/>
              </a:rPr>
              <a:t>through the bar-code on the edge (place in spoiled envelope), and (3) then give the voter another ballot. </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Monitor number of ballots remaining. Contact Moderator if you feel you will run out before 8PM.</a:t>
            </a:r>
            <a:endParaRPr lang="en-US" sz="2000">
              <a:latin typeface="Calibri" panose="020F0502020204030204" charset="0"/>
              <a:cs typeface="Calibri" panose="020F0502020204030204" charset="0"/>
            </a:endParaRPr>
          </a:p>
        </p:txBody>
      </p:sp>
      <p:sp>
        <p:nvSpPr>
          <p:cNvPr id="7" name="Text Box 6"/>
          <p:cNvSpPr txBox="1"/>
          <p:nvPr/>
        </p:nvSpPr>
        <p:spPr>
          <a:xfrm>
            <a:off x="695325" y="846455"/>
            <a:ext cx="5826760" cy="1630045"/>
          </a:xfrm>
          <a:prstGeom prst="rect">
            <a:avLst/>
          </a:prstGeom>
          <a:noFill/>
        </p:spPr>
        <p:txBody>
          <a:bodyPr wrap="square" rtlCol="0">
            <a:spAutoFit/>
          </a:bodyPr>
          <a:p>
            <a:r>
              <a:rPr lang="en-US" sz="2000" b="1">
                <a:solidFill>
                  <a:srgbClr val="C00000"/>
                </a:solidFill>
                <a:latin typeface="Calibri" panose="020F0502020204030204" charset="0"/>
                <a:cs typeface="Calibri" panose="020F0502020204030204" charset="0"/>
              </a:rPr>
              <a:t>Ballot Clerk Supplies</a:t>
            </a:r>
            <a:endParaRPr lang="en-US" sz="2000" b="1">
              <a:solidFill>
                <a:srgbClr val="C00000"/>
              </a:solidFill>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Packages of Ballots</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Spoiled &amp; Abandoned Ballot envelopes </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Privacy Folders</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Marker and/or spoiled ballot stamp</a:t>
            </a:r>
            <a:endParaRPr lang="en-US" sz="2000">
              <a:latin typeface="Calibri" panose="020F0502020204030204" charset="0"/>
              <a:cs typeface="Calibri" panose="020F0502020204030204" charset="0"/>
            </a:endParaRPr>
          </a:p>
        </p:txBody>
      </p:sp>
      <p:sp>
        <p:nvSpPr>
          <p:cNvPr id="4" name="Text Box 3"/>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pic>
        <p:nvPicPr>
          <p:cNvPr id="108" name="Picture Placeholder 107"/>
          <p:cNvPicPr/>
          <p:nvPr>
            <p:ph type="pic" sz="quarter" idx="10"/>
          </p:nvPr>
        </p:nvPicPr>
        <p:blipFill>
          <a:blip r:embed="rId1"/>
          <a:stretch>
            <a:fillRect/>
          </a:stretch>
        </p:blipFill>
        <p:spPr>
          <a:xfrm>
            <a:off x="7573645" y="445135"/>
            <a:ext cx="2673985" cy="219011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41630"/>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Checkers \ Ballot Clerk (Combined for Primary)</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6" name="Text Box 5"/>
          <p:cNvSpPr txBox="1"/>
          <p:nvPr/>
        </p:nvSpPr>
        <p:spPr>
          <a:xfrm>
            <a:off x="648335" y="2708910"/>
            <a:ext cx="10708005" cy="3815080"/>
          </a:xfrm>
          <a:prstGeom prst="rect">
            <a:avLst/>
          </a:prstGeom>
          <a:noFill/>
        </p:spPr>
        <p:txBody>
          <a:bodyPr wrap="square" rtlCol="0">
            <a:spAutoFit/>
          </a:bodyPr>
          <a:p>
            <a:pPr indent="0">
              <a:buFont typeface="Arial" panose="020B0604020202020204" pitchFamily="34" charset="0"/>
              <a:buNone/>
            </a:pPr>
            <a:r>
              <a:rPr lang="en-US" sz="2000" b="1">
                <a:solidFill>
                  <a:srgbClr val="C00000"/>
                </a:solidFill>
                <a:latin typeface="Calibri" panose="020F0502020204030204" charset="0"/>
                <a:cs typeface="Calibri" panose="020F0502020204030204" charset="0"/>
                <a:sym typeface="+mn-ea"/>
              </a:rPr>
              <a:t>Checker\Ballot Clerk Duties</a:t>
            </a:r>
            <a:endParaRPr lang="en-US" sz="2000" b="1">
              <a:solidFill>
                <a:srgbClr val="C00000"/>
              </a:solidFill>
              <a:latin typeface="Calibri" panose="020F0502020204030204" charset="0"/>
              <a:cs typeface="Calibri" panose="020F0502020204030204" charset="0"/>
              <a:sym typeface="+mn-ea"/>
            </a:endParaRPr>
          </a:p>
          <a:p>
            <a:pPr marL="342900" indent="-342900">
              <a:buFont typeface="Arial" panose="020B0604020202020204" pitchFamily="34" charset="0"/>
              <a:buChar char="•"/>
            </a:pPr>
            <a:r>
              <a:rPr lang="en-US" b="1">
                <a:latin typeface="Calibri" panose="020F0502020204030204" charset="0"/>
                <a:cs typeface="Calibri" panose="020F0502020204030204" charset="0"/>
                <a:sym typeface="+mn-ea"/>
              </a:rPr>
              <a:t>Verify you have the correct ballots for your voting district.</a:t>
            </a:r>
            <a:r>
              <a:rPr lang="en-US">
                <a:latin typeface="Calibri" panose="020F0502020204030204" charset="0"/>
                <a:cs typeface="Calibri" panose="020F0502020204030204" charset="0"/>
                <a:sym typeface="+mn-ea"/>
              </a:rPr>
              <a:t>  The district #/location will be printed on the top of the ballot. Open only one package of ballots at a time. Keep extra packages with the moderator.</a:t>
            </a:r>
            <a:endParaRPr lang="en-US">
              <a:latin typeface="Calibri" panose="020F0502020204030204" charset="0"/>
              <a:cs typeface="Calibri" panose="020F0502020204030204" charset="0"/>
              <a:sym typeface="+mn-ea"/>
            </a:endParaRPr>
          </a:p>
          <a:p>
            <a:pPr marL="342900" indent="-342900">
              <a:buFont typeface="Arial" panose="020B0604020202020204" pitchFamily="34" charset="0"/>
              <a:buChar char="•"/>
            </a:pPr>
            <a:endParaRPr lang="en-US" sz="1000">
              <a:latin typeface="Calibri" panose="020F0502020204030204" charset="0"/>
              <a:cs typeface="Calibri" panose="020F0502020204030204" charset="0"/>
            </a:endParaRPr>
          </a:p>
          <a:p>
            <a:pPr marL="342900" indent="-342900">
              <a:buFont typeface="Arial" panose="020B0604020202020204" pitchFamily="34" charset="0"/>
              <a:buChar char="•"/>
            </a:pPr>
            <a:r>
              <a:rPr lang="en-US">
                <a:latin typeface="Calibri" panose="020F0502020204030204" charset="0"/>
                <a:cs typeface="Calibri" panose="020F0502020204030204" charset="0"/>
              </a:rPr>
              <a:t>Ensure Elector’s Name is on Official VoterCheckList </a:t>
            </a:r>
            <a:endParaRPr lang="en-US">
              <a:latin typeface="Calibri" panose="020F0502020204030204" charset="0"/>
              <a:cs typeface="Calibri" panose="020F0502020204030204" charset="0"/>
            </a:endParaRPr>
          </a:p>
          <a:p>
            <a:pPr marL="800100" lvl="1" indent="-342900">
              <a:buFont typeface="Arial" panose="020B0604020202020204" pitchFamily="34" charset="0"/>
              <a:buChar char="•"/>
            </a:pPr>
            <a:r>
              <a:rPr lang="en-US" sz="1400">
                <a:latin typeface="Calibri" panose="020F0502020204030204" charset="0"/>
                <a:cs typeface="Calibri" panose="020F0502020204030204" charset="0"/>
              </a:rPr>
              <a:t>If using backup paper checkers list: Also check supplemental list, and suppressed address list.</a:t>
            </a:r>
            <a:endParaRPr lang="en-US" sz="1400">
              <a:latin typeface="Calibri" panose="020F0502020204030204" charset="0"/>
              <a:cs typeface="Calibri" panose="020F0502020204030204" charset="0"/>
            </a:endParaRPr>
          </a:p>
          <a:p>
            <a:pPr marL="800100" lvl="1" indent="-342900">
              <a:buFont typeface="Arial" panose="020B0604020202020204" pitchFamily="34" charset="0"/>
              <a:buChar char="•"/>
            </a:pPr>
            <a:r>
              <a:rPr lang="en-US" sz="1400">
                <a:latin typeface="Calibri" panose="020F0502020204030204" charset="0"/>
                <a:cs typeface="Calibri" panose="020F0502020204030204" charset="0"/>
              </a:rPr>
              <a:t>NOTE: VoterCheckList will be covered in more detail later in the presentation</a:t>
            </a:r>
            <a:endParaRPr lang="en-US" sz="1400">
              <a:latin typeface="Calibri" panose="020F0502020204030204" charset="0"/>
              <a:cs typeface="Calibri" panose="020F0502020204030204" charset="0"/>
            </a:endParaRPr>
          </a:p>
          <a:p>
            <a:pPr marL="800100" lvl="1" indent="-342900">
              <a:buFont typeface="Arial" panose="020B0604020202020204" pitchFamily="34" charset="0"/>
              <a:buChar char="•"/>
            </a:pPr>
            <a:endParaRPr lang="en-US" sz="1000">
              <a:latin typeface="Calibri" panose="020F0502020204030204" charset="0"/>
              <a:cs typeface="Calibri" panose="020F0502020204030204" charset="0"/>
            </a:endParaRPr>
          </a:p>
          <a:p>
            <a:pPr marL="342900" indent="-342900">
              <a:buFont typeface="Arial" panose="020B0604020202020204" pitchFamily="34" charset="0"/>
              <a:buChar char="•"/>
            </a:pPr>
            <a:r>
              <a:rPr lang="en-US">
                <a:latin typeface="Calibri" panose="020F0502020204030204" charset="0"/>
                <a:cs typeface="Calibri" panose="020F0502020204030204" charset="0"/>
              </a:rPr>
              <a:t>Ask and verify the voters ID.  Check off the voter as ‘Voting’ in the VoterCheckList software.</a:t>
            </a:r>
            <a:endParaRPr lang="en-US">
              <a:latin typeface="Calibri" panose="020F0502020204030204" charset="0"/>
              <a:cs typeface="Calibri" panose="020F0502020204030204" charset="0"/>
            </a:endParaRPr>
          </a:p>
          <a:p>
            <a:pPr marL="342900" indent="-342900">
              <a:buFont typeface="Arial" panose="020B0604020202020204" pitchFamily="34" charset="0"/>
              <a:buChar char="•"/>
            </a:pPr>
            <a:endParaRPr lang="en-US" sz="1000">
              <a:latin typeface="Calibri" panose="020F0502020204030204" charset="0"/>
              <a:cs typeface="Calibri" panose="020F0502020204030204" charset="0"/>
            </a:endParaRPr>
          </a:p>
          <a:p>
            <a:pPr marL="342900" indent="-342900">
              <a:buFont typeface="Arial" panose="020B0604020202020204" pitchFamily="34" charset="0"/>
              <a:buChar char="•"/>
            </a:pPr>
            <a:r>
              <a:rPr lang="en-US">
                <a:latin typeface="Calibri" panose="020F0502020204030204" charset="0"/>
                <a:cs typeface="Calibri" panose="020F0502020204030204" charset="0"/>
                <a:sym typeface="+mn-ea"/>
              </a:rPr>
              <a:t>Hand </a:t>
            </a:r>
            <a:r>
              <a:rPr lang="en-US" b="1" u="sng">
                <a:solidFill>
                  <a:srgbClr val="C00000"/>
                </a:solidFill>
                <a:latin typeface="Calibri" panose="020F0502020204030204" charset="0"/>
                <a:cs typeface="Calibri" panose="020F0502020204030204" charset="0"/>
                <a:sym typeface="+mn-ea"/>
              </a:rPr>
              <a:t>ONE ballot</a:t>
            </a:r>
            <a:r>
              <a:rPr lang="en-US">
                <a:latin typeface="Calibri" panose="020F0502020204030204" charset="0"/>
                <a:cs typeface="Calibri" panose="020F0502020204030204" charset="0"/>
                <a:sym typeface="+mn-ea"/>
              </a:rPr>
              <a:t> to the voter</a:t>
            </a:r>
            <a:r>
              <a:rPr lang="en-US">
                <a:latin typeface="Calibri" panose="020F0502020204030204" charset="0"/>
                <a:cs typeface="Calibri" panose="020F0502020204030204" charset="0"/>
              </a:rPr>
              <a:t> and direct them to the voting booths.</a:t>
            </a:r>
            <a:endParaRPr lang="en-US">
              <a:latin typeface="Calibri" panose="020F0502020204030204" charset="0"/>
              <a:cs typeface="Calibri" panose="020F0502020204030204" charset="0"/>
            </a:endParaRPr>
          </a:p>
          <a:p>
            <a:pPr marL="342900" indent="-342900">
              <a:buFont typeface="Arial" panose="020B0604020202020204" pitchFamily="34" charset="0"/>
              <a:buChar char="•"/>
            </a:pPr>
            <a:endParaRPr lang="en-US" sz="1000">
              <a:latin typeface="Calibri" panose="020F0502020204030204" charset="0"/>
              <a:cs typeface="Calibri" panose="020F0502020204030204" charset="0"/>
            </a:endParaRPr>
          </a:p>
          <a:p>
            <a:pPr marL="342900" indent="-342900">
              <a:buFont typeface="Arial" panose="020B0604020202020204" pitchFamily="34" charset="0"/>
              <a:buChar char="•"/>
            </a:pPr>
            <a:r>
              <a:rPr lang="en-US">
                <a:latin typeface="Calibri" panose="020F0502020204030204" charset="0"/>
                <a:cs typeface="Calibri" panose="020F0502020204030204" charset="0"/>
                <a:sym typeface="+mn-ea"/>
              </a:rPr>
              <a:t>If a voter needs a </a:t>
            </a:r>
            <a:r>
              <a:rPr lang="en-US">
                <a:solidFill>
                  <a:schemeClr val="accent1"/>
                </a:solidFill>
                <a:latin typeface="Calibri" panose="020F0502020204030204" charset="0"/>
                <a:cs typeface="Calibri" panose="020F0502020204030204" charset="0"/>
                <a:sym typeface="+mn-ea"/>
              </a:rPr>
              <a:t>replacement ballot</a:t>
            </a:r>
            <a:r>
              <a:rPr lang="en-US">
                <a:latin typeface="Calibri" panose="020F0502020204030204" charset="0"/>
                <a:cs typeface="Calibri" panose="020F0502020204030204" charset="0"/>
                <a:sym typeface="+mn-ea"/>
              </a:rPr>
              <a:t>, (1) take the original ballot, (2) mark as spoiled and place a cross</a:t>
            </a:r>
            <a:br>
              <a:rPr lang="en-US">
                <a:latin typeface="Calibri" panose="020F0502020204030204" charset="0"/>
                <a:cs typeface="Calibri" panose="020F0502020204030204" charset="0"/>
                <a:sym typeface="+mn-ea"/>
              </a:rPr>
            </a:br>
            <a:r>
              <a:rPr lang="en-US">
                <a:latin typeface="Calibri" panose="020F0502020204030204" charset="0"/>
                <a:cs typeface="Calibri" panose="020F0502020204030204" charset="0"/>
                <a:sym typeface="+mn-ea"/>
              </a:rPr>
              <a:t>through the bar-code on the edge (place in spoiled envelope), and (3) then give the voter another ballot.</a:t>
            </a:r>
            <a:endParaRPr lang="en-US">
              <a:latin typeface="Calibri" panose="020F0502020204030204" charset="0"/>
              <a:cs typeface="Calibri" panose="020F0502020204030204" charset="0"/>
              <a:sym typeface="+mn-ea"/>
            </a:endParaRPr>
          </a:p>
          <a:p>
            <a:pPr marL="342900" indent="-342900">
              <a:buFont typeface="Arial" panose="020B0604020202020204" pitchFamily="34" charset="0"/>
              <a:buChar char="•"/>
            </a:pPr>
            <a:endParaRPr lang="en-US" sz="1000">
              <a:latin typeface="Calibri" panose="020F0502020204030204" charset="0"/>
              <a:cs typeface="Calibri" panose="020F0502020204030204" charset="0"/>
              <a:sym typeface="+mn-ea"/>
            </a:endParaRPr>
          </a:p>
          <a:p>
            <a:pPr marL="342900" indent="-342900">
              <a:buFont typeface="Arial" panose="020B0604020202020204" pitchFamily="34" charset="0"/>
              <a:buChar char="•"/>
            </a:pPr>
            <a:r>
              <a:rPr lang="en-US">
                <a:latin typeface="Calibri" panose="020F0502020204030204" charset="0"/>
                <a:cs typeface="Calibri" panose="020F0502020204030204" charset="0"/>
                <a:sym typeface="+mn-ea"/>
              </a:rPr>
              <a:t>Monitor number of ballots remaining. Contact Moderator if you feel you will run out before 8PM. </a:t>
            </a:r>
            <a:endParaRPr lang="en-US">
              <a:latin typeface="Calibri" panose="020F0502020204030204" charset="0"/>
              <a:cs typeface="Calibri" panose="020F0502020204030204" charset="0"/>
            </a:endParaRPr>
          </a:p>
        </p:txBody>
      </p:sp>
      <p:sp>
        <p:nvSpPr>
          <p:cNvPr id="7" name="Text Box 6"/>
          <p:cNvSpPr txBox="1"/>
          <p:nvPr/>
        </p:nvSpPr>
        <p:spPr>
          <a:xfrm>
            <a:off x="695325" y="740410"/>
            <a:ext cx="5774055" cy="1968500"/>
          </a:xfrm>
          <a:prstGeom prst="rect">
            <a:avLst/>
          </a:prstGeom>
          <a:noFill/>
        </p:spPr>
        <p:txBody>
          <a:bodyPr wrap="square" rtlCol="0">
            <a:spAutoFit/>
          </a:bodyPr>
          <a:p>
            <a:r>
              <a:rPr lang="en-US" b="1">
                <a:solidFill>
                  <a:srgbClr val="C00000"/>
                </a:solidFill>
                <a:latin typeface="Calibri" panose="020F0502020204030204" charset="0"/>
                <a:cs typeface="Calibri" panose="020F0502020204030204" charset="0"/>
              </a:rPr>
              <a:t>Checkers Supplies</a:t>
            </a:r>
            <a:endParaRPr lang="en-US" b="1">
              <a:solidFill>
                <a:srgbClr val="C00000"/>
              </a:solidFill>
              <a:latin typeface="Calibri" panose="020F0502020204030204" charset="0"/>
              <a:cs typeface="Calibri" panose="020F0502020204030204" charset="0"/>
            </a:endParaRPr>
          </a:p>
          <a:p>
            <a:pPr marL="342900" indent="-342900">
              <a:buFont typeface="Arial" panose="020B0604020202020204" pitchFamily="34" charset="0"/>
              <a:buChar char="•"/>
            </a:pPr>
            <a:r>
              <a:rPr lang="en-US">
                <a:latin typeface="Calibri" panose="020F0502020204030204" charset="0"/>
                <a:cs typeface="Calibri" panose="020F0502020204030204" charset="0"/>
              </a:rPr>
              <a:t>Voter Identification Signs</a:t>
            </a:r>
            <a:endParaRPr lang="en-US">
              <a:latin typeface="Calibri" panose="020F0502020204030204" charset="0"/>
              <a:cs typeface="Calibri" panose="020F0502020204030204" charset="0"/>
            </a:endParaRPr>
          </a:p>
          <a:p>
            <a:pPr marL="342900" indent="-342900">
              <a:buFont typeface="Arial" panose="020B0604020202020204" pitchFamily="34" charset="0"/>
              <a:buChar char="•"/>
            </a:pPr>
            <a:r>
              <a:rPr lang="en-US">
                <a:latin typeface="Calibri" panose="020F0502020204030204" charset="0"/>
                <a:cs typeface="Calibri" panose="020F0502020204030204" charset="0"/>
              </a:rPr>
              <a:t>VoterCheckList Laptop </a:t>
            </a:r>
            <a:endParaRPr lang="en-US">
              <a:latin typeface="Calibri" panose="020F0502020204030204" charset="0"/>
              <a:cs typeface="Calibri" panose="020F0502020204030204" charset="0"/>
            </a:endParaRPr>
          </a:p>
          <a:p>
            <a:pPr marL="800100" lvl="1" indent="-342900">
              <a:buFont typeface="Arial" panose="020B0604020202020204" pitchFamily="34" charset="0"/>
              <a:buChar char="•"/>
            </a:pPr>
            <a:r>
              <a:rPr lang="en-US" sz="1600">
                <a:latin typeface="Calibri" panose="020F0502020204030204" charset="0"/>
                <a:cs typeface="Calibri" panose="020F0502020204030204" charset="0"/>
              </a:rPr>
              <a:t>Laptop, power supply, USB Drive, USB Mouse, extension cord, power strip.</a:t>
            </a:r>
            <a:endParaRPr lang="en-US" sz="1600">
              <a:latin typeface="Calibri" panose="020F0502020204030204" charset="0"/>
              <a:cs typeface="Calibri" panose="020F0502020204030204" charset="0"/>
            </a:endParaRPr>
          </a:p>
          <a:p>
            <a:pPr marL="342900" indent="-342900">
              <a:buFont typeface="Arial" panose="020B0604020202020204" pitchFamily="34" charset="0"/>
              <a:buChar char="•"/>
            </a:pPr>
            <a:r>
              <a:rPr lang="en-US">
                <a:latin typeface="Calibri" panose="020F0502020204030204" charset="0"/>
                <a:cs typeface="Calibri" panose="020F0502020204030204" charset="0"/>
              </a:rPr>
              <a:t>Official Voter Poll List Binder</a:t>
            </a:r>
            <a:r>
              <a:rPr lang="en-US" sz="2000">
                <a:latin typeface="Calibri" panose="020F0502020204030204" charset="0"/>
                <a:cs typeface="Calibri" panose="020F0502020204030204" charset="0"/>
              </a:rPr>
              <a:t> </a:t>
            </a:r>
            <a:endParaRPr lang="en-US" sz="2000">
              <a:latin typeface="Calibri" panose="020F0502020204030204" charset="0"/>
              <a:cs typeface="Calibri" panose="020F0502020204030204" charset="0"/>
            </a:endParaRPr>
          </a:p>
          <a:p>
            <a:pPr marL="800100" lvl="1" indent="-342900">
              <a:buFont typeface="Arial" panose="020B0604020202020204" pitchFamily="34" charset="0"/>
              <a:buChar char="•"/>
            </a:pPr>
            <a:r>
              <a:rPr lang="en-US" sz="1600">
                <a:latin typeface="Calibri" panose="020F0502020204030204" charset="0"/>
                <a:cs typeface="Calibri" panose="020F0502020204030204" charset="0"/>
              </a:rPr>
              <a:t>Kept with moderator unless needed due to laptop failure</a:t>
            </a:r>
            <a:endParaRPr lang="en-US" sz="1600">
              <a:latin typeface="Calibri" panose="020F0502020204030204" charset="0"/>
              <a:cs typeface="Calibri" panose="020F0502020204030204" charset="0"/>
            </a:endParaRPr>
          </a:p>
        </p:txBody>
      </p:sp>
      <p:sp>
        <p:nvSpPr>
          <p:cNvPr id="4" name="Text Box 3"/>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pic>
        <p:nvPicPr>
          <p:cNvPr id="100" name="Picture Placeholder 99"/>
          <p:cNvPicPr/>
          <p:nvPr>
            <p:ph type="pic" sz="quarter" idx="10"/>
          </p:nvPr>
        </p:nvPicPr>
        <p:blipFill>
          <a:blip r:embed="rId1"/>
          <a:stretch>
            <a:fillRect/>
          </a:stretch>
        </p:blipFill>
        <p:spPr>
          <a:xfrm>
            <a:off x="10071735" y="3736975"/>
            <a:ext cx="1781810" cy="1385570"/>
          </a:xfrm>
          <a:prstGeom prst="rect">
            <a:avLst/>
          </a:prstGeom>
          <a:noFill/>
          <a:ln w="9525">
            <a:noFill/>
          </a:ln>
        </p:spPr>
      </p:pic>
      <p:sp>
        <p:nvSpPr>
          <p:cNvPr id="9" name="Text Box 8"/>
          <p:cNvSpPr txBox="1"/>
          <p:nvPr/>
        </p:nvSpPr>
        <p:spPr>
          <a:xfrm>
            <a:off x="6740525" y="740410"/>
            <a:ext cx="4470400" cy="1476375"/>
          </a:xfrm>
          <a:prstGeom prst="rect">
            <a:avLst/>
          </a:prstGeom>
          <a:noFill/>
        </p:spPr>
        <p:txBody>
          <a:bodyPr wrap="square" rtlCol="0">
            <a:spAutoFit/>
          </a:bodyPr>
          <a:p>
            <a:r>
              <a:rPr lang="en-US" b="1">
                <a:solidFill>
                  <a:srgbClr val="C00000"/>
                </a:solidFill>
                <a:latin typeface="Calibri" panose="020F0502020204030204" charset="0"/>
                <a:cs typeface="Calibri" panose="020F0502020204030204" charset="0"/>
              </a:rPr>
              <a:t>Ballot Clerk Supplies</a:t>
            </a:r>
            <a:endParaRPr lang="en-US" b="1">
              <a:solidFill>
                <a:srgbClr val="C00000"/>
              </a:solidFill>
              <a:latin typeface="Calibri" panose="020F0502020204030204" charset="0"/>
              <a:cs typeface="Calibri" panose="020F0502020204030204" charset="0"/>
            </a:endParaRPr>
          </a:p>
          <a:p>
            <a:pPr marL="342900" indent="-342900">
              <a:buFont typeface="Arial" panose="020B0604020202020204" pitchFamily="34" charset="0"/>
              <a:buChar char="•"/>
            </a:pPr>
            <a:r>
              <a:rPr lang="en-US">
                <a:latin typeface="Calibri" panose="020F0502020204030204" charset="0"/>
                <a:cs typeface="Calibri" panose="020F0502020204030204" charset="0"/>
              </a:rPr>
              <a:t>Packages of Ballots</a:t>
            </a:r>
            <a:endParaRPr lang="en-US">
              <a:latin typeface="Calibri" panose="020F0502020204030204" charset="0"/>
              <a:cs typeface="Calibri" panose="020F0502020204030204" charset="0"/>
            </a:endParaRPr>
          </a:p>
          <a:p>
            <a:pPr marL="342900" indent="-342900">
              <a:buFont typeface="Arial" panose="020B0604020202020204" pitchFamily="34" charset="0"/>
              <a:buChar char="•"/>
            </a:pPr>
            <a:r>
              <a:rPr lang="en-US">
                <a:latin typeface="Calibri" panose="020F0502020204030204" charset="0"/>
                <a:cs typeface="Calibri" panose="020F0502020204030204" charset="0"/>
              </a:rPr>
              <a:t>Spoiled &amp; Abandoned Ballot envelopes </a:t>
            </a:r>
            <a:endParaRPr lang="en-US">
              <a:latin typeface="Calibri" panose="020F0502020204030204" charset="0"/>
              <a:cs typeface="Calibri" panose="020F0502020204030204" charset="0"/>
            </a:endParaRPr>
          </a:p>
          <a:p>
            <a:pPr marL="342900" indent="-342900">
              <a:buFont typeface="Arial" panose="020B0604020202020204" pitchFamily="34" charset="0"/>
              <a:buChar char="•"/>
            </a:pPr>
            <a:r>
              <a:rPr lang="en-US">
                <a:latin typeface="Calibri" panose="020F0502020204030204" charset="0"/>
                <a:cs typeface="Calibri" panose="020F0502020204030204" charset="0"/>
              </a:rPr>
              <a:t>Privacy Folders</a:t>
            </a:r>
            <a:endParaRPr lang="en-US">
              <a:latin typeface="Calibri" panose="020F0502020204030204" charset="0"/>
              <a:cs typeface="Calibri" panose="020F0502020204030204" charset="0"/>
            </a:endParaRPr>
          </a:p>
          <a:p>
            <a:pPr marL="342900" indent="-342900">
              <a:buFont typeface="Arial" panose="020B0604020202020204" pitchFamily="34" charset="0"/>
              <a:buChar char="•"/>
            </a:pPr>
            <a:r>
              <a:rPr lang="en-US">
                <a:latin typeface="Calibri" panose="020F0502020204030204" charset="0"/>
                <a:cs typeface="Calibri" panose="020F0502020204030204" charset="0"/>
              </a:rPr>
              <a:t>Marker and/or spoiled ballot stamp</a:t>
            </a:r>
            <a:endParaRPr lang="en-US">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41630"/>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Tabulator Tender</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7" name="Text Box 6"/>
          <p:cNvSpPr txBox="1"/>
          <p:nvPr/>
        </p:nvSpPr>
        <p:spPr>
          <a:xfrm>
            <a:off x="695325" y="845820"/>
            <a:ext cx="10039350" cy="1014730"/>
          </a:xfrm>
          <a:prstGeom prst="rect">
            <a:avLst/>
          </a:prstGeom>
          <a:noFill/>
        </p:spPr>
        <p:txBody>
          <a:bodyPr wrap="square" rtlCol="0">
            <a:spAutoFit/>
          </a:bodyPr>
          <a:p>
            <a:r>
              <a:rPr lang="en-US" sz="2000" b="1">
                <a:solidFill>
                  <a:srgbClr val="C00000"/>
                </a:solidFill>
                <a:latin typeface="Calibri" panose="020F0502020204030204" charset="0"/>
                <a:cs typeface="Calibri" panose="020F0502020204030204" charset="0"/>
              </a:rPr>
              <a:t>Tabulator Tender Supplies</a:t>
            </a:r>
            <a:endParaRPr lang="en-US" sz="2000" b="1">
              <a:solidFill>
                <a:srgbClr val="C00000"/>
              </a:solidFill>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I Voted Stickers</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2000">
              <a:latin typeface="Calibri" panose="020F0502020204030204" charset="0"/>
              <a:cs typeface="Calibri" panose="020F0502020204030204" charset="0"/>
            </a:endParaRPr>
          </a:p>
        </p:txBody>
      </p:sp>
      <p:sp>
        <p:nvSpPr>
          <p:cNvPr id="6" name="Text Box 5"/>
          <p:cNvSpPr txBox="1"/>
          <p:nvPr/>
        </p:nvSpPr>
        <p:spPr>
          <a:xfrm>
            <a:off x="695325" y="1587500"/>
            <a:ext cx="10495280" cy="3199765"/>
          </a:xfrm>
          <a:prstGeom prst="rect">
            <a:avLst/>
          </a:prstGeom>
          <a:noFill/>
        </p:spPr>
        <p:txBody>
          <a:bodyPr wrap="square" rtlCol="0">
            <a:spAutoFit/>
          </a:bodyPr>
          <a:p>
            <a:pPr indent="0">
              <a:buFont typeface="Arial" panose="020B0604020202020204" pitchFamily="34" charset="0"/>
              <a:buNone/>
            </a:pPr>
            <a:r>
              <a:rPr lang="en-US" sz="2000" b="1">
                <a:solidFill>
                  <a:srgbClr val="C00000"/>
                </a:solidFill>
                <a:latin typeface="Calibri" panose="020F0502020204030204" charset="0"/>
                <a:cs typeface="Calibri" panose="020F0502020204030204" charset="0"/>
                <a:sym typeface="+mn-ea"/>
              </a:rPr>
              <a:t>Tabulator Tender Duties</a:t>
            </a:r>
            <a:endParaRPr lang="en-US" sz="2000" b="1">
              <a:solidFill>
                <a:srgbClr val="C00000"/>
              </a:solidFill>
              <a:latin typeface="Calibri" panose="020F0502020204030204" charset="0"/>
              <a:cs typeface="Calibri" panose="020F0502020204030204" charset="0"/>
              <a:sym typeface="+mn-ea"/>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Serve as the guardian of the tabulator and witness ballots being cast.</a:t>
            </a:r>
            <a:endParaRPr lang="en-US" sz="2000">
              <a:latin typeface="Calibri" panose="020F0502020204030204" charset="0"/>
              <a:cs typeface="Calibri" panose="020F0502020204030204" charset="0"/>
            </a:endParaRPr>
          </a:p>
          <a:p>
            <a:pPr marL="800100" lvl="1" indent="-342900" algn="l">
              <a:buFont typeface="Arial" panose="020B0604020202020204" pitchFamily="34" charset="0"/>
              <a:buChar char="•"/>
            </a:pPr>
            <a:r>
              <a:rPr lang="en-US" sz="2000">
                <a:latin typeface="Calibri" panose="020F0502020204030204" charset="0"/>
                <a:cs typeface="Calibri" panose="020F0502020204030204" charset="0"/>
              </a:rPr>
              <a:t>Do NOT stand close enough to observe how people voted.</a:t>
            </a:r>
            <a:endParaRPr lang="en-US" sz="2000">
              <a:latin typeface="Calibri" panose="020F0502020204030204" charset="0"/>
              <a:cs typeface="Calibri" panose="020F0502020204030204" charset="0"/>
            </a:endParaRPr>
          </a:p>
          <a:p>
            <a:pPr marL="800100" lvl="1" indent="-342900" algn="l">
              <a:buFont typeface="Arial" panose="020B0604020202020204" pitchFamily="34" charset="0"/>
              <a:buChar char="•"/>
            </a:pPr>
            <a:r>
              <a:rPr lang="en-US" sz="2000">
                <a:latin typeface="Calibri" panose="020F0502020204030204" charset="0"/>
                <a:cs typeface="Calibri" panose="020F0502020204030204" charset="0"/>
              </a:rPr>
              <a:t>Review/diagnose Tabulator Error messages as needed</a:t>
            </a:r>
            <a:endParaRPr lang="en-US" sz="2000">
              <a:latin typeface="Calibri" panose="020F0502020204030204" charset="0"/>
              <a:cs typeface="Calibri" panose="020F0502020204030204" charset="0"/>
            </a:endParaRPr>
          </a:p>
          <a:p>
            <a:pPr marL="800100" lvl="1" indent="-342900" algn="l">
              <a:buFont typeface="Arial" panose="020B0604020202020204" pitchFamily="34" charset="0"/>
              <a:buChar char="•"/>
            </a:pPr>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sym typeface="+mn-ea"/>
              </a:rPr>
              <a:t>Stand/Sit no closer then 3 to 4 feet away from the tabulator.</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sym typeface="+mn-ea"/>
              </a:rPr>
              <a:t>Assist the voter if needed to inset their ballot. </a:t>
            </a:r>
            <a:endParaRPr lang="en-US" sz="2000">
              <a:latin typeface="Calibri" panose="020F0502020204030204" charset="0"/>
              <a:cs typeface="Calibri" panose="020F0502020204030204" charset="0"/>
              <a:sym typeface="+mn-ea"/>
            </a:endParaRPr>
          </a:p>
          <a:p>
            <a:pPr marL="800100" lvl="1" indent="-342900">
              <a:buFont typeface="Arial" panose="020B0604020202020204" pitchFamily="34" charset="0"/>
              <a:buChar char="•"/>
            </a:pPr>
            <a:r>
              <a:rPr lang="en-US" sz="2000">
                <a:latin typeface="Calibri" panose="020F0502020204030204" charset="0"/>
                <a:cs typeface="Calibri" panose="020F0502020204030204" charset="0"/>
                <a:sym typeface="+mn-ea"/>
              </a:rPr>
              <a:t>Use a privacy folder to cover ballot when assisting a voter cast their ballot.</a:t>
            </a:r>
            <a:endParaRPr lang="en-US" sz="2000">
              <a:latin typeface="Calibri" panose="020F0502020204030204" charset="0"/>
              <a:cs typeface="Calibri" panose="020F0502020204030204" charset="0"/>
              <a:sym typeface="+mn-ea"/>
            </a:endParaRPr>
          </a:p>
          <a:p>
            <a:pPr marL="342900" indent="-342900">
              <a:buFont typeface="Arial" panose="020B0604020202020204" pitchFamily="34" charset="0"/>
              <a:buChar char="•"/>
            </a:pPr>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Offer the voter a ‘I Voted Today’ sticker.  Do NOT put the sticker on the voter!</a:t>
            </a:r>
            <a:endParaRPr lang="en-US" sz="2000">
              <a:latin typeface="Calibri" panose="020F0502020204030204" charset="0"/>
              <a:cs typeface="Calibri" panose="020F0502020204030204" charset="0"/>
            </a:endParaRPr>
          </a:p>
        </p:txBody>
      </p:sp>
      <p:graphicFrame>
        <p:nvGraphicFramePr>
          <p:cNvPr id="4" name="Table 3"/>
          <p:cNvGraphicFramePr/>
          <p:nvPr/>
        </p:nvGraphicFramePr>
        <p:xfrm>
          <a:off x="695325" y="4898390"/>
          <a:ext cx="10267950" cy="1416050"/>
        </p:xfrm>
        <a:graphic>
          <a:graphicData uri="http://schemas.openxmlformats.org/drawingml/2006/table">
            <a:tbl>
              <a:tblPr firstRow="1" bandRow="1">
                <a:tableStyleId>{5940675A-B579-460E-94D1-54222C63F5DA}</a:tableStyleId>
              </a:tblPr>
              <a:tblGrid>
                <a:gridCol w="5133975"/>
                <a:gridCol w="5133975"/>
              </a:tblGrid>
              <a:tr h="349250">
                <a:tc gridSpan="2">
                  <a:txBody>
                    <a:bodyPr/>
                    <a:p>
                      <a:pPr indent="0" algn="ctr">
                        <a:buNone/>
                      </a:pPr>
                      <a:r>
                        <a:rPr lang="en-US" sz="1400" b="1">
                          <a:latin typeface="Calibri" panose="020F0502020204030204" charset="0"/>
                          <a:cs typeface="Calibri" panose="020F0502020204030204" charset="0"/>
                        </a:rPr>
                        <a:t>THE FLEEING VOTER:</a:t>
                      </a:r>
                      <a:r>
                        <a:rPr lang="en-US" sz="1400" b="0">
                          <a:latin typeface="Calibri" panose="020F0502020204030204" charset="0"/>
                          <a:cs typeface="Calibri" panose="020F0502020204030204" charset="0"/>
                        </a:rPr>
                        <a:t> Voter walks away from tabulator without re-inserting their rejected ballot</a:t>
                      </a:r>
                      <a:endParaRPr lang="en-US" sz="1400" b="0">
                        <a:latin typeface="Calibri" panose="020F0502020204030204" charset="0"/>
                        <a:ea typeface="Times New Roman" panose="02020603050405020304" charset="0"/>
                        <a:cs typeface="Calibri" panose="020F05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066800">
                <a:tc>
                  <a:txBody>
                    <a:bodyPr/>
                    <a:p>
                      <a:pPr indent="0">
                        <a:buNone/>
                      </a:pPr>
                      <a:r>
                        <a:rPr lang="en-US" sz="1400" b="1">
                          <a:latin typeface="Calibri" panose="020F0502020204030204" charset="0"/>
                          <a:cs typeface="Calibri" panose="020F0502020204030204" charset="0"/>
                        </a:rPr>
                        <a:t>If Election Official </a:t>
                      </a:r>
                      <a:r>
                        <a:rPr lang="en-US" sz="1400" b="1" u="sng">
                          <a:solidFill>
                            <a:srgbClr val="C00000"/>
                          </a:solidFill>
                          <a:latin typeface="Calibri" panose="020F0502020204030204" charset="0"/>
                          <a:cs typeface="Calibri" panose="020F0502020204030204" charset="0"/>
                        </a:rPr>
                        <a:t>witnesses</a:t>
                      </a:r>
                      <a:r>
                        <a:rPr lang="en-US" sz="1400" b="1">
                          <a:latin typeface="Calibri" panose="020F0502020204030204" charset="0"/>
                          <a:cs typeface="Calibri" panose="020F0502020204030204" charset="0"/>
                        </a:rPr>
                        <a:t> the voter insert their ballot into </a:t>
                      </a:r>
                      <a:endParaRPr lang="en-US" sz="1400" b="1">
                        <a:latin typeface="Calibri" panose="020F0502020204030204" charset="0"/>
                        <a:cs typeface="Calibri" panose="020F0502020204030204" charset="0"/>
                      </a:endParaRPr>
                    </a:p>
                    <a:p>
                      <a:pPr indent="0">
                        <a:buNone/>
                      </a:pPr>
                      <a:r>
                        <a:rPr lang="en-US" sz="1400" b="1">
                          <a:latin typeface="Calibri" panose="020F0502020204030204" charset="0"/>
                          <a:cs typeface="Calibri" panose="020F0502020204030204" charset="0"/>
                        </a:rPr>
                        <a:t>the tabulator and walk away.  </a:t>
                      </a:r>
                      <a:r>
                        <a:rPr lang="en-US" sz="1400" b="1">
                          <a:solidFill>
                            <a:schemeClr val="accent6">
                              <a:lumMod val="50000"/>
                            </a:schemeClr>
                          </a:solidFill>
                          <a:latin typeface="Calibri" panose="020F0502020204030204" charset="0"/>
                          <a:cs typeface="Calibri" panose="020F0502020204030204" charset="0"/>
                        </a:rPr>
                        <a:t>Ballot is to be counted. </a:t>
                      </a:r>
                      <a:endParaRPr lang="en-US" sz="1400" b="0">
                        <a:latin typeface="Calibri" panose="020F0502020204030204" charset="0"/>
                        <a:cs typeface="Calibri" panose="020F0502020204030204" charset="0"/>
                      </a:endParaRPr>
                    </a:p>
                    <a:p>
                      <a:pPr indent="0">
                        <a:buNone/>
                      </a:pPr>
                      <a:endParaRPr lang="en-US" sz="1400" b="0">
                        <a:latin typeface="Calibri" panose="020F0502020204030204" charset="0"/>
                        <a:cs typeface="Calibri" panose="020F0502020204030204" charset="0"/>
                      </a:endParaRPr>
                    </a:p>
                    <a:p>
                      <a:pPr indent="0">
                        <a:buNone/>
                      </a:pPr>
                      <a:r>
                        <a:rPr lang="en-US" sz="1400" b="0">
                          <a:latin typeface="Calibri" panose="020F0502020204030204" charset="0"/>
                          <a:cs typeface="Calibri" panose="020F0502020204030204" charset="0"/>
                        </a:rPr>
                        <a:t>Insert ballot into auxiliary compartment.</a:t>
                      </a:r>
                      <a:endParaRPr lang="en-US" sz="1400" b="0">
                        <a:latin typeface="Calibri" panose="020F0502020204030204" charset="0"/>
                        <a:ea typeface="Courier New" panose="02070309020205020404" charset="0"/>
                        <a:cs typeface="Calibri" panose="020F05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1">
                          <a:latin typeface="Calibri" panose="020F0502020204030204" charset="0"/>
                          <a:cs typeface="Calibri" panose="020F0502020204030204" charset="0"/>
                        </a:rPr>
                        <a:t>If Election Official </a:t>
                      </a:r>
                      <a:r>
                        <a:rPr lang="en-US" sz="1400" b="1" u="sng">
                          <a:solidFill>
                            <a:srgbClr val="C00000"/>
                          </a:solidFill>
                          <a:latin typeface="Calibri" panose="020F0502020204030204" charset="0"/>
                          <a:cs typeface="Calibri" panose="020F0502020204030204" charset="0"/>
                        </a:rPr>
                        <a:t>DOES NOT witness</a:t>
                      </a:r>
                      <a:r>
                        <a:rPr lang="en-US" sz="1400" b="1">
                          <a:latin typeface="Calibri" panose="020F0502020204030204" charset="0"/>
                          <a:cs typeface="Calibri" panose="020F0502020204030204" charset="0"/>
                        </a:rPr>
                        <a:t> the voter insert their ballot into the tabulator and walk away. </a:t>
                      </a:r>
                      <a:r>
                        <a:rPr lang="en-US" sz="1400" b="1">
                          <a:solidFill>
                            <a:srgbClr val="C00000"/>
                          </a:solidFill>
                          <a:latin typeface="Calibri" panose="020F0502020204030204" charset="0"/>
                          <a:cs typeface="Calibri" panose="020F0502020204030204" charset="0"/>
                        </a:rPr>
                        <a:t>Ballot is not counted</a:t>
                      </a:r>
                      <a:r>
                        <a:rPr lang="en-US" sz="1400" b="0">
                          <a:latin typeface="Calibri" panose="020F0502020204030204" charset="0"/>
                          <a:cs typeface="Calibri" panose="020F0502020204030204" charset="0"/>
                        </a:rPr>
                        <a:t>. </a:t>
                      </a:r>
                      <a:endParaRPr lang="en-US" sz="1400" b="0">
                        <a:latin typeface="Calibri" panose="020F0502020204030204" charset="0"/>
                        <a:cs typeface="Calibri" panose="020F0502020204030204" charset="0"/>
                      </a:endParaRPr>
                    </a:p>
                    <a:p>
                      <a:pPr indent="0">
                        <a:buNone/>
                      </a:pPr>
                      <a:endParaRPr lang="en-US" sz="1400" b="0">
                        <a:latin typeface="Calibri" panose="020F0502020204030204" charset="0"/>
                        <a:cs typeface="Calibri" panose="020F0502020204030204" charset="0"/>
                      </a:endParaRPr>
                    </a:p>
                    <a:p>
                      <a:pPr indent="0">
                        <a:buNone/>
                      </a:pPr>
                      <a:r>
                        <a:rPr lang="en-US" sz="1400" b="0">
                          <a:latin typeface="Calibri" panose="020F0502020204030204" charset="0"/>
                          <a:cs typeface="Calibri" panose="020F0502020204030204" charset="0"/>
                        </a:rPr>
                        <a:t>Call over the Moderator. Moderator will handle as an </a:t>
                      </a:r>
                      <a:r>
                        <a:rPr lang="en-US" sz="1400" b="1">
                          <a:latin typeface="Calibri" panose="020F0502020204030204" charset="0"/>
                          <a:cs typeface="Calibri" panose="020F0502020204030204" charset="0"/>
                        </a:rPr>
                        <a:t>Abandoned ballot</a:t>
                      </a:r>
                      <a:endParaRPr lang="en-US" sz="1400" b="1">
                        <a:latin typeface="Calibri" panose="020F0502020204030204" charset="0"/>
                        <a:ea typeface="Courier New" panose="02070309020205020404" charset="0"/>
                        <a:cs typeface="Calibri" panose="020F05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8" name="Picture 7"/>
          <p:cNvPicPr/>
          <p:nvPr/>
        </p:nvPicPr>
        <p:blipFill>
          <a:blip r:embed="rId1"/>
          <a:stretch>
            <a:fillRect/>
          </a:stretch>
        </p:blipFill>
        <p:spPr>
          <a:xfrm>
            <a:off x="4755515" y="5604510"/>
            <a:ext cx="999490" cy="662305"/>
          </a:xfrm>
          <a:prstGeom prst="rect">
            <a:avLst/>
          </a:prstGeom>
          <a:noFill/>
          <a:ln w="9525">
            <a:noFill/>
          </a:ln>
        </p:spPr>
      </p:pic>
      <p:sp>
        <p:nvSpPr>
          <p:cNvPr id="9" name="Text Box 8"/>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pic>
        <p:nvPicPr>
          <p:cNvPr id="101" name="Picture Placeholder 100"/>
          <p:cNvPicPr/>
          <p:nvPr>
            <p:ph type="pic" sz="quarter" idx="10"/>
          </p:nvPr>
        </p:nvPicPr>
        <p:blipFill>
          <a:blip r:embed="rId2"/>
          <a:stretch>
            <a:fillRect/>
          </a:stretch>
        </p:blipFill>
        <p:spPr>
          <a:xfrm>
            <a:off x="8702040" y="1297940"/>
            <a:ext cx="2374265" cy="189928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000">
        <p:randomBar dir="vert"/>
      </p:transition>
    </mc:Choice>
    <mc:Fallback>
      <p:transition spd="slow">
        <p:randomBar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41630"/>
            <a:ext cx="7893050" cy="398780"/>
          </a:xfrm>
          <a:prstGeom prst="rect">
            <a:avLst/>
          </a:prstGeom>
          <a:noFill/>
        </p:spPr>
        <p:txBody>
          <a:bodyPr wrap="square" rtlCol="0">
            <a:spAutoFit/>
          </a:bodyPr>
          <a:lstStyle/>
          <a:p>
            <a:r>
              <a:rPr lang="en-US" altLang="zh-CN" sz="2000"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Assistant Registrar of Voters</a:t>
            </a:r>
            <a:endParaRPr lang="en-US" altLang="zh-CN" sz="2000"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7" name="Text Box 6"/>
          <p:cNvSpPr txBox="1"/>
          <p:nvPr/>
        </p:nvSpPr>
        <p:spPr>
          <a:xfrm>
            <a:off x="695325" y="845820"/>
            <a:ext cx="10039350" cy="2122805"/>
          </a:xfrm>
          <a:prstGeom prst="rect">
            <a:avLst/>
          </a:prstGeom>
          <a:noFill/>
        </p:spPr>
        <p:txBody>
          <a:bodyPr wrap="square" rtlCol="0">
            <a:spAutoFit/>
          </a:bodyPr>
          <a:p>
            <a:r>
              <a:rPr lang="en-US" sz="2000" b="1">
                <a:solidFill>
                  <a:srgbClr val="C00000"/>
                </a:solidFill>
                <a:latin typeface="Calibri" panose="020F0502020204030204" charset="0"/>
                <a:cs typeface="Calibri" panose="020F0502020204030204" charset="0"/>
              </a:rPr>
              <a:t>ARV Supplies</a:t>
            </a:r>
            <a:endParaRPr lang="en-US" sz="2000" b="1">
              <a:solidFill>
                <a:srgbClr val="C00000"/>
              </a:solidFill>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Pens, Markers, Notebook</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Forms: </a:t>
            </a:r>
            <a:endParaRPr lang="en-US" sz="2000">
              <a:latin typeface="Calibri" panose="020F0502020204030204" charset="0"/>
              <a:cs typeface="Calibri" panose="020F0502020204030204" charset="0"/>
            </a:endParaRPr>
          </a:p>
          <a:p>
            <a:pPr marL="800100" lvl="1" indent="-342900">
              <a:buFont typeface="Arial" panose="020B0604020202020204" pitchFamily="34" charset="0"/>
              <a:buChar char="•"/>
            </a:pPr>
            <a:r>
              <a:rPr lang="en-US" sz="1600">
                <a:latin typeface="Calibri" panose="020F0502020204030204" charset="0"/>
                <a:cs typeface="Calibri" panose="020F0502020204030204" charset="0"/>
              </a:rPr>
              <a:t>Voter Registration Form, No Voter ID Form, Erroneously Checked off Voter Form, Challenged Ballot Form, Provisional Ballot Envelope/Form.</a:t>
            </a:r>
            <a:endParaRPr lang="en-US" sz="1600">
              <a:latin typeface="Calibri" panose="020F0502020204030204" charset="0"/>
              <a:cs typeface="Calibri" panose="020F0502020204030204" charset="0"/>
            </a:endParaRPr>
          </a:p>
          <a:p>
            <a:pPr marL="342900" lvl="0" indent="-342900">
              <a:buFont typeface="Arial" panose="020B0604020202020204" pitchFamily="34" charset="0"/>
              <a:buChar char="•"/>
            </a:pPr>
            <a:r>
              <a:rPr lang="en-US" sz="2000">
                <a:latin typeface="Calibri" panose="020F0502020204030204" charset="0"/>
                <a:cs typeface="Calibri" panose="020F0502020204030204" charset="0"/>
              </a:rPr>
              <a:t>Clipboard (for curbside voting)</a:t>
            </a:r>
            <a:endParaRPr lang="en-US" sz="2000">
              <a:latin typeface="Calibri" panose="020F0502020204030204" charset="0"/>
              <a:cs typeface="Calibri" panose="020F0502020204030204" charset="0"/>
            </a:endParaRPr>
          </a:p>
          <a:p>
            <a:pPr marL="342900" lvl="0" indent="-342900">
              <a:buFont typeface="Arial" panose="020B0604020202020204" pitchFamily="34" charset="0"/>
              <a:buChar char="•"/>
            </a:pPr>
            <a:endParaRPr lang="en-US" sz="2000">
              <a:latin typeface="Calibri" panose="020F0502020204030204" charset="0"/>
              <a:cs typeface="Calibri" panose="020F0502020204030204" charset="0"/>
            </a:endParaRPr>
          </a:p>
        </p:txBody>
      </p:sp>
      <p:sp>
        <p:nvSpPr>
          <p:cNvPr id="6" name="Text Box 5"/>
          <p:cNvSpPr txBox="1"/>
          <p:nvPr/>
        </p:nvSpPr>
        <p:spPr>
          <a:xfrm>
            <a:off x="644525" y="2797810"/>
            <a:ext cx="10621645" cy="3415030"/>
          </a:xfrm>
          <a:prstGeom prst="rect">
            <a:avLst/>
          </a:prstGeom>
          <a:noFill/>
        </p:spPr>
        <p:txBody>
          <a:bodyPr wrap="square" rtlCol="0">
            <a:spAutoFit/>
          </a:bodyPr>
          <a:p>
            <a:pPr indent="0">
              <a:buFont typeface="Arial" panose="020B0604020202020204" pitchFamily="34" charset="0"/>
              <a:buNone/>
            </a:pPr>
            <a:r>
              <a:rPr lang="en-US" sz="2000" b="1">
                <a:solidFill>
                  <a:srgbClr val="C00000"/>
                </a:solidFill>
                <a:latin typeface="Calibri" panose="020F0502020204030204" charset="0"/>
                <a:cs typeface="Calibri" panose="020F0502020204030204" charset="0"/>
                <a:sym typeface="+mn-ea"/>
              </a:rPr>
              <a:t>ARV Duties</a:t>
            </a:r>
            <a:endParaRPr lang="en-US" sz="2000" b="1">
              <a:solidFill>
                <a:srgbClr val="C00000"/>
              </a:solidFill>
              <a:latin typeface="Calibri" panose="020F0502020204030204" charset="0"/>
              <a:cs typeface="Calibri" panose="020F0502020204030204" charset="0"/>
              <a:sym typeface="+mn-ea"/>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Carry out the duties of the RoV at the polling place. Always work as a ‘pair’, that is why we have an ARV from each party.</a:t>
            </a:r>
            <a:endParaRPr lang="en-US" sz="2000">
              <a:latin typeface="Calibri" panose="020F0502020204030204" charset="0"/>
              <a:cs typeface="Calibri" panose="020F0502020204030204" charset="0"/>
            </a:endParaRPr>
          </a:p>
          <a:p>
            <a:pPr marL="800100" lvl="1" indent="-342900" algn="l">
              <a:buFont typeface="Arial" panose="020B0604020202020204" pitchFamily="34" charset="0"/>
              <a:buChar char="•"/>
            </a:pPr>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sym typeface="+mn-ea"/>
              </a:rPr>
              <a:t>Assist the moderator in completion of his/her duties. Assist Moderator with the opening/closing of the tabulator.</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sym typeface="+mn-ea"/>
              </a:rPr>
              <a:t>Perform curbside voting. </a:t>
            </a:r>
            <a:endParaRPr lang="en-US" sz="2000">
              <a:latin typeface="Calibri" panose="020F0502020204030204" charset="0"/>
              <a:cs typeface="Calibri" panose="020F0502020204030204" charset="0"/>
              <a:sym typeface="+mn-ea"/>
            </a:endParaRPr>
          </a:p>
          <a:p>
            <a:pPr marL="342900" indent="-342900">
              <a:buFont typeface="Arial" panose="020B0604020202020204" pitchFamily="34" charset="0"/>
              <a:buChar char="•"/>
            </a:pPr>
            <a:endParaRPr lang="en-US" sz="1400">
              <a:latin typeface="Calibri" panose="020F0502020204030204" charset="0"/>
              <a:cs typeface="Calibri" panose="020F0502020204030204" charset="0"/>
              <a:sym typeface="+mn-ea"/>
            </a:endParaRPr>
          </a:p>
          <a:p>
            <a:pPr marL="342900" indent="-342900">
              <a:buFont typeface="Arial" panose="020B0604020202020204" pitchFamily="34" charset="0"/>
              <a:buChar char="•"/>
            </a:pPr>
            <a:r>
              <a:rPr lang="en-US" sz="2000">
                <a:latin typeface="Calibri" panose="020F0502020204030204" charset="0"/>
                <a:cs typeface="Calibri" panose="020F0502020204030204" charset="0"/>
                <a:sym typeface="+mn-ea"/>
              </a:rPr>
              <a:t>Assist voters as request within the polling location.</a:t>
            </a:r>
            <a:endParaRPr lang="en-US" sz="2000">
              <a:latin typeface="Calibri" panose="020F0502020204030204" charset="0"/>
              <a:cs typeface="Calibri" panose="020F0502020204030204" charset="0"/>
              <a:sym typeface="+mn-ea"/>
            </a:endParaRPr>
          </a:p>
          <a:p>
            <a:pPr marL="342900" indent="-342900">
              <a:buFont typeface="Arial" panose="020B0604020202020204" pitchFamily="34" charset="0"/>
              <a:buChar char="•"/>
            </a:pPr>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Fill in at other positions as needed for worker breaks.</a:t>
            </a:r>
            <a:endParaRPr lang="en-US" sz="2000">
              <a:latin typeface="Calibri" panose="020F0502020204030204" charset="0"/>
              <a:cs typeface="Calibri" panose="020F0502020204030204" charset="0"/>
            </a:endParaRPr>
          </a:p>
        </p:txBody>
      </p:sp>
      <p:sp>
        <p:nvSpPr>
          <p:cNvPr id="4" name="Text Box 3"/>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41630"/>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Moderator</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7" name="Text Box 6"/>
          <p:cNvSpPr txBox="1"/>
          <p:nvPr/>
        </p:nvSpPr>
        <p:spPr>
          <a:xfrm>
            <a:off x="695325" y="845820"/>
            <a:ext cx="10039350" cy="706755"/>
          </a:xfrm>
          <a:prstGeom prst="rect">
            <a:avLst/>
          </a:prstGeom>
          <a:noFill/>
        </p:spPr>
        <p:txBody>
          <a:bodyPr wrap="square" rtlCol="0">
            <a:spAutoFit/>
          </a:bodyPr>
          <a:p>
            <a:r>
              <a:rPr lang="en-US" sz="2000" b="1">
                <a:solidFill>
                  <a:srgbClr val="C00000"/>
                </a:solidFill>
                <a:latin typeface="Calibri" panose="020F0502020204030204" charset="0"/>
                <a:cs typeface="Calibri" panose="020F0502020204030204" charset="0"/>
              </a:rPr>
              <a:t>Moderator Supplies</a:t>
            </a:r>
            <a:endParaRPr lang="en-US" sz="2000" b="1">
              <a:solidFill>
                <a:srgbClr val="C00000"/>
              </a:solidFill>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On next slide</a:t>
            </a:r>
            <a:endParaRPr lang="en-US" sz="2000">
              <a:latin typeface="Calibri" panose="020F0502020204030204" charset="0"/>
              <a:cs typeface="Calibri" panose="020F0502020204030204" charset="0"/>
            </a:endParaRPr>
          </a:p>
        </p:txBody>
      </p:sp>
      <p:sp>
        <p:nvSpPr>
          <p:cNvPr id="6" name="Text Box 5"/>
          <p:cNvSpPr txBox="1"/>
          <p:nvPr/>
        </p:nvSpPr>
        <p:spPr>
          <a:xfrm>
            <a:off x="695325" y="1657985"/>
            <a:ext cx="10621645" cy="4554220"/>
          </a:xfrm>
          <a:prstGeom prst="rect">
            <a:avLst/>
          </a:prstGeom>
          <a:noFill/>
        </p:spPr>
        <p:txBody>
          <a:bodyPr wrap="square" rtlCol="0">
            <a:spAutoFit/>
          </a:bodyPr>
          <a:p>
            <a:pPr indent="0">
              <a:buFont typeface="Arial" panose="020B0604020202020204" pitchFamily="34" charset="0"/>
              <a:buNone/>
            </a:pPr>
            <a:r>
              <a:rPr lang="en-US" sz="2000" b="1">
                <a:solidFill>
                  <a:srgbClr val="C00000"/>
                </a:solidFill>
                <a:latin typeface="Calibri" panose="020F0502020204030204" charset="0"/>
                <a:cs typeface="Calibri" panose="020F0502020204030204" charset="0"/>
                <a:sym typeface="+mn-ea"/>
              </a:rPr>
              <a:t>Moderator Duties</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b="1">
                <a:highlight>
                  <a:srgbClr val="FFFF00"/>
                </a:highlight>
                <a:latin typeface="Calibri" panose="020F0502020204030204" charset="0"/>
                <a:cs typeface="Calibri" panose="020F0502020204030204" charset="0"/>
              </a:rPr>
              <a:t>YOU ARE THE BOSS!</a:t>
            </a:r>
            <a:r>
              <a:rPr lang="en-US" sz="2000">
                <a:latin typeface="Calibri" panose="020F0502020204030204" charset="0"/>
                <a:cs typeface="Calibri" panose="020F0502020204030204" charset="0"/>
              </a:rPr>
              <a:t>  Know your job and all other jobs at the polling location.</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sym typeface="+mn-ea"/>
              </a:rPr>
              <a:t>Pick up supplies the day before (1pm - 3pm) from the RoV Office in town hall.</a:t>
            </a:r>
            <a:endParaRPr lang="en-US" sz="2000">
              <a:latin typeface="Calibri" panose="020F0502020204030204" charset="0"/>
              <a:cs typeface="Calibri" panose="020F0502020204030204" charset="0"/>
              <a:sym typeface="+mn-ea"/>
            </a:endParaRPr>
          </a:p>
          <a:p>
            <a:pPr indent="0">
              <a:buFont typeface="Arial" panose="020B0604020202020204" pitchFamily="34" charset="0"/>
              <a:buNone/>
            </a:pPr>
            <a:endParaRPr lang="en-US" sz="1400">
              <a:latin typeface="Calibri" panose="020F0502020204030204" charset="0"/>
              <a:cs typeface="Calibri" panose="020F0502020204030204" charset="0"/>
              <a:sym typeface="+mn-ea"/>
            </a:endParaRPr>
          </a:p>
          <a:p>
            <a:pPr marL="342900" indent="-342900">
              <a:buFont typeface="Arial" panose="020B0604020202020204" pitchFamily="34" charset="0"/>
              <a:buChar char="•"/>
            </a:pPr>
            <a:r>
              <a:rPr lang="en-US" sz="2000">
                <a:latin typeface="Calibri" panose="020F0502020204030204" charset="0"/>
                <a:cs typeface="Calibri" panose="020F0502020204030204" charset="0"/>
                <a:sym typeface="+mn-ea"/>
              </a:rPr>
              <a:t>Direct poll workers to make sure their stations are set up and ready before 6:00AM. </a:t>
            </a:r>
            <a:r>
              <a:rPr lang="en-US" sz="2000">
                <a:latin typeface="Calibri" panose="020F0502020204030204" charset="0"/>
                <a:cs typeface="Calibri" panose="020F0502020204030204" charset="0"/>
              </a:rPr>
              <a:t>Open the tabulator with assistance from the AVRs for 6:00AM opening.</a:t>
            </a:r>
            <a:endParaRPr lang="en-US" sz="2000">
              <a:latin typeface="Calibri" panose="020F0502020204030204" charset="0"/>
              <a:cs typeface="Calibri" panose="020F0502020204030204" charset="0"/>
            </a:endParaRPr>
          </a:p>
          <a:p>
            <a:pPr indent="0">
              <a:buFont typeface="Arial" panose="020B0604020202020204" pitchFamily="34" charset="0"/>
              <a:buNone/>
            </a:pPr>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sym typeface="+mn-ea"/>
              </a:rPr>
              <a:t>Complete all the forms (opening and closing) in the Moderator handbook, ensure forms are signed as needed by each worker.</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Ensure voting location is set up correctly.  (Posters, tables, IVS, tabulator, forms, booths, etc).</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Ensure each worker is doing their tasks properly.  Teach/correct workers if they need guidance.</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Direct workers for breaks, ensure constant coverage for each position.</a:t>
            </a:r>
            <a:endParaRPr lang="en-US" sz="2000">
              <a:latin typeface="Calibri" panose="020F0502020204030204" charset="0"/>
              <a:cs typeface="Calibri" panose="020F0502020204030204" charset="0"/>
            </a:endParaRPr>
          </a:p>
        </p:txBody>
      </p:sp>
      <p:pic>
        <p:nvPicPr>
          <p:cNvPr id="101" name="Picture Placeholder 100"/>
          <p:cNvPicPr/>
          <p:nvPr>
            <p:ph type="pic" sz="quarter" idx="10"/>
          </p:nvPr>
        </p:nvPicPr>
        <p:blipFill>
          <a:blip r:embed="rId1"/>
          <a:stretch>
            <a:fillRect/>
          </a:stretch>
        </p:blipFill>
        <p:spPr>
          <a:xfrm>
            <a:off x="9247505" y="555625"/>
            <a:ext cx="2367280" cy="2082165"/>
          </a:xfrm>
          <a:prstGeom prst="rect">
            <a:avLst/>
          </a:prstGeom>
          <a:noFill/>
          <a:ln w="9525">
            <a:noFill/>
          </a:ln>
        </p:spPr>
      </p:pic>
      <p:sp>
        <p:nvSpPr>
          <p:cNvPr id="4" name="Text Box 3"/>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slow" p14:dur="1000">
        <p:cover dir="d"/>
      </p:transition>
    </mc:Choice>
    <mc:Fallback>
      <p:transition spd="slow">
        <p:cover dir="d"/>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41630"/>
            <a:ext cx="7893050" cy="398780"/>
          </a:xfrm>
          <a:prstGeom prst="rect">
            <a:avLst/>
          </a:prstGeom>
          <a:noFill/>
        </p:spPr>
        <p:txBody>
          <a:bodyPr wrap="square" rtlCol="0">
            <a:spAutoFit/>
          </a:bodyPr>
          <a:lstStyle/>
          <a:p>
            <a:r>
              <a:rPr lang="en-US" altLang="zh-CN" sz="2000"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Moderator (Supplies Pickup)</a:t>
            </a:r>
            <a:endParaRPr lang="en-US" altLang="zh-CN" sz="2000"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pic>
        <p:nvPicPr>
          <p:cNvPr id="4" name="Picture Placeholder 3"/>
          <p:cNvPicPr>
            <a:picLocks noChangeAspect="1"/>
          </p:cNvPicPr>
          <p:nvPr>
            <p:ph type="pic" sz="quarter" idx="10"/>
          </p:nvPr>
        </p:nvPicPr>
        <p:blipFill>
          <a:blip r:embed="rId1"/>
          <a:stretch>
            <a:fillRect/>
          </a:stretch>
        </p:blipFill>
        <p:spPr>
          <a:xfrm>
            <a:off x="6042660" y="416560"/>
            <a:ext cx="4586605" cy="6024880"/>
          </a:xfrm>
          <a:prstGeom prst="rect">
            <a:avLst/>
          </a:prstGeom>
        </p:spPr>
      </p:pic>
      <p:sp>
        <p:nvSpPr>
          <p:cNvPr id="6" name="Text Box 5"/>
          <p:cNvSpPr txBox="1"/>
          <p:nvPr/>
        </p:nvSpPr>
        <p:spPr>
          <a:xfrm>
            <a:off x="600075" y="1257935"/>
            <a:ext cx="3962400" cy="4707890"/>
          </a:xfrm>
          <a:prstGeom prst="rect">
            <a:avLst/>
          </a:prstGeom>
          <a:noFill/>
        </p:spPr>
        <p:txBody>
          <a:bodyPr wrap="square" rtlCol="0">
            <a:spAutoFit/>
          </a:bodyPr>
          <a:p>
            <a:pPr lvl="0" indent="0">
              <a:buFont typeface="Arial" panose="020B0604020202020204" pitchFamily="34" charset="0"/>
              <a:buNone/>
            </a:pPr>
            <a:r>
              <a:rPr lang="en-US" sz="2000" b="1">
                <a:solidFill>
                  <a:srgbClr val="C00000"/>
                </a:solidFill>
                <a:latin typeface="Calibri" panose="020F0502020204030204" charset="0"/>
                <a:cs typeface="Calibri" panose="020F0502020204030204" charset="0"/>
              </a:rPr>
              <a:t>Moderator Supplies</a:t>
            </a:r>
            <a:endParaRPr lang="en-US" sz="2000" b="1">
              <a:solidFill>
                <a:srgbClr val="C00000"/>
              </a:solidFill>
              <a:latin typeface="Calibri" panose="020F0502020204030204" charset="0"/>
              <a:cs typeface="Calibri" panose="020F0502020204030204" charset="0"/>
            </a:endParaRPr>
          </a:p>
          <a:p>
            <a:pPr lvl="0" indent="0">
              <a:buFont typeface="Arial" panose="020B0604020202020204" pitchFamily="34" charset="0"/>
              <a:buNone/>
            </a:pPr>
            <a:endParaRPr lang="en-US" sz="2000" b="1">
              <a:solidFill>
                <a:srgbClr val="C00000"/>
              </a:solidFill>
              <a:latin typeface="Calibri" panose="020F0502020204030204" charset="0"/>
              <a:cs typeface="Calibri" panose="020F0502020204030204" charset="0"/>
            </a:endParaRPr>
          </a:p>
          <a:p>
            <a:pPr marL="342900" lvl="0" indent="-342900">
              <a:buFont typeface="Arial" panose="020B0604020202020204" pitchFamily="34" charset="0"/>
              <a:buChar char="•"/>
            </a:pPr>
            <a:r>
              <a:rPr lang="en-US" sz="2000">
                <a:latin typeface="Calibri" panose="020F0502020204030204" charset="0"/>
                <a:cs typeface="Calibri" panose="020F0502020204030204" charset="0"/>
              </a:rPr>
              <a:t>Check your supplies when you pick them up the day before the election. </a:t>
            </a:r>
            <a:endParaRPr lang="en-US" sz="2000">
              <a:latin typeface="Calibri" panose="020F0502020204030204" charset="0"/>
              <a:cs typeface="Calibri" panose="020F0502020204030204" charset="0"/>
            </a:endParaRPr>
          </a:p>
          <a:p>
            <a:pPr lvl="0" indent="0">
              <a:buFont typeface="Arial" panose="020B0604020202020204" pitchFamily="34" charset="0"/>
              <a:buNone/>
            </a:pPr>
            <a:endParaRPr lang="en-US" sz="2000">
              <a:latin typeface="Calibri" panose="020F0502020204030204" charset="0"/>
              <a:cs typeface="Calibri" panose="020F0502020204030204" charset="0"/>
            </a:endParaRPr>
          </a:p>
          <a:p>
            <a:pPr marL="342900" lvl="0" indent="-342900">
              <a:buFont typeface="Arial" panose="020B0604020202020204" pitchFamily="34" charset="0"/>
              <a:buChar char="•"/>
            </a:pPr>
            <a:r>
              <a:rPr lang="en-US" sz="2000">
                <a:latin typeface="Calibri" panose="020F0502020204030204" charset="0"/>
                <a:cs typeface="Calibri" panose="020F0502020204030204" charset="0"/>
              </a:rPr>
              <a:t>Check off each items on the provided checklist as you review your supplies.  Sign the form and give to Francine.</a:t>
            </a:r>
            <a:endParaRPr lang="en-US" sz="2000">
              <a:latin typeface="Calibri" panose="020F0502020204030204" charset="0"/>
              <a:cs typeface="Calibri" panose="020F0502020204030204" charset="0"/>
            </a:endParaRPr>
          </a:p>
          <a:p>
            <a:pPr marL="342900" lvl="0" indent="-342900">
              <a:buFont typeface="Arial" panose="020B0604020202020204" pitchFamily="34" charset="0"/>
              <a:buChar char="•"/>
            </a:pPr>
            <a:endParaRPr lang="en-US" sz="2000">
              <a:latin typeface="Calibri" panose="020F0502020204030204" charset="0"/>
              <a:cs typeface="Calibri" panose="020F0502020204030204" charset="0"/>
            </a:endParaRPr>
          </a:p>
          <a:p>
            <a:pPr marL="342900" lvl="0" indent="-342900">
              <a:buFont typeface="Arial" panose="020B0604020202020204" pitchFamily="34" charset="0"/>
              <a:buChar char="•"/>
            </a:pPr>
            <a:r>
              <a:rPr lang="en-US" sz="2000">
                <a:latin typeface="Calibri" panose="020F0502020204030204" charset="0"/>
                <a:cs typeface="Calibri" panose="020F0502020204030204" charset="0"/>
              </a:rPr>
              <a:t>You are responsible bringing back all items at the end of the night. (Tabulator and ballots will be picked up).</a:t>
            </a:r>
            <a:endParaRPr lang="en-US" sz="2000">
              <a:latin typeface="Calibri" panose="020F0502020204030204" charset="0"/>
              <a:cs typeface="Calibri" panose="020F050202020403020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41630"/>
            <a:ext cx="7893050" cy="398780"/>
          </a:xfrm>
          <a:prstGeom prst="rect">
            <a:avLst/>
          </a:prstGeom>
          <a:noFill/>
        </p:spPr>
        <p:txBody>
          <a:bodyPr wrap="square" rtlCol="0">
            <a:spAutoFit/>
          </a:bodyPr>
          <a:lstStyle/>
          <a:p>
            <a:r>
              <a:rPr lang="en-US" altLang="zh-CN" sz="2000"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Moderator (Supplies Return)</a:t>
            </a:r>
            <a:endParaRPr lang="en-US" altLang="zh-CN" sz="2000"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6" name="Text Box 5"/>
          <p:cNvSpPr txBox="1"/>
          <p:nvPr/>
        </p:nvSpPr>
        <p:spPr>
          <a:xfrm>
            <a:off x="6445250" y="1106805"/>
            <a:ext cx="4537075" cy="1014730"/>
          </a:xfrm>
          <a:prstGeom prst="rect">
            <a:avLst/>
          </a:prstGeom>
          <a:noFill/>
        </p:spPr>
        <p:txBody>
          <a:bodyPr wrap="square" rtlCol="0">
            <a:spAutoFit/>
          </a:bodyPr>
          <a:p>
            <a:pPr lvl="0" indent="0">
              <a:buFont typeface="Arial" panose="020B0604020202020204" pitchFamily="34" charset="0"/>
              <a:buNone/>
            </a:pPr>
            <a:r>
              <a:rPr lang="en-US" sz="2000" b="1">
                <a:solidFill>
                  <a:schemeClr val="accent2"/>
                </a:solidFill>
                <a:latin typeface="Calibri" panose="020F0502020204030204" charset="0"/>
                <a:cs typeface="Calibri" panose="020F0502020204030204" charset="0"/>
              </a:rPr>
              <a:t>Picked up by Runners (election night)</a:t>
            </a:r>
            <a:endParaRPr lang="en-US" sz="2000" b="1">
              <a:solidFill>
                <a:schemeClr val="accent2"/>
              </a:solidFill>
              <a:latin typeface="Calibri" panose="020F0502020204030204" charset="0"/>
              <a:cs typeface="Calibri" panose="020F0502020204030204" charset="0"/>
            </a:endParaRPr>
          </a:p>
          <a:p>
            <a:pPr marL="342900" lvl="0" indent="-342900">
              <a:buFont typeface="Arial" panose="020B0604020202020204" pitchFamily="34" charset="0"/>
              <a:buChar char="•"/>
            </a:pPr>
            <a:r>
              <a:rPr lang="en-US" sz="2000">
                <a:latin typeface="Calibri" panose="020F0502020204030204" charset="0"/>
                <a:cs typeface="Calibri" panose="020F0502020204030204" charset="0"/>
              </a:rPr>
              <a:t>Sealed Tabulators</a:t>
            </a:r>
            <a:endParaRPr lang="en-US" sz="2000">
              <a:latin typeface="Calibri" panose="020F0502020204030204" charset="0"/>
              <a:cs typeface="Calibri" panose="020F0502020204030204" charset="0"/>
            </a:endParaRPr>
          </a:p>
          <a:p>
            <a:pPr marL="342900" lvl="0" indent="-342900">
              <a:buFont typeface="Arial" panose="020B0604020202020204" pitchFamily="34" charset="0"/>
              <a:buChar char="•"/>
            </a:pPr>
            <a:r>
              <a:rPr lang="en-US" sz="2000">
                <a:latin typeface="Calibri" panose="020F0502020204030204" charset="0"/>
                <a:cs typeface="Calibri" panose="020F0502020204030204" charset="0"/>
              </a:rPr>
              <a:t>Sealed Ballot Bags</a:t>
            </a:r>
            <a:endParaRPr lang="en-US" sz="2000">
              <a:latin typeface="Calibri" panose="020F0502020204030204" charset="0"/>
              <a:cs typeface="Calibri" panose="020F0502020204030204" charset="0"/>
            </a:endParaRPr>
          </a:p>
        </p:txBody>
      </p:sp>
      <p:sp>
        <p:nvSpPr>
          <p:cNvPr id="7" name="Text Box 6"/>
          <p:cNvSpPr txBox="1"/>
          <p:nvPr/>
        </p:nvSpPr>
        <p:spPr>
          <a:xfrm>
            <a:off x="6445250" y="2465705"/>
            <a:ext cx="4537075" cy="3784600"/>
          </a:xfrm>
          <a:prstGeom prst="rect">
            <a:avLst/>
          </a:prstGeom>
          <a:noFill/>
        </p:spPr>
        <p:txBody>
          <a:bodyPr wrap="square" rtlCol="0">
            <a:spAutoFit/>
          </a:bodyPr>
          <a:p>
            <a:pPr lvl="0" indent="0">
              <a:buFont typeface="Arial" panose="020B0604020202020204" pitchFamily="34" charset="0"/>
              <a:buNone/>
            </a:pPr>
            <a:r>
              <a:rPr lang="en-US" sz="2000" b="1">
                <a:solidFill>
                  <a:schemeClr val="accent6"/>
                </a:solidFill>
                <a:latin typeface="Calibri" panose="020F0502020204030204" charset="0"/>
                <a:cs typeface="Calibri" panose="020F0502020204030204" charset="0"/>
                <a:sym typeface="+mn-ea"/>
              </a:rPr>
              <a:t>Picked up next day by hired staff</a:t>
            </a:r>
            <a:endParaRPr lang="en-US" sz="2000" b="1">
              <a:solidFill>
                <a:schemeClr val="accent6"/>
              </a:solidFill>
              <a:latin typeface="Calibri" panose="020F0502020204030204" charset="0"/>
              <a:cs typeface="Calibri" panose="020F0502020204030204" charset="0"/>
              <a:sym typeface="+mn-ea"/>
            </a:endParaRPr>
          </a:p>
          <a:p>
            <a:pPr marL="342900" lvl="0" indent="-342900">
              <a:buFont typeface="Arial" panose="020B0604020202020204" pitchFamily="34" charset="0"/>
              <a:buChar char="•"/>
            </a:pPr>
            <a:r>
              <a:rPr lang="en-US" sz="2000">
                <a:latin typeface="Calibri" panose="020F0502020204030204" charset="0"/>
                <a:cs typeface="Calibri" panose="020F0502020204030204" charset="0"/>
              </a:rPr>
              <a:t>Black Ballot Box (empty)</a:t>
            </a:r>
            <a:endParaRPr lang="en-US" sz="2000">
              <a:latin typeface="Calibri" panose="020F0502020204030204" charset="0"/>
              <a:cs typeface="Calibri" panose="020F0502020204030204" charset="0"/>
            </a:endParaRPr>
          </a:p>
          <a:p>
            <a:pPr marL="342900" lvl="0" indent="-342900">
              <a:buFont typeface="Arial" panose="020B0604020202020204" pitchFamily="34" charset="0"/>
              <a:buChar char="•"/>
            </a:pPr>
            <a:r>
              <a:rPr lang="en-US" sz="2000">
                <a:latin typeface="Calibri" panose="020F0502020204030204" charset="0"/>
                <a:cs typeface="Calibri" panose="020F0502020204030204" charset="0"/>
              </a:rPr>
              <a:t>Sneeze shields</a:t>
            </a:r>
            <a:endParaRPr lang="en-US" sz="2000">
              <a:latin typeface="Calibri" panose="020F0502020204030204" charset="0"/>
              <a:cs typeface="Calibri" panose="020F0502020204030204" charset="0"/>
            </a:endParaRPr>
          </a:p>
          <a:p>
            <a:pPr marL="342900" lvl="0" indent="-342900">
              <a:buFont typeface="Arial" panose="020B0604020202020204" pitchFamily="34" charset="0"/>
              <a:buChar char="•"/>
            </a:pPr>
            <a:r>
              <a:rPr lang="en-US" sz="2000">
                <a:latin typeface="Calibri" panose="020F0502020204030204" charset="0"/>
                <a:cs typeface="Calibri" panose="020F0502020204030204" charset="0"/>
              </a:rPr>
              <a:t>Voting booths</a:t>
            </a:r>
            <a:endParaRPr lang="en-US" sz="2000">
              <a:latin typeface="Calibri" panose="020F0502020204030204" charset="0"/>
              <a:cs typeface="Calibri" panose="020F0502020204030204" charset="0"/>
            </a:endParaRPr>
          </a:p>
          <a:p>
            <a:pPr marL="342900" lvl="0" indent="-342900">
              <a:buFont typeface="Arial" panose="020B0604020202020204" pitchFamily="34" charset="0"/>
              <a:buChar char="•"/>
            </a:pPr>
            <a:r>
              <a:rPr lang="en-US" sz="2000">
                <a:latin typeface="Calibri" panose="020F0502020204030204" charset="0"/>
                <a:cs typeface="Calibri" panose="020F0502020204030204" charset="0"/>
              </a:rPr>
              <a:t>UPS Battery</a:t>
            </a:r>
            <a:endParaRPr lang="en-US" sz="2000">
              <a:latin typeface="Calibri" panose="020F0502020204030204" charset="0"/>
              <a:cs typeface="Calibri" panose="020F0502020204030204" charset="0"/>
            </a:endParaRPr>
          </a:p>
          <a:p>
            <a:pPr marL="342900" lvl="0" indent="-342900">
              <a:buFont typeface="Arial" panose="020B0604020202020204" pitchFamily="34" charset="0"/>
              <a:buChar char="•"/>
            </a:pPr>
            <a:r>
              <a:rPr lang="en-US" sz="2000">
                <a:latin typeface="Calibri" panose="020F0502020204030204" charset="0"/>
                <a:cs typeface="Calibri" panose="020F0502020204030204" charset="0"/>
              </a:rPr>
              <a:t>Stanchions</a:t>
            </a:r>
            <a:endParaRPr lang="en-US" sz="2000">
              <a:latin typeface="Calibri" panose="020F0502020204030204" charset="0"/>
              <a:cs typeface="Calibri" panose="020F0502020204030204" charset="0"/>
            </a:endParaRPr>
          </a:p>
          <a:p>
            <a:pPr marL="342900" lvl="0" indent="-342900">
              <a:buFont typeface="Arial" panose="020B0604020202020204" pitchFamily="34" charset="0"/>
              <a:buChar char="•"/>
            </a:pPr>
            <a:r>
              <a:rPr lang="en-US" sz="2000">
                <a:latin typeface="Calibri" panose="020F0502020204030204" charset="0"/>
                <a:cs typeface="Calibri" panose="020F0502020204030204" charset="0"/>
              </a:rPr>
              <a:t>Outdoor signs (75 ft, Voter Here, etc.)   </a:t>
            </a:r>
            <a:br>
              <a:rPr lang="en-US" sz="2000">
                <a:latin typeface="Calibri" panose="020F0502020204030204" charset="0"/>
                <a:cs typeface="Calibri" panose="020F0502020204030204" charset="0"/>
              </a:rPr>
            </a:br>
            <a:r>
              <a:rPr lang="en-US" sz="1600">
                <a:latin typeface="Calibri" panose="020F0502020204030204" charset="0"/>
                <a:cs typeface="Calibri" panose="020F0502020204030204" charset="0"/>
              </a:rPr>
              <a:t>Please bring all signs inside and place near the black box.</a:t>
            </a:r>
            <a:endParaRPr lang="en-US" sz="2000">
              <a:latin typeface="Calibri" panose="020F0502020204030204" charset="0"/>
              <a:cs typeface="Calibri" panose="020F0502020204030204" charset="0"/>
            </a:endParaRPr>
          </a:p>
          <a:p>
            <a:pPr marL="342900" lvl="0" indent="-342900">
              <a:buFont typeface="Arial" panose="020B0604020202020204" pitchFamily="34" charset="0"/>
              <a:buChar char="•"/>
            </a:pPr>
            <a:endParaRPr lang="en-US" sz="2000">
              <a:latin typeface="Calibri" panose="020F0502020204030204" charset="0"/>
              <a:cs typeface="Calibri" panose="020F0502020204030204" charset="0"/>
            </a:endParaRPr>
          </a:p>
          <a:p>
            <a:pPr lvl="0" indent="0">
              <a:buFont typeface="Arial" panose="020B0604020202020204" pitchFamily="34" charset="0"/>
              <a:buNone/>
            </a:pPr>
            <a:r>
              <a:rPr lang="en-US" sz="1600" b="1">
                <a:solidFill>
                  <a:srgbClr val="C00000"/>
                </a:solidFill>
                <a:latin typeface="Calibri" panose="020F0502020204030204" charset="0"/>
                <a:cs typeface="Calibri" panose="020F0502020204030204" charset="0"/>
              </a:rPr>
              <a:t>NOTE: </a:t>
            </a:r>
            <a:r>
              <a:rPr lang="en-US" sz="1600">
                <a:latin typeface="Calibri" panose="020F0502020204030204" charset="0"/>
                <a:cs typeface="Calibri" panose="020F0502020204030204" charset="0"/>
              </a:rPr>
              <a:t>Tables and chairs are usually owned by the location where voting occurred at.  The custodian at each location will take them down.</a:t>
            </a:r>
            <a:endParaRPr lang="en-US" sz="1600">
              <a:latin typeface="Calibri" panose="020F0502020204030204" charset="0"/>
              <a:cs typeface="Calibri" panose="020F0502020204030204" charset="0"/>
            </a:endParaRPr>
          </a:p>
        </p:txBody>
      </p:sp>
      <p:sp>
        <p:nvSpPr>
          <p:cNvPr id="8" name="Text Box 7"/>
          <p:cNvSpPr txBox="1"/>
          <p:nvPr/>
        </p:nvSpPr>
        <p:spPr>
          <a:xfrm>
            <a:off x="862965" y="1106805"/>
            <a:ext cx="4646295" cy="5139055"/>
          </a:xfrm>
          <a:prstGeom prst="rect">
            <a:avLst/>
          </a:prstGeom>
          <a:noFill/>
        </p:spPr>
        <p:txBody>
          <a:bodyPr wrap="square" rtlCol="0">
            <a:spAutoFit/>
          </a:bodyPr>
          <a:p>
            <a:pPr lvl="0" indent="0">
              <a:buFont typeface="Arial" panose="020B0604020202020204" pitchFamily="34" charset="0"/>
              <a:buNone/>
            </a:pPr>
            <a:r>
              <a:rPr lang="en-US" sz="2000" b="1">
                <a:solidFill>
                  <a:srgbClr val="C00000"/>
                </a:solidFill>
                <a:latin typeface="Calibri" panose="020F0502020204030204" charset="0"/>
                <a:cs typeface="Calibri" panose="020F0502020204030204" charset="0"/>
              </a:rPr>
              <a:t>Moderators Responsible to Return:</a:t>
            </a:r>
            <a:endParaRPr lang="en-US" sz="2000" b="1">
              <a:solidFill>
                <a:srgbClr val="C00000"/>
              </a:solidFill>
              <a:latin typeface="Calibri" panose="020F0502020204030204" charset="0"/>
              <a:cs typeface="Calibri" panose="020F0502020204030204" charset="0"/>
            </a:endParaRPr>
          </a:p>
          <a:p>
            <a:pPr marL="342900" lvl="0" indent="-342900">
              <a:buFont typeface="Arial" panose="020B0604020202020204" pitchFamily="34" charset="0"/>
              <a:buChar char="•"/>
            </a:pPr>
            <a:r>
              <a:rPr lang="en-US" sz="2000">
                <a:latin typeface="Calibri" panose="020F0502020204030204" charset="0"/>
                <a:cs typeface="Calibri" panose="020F0502020204030204" charset="0"/>
              </a:rPr>
              <a:t>VoterCheckList Laptops</a:t>
            </a:r>
            <a:endParaRPr lang="en-US" sz="2000">
              <a:latin typeface="Calibri" panose="020F0502020204030204" charset="0"/>
              <a:cs typeface="Calibri" panose="020F0502020204030204" charset="0"/>
            </a:endParaRPr>
          </a:p>
          <a:p>
            <a:pPr marL="800100" lvl="1" indent="-342900">
              <a:buFont typeface="Arial" panose="020B0604020202020204" pitchFamily="34" charset="0"/>
              <a:buChar char="•"/>
            </a:pPr>
            <a:r>
              <a:rPr lang="en-US" sz="1600">
                <a:latin typeface="Calibri" panose="020F0502020204030204" charset="0"/>
                <a:cs typeface="Calibri" panose="020F0502020204030204" charset="0"/>
              </a:rPr>
              <a:t>w/ power supplies, mouse, USB stick, extension cord, power strip</a:t>
            </a:r>
            <a:endParaRPr lang="en-US" sz="1600">
              <a:latin typeface="Calibri" panose="020F0502020204030204" charset="0"/>
              <a:cs typeface="Calibri" panose="020F0502020204030204" charset="0"/>
            </a:endParaRPr>
          </a:p>
          <a:p>
            <a:pPr marL="342900" lvl="0" indent="-342900">
              <a:buFont typeface="Arial" panose="020B0604020202020204" pitchFamily="34" charset="0"/>
              <a:buChar char="•"/>
            </a:pPr>
            <a:r>
              <a:rPr lang="en-US" sz="2000">
                <a:latin typeface="Calibri" panose="020F0502020204030204" charset="0"/>
                <a:cs typeface="Calibri" panose="020F0502020204030204" charset="0"/>
              </a:rPr>
              <a:t>Moderator Binder </a:t>
            </a:r>
            <a:endParaRPr lang="en-US" sz="2000">
              <a:latin typeface="Calibri" panose="020F0502020204030204" charset="0"/>
              <a:cs typeface="Calibri" panose="020F0502020204030204" charset="0"/>
            </a:endParaRPr>
          </a:p>
          <a:p>
            <a:pPr marL="800100" lvl="1" indent="-342900">
              <a:buFont typeface="Arial" panose="020B0604020202020204" pitchFamily="34" charset="0"/>
              <a:buChar char="•"/>
            </a:pPr>
            <a:r>
              <a:rPr lang="en-US" sz="1600">
                <a:latin typeface="Calibri" panose="020F0502020204030204" charset="0"/>
                <a:cs typeface="Calibri" panose="020F0502020204030204" charset="0"/>
              </a:rPr>
              <a:t>w/ completed reports, forms</a:t>
            </a:r>
            <a:endParaRPr lang="en-US" sz="1600">
              <a:latin typeface="Calibri" panose="020F0502020204030204" charset="0"/>
              <a:cs typeface="Calibri" panose="020F0502020204030204" charset="0"/>
            </a:endParaRPr>
          </a:p>
          <a:p>
            <a:pPr marL="342900" lvl="0" indent="-342900">
              <a:buFont typeface="Arial" panose="020B0604020202020204" pitchFamily="34" charset="0"/>
              <a:buChar char="•"/>
            </a:pPr>
            <a:r>
              <a:rPr lang="en-US" sz="2000">
                <a:latin typeface="Calibri" panose="020F0502020204030204" charset="0"/>
                <a:cs typeface="Calibri" panose="020F0502020204030204" charset="0"/>
              </a:rPr>
              <a:t>Unused ballots</a:t>
            </a:r>
            <a:endParaRPr lang="en-US" sz="2000">
              <a:latin typeface="Calibri" panose="020F0502020204030204" charset="0"/>
              <a:cs typeface="Calibri" panose="020F0502020204030204" charset="0"/>
            </a:endParaRPr>
          </a:p>
          <a:p>
            <a:pPr marL="342900" lvl="0" indent="-342900">
              <a:buFont typeface="Arial" panose="020B0604020202020204" pitchFamily="34" charset="0"/>
              <a:buChar char="•"/>
            </a:pPr>
            <a:r>
              <a:rPr lang="en-US" sz="2000">
                <a:latin typeface="Calibri" panose="020F0502020204030204" charset="0"/>
                <a:cs typeface="Calibri" panose="020F0502020204030204" charset="0"/>
              </a:rPr>
              <a:t>Moderator Bag w/ all supplies</a:t>
            </a:r>
            <a:endParaRPr lang="en-US" sz="2000">
              <a:latin typeface="Calibri" panose="020F0502020204030204" charset="0"/>
              <a:cs typeface="Calibri" panose="020F0502020204030204" charset="0"/>
            </a:endParaRPr>
          </a:p>
          <a:p>
            <a:pPr marL="800100" lvl="1" indent="-342900">
              <a:buFont typeface="Arial" panose="020B0604020202020204" pitchFamily="34" charset="0"/>
              <a:buChar char="•"/>
            </a:pPr>
            <a:r>
              <a:rPr lang="en-US" sz="1200">
                <a:latin typeface="Calibri" panose="020F0502020204030204" charset="0"/>
                <a:cs typeface="Calibri" panose="020F0502020204030204" charset="0"/>
              </a:rPr>
              <a:t>Backup Checkers list</a:t>
            </a:r>
            <a:endParaRPr lang="en-US" sz="1200">
              <a:latin typeface="Calibri" panose="020F0502020204030204" charset="0"/>
              <a:cs typeface="Calibri" panose="020F0502020204030204" charset="0"/>
            </a:endParaRPr>
          </a:p>
          <a:p>
            <a:pPr marL="800100" lvl="1" indent="-342900">
              <a:buFont typeface="Arial" panose="020B0604020202020204" pitchFamily="34" charset="0"/>
              <a:buChar char="•"/>
            </a:pPr>
            <a:r>
              <a:rPr lang="en-US" sz="1200">
                <a:latin typeface="Calibri" panose="020F0502020204030204" charset="0"/>
                <a:cs typeface="Calibri" panose="020F0502020204030204" charset="0"/>
              </a:rPr>
              <a:t>Ballot Pens</a:t>
            </a:r>
            <a:endParaRPr lang="en-US" sz="1200">
              <a:latin typeface="Calibri" panose="020F0502020204030204" charset="0"/>
              <a:cs typeface="Calibri" panose="020F0502020204030204" charset="0"/>
            </a:endParaRPr>
          </a:p>
          <a:p>
            <a:pPr marL="800100" lvl="1" indent="-342900">
              <a:buFont typeface="Arial" panose="020B0604020202020204" pitchFamily="34" charset="0"/>
              <a:buChar char="•"/>
            </a:pPr>
            <a:r>
              <a:rPr lang="en-US" sz="1200">
                <a:latin typeface="Calibri" panose="020F0502020204030204" charset="0"/>
                <a:cs typeface="Calibri" panose="020F0502020204030204" charset="0"/>
              </a:rPr>
              <a:t>Privacy Folders</a:t>
            </a:r>
            <a:endParaRPr lang="en-US" sz="1200">
              <a:latin typeface="Calibri" panose="020F0502020204030204" charset="0"/>
              <a:cs typeface="Calibri" panose="020F0502020204030204" charset="0"/>
            </a:endParaRPr>
          </a:p>
          <a:p>
            <a:pPr marL="800100" lvl="1" indent="-342900">
              <a:buFont typeface="Arial" panose="020B0604020202020204" pitchFamily="34" charset="0"/>
              <a:buChar char="•"/>
            </a:pPr>
            <a:r>
              <a:rPr lang="en-US" sz="1200">
                <a:latin typeface="Calibri" panose="020F0502020204030204" charset="0"/>
                <a:cs typeface="Calibri" panose="020F0502020204030204" charset="0"/>
              </a:rPr>
              <a:t>“I Voted” stickers</a:t>
            </a:r>
            <a:endParaRPr lang="en-US" sz="1200">
              <a:latin typeface="Calibri" panose="020F0502020204030204" charset="0"/>
              <a:cs typeface="Calibri" panose="020F0502020204030204" charset="0"/>
            </a:endParaRPr>
          </a:p>
          <a:p>
            <a:pPr marL="800100" lvl="1" indent="-342900">
              <a:buFont typeface="Arial" panose="020B0604020202020204" pitchFamily="34" charset="0"/>
              <a:buChar char="•"/>
            </a:pPr>
            <a:r>
              <a:rPr lang="en-US" sz="1200">
                <a:latin typeface="Calibri" panose="020F0502020204030204" charset="0"/>
                <a:cs typeface="Calibri" panose="020F0502020204030204" charset="0"/>
              </a:rPr>
              <a:t>Seal Cutter</a:t>
            </a:r>
            <a:endParaRPr lang="en-US" sz="1200">
              <a:latin typeface="Calibri" panose="020F0502020204030204" charset="0"/>
              <a:cs typeface="Calibri" panose="020F0502020204030204" charset="0"/>
            </a:endParaRPr>
          </a:p>
          <a:p>
            <a:pPr marL="800100" lvl="1" indent="-342900">
              <a:buFont typeface="Arial" panose="020B0604020202020204" pitchFamily="34" charset="0"/>
              <a:buChar char="•"/>
            </a:pPr>
            <a:r>
              <a:rPr lang="en-US" sz="1200">
                <a:latin typeface="Calibri" panose="020F0502020204030204" charset="0"/>
                <a:cs typeface="Calibri" panose="020F0502020204030204" charset="0"/>
              </a:rPr>
              <a:t>“Spoiled Stamps”w/ Ink Pad</a:t>
            </a:r>
            <a:endParaRPr lang="en-US" sz="1200">
              <a:latin typeface="Calibri" panose="020F0502020204030204" charset="0"/>
              <a:cs typeface="Calibri" panose="020F0502020204030204" charset="0"/>
            </a:endParaRPr>
          </a:p>
          <a:p>
            <a:pPr marL="800100" lvl="1" indent="-342900">
              <a:buFont typeface="Arial" panose="020B0604020202020204" pitchFamily="34" charset="0"/>
              <a:buChar char="•"/>
            </a:pPr>
            <a:r>
              <a:rPr lang="en-US" sz="1200">
                <a:latin typeface="Calibri" panose="020F0502020204030204" charset="0"/>
                <a:cs typeface="Calibri" panose="020F0502020204030204" charset="0"/>
              </a:rPr>
              <a:t>Voter Checked Slips</a:t>
            </a:r>
            <a:endParaRPr lang="en-US" sz="1200">
              <a:latin typeface="Calibri" panose="020F0502020204030204" charset="0"/>
              <a:cs typeface="Calibri" panose="020F0502020204030204" charset="0"/>
            </a:endParaRPr>
          </a:p>
          <a:p>
            <a:pPr marL="800100" lvl="1" indent="-342900">
              <a:buFont typeface="Arial" panose="020B0604020202020204" pitchFamily="34" charset="0"/>
              <a:buChar char="•"/>
            </a:pPr>
            <a:r>
              <a:rPr lang="en-US" sz="1200">
                <a:latin typeface="Calibri" panose="020F0502020204030204" charset="0"/>
                <a:cs typeface="Calibri" panose="020F0502020204030204" charset="0"/>
              </a:rPr>
              <a:t>Moderator Handbook/Instructions</a:t>
            </a:r>
            <a:endParaRPr lang="en-US" sz="1200">
              <a:latin typeface="Calibri" panose="020F0502020204030204" charset="0"/>
              <a:cs typeface="Calibri" panose="020F0502020204030204" charset="0"/>
            </a:endParaRPr>
          </a:p>
          <a:p>
            <a:pPr marL="800100" lvl="1" indent="-342900">
              <a:buFont typeface="Arial" panose="020B0604020202020204" pitchFamily="34" charset="0"/>
              <a:buChar char="•"/>
            </a:pPr>
            <a:r>
              <a:rPr lang="en-US" sz="1200">
                <a:latin typeface="Calibri" panose="020F0502020204030204" charset="0"/>
                <a:cs typeface="Calibri" panose="020F0502020204030204" charset="0"/>
              </a:rPr>
              <a:t>AVR Handbook</a:t>
            </a:r>
            <a:endParaRPr lang="en-US" sz="1200">
              <a:latin typeface="Calibri" panose="020F0502020204030204" charset="0"/>
              <a:cs typeface="Calibri" panose="020F0502020204030204" charset="0"/>
            </a:endParaRPr>
          </a:p>
          <a:p>
            <a:pPr marL="800100" lvl="1" indent="-342900">
              <a:buFont typeface="Arial" panose="020B0604020202020204" pitchFamily="34" charset="0"/>
              <a:buChar char="•"/>
            </a:pPr>
            <a:r>
              <a:rPr lang="en-US" sz="1200">
                <a:latin typeface="Calibri" panose="020F0502020204030204" charset="0"/>
                <a:cs typeface="Calibri" panose="020F0502020204030204" charset="0"/>
              </a:rPr>
              <a:t>‘Inside’ Signs</a:t>
            </a:r>
            <a:endParaRPr lang="en-US" sz="1200">
              <a:latin typeface="Calibri" panose="020F0502020204030204" charset="0"/>
              <a:cs typeface="Calibri" panose="020F0502020204030204" charset="0"/>
            </a:endParaRPr>
          </a:p>
          <a:p>
            <a:pPr marL="800100" lvl="1" indent="-342900">
              <a:buFont typeface="Arial" panose="020B0604020202020204" pitchFamily="34" charset="0"/>
              <a:buChar char="•"/>
            </a:pPr>
            <a:r>
              <a:rPr lang="en-US" sz="1200">
                <a:latin typeface="Calibri" panose="020F0502020204030204" charset="0"/>
                <a:cs typeface="Calibri" panose="020F0502020204030204" charset="0"/>
              </a:rPr>
              <a:t>Election worker name tags</a:t>
            </a:r>
            <a:endParaRPr lang="en-US" sz="1200">
              <a:latin typeface="Calibri" panose="020F0502020204030204" charset="0"/>
              <a:cs typeface="Calibri" panose="020F0502020204030204" charset="0"/>
            </a:endParaRPr>
          </a:p>
          <a:p>
            <a:pPr marL="800100" lvl="1" indent="-342900">
              <a:buFont typeface="Arial" panose="020B0604020202020204" pitchFamily="34" charset="0"/>
              <a:buChar char="•"/>
            </a:pPr>
            <a:r>
              <a:rPr lang="en-US" sz="1200">
                <a:latin typeface="Calibri" panose="020F0502020204030204" charset="0"/>
                <a:cs typeface="Calibri" panose="020F0502020204030204" charset="0"/>
              </a:rPr>
              <a:t>Pens, Pencils, Rulers, Highlighters</a:t>
            </a:r>
            <a:endParaRPr lang="en-US" sz="1200">
              <a:latin typeface="Calibri" panose="020F0502020204030204" charset="0"/>
              <a:cs typeface="Calibri" panose="020F0502020204030204" charset="0"/>
            </a:endParaRPr>
          </a:p>
          <a:p>
            <a:pPr marL="800100" lvl="1" indent="-342900">
              <a:buFont typeface="Arial" panose="020B0604020202020204" pitchFamily="34" charset="0"/>
              <a:buChar char="•"/>
            </a:pPr>
            <a:r>
              <a:rPr lang="en-US" sz="1200">
                <a:latin typeface="Calibri" panose="020F0502020204030204" charset="0"/>
                <a:cs typeface="Calibri" panose="020F0502020204030204" charset="0"/>
              </a:rPr>
              <a:t>75ft String</a:t>
            </a:r>
            <a:endParaRPr lang="en-US" sz="1200">
              <a:latin typeface="Calibri" panose="020F0502020204030204" charset="0"/>
              <a:cs typeface="Calibri" panose="020F0502020204030204" charset="0"/>
            </a:endParaRPr>
          </a:p>
          <a:p>
            <a:pPr marL="800100" lvl="1" indent="-342900">
              <a:buFont typeface="Arial" panose="020B0604020202020204" pitchFamily="34" charset="0"/>
              <a:buChar char="•"/>
            </a:pPr>
            <a:r>
              <a:rPr lang="en-US" sz="1200">
                <a:latin typeface="Calibri" panose="020F0502020204030204" charset="0"/>
                <a:cs typeface="Calibri" panose="020F0502020204030204" charset="0"/>
              </a:rPr>
              <a:t>Small US flag </a:t>
            </a:r>
            <a:endParaRPr lang="en-US" sz="1200">
              <a:latin typeface="Calibri" panose="020F0502020204030204" charset="0"/>
              <a:cs typeface="Calibri" panose="020F0502020204030204" charset="0"/>
            </a:endParaRPr>
          </a:p>
          <a:p>
            <a:pPr marL="800100" lvl="1" indent="-342900">
              <a:buFont typeface="Arial" panose="020B0604020202020204" pitchFamily="34" charset="0"/>
              <a:buChar char="•"/>
            </a:pPr>
            <a:r>
              <a:rPr lang="en-US" sz="1200">
                <a:latin typeface="Calibri" panose="020F0502020204030204" charset="0"/>
                <a:cs typeface="Calibri" panose="020F0502020204030204" charset="0"/>
              </a:rPr>
              <a:t>All other supplies</a:t>
            </a:r>
            <a:endParaRPr lang="en-US" sz="1200">
              <a:latin typeface="Calibri" panose="020F0502020204030204" charset="0"/>
              <a:cs typeface="Calibri" panose="020F0502020204030204" charset="0"/>
            </a:endParaRPr>
          </a:p>
        </p:txBody>
      </p:sp>
      <p:sp>
        <p:nvSpPr>
          <p:cNvPr id="10" name="Text Box 9"/>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pic>
        <p:nvPicPr>
          <p:cNvPr id="53" name="稻壳儿春秋广告/盗版必究        原创来源：http://chn.docer.com/works?userid=199329941#!/work_time" descr="C:\Users\Matthew Katra\Pictures\NaugDuckDay.jpgNaugDuckDay"/>
          <p:cNvPicPr>
            <a:picLocks noGrp="1" noChangeAspect="1"/>
          </p:cNvPicPr>
          <p:nvPr>
            <p:ph type="pic" sz="quarter" idx="10"/>
          </p:nvPr>
        </p:nvPicPr>
        <p:blipFill>
          <a:blip r:embed="rId1"/>
          <a:srcRect/>
          <a:stretch>
            <a:fillRect/>
          </a:stretch>
        </p:blipFill>
        <p:spPr>
          <a:xfrm>
            <a:off x="1588" y="0"/>
            <a:ext cx="6071870" cy="6858000"/>
          </a:xfrm>
        </p:spPr>
      </p:pic>
      <p:sp>
        <p:nvSpPr>
          <p:cNvPr id="29" name="稻壳儿春秋广告/盗版必究        原创来源：http://chn.docer.com/works?userid=199329941#!/work_time"/>
          <p:cNvSpPr txBox="1"/>
          <p:nvPr/>
        </p:nvSpPr>
        <p:spPr>
          <a:xfrm>
            <a:off x="7327265" y="2193925"/>
            <a:ext cx="4281170" cy="755650"/>
          </a:xfrm>
          <a:prstGeom prst="rect">
            <a:avLst/>
          </a:prstGeom>
          <a:noFill/>
        </p:spPr>
        <p:txBody>
          <a:bodyPr wrap="square" rtlCol="0">
            <a:spAutoFit/>
          </a:bodyPr>
          <a:lstStyle/>
          <a:p>
            <a:pPr lvl="0" algn="r">
              <a:lnSpc>
                <a:spcPct val="120000"/>
              </a:lnSpc>
            </a:pPr>
            <a:r>
              <a:rPr lang="en-US" altLang="zh-CN" sz="3600" b="1"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SPECIAL TOPICS</a:t>
            </a:r>
            <a:r>
              <a:rPr lang="en-US" altLang="zh-CN" sz="3600" dirty="0">
                <a:solidFill>
                  <a:prstClr val="black"/>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 </a:t>
            </a:r>
            <a:endParaRPr lang="en-US" altLang="zh-CN" sz="3600" dirty="0">
              <a:solidFill>
                <a:prstClr val="black"/>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4" name="稻壳儿春秋广告/盗版必究        原创来源：http://chn.docer.com/works?userid=199329941#!/work_time"/>
          <p:cNvSpPr/>
          <p:nvPr/>
        </p:nvSpPr>
        <p:spPr>
          <a:xfrm>
            <a:off x="1735715" y="1"/>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25" name="稻壳儿春秋广告/盗版必究        原创来源：http://chn.docer.com/works?userid=199329941#!/work_time"/>
          <p:cNvSpPr/>
          <p:nvPr/>
        </p:nvSpPr>
        <p:spPr>
          <a:xfrm>
            <a:off x="4350363" y="1714500"/>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27" name="稻壳儿春秋广告/盗版必究        原创来源：http://chn.docer.com/works?userid=199329941#!/work_time"/>
          <p:cNvSpPr/>
          <p:nvPr/>
        </p:nvSpPr>
        <p:spPr>
          <a:xfrm flipV="1">
            <a:off x="1735715" y="5143501"/>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28" name="稻壳儿春秋广告/盗版必究        原创来源：http://chn.docer.com/works?userid=199329941#!/work_time"/>
          <p:cNvSpPr/>
          <p:nvPr/>
        </p:nvSpPr>
        <p:spPr>
          <a:xfrm flipV="1">
            <a:off x="4350363" y="3429002"/>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2" name="Text Box 1"/>
          <p:cNvSpPr txBox="1"/>
          <p:nvPr/>
        </p:nvSpPr>
        <p:spPr>
          <a:xfrm>
            <a:off x="7606030" y="2872740"/>
            <a:ext cx="4002405" cy="2861310"/>
          </a:xfrm>
          <a:prstGeom prst="rect">
            <a:avLst/>
          </a:prstGeom>
          <a:noFill/>
        </p:spPr>
        <p:txBody>
          <a:bodyPr wrap="square" rtlCol="0">
            <a:spAutoFit/>
          </a:bodyPr>
          <a:p>
            <a:pPr indent="0" algn="r">
              <a:buNone/>
            </a:pPr>
            <a:r>
              <a:rPr lang="en-US" sz="2000">
                <a:latin typeface="Calibri" panose="020F0502020204030204" charset="0"/>
                <a:cs typeface="Calibri" panose="020F0502020204030204" charset="0"/>
              </a:rPr>
              <a:t>Reports</a:t>
            </a:r>
            <a:endParaRPr lang="en-US" sz="2000">
              <a:latin typeface="Calibri" panose="020F0502020204030204" charset="0"/>
              <a:cs typeface="Calibri" panose="020F0502020204030204" charset="0"/>
            </a:endParaRPr>
          </a:p>
          <a:p>
            <a:pPr indent="0" algn="r">
              <a:buNone/>
            </a:pPr>
            <a:r>
              <a:rPr lang="en-US" sz="2000">
                <a:latin typeface="Calibri" panose="020F0502020204030204" charset="0"/>
                <a:cs typeface="Calibri" panose="020F0502020204030204" charset="0"/>
              </a:rPr>
              <a:t>Write-In Candidates</a:t>
            </a:r>
            <a:endParaRPr lang="en-US" sz="2000">
              <a:latin typeface="Calibri" panose="020F0502020204030204" charset="0"/>
              <a:cs typeface="Calibri" panose="020F0502020204030204" charset="0"/>
            </a:endParaRPr>
          </a:p>
          <a:p>
            <a:pPr indent="0" algn="r">
              <a:buNone/>
            </a:pPr>
            <a:r>
              <a:rPr lang="en-US" sz="2000">
                <a:latin typeface="Calibri" panose="020F0502020204030204" charset="0"/>
                <a:cs typeface="Calibri" panose="020F0502020204030204" charset="0"/>
              </a:rPr>
              <a:t>Curbside Voting</a:t>
            </a:r>
            <a:endParaRPr lang="en-US" sz="2000">
              <a:latin typeface="Calibri" panose="020F0502020204030204" charset="0"/>
              <a:cs typeface="Calibri" panose="020F0502020204030204" charset="0"/>
            </a:endParaRPr>
          </a:p>
          <a:p>
            <a:pPr indent="0" algn="r">
              <a:buNone/>
            </a:pPr>
            <a:r>
              <a:rPr lang="en-US" sz="2000">
                <a:latin typeface="Calibri" panose="020F0502020204030204" charset="0"/>
                <a:cs typeface="Calibri" panose="020F0502020204030204" charset="0"/>
              </a:rPr>
              <a:t>Voter Transfers</a:t>
            </a:r>
            <a:endParaRPr lang="en-US" sz="2000">
              <a:latin typeface="Calibri" panose="020F0502020204030204" charset="0"/>
              <a:cs typeface="Calibri" panose="020F0502020204030204" charset="0"/>
            </a:endParaRPr>
          </a:p>
          <a:p>
            <a:pPr indent="0" algn="r">
              <a:buNone/>
            </a:pPr>
            <a:r>
              <a:rPr lang="en-US" sz="2000">
                <a:latin typeface="Calibri" panose="020F0502020204030204" charset="0"/>
                <a:cs typeface="Calibri" panose="020F0502020204030204" charset="0"/>
              </a:rPr>
              <a:t>Tabulator Overview</a:t>
            </a:r>
            <a:endParaRPr lang="en-US" sz="2000">
              <a:latin typeface="Calibri" panose="020F0502020204030204" charset="0"/>
              <a:cs typeface="Calibri" panose="020F0502020204030204" charset="0"/>
            </a:endParaRPr>
          </a:p>
          <a:p>
            <a:pPr indent="0" algn="r">
              <a:buNone/>
            </a:pPr>
            <a:r>
              <a:rPr lang="en-US" sz="2000">
                <a:latin typeface="Calibri" panose="020F0502020204030204" charset="0"/>
                <a:cs typeface="Calibri" panose="020F0502020204030204" charset="0"/>
              </a:rPr>
              <a:t>Submitting results @ Town Hall</a:t>
            </a:r>
            <a:endParaRPr lang="en-US" sz="2000">
              <a:latin typeface="Calibri" panose="020F0502020204030204" charset="0"/>
              <a:cs typeface="Calibri" panose="020F0502020204030204" charset="0"/>
            </a:endParaRPr>
          </a:p>
          <a:p>
            <a:pPr indent="0" algn="r">
              <a:buNone/>
            </a:pPr>
            <a:r>
              <a:rPr lang="en-US" sz="2000">
                <a:latin typeface="Calibri" panose="020F0502020204030204" charset="0"/>
                <a:cs typeface="Calibri" panose="020F0502020204030204" charset="0"/>
              </a:rPr>
              <a:t>IVS Voting</a:t>
            </a:r>
            <a:endParaRPr lang="en-US" sz="2000">
              <a:latin typeface="Calibri" panose="020F0502020204030204" charset="0"/>
              <a:cs typeface="Calibri" panose="020F0502020204030204" charset="0"/>
            </a:endParaRPr>
          </a:p>
          <a:p>
            <a:pPr indent="0" algn="r">
              <a:buNone/>
            </a:pPr>
            <a:r>
              <a:rPr lang="en-US" sz="2000">
                <a:latin typeface="Calibri" panose="020F0502020204030204" charset="0"/>
                <a:cs typeface="Calibri" panose="020F0502020204030204" charset="0"/>
              </a:rPr>
              <a:t>VoterCheckList </a:t>
            </a:r>
            <a:endParaRPr lang="en-US" sz="2000">
              <a:latin typeface="Calibri" panose="020F0502020204030204" charset="0"/>
              <a:cs typeface="Calibri" panose="020F0502020204030204" charset="0"/>
            </a:endParaRPr>
          </a:p>
          <a:p>
            <a:pPr indent="0" algn="r">
              <a:buNone/>
            </a:pPr>
            <a:endParaRPr lang="en-US" sz="2000">
              <a:latin typeface="Calibri" panose="020F0502020204030204" charset="0"/>
              <a:cs typeface="Calibri" panose="020F050202020403020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2105"/>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Reports - Training and Oath Report</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4" name="稻壳儿春秋广告/盗版必究        原创来源：http://chn.docer.com/works?userid=199329941#!/work_time"/>
          <p:cNvSpPr txBox="1"/>
          <p:nvPr/>
        </p:nvSpPr>
        <p:spPr>
          <a:xfrm>
            <a:off x="3616960" y="3455035"/>
            <a:ext cx="4971415" cy="1383665"/>
          </a:xfrm>
          <a:prstGeom prst="rect">
            <a:avLst/>
          </a:prstGeom>
          <a:noFill/>
        </p:spPr>
        <p:txBody>
          <a:bodyPr wrap="square" rtlCol="0">
            <a:spAutoFit/>
          </a:bodyPr>
          <a:p>
            <a:pPr algn="ctr">
              <a:lnSpc>
                <a:spcPct val="150000"/>
              </a:lnSpc>
            </a:pPr>
            <a:r>
              <a:rPr lang="en-US" sz="28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NO WRITE-IN’S ALLOWED IN A PRIMARY</a:t>
            </a:r>
            <a:endParaRPr lang="en-US" sz="28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pic>
        <p:nvPicPr>
          <p:cNvPr id="15" name="Picture Placeholder 14"/>
          <p:cNvPicPr>
            <a:picLocks noChangeAspect="1"/>
          </p:cNvPicPr>
          <p:nvPr>
            <p:ph type="pic" sz="quarter" idx="10"/>
          </p:nvPr>
        </p:nvPicPr>
        <p:blipFill>
          <a:blip r:embed="rId1"/>
          <a:stretch>
            <a:fillRect/>
          </a:stretch>
        </p:blipFill>
        <p:spPr>
          <a:xfrm>
            <a:off x="6457315" y="332105"/>
            <a:ext cx="4658995" cy="6112510"/>
          </a:xfrm>
          <a:prstGeom prst="rect">
            <a:avLst/>
          </a:prstGeom>
        </p:spPr>
      </p:pic>
      <p:sp>
        <p:nvSpPr>
          <p:cNvPr id="16" name="Text Box 15"/>
          <p:cNvSpPr txBox="1"/>
          <p:nvPr/>
        </p:nvSpPr>
        <p:spPr>
          <a:xfrm>
            <a:off x="840740" y="1292860"/>
            <a:ext cx="4916170" cy="2553335"/>
          </a:xfrm>
          <a:prstGeom prst="rect">
            <a:avLst/>
          </a:prstGeom>
          <a:noFill/>
        </p:spPr>
        <p:txBody>
          <a:bodyPr wrap="square" rtlCol="0">
            <a:spAutoFit/>
          </a:bodyPr>
          <a:p>
            <a:pPr marL="285750" indent="-285750">
              <a:buFont typeface="Arial" panose="020B0604020202020204" pitchFamily="34" charset="0"/>
              <a:buChar char="•"/>
            </a:pPr>
            <a:r>
              <a:rPr lang="en-US" sz="2000">
                <a:latin typeface="Calibri" panose="020F0502020204030204" charset="0"/>
                <a:cs typeface="Calibri" panose="020F0502020204030204" charset="0"/>
              </a:rPr>
              <a:t>Moderator to ensure each poll worker sign the training and oath form when workers arrive.</a:t>
            </a: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r>
              <a:rPr lang="en-US" sz="2000">
                <a:latin typeface="Calibri" panose="020F0502020204030204" charset="0"/>
                <a:cs typeface="Calibri" panose="020F0502020204030204" charset="0"/>
              </a:rPr>
              <a:t>Moderator to sign the form at end of the night. (Lower right area of form)</a:t>
            </a: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r>
              <a:rPr lang="en-US" sz="2000">
                <a:latin typeface="Calibri" panose="020F0502020204030204" charset="0"/>
                <a:cs typeface="Calibri" panose="020F0502020204030204" charset="0"/>
              </a:rPr>
              <a:t>Used for payroll processing.</a:t>
            </a:r>
            <a:endParaRPr lang="en-US" sz="2000">
              <a:latin typeface="Calibri" panose="020F0502020204030204" charset="0"/>
              <a:cs typeface="Calibri" panose="020F050202020403020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46075"/>
            <a:ext cx="374650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Oath</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pic>
        <p:nvPicPr>
          <p:cNvPr id="8" name="图片占位符 7" descr="C:\Users\Matthew Katra\Pictures\naugatuck11.jpgnaugatuck11"/>
          <p:cNvPicPr>
            <a:picLocks noGrp="1" noChangeAspect="1"/>
          </p:cNvPicPr>
          <p:nvPr>
            <p:ph type="pic" sz="quarter" idx="10"/>
          </p:nvPr>
        </p:nvPicPr>
        <p:blipFill>
          <a:blip r:embed="rId1"/>
          <a:srcRect/>
          <a:stretch>
            <a:fillRect/>
          </a:stretch>
        </p:blipFill>
        <p:spPr>
          <a:xfrm>
            <a:off x="695325" y="1453515"/>
            <a:ext cx="5908040" cy="3951605"/>
          </a:xfrm>
        </p:spPr>
      </p:pic>
      <p:sp>
        <p:nvSpPr>
          <p:cNvPr id="9" name="稻壳儿春秋广告/盗版必究        原创来源：http://chn.docer.com/works?userid=199329941#!/work_time"/>
          <p:cNvSpPr/>
          <p:nvPr/>
        </p:nvSpPr>
        <p:spPr>
          <a:xfrm>
            <a:off x="4899025" y="1980565"/>
            <a:ext cx="7023100" cy="2896870"/>
          </a:xfrm>
          <a:prstGeom prst="rect">
            <a:avLst/>
          </a:pr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0" name="稻壳儿春秋广告/盗版必究        原创来源：http://chn.docer.com/works?userid=199329941#!/work_time"/>
          <p:cNvSpPr txBox="1"/>
          <p:nvPr/>
        </p:nvSpPr>
        <p:spPr>
          <a:xfrm>
            <a:off x="5134610" y="2136775"/>
            <a:ext cx="6551295" cy="2584450"/>
          </a:xfrm>
          <a:prstGeom prst="rect">
            <a:avLst/>
          </a:prstGeom>
          <a:noFill/>
        </p:spPr>
        <p:txBody>
          <a:bodyPr wrap="square" rtlCol="0">
            <a:spAutoFit/>
          </a:bodyPr>
          <a:p>
            <a:pPr lvl="0">
              <a:lnSpc>
                <a:spcPct val="150000"/>
              </a:lnSpc>
            </a:pPr>
            <a:r>
              <a:rPr lang="en-US"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	You solemnly swear that you will faithfully discharge, according to the law, your duties as an election worker to the best of your ability, and that you will serve in this election (primary) as an official, completely impartial with respect to any any candidate, any political party, or question on the ballot; so help you God.</a:t>
            </a:r>
            <a:endParaRPr lang="en-US" altLang="zh-CN"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3" name="稻壳儿春秋广告/盗版必究        原创来源：http://chn.docer.com/works?userid=199329941#!/work_time"/>
          <p:cNvSpPr txBox="1"/>
          <p:nvPr/>
        </p:nvSpPr>
        <p:spPr>
          <a:xfrm>
            <a:off x="6095365" y="1446530"/>
            <a:ext cx="5826125" cy="534035"/>
          </a:xfrm>
          <a:prstGeom prst="rect">
            <a:avLst/>
          </a:prstGeom>
          <a:noFill/>
        </p:spPr>
        <p:txBody>
          <a:bodyPr wrap="square" rtlCol="0">
            <a:spAutoFit/>
          </a:bodyPr>
          <a:p>
            <a:pPr algn="ctr">
              <a:lnSpc>
                <a:spcPct val="120000"/>
              </a:lnSpc>
            </a:pPr>
            <a:r>
              <a:rPr lang="en-US" altLang="zh-CN" sz="2400" b="1" i="1"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Stand up, raise your right hand</a:t>
            </a:r>
            <a:endParaRPr lang="en-US" altLang="zh-CN" sz="2400" b="1" i="1"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2105"/>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Reports - Tabulator Testing and Memory Cards</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4" name="稻壳儿春秋广告/盗版必究        原创来源：http://chn.docer.com/works?userid=199329941#!/work_time"/>
          <p:cNvSpPr txBox="1"/>
          <p:nvPr/>
        </p:nvSpPr>
        <p:spPr>
          <a:xfrm>
            <a:off x="3616960" y="3455035"/>
            <a:ext cx="4971415" cy="1383665"/>
          </a:xfrm>
          <a:prstGeom prst="rect">
            <a:avLst/>
          </a:prstGeom>
          <a:noFill/>
        </p:spPr>
        <p:txBody>
          <a:bodyPr wrap="square" rtlCol="0">
            <a:spAutoFit/>
          </a:bodyPr>
          <a:p>
            <a:pPr algn="ctr">
              <a:lnSpc>
                <a:spcPct val="150000"/>
              </a:lnSpc>
            </a:pPr>
            <a:r>
              <a:rPr lang="en-US" sz="28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NO WRITE-IN’S ALLOWED IN A PRIMARY</a:t>
            </a:r>
            <a:endParaRPr lang="en-US" sz="28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pic>
        <p:nvPicPr>
          <p:cNvPr id="4" name="Picture 3"/>
          <p:cNvPicPr>
            <a:picLocks noChangeAspect="1"/>
          </p:cNvPicPr>
          <p:nvPr/>
        </p:nvPicPr>
        <p:blipFill>
          <a:blip r:embed="rId1"/>
          <a:stretch>
            <a:fillRect/>
          </a:stretch>
        </p:blipFill>
        <p:spPr>
          <a:xfrm>
            <a:off x="6461125" y="555625"/>
            <a:ext cx="4592320" cy="5987415"/>
          </a:xfrm>
          <a:prstGeom prst="rect">
            <a:avLst/>
          </a:prstGeom>
        </p:spPr>
      </p:pic>
      <p:sp>
        <p:nvSpPr>
          <p:cNvPr id="16" name="Text Box 15"/>
          <p:cNvSpPr txBox="1"/>
          <p:nvPr/>
        </p:nvSpPr>
        <p:spPr>
          <a:xfrm>
            <a:off x="840740" y="1292860"/>
            <a:ext cx="4916170" cy="3476625"/>
          </a:xfrm>
          <a:prstGeom prst="rect">
            <a:avLst/>
          </a:prstGeom>
          <a:noFill/>
        </p:spPr>
        <p:txBody>
          <a:bodyPr wrap="square" rtlCol="0">
            <a:spAutoFit/>
          </a:bodyPr>
          <a:p>
            <a:pPr marL="285750" indent="-285750">
              <a:buFont typeface="Arial" panose="020B0604020202020204" pitchFamily="34" charset="0"/>
              <a:buChar char="•"/>
            </a:pPr>
            <a:r>
              <a:rPr lang="en-US" sz="2000">
                <a:latin typeface="Calibri" panose="020F0502020204030204" charset="0"/>
                <a:cs typeface="Calibri" panose="020F0502020204030204" charset="0"/>
              </a:rPr>
              <a:t>Report completed by the Registrar of Voters before each election.</a:t>
            </a: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r>
              <a:rPr lang="en-US" sz="2000">
                <a:latin typeface="Calibri" panose="020F0502020204030204" charset="0"/>
                <a:cs typeface="Calibri" panose="020F0502020204030204" charset="0"/>
              </a:rPr>
              <a:t>Report confirms all tabulators have been tested and configured correctly for each polling place.</a:t>
            </a: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r>
              <a:rPr lang="en-US" sz="2000">
                <a:latin typeface="Calibri" panose="020F0502020204030204" charset="0"/>
                <a:cs typeface="Calibri" panose="020F0502020204030204" charset="0"/>
              </a:rPr>
              <a:t>Moderators to use as reference for tabulator seal numbers and serial numbers. Confirm all numbers match when filling in other reports.</a:t>
            </a:r>
            <a:endParaRPr lang="en-US" sz="2000">
              <a:latin typeface="Calibri" panose="020F0502020204030204" charset="0"/>
              <a:cs typeface="Calibri" panose="020F050202020403020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2105"/>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Reports - Opening the polls</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4" name="稻壳儿春秋广告/盗版必究        原创来源：http://chn.docer.com/works?userid=199329941#!/work_time"/>
          <p:cNvSpPr txBox="1"/>
          <p:nvPr/>
        </p:nvSpPr>
        <p:spPr>
          <a:xfrm>
            <a:off x="3616960" y="3455035"/>
            <a:ext cx="4971415" cy="1383665"/>
          </a:xfrm>
          <a:prstGeom prst="rect">
            <a:avLst/>
          </a:prstGeom>
          <a:noFill/>
        </p:spPr>
        <p:txBody>
          <a:bodyPr wrap="square" rtlCol="0">
            <a:spAutoFit/>
          </a:bodyPr>
          <a:p>
            <a:pPr algn="ctr">
              <a:lnSpc>
                <a:spcPct val="150000"/>
              </a:lnSpc>
            </a:pPr>
            <a:r>
              <a:rPr lang="en-US" sz="28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NO WRITE-IN’S ALLOWED IN A PRIMARY</a:t>
            </a:r>
            <a:endParaRPr lang="en-US" sz="28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pic>
        <p:nvPicPr>
          <p:cNvPr id="6" name="Picture Placeholder 5"/>
          <p:cNvPicPr>
            <a:picLocks noChangeAspect="1"/>
          </p:cNvPicPr>
          <p:nvPr>
            <p:ph type="pic" sz="quarter" idx="10"/>
          </p:nvPr>
        </p:nvPicPr>
        <p:blipFill>
          <a:blip r:embed="rId1"/>
          <a:stretch>
            <a:fillRect/>
          </a:stretch>
        </p:blipFill>
        <p:spPr>
          <a:xfrm>
            <a:off x="6459855" y="397510"/>
            <a:ext cx="4629785" cy="6062980"/>
          </a:xfrm>
          <a:prstGeom prst="rect">
            <a:avLst/>
          </a:prstGeom>
        </p:spPr>
      </p:pic>
      <p:sp>
        <p:nvSpPr>
          <p:cNvPr id="16" name="Text Box 15"/>
          <p:cNvSpPr txBox="1"/>
          <p:nvPr/>
        </p:nvSpPr>
        <p:spPr>
          <a:xfrm>
            <a:off x="840740" y="1292860"/>
            <a:ext cx="4916170" cy="2861310"/>
          </a:xfrm>
          <a:prstGeom prst="rect">
            <a:avLst/>
          </a:prstGeom>
          <a:noFill/>
        </p:spPr>
        <p:txBody>
          <a:bodyPr wrap="square" rtlCol="0">
            <a:spAutoFit/>
          </a:bodyPr>
          <a:p>
            <a:pPr marL="285750" indent="-285750">
              <a:buFont typeface="Arial" panose="020B0604020202020204" pitchFamily="34" charset="0"/>
              <a:buChar char="•"/>
            </a:pPr>
            <a:r>
              <a:rPr lang="en-US" sz="2000">
                <a:latin typeface="Calibri" panose="020F0502020204030204" charset="0"/>
                <a:cs typeface="Calibri" panose="020F0502020204030204" charset="0"/>
              </a:rPr>
              <a:t>Moderators and ARV’s to complete this report when opening the tabulator </a:t>
            </a:r>
            <a:r>
              <a:rPr lang="en-US" sz="2000" b="1">
                <a:latin typeface="Calibri" panose="020F0502020204030204" charset="0"/>
                <a:cs typeface="Calibri" panose="020F0502020204030204" charset="0"/>
              </a:rPr>
              <a:t>before</a:t>
            </a:r>
            <a:r>
              <a:rPr lang="en-US" sz="2000">
                <a:latin typeface="Calibri" panose="020F0502020204030204" charset="0"/>
                <a:cs typeface="Calibri" panose="020F0502020204030204" charset="0"/>
              </a:rPr>
              <a:t> 6:00AM.</a:t>
            </a: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r>
              <a:rPr lang="en-US" sz="2000">
                <a:latin typeface="Calibri" panose="020F0502020204030204" charset="0"/>
                <a:cs typeface="Calibri" panose="020F0502020204030204" charset="0"/>
              </a:rPr>
              <a:t>Compare seal numbers against the Tabulator Testing Report.</a:t>
            </a: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r>
              <a:rPr lang="en-US" sz="2000">
                <a:latin typeface="Calibri" panose="020F0502020204030204" charset="0"/>
                <a:cs typeface="Calibri" panose="020F0502020204030204" charset="0"/>
              </a:rPr>
              <a:t>Moderator and both Assistant Registrars must sign.</a:t>
            </a:r>
            <a:endParaRPr lang="en-US" sz="2000">
              <a:latin typeface="Calibri" panose="020F0502020204030204" charset="0"/>
              <a:cs typeface="Calibri" panose="020F050202020403020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2105"/>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Reports - Checkers Certificate</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4" name="稻壳儿春秋广告/盗版必究        原创来源：http://chn.docer.com/works?userid=199329941#!/work_time"/>
          <p:cNvSpPr txBox="1"/>
          <p:nvPr/>
        </p:nvSpPr>
        <p:spPr>
          <a:xfrm>
            <a:off x="3616960" y="3455035"/>
            <a:ext cx="4971415" cy="1383665"/>
          </a:xfrm>
          <a:prstGeom prst="rect">
            <a:avLst/>
          </a:prstGeom>
          <a:noFill/>
        </p:spPr>
        <p:txBody>
          <a:bodyPr wrap="square" rtlCol="0">
            <a:spAutoFit/>
          </a:bodyPr>
          <a:p>
            <a:pPr algn="ctr">
              <a:lnSpc>
                <a:spcPct val="150000"/>
              </a:lnSpc>
            </a:pPr>
            <a:r>
              <a:rPr lang="en-US" sz="28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NO WRITE-IN’S ALLOWED IN A PRIMARY</a:t>
            </a:r>
            <a:endParaRPr lang="en-US" sz="28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pic>
        <p:nvPicPr>
          <p:cNvPr id="6" name="Picture Placeholder 5"/>
          <p:cNvPicPr>
            <a:picLocks noChangeAspect="1"/>
          </p:cNvPicPr>
          <p:nvPr>
            <p:ph type="pic" sz="quarter" idx="10"/>
          </p:nvPr>
        </p:nvPicPr>
        <p:blipFill>
          <a:blip r:embed="rId1"/>
          <a:stretch>
            <a:fillRect/>
          </a:stretch>
        </p:blipFill>
        <p:spPr>
          <a:xfrm>
            <a:off x="6374765" y="555625"/>
            <a:ext cx="4511040" cy="5948045"/>
          </a:xfrm>
          <a:prstGeom prst="rect">
            <a:avLst/>
          </a:prstGeom>
        </p:spPr>
      </p:pic>
      <p:sp>
        <p:nvSpPr>
          <p:cNvPr id="16" name="Text Box 15"/>
          <p:cNvSpPr txBox="1"/>
          <p:nvPr/>
        </p:nvSpPr>
        <p:spPr>
          <a:xfrm>
            <a:off x="840740" y="1292860"/>
            <a:ext cx="4916170" cy="3476625"/>
          </a:xfrm>
          <a:prstGeom prst="rect">
            <a:avLst/>
          </a:prstGeom>
          <a:noFill/>
        </p:spPr>
        <p:txBody>
          <a:bodyPr wrap="square" rtlCol="0">
            <a:spAutoFit/>
          </a:bodyPr>
          <a:p>
            <a:pPr marL="285750" indent="-285750">
              <a:buFont typeface="Arial" panose="020B0604020202020204" pitchFamily="34" charset="0"/>
              <a:buChar char="•"/>
            </a:pPr>
            <a:r>
              <a:rPr lang="en-US" sz="2000">
                <a:latin typeface="Calibri" panose="020F0502020204030204" charset="0"/>
                <a:cs typeface="Calibri" panose="020F0502020204030204" charset="0"/>
              </a:rPr>
              <a:t>Checkers and ARV’s to complete this report and the end of the night after the polls are closed.</a:t>
            </a: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r>
              <a:rPr lang="en-US" sz="2000">
                <a:latin typeface="Calibri" panose="020F0502020204030204" charset="0"/>
                <a:cs typeface="Calibri" panose="020F0502020204030204" charset="0"/>
              </a:rPr>
              <a:t>Get information from the VoterCheckList report area.</a:t>
            </a: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r>
              <a:rPr lang="en-US" sz="2000">
                <a:latin typeface="Calibri" panose="020F0502020204030204" charset="0"/>
                <a:cs typeface="Calibri" panose="020F0502020204030204" charset="0"/>
              </a:rPr>
              <a:t>Both Checkers and Assistant Registrars must sign.</a:t>
            </a: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r>
              <a:rPr lang="en-US" sz="2000">
                <a:latin typeface="Calibri" panose="020F0502020204030204" charset="0"/>
                <a:cs typeface="Calibri" panose="020F0502020204030204" charset="0"/>
              </a:rPr>
              <a:t>Provide report to the Moderator.</a:t>
            </a:r>
            <a:endParaRPr lang="en-US" sz="2000">
              <a:latin typeface="Calibri" panose="020F0502020204030204" charset="0"/>
              <a:cs typeface="Calibri" panose="020F050202020403020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2105"/>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Reports - Ballot Log</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4" name="稻壳儿春秋广告/盗版必究        原创来源：http://chn.docer.com/works?userid=199329941#!/work_time"/>
          <p:cNvSpPr txBox="1"/>
          <p:nvPr/>
        </p:nvSpPr>
        <p:spPr>
          <a:xfrm>
            <a:off x="3616960" y="3455035"/>
            <a:ext cx="4971415" cy="1383665"/>
          </a:xfrm>
          <a:prstGeom prst="rect">
            <a:avLst/>
          </a:prstGeom>
          <a:noFill/>
        </p:spPr>
        <p:txBody>
          <a:bodyPr wrap="square" rtlCol="0">
            <a:spAutoFit/>
          </a:bodyPr>
          <a:p>
            <a:pPr algn="ctr">
              <a:lnSpc>
                <a:spcPct val="150000"/>
              </a:lnSpc>
            </a:pPr>
            <a:r>
              <a:rPr lang="en-US" sz="28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NO WRITE-IN’S ALLOWED IN A PRIMARY</a:t>
            </a:r>
            <a:endParaRPr lang="en-US" sz="28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pic>
        <p:nvPicPr>
          <p:cNvPr id="7" name="Picture Placeholder 6"/>
          <p:cNvPicPr>
            <a:picLocks noChangeAspect="1"/>
          </p:cNvPicPr>
          <p:nvPr>
            <p:ph type="pic" sz="quarter" idx="10"/>
          </p:nvPr>
        </p:nvPicPr>
        <p:blipFill>
          <a:blip r:embed="rId1"/>
          <a:stretch>
            <a:fillRect/>
          </a:stretch>
        </p:blipFill>
        <p:spPr>
          <a:xfrm>
            <a:off x="6370320" y="452120"/>
            <a:ext cx="4627245" cy="6022975"/>
          </a:xfrm>
          <a:prstGeom prst="rect">
            <a:avLst/>
          </a:prstGeom>
        </p:spPr>
      </p:pic>
      <p:sp>
        <p:nvSpPr>
          <p:cNvPr id="16" name="Text Box 15"/>
          <p:cNvSpPr txBox="1"/>
          <p:nvPr/>
        </p:nvSpPr>
        <p:spPr>
          <a:xfrm>
            <a:off x="629920" y="1263650"/>
            <a:ext cx="4916170" cy="4092575"/>
          </a:xfrm>
          <a:prstGeom prst="rect">
            <a:avLst/>
          </a:prstGeom>
          <a:noFill/>
        </p:spPr>
        <p:txBody>
          <a:bodyPr wrap="square" rtlCol="0">
            <a:spAutoFit/>
          </a:bodyPr>
          <a:p>
            <a:pPr marL="285750" indent="-285750">
              <a:buFont typeface="Arial" panose="020B0604020202020204" pitchFamily="34" charset="0"/>
              <a:buChar char="•"/>
            </a:pPr>
            <a:r>
              <a:rPr lang="en-US" sz="2000">
                <a:latin typeface="Calibri" panose="020F0502020204030204" charset="0"/>
                <a:cs typeface="Calibri" panose="020F0502020204030204" charset="0"/>
              </a:rPr>
              <a:t>To be completed by the Ballot Clerk.</a:t>
            </a: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r>
              <a:rPr lang="en-US" sz="2000">
                <a:latin typeface="Calibri" panose="020F0502020204030204" charset="0"/>
                <a:cs typeface="Calibri" panose="020F0502020204030204" charset="0"/>
              </a:rPr>
              <a:t>Complete the first question at the start of the day.</a:t>
            </a: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r>
              <a:rPr lang="en-US" sz="2000">
                <a:latin typeface="Calibri" panose="020F0502020204030204" charset="0"/>
                <a:cs typeface="Calibri" panose="020F0502020204030204" charset="0"/>
              </a:rPr>
              <a:t>Update the second question during the day if more ballots are delivered.</a:t>
            </a: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r>
              <a:rPr lang="en-US" sz="2000">
                <a:latin typeface="Calibri" panose="020F0502020204030204" charset="0"/>
                <a:cs typeface="Calibri" panose="020F0502020204030204" charset="0"/>
              </a:rPr>
              <a:t>Complete remaining question after the polls are closed.</a:t>
            </a: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r>
              <a:rPr lang="en-US" sz="2000">
                <a:latin typeface="Calibri" panose="020F0502020204030204" charset="0"/>
                <a:cs typeface="Calibri" panose="020F0502020204030204" charset="0"/>
              </a:rPr>
              <a:t>Ballot Clerk(s) must sign. Provide report to the Moderator.</a:t>
            </a:r>
            <a:endParaRPr lang="en-US" sz="2000">
              <a:latin typeface="Calibri" panose="020F0502020204030204" charset="0"/>
              <a:cs typeface="Calibri" panose="020F0502020204030204" charset="0"/>
            </a:endParaRPr>
          </a:p>
        </p:txBody>
      </p:sp>
      <p:sp>
        <p:nvSpPr>
          <p:cNvPr id="4" name="Text Box 3"/>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2105"/>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Reports - Closing the Polls</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4" name="稻壳儿春秋广告/盗版必究        原创来源：http://chn.docer.com/works?userid=199329941#!/work_time"/>
          <p:cNvSpPr txBox="1"/>
          <p:nvPr/>
        </p:nvSpPr>
        <p:spPr>
          <a:xfrm>
            <a:off x="3616960" y="3455035"/>
            <a:ext cx="4971415" cy="1383665"/>
          </a:xfrm>
          <a:prstGeom prst="rect">
            <a:avLst/>
          </a:prstGeom>
          <a:noFill/>
        </p:spPr>
        <p:txBody>
          <a:bodyPr wrap="square" rtlCol="0">
            <a:spAutoFit/>
          </a:bodyPr>
          <a:p>
            <a:pPr algn="ctr">
              <a:lnSpc>
                <a:spcPct val="150000"/>
              </a:lnSpc>
            </a:pPr>
            <a:r>
              <a:rPr lang="en-US" sz="28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NO WRITE-IN’S ALLOWED IN A PRIMARY</a:t>
            </a:r>
            <a:endParaRPr lang="en-US" sz="28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pic>
        <p:nvPicPr>
          <p:cNvPr id="9" name="Picture Placeholder 8"/>
          <p:cNvPicPr>
            <a:picLocks noChangeAspect="1"/>
          </p:cNvPicPr>
          <p:nvPr>
            <p:ph type="pic" sz="quarter" idx="10"/>
          </p:nvPr>
        </p:nvPicPr>
        <p:blipFill>
          <a:blip r:embed="rId1"/>
          <a:stretch>
            <a:fillRect/>
          </a:stretch>
        </p:blipFill>
        <p:spPr>
          <a:xfrm>
            <a:off x="6363970" y="429895"/>
            <a:ext cx="4585970" cy="6044565"/>
          </a:xfrm>
          <a:prstGeom prst="rect">
            <a:avLst/>
          </a:prstGeom>
        </p:spPr>
      </p:pic>
      <p:sp>
        <p:nvSpPr>
          <p:cNvPr id="16" name="Text Box 15"/>
          <p:cNvSpPr txBox="1"/>
          <p:nvPr/>
        </p:nvSpPr>
        <p:spPr>
          <a:xfrm>
            <a:off x="840740" y="1292860"/>
            <a:ext cx="4916170" cy="3169285"/>
          </a:xfrm>
          <a:prstGeom prst="rect">
            <a:avLst/>
          </a:prstGeom>
          <a:noFill/>
        </p:spPr>
        <p:txBody>
          <a:bodyPr wrap="square" rtlCol="0">
            <a:spAutoFit/>
          </a:bodyPr>
          <a:p>
            <a:pPr marL="285750" indent="-285750">
              <a:buFont typeface="Arial" panose="020B0604020202020204" pitchFamily="34" charset="0"/>
              <a:buChar char="•"/>
            </a:pPr>
            <a:r>
              <a:rPr lang="en-US" sz="2000">
                <a:latin typeface="Calibri" panose="020F0502020204030204" charset="0"/>
                <a:cs typeface="Calibri" panose="020F0502020204030204" charset="0"/>
              </a:rPr>
              <a:t>Moderator and ARV’s to complete this report and the end of the night after the polls are closed.</a:t>
            </a: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r>
              <a:rPr lang="en-US" sz="2000">
                <a:latin typeface="Calibri" panose="020F0502020204030204" charset="0"/>
                <a:cs typeface="Calibri" panose="020F0502020204030204" charset="0"/>
              </a:rPr>
              <a:t>Compare Seals numbers from the Opening of the Polls report and the Tabulator Testing report.</a:t>
            </a: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r>
              <a:rPr lang="en-US" sz="2000">
                <a:latin typeface="Calibri" panose="020F0502020204030204" charset="0"/>
                <a:cs typeface="Calibri" panose="020F0502020204030204" charset="0"/>
              </a:rPr>
              <a:t>The Moderator and Assistant Registrars must sign.</a:t>
            </a:r>
            <a:endParaRPr lang="en-US" sz="2000">
              <a:latin typeface="Calibri" panose="020F0502020204030204" charset="0"/>
              <a:cs typeface="Calibri" panose="020F050202020403020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2105"/>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Reports - Voting Results/Tally Sheet</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4" name="稻壳儿春秋广告/盗版必究        原创来源：http://chn.docer.com/works?userid=199329941#!/work_time"/>
          <p:cNvSpPr txBox="1"/>
          <p:nvPr/>
        </p:nvSpPr>
        <p:spPr>
          <a:xfrm>
            <a:off x="3616960" y="3455035"/>
            <a:ext cx="4971415" cy="1383665"/>
          </a:xfrm>
          <a:prstGeom prst="rect">
            <a:avLst/>
          </a:prstGeom>
          <a:noFill/>
        </p:spPr>
        <p:txBody>
          <a:bodyPr wrap="square" rtlCol="0">
            <a:spAutoFit/>
          </a:bodyPr>
          <a:p>
            <a:pPr algn="ctr">
              <a:lnSpc>
                <a:spcPct val="150000"/>
              </a:lnSpc>
            </a:pPr>
            <a:r>
              <a:rPr lang="en-US" sz="28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NO WRITE-IN’S ALLOWED IN A PRIMARY</a:t>
            </a:r>
            <a:endParaRPr lang="en-US" sz="28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pic>
        <p:nvPicPr>
          <p:cNvPr id="6" name="Picture Placeholder 5"/>
          <p:cNvPicPr>
            <a:picLocks noChangeAspect="1"/>
          </p:cNvPicPr>
          <p:nvPr>
            <p:ph type="pic" sz="quarter" idx="10"/>
          </p:nvPr>
        </p:nvPicPr>
        <p:blipFill>
          <a:blip r:embed="rId1"/>
          <a:stretch>
            <a:fillRect/>
          </a:stretch>
        </p:blipFill>
        <p:spPr>
          <a:xfrm>
            <a:off x="6102350" y="332105"/>
            <a:ext cx="4770120" cy="6214110"/>
          </a:xfrm>
          <a:prstGeom prst="rect">
            <a:avLst/>
          </a:prstGeom>
        </p:spPr>
      </p:pic>
      <p:sp>
        <p:nvSpPr>
          <p:cNvPr id="16" name="Text Box 15"/>
          <p:cNvSpPr txBox="1"/>
          <p:nvPr/>
        </p:nvSpPr>
        <p:spPr>
          <a:xfrm>
            <a:off x="695325" y="1273810"/>
            <a:ext cx="4916170" cy="4092575"/>
          </a:xfrm>
          <a:prstGeom prst="rect">
            <a:avLst/>
          </a:prstGeom>
          <a:noFill/>
        </p:spPr>
        <p:txBody>
          <a:bodyPr wrap="square" rtlCol="0">
            <a:spAutoFit/>
          </a:bodyPr>
          <a:p>
            <a:pPr marL="285750" indent="-285750">
              <a:buFont typeface="Arial" panose="020B0604020202020204" pitchFamily="34" charset="0"/>
              <a:buChar char="•"/>
            </a:pPr>
            <a:r>
              <a:rPr lang="en-US" sz="2000">
                <a:latin typeface="Calibri" panose="020F0502020204030204" charset="0"/>
                <a:cs typeface="Calibri" panose="020F0502020204030204" charset="0"/>
              </a:rPr>
              <a:t>Moderator and ARV’s to complete this report and the end of the night after the polls are closed.</a:t>
            </a: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r>
              <a:rPr lang="en-US" sz="2000">
                <a:latin typeface="Calibri" panose="020F0502020204030204" charset="0"/>
                <a:cs typeface="Calibri" panose="020F0502020204030204" charset="0"/>
              </a:rPr>
              <a:t>Fill in results from tabulator tape, write-in votes, and any ballots that had to be hand counted.  </a:t>
            </a: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r>
              <a:rPr lang="en-US" sz="2000">
                <a:latin typeface="Calibri" panose="020F0502020204030204" charset="0"/>
                <a:cs typeface="Calibri" panose="020F0502020204030204" charset="0"/>
              </a:rPr>
              <a:t>Add up totals for final column for each candidate.</a:t>
            </a: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r>
              <a:rPr lang="en-US" sz="2000">
                <a:latin typeface="Calibri" panose="020F0502020204030204" charset="0"/>
                <a:cs typeface="Calibri" panose="020F0502020204030204" charset="0"/>
              </a:rPr>
              <a:t>Don't forget Write-In candidates. (No Write-In for primaries)</a:t>
            </a:r>
            <a:endParaRPr lang="en-US" sz="2000">
              <a:latin typeface="Calibri" panose="020F0502020204030204" charset="0"/>
              <a:cs typeface="Calibri" panose="020F050202020403020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53695"/>
            <a:ext cx="3150235"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What is a Primary? </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
        <p:nvSpPr>
          <p:cNvPr id="6" name="稻壳儿春秋广告/盗版必究        原创来源：http://chn.docer.com/works?userid=199329941#!/work_time"/>
          <p:cNvSpPr/>
          <p:nvPr/>
        </p:nvSpPr>
        <p:spPr>
          <a:xfrm>
            <a:off x="607060" y="893445"/>
            <a:ext cx="11358245" cy="1295400"/>
          </a:xfrm>
          <a:prstGeom prst="rect">
            <a:avLst/>
          </a:pr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0" name="稻壳儿春秋广告/盗版必究        原创来源：http://chn.docer.com/works?userid=199329941#!/work_time"/>
          <p:cNvSpPr txBox="1"/>
          <p:nvPr/>
        </p:nvSpPr>
        <p:spPr>
          <a:xfrm>
            <a:off x="788670" y="1031240"/>
            <a:ext cx="11065510" cy="1014730"/>
          </a:xfrm>
          <a:prstGeom prst="rect">
            <a:avLst/>
          </a:prstGeom>
          <a:noFill/>
        </p:spPr>
        <p:txBody>
          <a:bodyPr wrap="square" rtlCol="0">
            <a:spAutoFit/>
          </a:bodyPr>
          <a:p>
            <a:pPr algn="ctr">
              <a:lnSpc>
                <a:spcPct val="150000"/>
              </a:lnSpc>
            </a:pPr>
            <a:r>
              <a:rPr lang="en-US" sz="20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A primary election is an election used either to narrow the field of candidates for a given elective office or to determine the nominees for political parties in advance of a general election.</a:t>
            </a:r>
            <a:endParaRPr lang="en-US" sz="20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2" name="Text Box 11"/>
          <p:cNvSpPr txBox="1"/>
          <p:nvPr/>
        </p:nvSpPr>
        <p:spPr>
          <a:xfrm>
            <a:off x="607060" y="2346325"/>
            <a:ext cx="11082655" cy="2306955"/>
          </a:xfrm>
          <a:prstGeom prst="rect">
            <a:avLst/>
          </a:prstGeom>
          <a:noFill/>
        </p:spPr>
        <p:txBody>
          <a:bodyPr wrap="square" rtlCol="0" anchor="t">
            <a:spAutoFit/>
          </a:bodyPr>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sym typeface="+mn-ea"/>
              </a:rPr>
              <a:t>Connecticut has a “closed primary” which means that only voters registered in the political party holding a vote can cast a ballot. </a:t>
            </a:r>
            <a:endParaRPr lang="en-US">
              <a:latin typeface="Arial" panose="020B0604020202020204" pitchFamily="34" charset="0"/>
              <a:cs typeface="Arial" panose="020B0604020202020204" pitchFamily="34" charset="0"/>
              <a:sym typeface="+mn-ea"/>
            </a:endParaRP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sym typeface="+mn-ea"/>
            </a:endParaRP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sym typeface="+mn-ea"/>
              </a:rPr>
              <a:t>This year, there is both a Democrat primary vote and a Republican primary vote on August 9th.</a:t>
            </a:r>
            <a:endParaRPr lang="en-US">
              <a:latin typeface="Arial" panose="020B0604020202020204" pitchFamily="34" charset="0"/>
              <a:cs typeface="Arial" panose="020B0604020202020204" pitchFamily="34" charset="0"/>
              <a:sym typeface="+mn-ea"/>
            </a:endParaRP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solidFill>
                  <a:schemeClr val="accent1"/>
                </a:solidFill>
                <a:latin typeface="Arial" panose="020B0604020202020204" pitchFamily="34" charset="0"/>
                <a:cs typeface="Arial" panose="020B0604020202020204" pitchFamily="34" charset="0"/>
              </a:rPr>
              <a:t>Only Democrats </a:t>
            </a:r>
            <a:r>
              <a:rPr lang="en-US">
                <a:solidFill>
                  <a:schemeClr val="tx1"/>
                </a:solidFill>
                <a:latin typeface="Arial" panose="020B0604020202020204" pitchFamily="34" charset="0"/>
                <a:cs typeface="Arial" panose="020B0604020202020204" pitchFamily="34" charset="0"/>
              </a:rPr>
              <a:t>can vote in the</a:t>
            </a:r>
            <a:r>
              <a:rPr lang="en-US">
                <a:solidFill>
                  <a:schemeClr val="accent1"/>
                </a:solidFill>
                <a:latin typeface="Arial" panose="020B0604020202020204" pitchFamily="34" charset="0"/>
                <a:cs typeface="Arial" panose="020B0604020202020204" pitchFamily="34" charset="0"/>
              </a:rPr>
              <a:t> Democrat Primary.</a:t>
            </a:r>
            <a:endParaRPr lang="en-US">
              <a:solidFill>
                <a:schemeClr val="accent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solidFill>
                  <a:srgbClr val="FF0000"/>
                </a:solidFill>
                <a:latin typeface="Arial" panose="020B0604020202020204" pitchFamily="34" charset="0"/>
                <a:cs typeface="Arial" panose="020B0604020202020204" pitchFamily="34" charset="0"/>
              </a:rPr>
              <a:t>Only Republicans</a:t>
            </a:r>
            <a:r>
              <a:rPr lang="en-US">
                <a:latin typeface="Arial" panose="020B0604020202020204" pitchFamily="34" charset="0"/>
                <a:cs typeface="Arial" panose="020B0604020202020204" pitchFamily="34" charset="0"/>
              </a:rPr>
              <a:t> can vote in the </a:t>
            </a:r>
            <a:r>
              <a:rPr lang="en-US">
                <a:solidFill>
                  <a:srgbClr val="FF0000"/>
                </a:solidFill>
                <a:latin typeface="Arial" panose="020B0604020202020204" pitchFamily="34" charset="0"/>
                <a:cs typeface="Arial" panose="020B0604020202020204" pitchFamily="34" charset="0"/>
              </a:rPr>
              <a:t>Republican Primary.</a:t>
            </a:r>
            <a:endParaRPr lang="en-US">
              <a:solidFill>
                <a:srgbClr val="FF0000"/>
              </a:solidFill>
              <a:latin typeface="Arial" panose="020B0604020202020204" pitchFamily="34" charset="0"/>
              <a:cs typeface="Arial" panose="020B0604020202020204" pitchFamily="34" charset="0"/>
            </a:endParaRPr>
          </a:p>
        </p:txBody>
      </p:sp>
      <p:sp>
        <p:nvSpPr>
          <p:cNvPr id="13" name="稻壳儿春秋广告/盗版必究        原创来源：http://chn.docer.com/works?userid=199329941#!/work_time"/>
          <p:cNvSpPr/>
          <p:nvPr/>
        </p:nvSpPr>
        <p:spPr>
          <a:xfrm>
            <a:off x="1933575" y="4965700"/>
            <a:ext cx="8775065" cy="1391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4" name="稻壳儿春秋广告/盗版必究        原创来源：http://chn.docer.com/works?userid=199329941#!/work_time"/>
          <p:cNvSpPr txBox="1"/>
          <p:nvPr/>
        </p:nvSpPr>
        <p:spPr>
          <a:xfrm>
            <a:off x="1932940" y="4992370"/>
            <a:ext cx="8775700" cy="1383665"/>
          </a:xfrm>
          <a:prstGeom prst="rect">
            <a:avLst/>
          </a:prstGeom>
          <a:noFill/>
        </p:spPr>
        <p:txBody>
          <a:bodyPr wrap="square" rtlCol="0">
            <a:spAutoFit/>
          </a:bodyPr>
          <a:p>
            <a:pPr algn="ctr">
              <a:lnSpc>
                <a:spcPct val="150000"/>
              </a:lnSpc>
            </a:pPr>
            <a:r>
              <a:rPr lang="en-US" sz="2800" u="sng"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Unaffiliated voters</a:t>
            </a:r>
            <a:r>
              <a:rPr lang="en-US" sz="28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 or </a:t>
            </a:r>
            <a:r>
              <a:rPr lang="en-US" sz="2800" u="sng"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those in a minor party</a:t>
            </a:r>
            <a:r>
              <a:rPr lang="en-US" sz="28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 CANNOT vote in the primary.</a:t>
            </a:r>
            <a:endParaRPr lang="en-US" sz="280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2105"/>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Write-In Candidates </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9" name="稻壳儿春秋广告/盗版必究        原创来源：http://chn.docer.com/works?userid=199329941#!/work_time"/>
          <p:cNvSpPr/>
          <p:nvPr/>
        </p:nvSpPr>
        <p:spPr>
          <a:xfrm>
            <a:off x="607060" y="893445"/>
            <a:ext cx="11358245" cy="1295400"/>
          </a:xfrm>
          <a:prstGeom prst="rect">
            <a:avLst/>
          </a:pr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0" name="稻壳儿春秋广告/盗版必究        原创来源：http://chn.docer.com/works?userid=199329941#!/work_time"/>
          <p:cNvSpPr txBox="1"/>
          <p:nvPr/>
        </p:nvSpPr>
        <p:spPr>
          <a:xfrm>
            <a:off x="951865" y="1031240"/>
            <a:ext cx="10668635" cy="1014730"/>
          </a:xfrm>
          <a:prstGeom prst="rect">
            <a:avLst/>
          </a:prstGeom>
          <a:noFill/>
        </p:spPr>
        <p:txBody>
          <a:bodyPr wrap="square" rtlCol="0">
            <a:spAutoFit/>
          </a:bodyPr>
          <a:p>
            <a:pPr algn="ctr">
              <a:lnSpc>
                <a:spcPct val="150000"/>
              </a:lnSpc>
            </a:pPr>
            <a:r>
              <a:rPr lang="en-US" sz="20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DO </a:t>
            </a:r>
            <a:r>
              <a:rPr lang="en-US" sz="2000" b="1" u="sng"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NOT</a:t>
            </a:r>
            <a:r>
              <a:rPr lang="en-US" sz="20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 PUT WRITE IN BALLOTS THROUGH THE TABULATOR AT THE END OF THE DAY.  ALL RACES (other then the write-in vote) ARE ALREADY COUNTED. </a:t>
            </a:r>
            <a:endParaRPr lang="en-US" sz="20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2" name="Text Box 11"/>
          <p:cNvSpPr txBox="1"/>
          <p:nvPr/>
        </p:nvSpPr>
        <p:spPr>
          <a:xfrm>
            <a:off x="695325" y="2446655"/>
            <a:ext cx="4191000" cy="368300"/>
          </a:xfrm>
          <a:prstGeom prst="rect">
            <a:avLst/>
          </a:prstGeom>
          <a:noFill/>
        </p:spPr>
        <p:txBody>
          <a:bodyPr wrap="none" rtlCol="0" anchor="t">
            <a:spAutoFit/>
          </a:bodyPr>
          <a:p>
            <a:r>
              <a:rPr lang="en-US" b="1">
                <a:latin typeface="Calibri" panose="020F0502020204030204" charset="0"/>
                <a:cs typeface="Calibri" panose="020F0502020204030204" charset="0"/>
                <a:sym typeface="+mn-ea"/>
              </a:rPr>
              <a:t>Valid Write-In Candidates for this election:</a:t>
            </a:r>
            <a:endParaRPr lang="en-US" b="1">
              <a:latin typeface="Calibri" panose="020F0502020204030204" charset="0"/>
              <a:cs typeface="Calibri" panose="020F0502020204030204" charset="0"/>
              <a:sym typeface="+mn-ea"/>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pic>
        <p:nvPicPr>
          <p:cNvPr id="102" name="Picture Placeholder 101"/>
          <p:cNvPicPr/>
          <p:nvPr>
            <p:ph type="pic" sz="quarter" idx="10"/>
          </p:nvPr>
        </p:nvPicPr>
        <p:blipFill>
          <a:blip r:embed="rId1"/>
          <a:stretch>
            <a:fillRect/>
          </a:stretch>
        </p:blipFill>
        <p:spPr>
          <a:xfrm>
            <a:off x="8471535" y="3740150"/>
            <a:ext cx="2507615" cy="1410335"/>
          </a:xfrm>
          <a:prstGeom prst="rect">
            <a:avLst/>
          </a:prstGeom>
          <a:noFill/>
          <a:ln w="9525">
            <a:noFill/>
          </a:ln>
        </p:spPr>
      </p:pic>
      <p:sp>
        <p:nvSpPr>
          <p:cNvPr id="16" name="Text Box 15"/>
          <p:cNvSpPr txBox="1"/>
          <p:nvPr/>
        </p:nvSpPr>
        <p:spPr>
          <a:xfrm>
            <a:off x="1185545" y="2939415"/>
            <a:ext cx="8058785" cy="3169285"/>
          </a:xfrm>
          <a:prstGeom prst="rect">
            <a:avLst/>
          </a:prstGeom>
          <a:noFill/>
        </p:spPr>
        <p:txBody>
          <a:bodyPr wrap="square" rtlCol="0">
            <a:spAutoFit/>
          </a:bodyPr>
          <a:p>
            <a:pPr marL="285750" indent="-285750">
              <a:buFont typeface="Arial" panose="020B0604020202020204" pitchFamily="34" charset="0"/>
              <a:buChar char="•"/>
            </a:pPr>
            <a:r>
              <a:rPr lang="en-US" sz="2000">
                <a:latin typeface="Calibri" panose="020F0502020204030204" charset="0"/>
                <a:cs typeface="Calibri" panose="020F0502020204030204" charset="0"/>
              </a:rPr>
              <a:t>Governor/Lt. Governor</a:t>
            </a:r>
            <a:endParaRPr lang="en-US" sz="2000">
              <a:latin typeface="Calibri" panose="020F0502020204030204" charset="0"/>
              <a:cs typeface="Calibri" panose="020F0502020204030204" charset="0"/>
            </a:endParaRPr>
          </a:p>
          <a:p>
            <a:pPr marL="742950" lvl="1" indent="-285750">
              <a:buFont typeface="Arial" panose="020B0604020202020204" pitchFamily="34" charset="0"/>
              <a:buChar char="•"/>
            </a:pPr>
            <a:r>
              <a:rPr lang="en-US" sz="2000">
                <a:latin typeface="Calibri" panose="020F0502020204030204" charset="0"/>
                <a:cs typeface="Calibri" panose="020F0502020204030204" charset="0"/>
              </a:rPr>
              <a:t>Michelle Louise Bicking / Cassandra A Martineau</a:t>
            </a: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endParaRPr lang="en-US" sz="2000">
              <a:latin typeface="Calibri" panose="020F0502020204030204" charset="0"/>
              <a:cs typeface="Calibri" panose="020F0502020204030204" charset="0"/>
            </a:endParaRPr>
          </a:p>
          <a:p>
            <a:pPr marL="285750" indent="-285750">
              <a:buFont typeface="Arial" panose="020B0604020202020204" pitchFamily="34" charset="0"/>
              <a:buChar char="•"/>
            </a:pPr>
            <a:r>
              <a:rPr lang="en-US" sz="2000">
                <a:latin typeface="Calibri" panose="020F0502020204030204" charset="0"/>
                <a:cs typeface="Calibri" panose="020F0502020204030204" charset="0"/>
              </a:rPr>
              <a:t>US Senate</a:t>
            </a:r>
            <a:endParaRPr lang="en-US" sz="2000">
              <a:latin typeface="Calibri" panose="020F0502020204030204" charset="0"/>
              <a:cs typeface="Calibri" panose="020F0502020204030204" charset="0"/>
            </a:endParaRPr>
          </a:p>
          <a:p>
            <a:pPr marL="742950" lvl="1" indent="-285750">
              <a:buFont typeface="Arial" panose="020B0604020202020204" pitchFamily="34" charset="0"/>
              <a:buChar char="•"/>
            </a:pPr>
            <a:r>
              <a:rPr lang="en-US" sz="2000">
                <a:latin typeface="Calibri" panose="020F0502020204030204" charset="0"/>
                <a:cs typeface="Calibri" panose="020F0502020204030204" charset="0"/>
              </a:rPr>
              <a:t>John Anderson</a:t>
            </a:r>
            <a:endParaRPr lang="en-US" sz="2000">
              <a:latin typeface="Calibri" panose="020F0502020204030204" charset="0"/>
              <a:cs typeface="Calibri" panose="020F0502020204030204" charset="0"/>
            </a:endParaRPr>
          </a:p>
          <a:p>
            <a:pPr marL="742950" lvl="1" indent="-285750">
              <a:buFont typeface="Arial" panose="020B0604020202020204" pitchFamily="34" charset="0"/>
              <a:buChar char="•"/>
            </a:pPr>
            <a:r>
              <a:rPr lang="en-US" sz="2000">
                <a:latin typeface="Calibri" panose="020F0502020204030204" charset="0"/>
                <a:cs typeface="Calibri" panose="020F0502020204030204" charset="0"/>
              </a:rPr>
              <a:t>Shabadjot Bharara</a:t>
            </a:r>
            <a:endParaRPr lang="en-US" sz="2000">
              <a:latin typeface="Calibri" panose="020F0502020204030204" charset="0"/>
              <a:cs typeface="Calibri" panose="020F0502020204030204" charset="0"/>
            </a:endParaRPr>
          </a:p>
          <a:p>
            <a:pPr marL="742950" lvl="1" indent="-285750">
              <a:buFont typeface="Arial" panose="020B0604020202020204" pitchFamily="34" charset="0"/>
              <a:buChar char="•"/>
            </a:pPr>
            <a:endParaRPr lang="en-US" sz="2000">
              <a:latin typeface="Calibri" panose="020F0502020204030204" charset="0"/>
              <a:cs typeface="Calibri" panose="020F0502020204030204" charset="0"/>
            </a:endParaRPr>
          </a:p>
          <a:p>
            <a:pPr marL="742950" lvl="1" indent="-285750">
              <a:buFont typeface="Arial" panose="020B0604020202020204" pitchFamily="34" charset="0"/>
              <a:buChar char="•"/>
            </a:pPr>
            <a:endParaRPr lang="en-US" sz="2000">
              <a:latin typeface="Calibri" panose="020F0502020204030204" charset="0"/>
              <a:cs typeface="Calibri" panose="020F0502020204030204" charset="0"/>
            </a:endParaRPr>
          </a:p>
          <a:p>
            <a:pPr lvl="0" indent="0">
              <a:buFont typeface="Arial" panose="020B0604020202020204" pitchFamily="34" charset="0"/>
              <a:buNone/>
            </a:pPr>
            <a:endParaRPr lang="en-US" sz="2000">
              <a:solidFill>
                <a:srgbClr val="FF0000"/>
              </a:solidFill>
              <a:latin typeface="Calibri" panose="020F0502020204030204" charset="0"/>
              <a:cs typeface="Calibri" panose="020F0502020204030204" charset="0"/>
            </a:endParaRPr>
          </a:p>
          <a:p>
            <a:pPr lvl="0" indent="0">
              <a:buFont typeface="Arial" panose="020B0604020202020204" pitchFamily="34" charset="0"/>
              <a:buNone/>
            </a:pPr>
            <a:r>
              <a:rPr lang="en-US" sz="2000">
                <a:solidFill>
                  <a:srgbClr val="FF0000"/>
                </a:solidFill>
                <a:latin typeface="Calibri" panose="020F0502020204030204" charset="0"/>
                <a:cs typeface="Calibri" panose="020F0502020204030204" charset="0"/>
              </a:rPr>
              <a:t>There is a page in each moderator binder with the listed write-in candidates.</a:t>
            </a:r>
            <a:endParaRPr lang="en-US" sz="2000">
              <a:solidFill>
                <a:srgbClr val="FF0000"/>
              </a:solidFill>
              <a:latin typeface="Calibri" panose="020F0502020204030204" charset="0"/>
              <a:cs typeface="Calibri" panose="020F050202020403020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2105"/>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Write-In Candidates / Election Day Registration </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3" name="稻壳儿春秋广告/盗版必究        原创来源：http://chn.docer.com/works?userid=199329941#!/work_time"/>
          <p:cNvSpPr/>
          <p:nvPr/>
        </p:nvSpPr>
        <p:spPr>
          <a:xfrm>
            <a:off x="6184900" y="1414145"/>
            <a:ext cx="5517515" cy="25355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4" name="稻壳儿春秋广告/盗版必究        原创来源：http://chn.docer.com/works?userid=199329941#!/work_time"/>
          <p:cNvSpPr txBox="1"/>
          <p:nvPr/>
        </p:nvSpPr>
        <p:spPr>
          <a:xfrm>
            <a:off x="6457950" y="1917700"/>
            <a:ext cx="4971415" cy="1383665"/>
          </a:xfrm>
          <a:prstGeom prst="rect">
            <a:avLst/>
          </a:prstGeom>
          <a:noFill/>
        </p:spPr>
        <p:txBody>
          <a:bodyPr wrap="square" rtlCol="0">
            <a:spAutoFit/>
          </a:bodyPr>
          <a:p>
            <a:pPr algn="ctr">
              <a:lnSpc>
                <a:spcPct val="150000"/>
              </a:lnSpc>
            </a:pPr>
            <a:r>
              <a:rPr lang="en-US" sz="28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NO WRITE-IN’S ALLOWED IN A </a:t>
            </a:r>
            <a:r>
              <a:rPr lang="en-US" sz="280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PRIMARY</a:t>
            </a:r>
            <a:endParaRPr lang="en-US" sz="280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pic>
        <p:nvPicPr>
          <p:cNvPr id="102" name="Picture Placeholder 101"/>
          <p:cNvPicPr/>
          <p:nvPr>
            <p:ph type="pic" sz="quarter" idx="10"/>
          </p:nvPr>
        </p:nvPicPr>
        <p:blipFill>
          <a:blip r:embed="rId1"/>
          <a:stretch>
            <a:fillRect/>
          </a:stretch>
        </p:blipFill>
        <p:spPr>
          <a:xfrm>
            <a:off x="7689850" y="3629025"/>
            <a:ext cx="2507615" cy="1410335"/>
          </a:xfrm>
          <a:prstGeom prst="rect">
            <a:avLst/>
          </a:prstGeom>
          <a:noFill/>
          <a:ln w="9525">
            <a:noFill/>
          </a:ln>
        </p:spPr>
      </p:pic>
      <p:sp>
        <p:nvSpPr>
          <p:cNvPr id="4" name="稻壳儿春秋广告/盗版必究        原创来源：http://chn.docer.com/works?userid=199329941#!/work_time"/>
          <p:cNvSpPr/>
          <p:nvPr/>
        </p:nvSpPr>
        <p:spPr>
          <a:xfrm>
            <a:off x="251460" y="1392555"/>
            <a:ext cx="5517515" cy="25571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6" name="稻壳儿春秋广告/盗版必究        原创来源：http://chn.docer.com/works?userid=199329941#!/work_time"/>
          <p:cNvSpPr txBox="1"/>
          <p:nvPr/>
        </p:nvSpPr>
        <p:spPr>
          <a:xfrm>
            <a:off x="525145" y="1520190"/>
            <a:ext cx="4971415" cy="2030095"/>
          </a:xfrm>
          <a:prstGeom prst="rect">
            <a:avLst/>
          </a:prstGeom>
          <a:noFill/>
        </p:spPr>
        <p:txBody>
          <a:bodyPr wrap="square" rtlCol="0">
            <a:spAutoFit/>
          </a:bodyPr>
          <a:p>
            <a:pPr algn="ctr">
              <a:lnSpc>
                <a:spcPct val="150000"/>
              </a:lnSpc>
            </a:pPr>
            <a:r>
              <a:rPr lang="en-US" sz="280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ELECTION DAY REGISTRATION</a:t>
            </a:r>
            <a:r>
              <a:rPr lang="en-US" sz="28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 IS </a:t>
            </a:r>
            <a:r>
              <a:rPr lang="en-US" sz="2800" b="1" u="sng"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NOT</a:t>
            </a:r>
            <a:r>
              <a:rPr lang="en-US" sz="28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 AVAILABLE FOR A PRIMARY</a:t>
            </a:r>
            <a:endParaRPr lang="en-US" sz="280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pic>
        <p:nvPicPr>
          <p:cNvPr id="100" name="Picture 99"/>
          <p:cNvPicPr/>
          <p:nvPr/>
        </p:nvPicPr>
        <p:blipFill>
          <a:blip r:embed="rId2"/>
          <a:stretch>
            <a:fillRect/>
          </a:stretch>
        </p:blipFill>
        <p:spPr>
          <a:xfrm>
            <a:off x="1756410" y="3629025"/>
            <a:ext cx="2508250" cy="1370965"/>
          </a:xfrm>
          <a:prstGeom prst="rect">
            <a:avLst/>
          </a:prstGeom>
          <a:noFill/>
          <a:ln w="9525">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2105"/>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Write-In Candidates</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9" name="稻壳儿春秋广告/盗版必究        原创来源：http://chn.docer.com/works?userid=199329941#!/work_time"/>
          <p:cNvSpPr/>
          <p:nvPr/>
        </p:nvSpPr>
        <p:spPr>
          <a:xfrm>
            <a:off x="607060" y="893445"/>
            <a:ext cx="11358245" cy="1304290"/>
          </a:xfrm>
          <a:prstGeom prst="rect">
            <a:avLst/>
          </a:pr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0" name="稻壳儿春秋广告/盗版必究        原创来源：http://chn.docer.com/works?userid=199329941#!/work_time"/>
          <p:cNvSpPr txBox="1"/>
          <p:nvPr/>
        </p:nvSpPr>
        <p:spPr>
          <a:xfrm>
            <a:off x="951865" y="1031240"/>
            <a:ext cx="10668635" cy="1014730"/>
          </a:xfrm>
          <a:prstGeom prst="rect">
            <a:avLst/>
          </a:prstGeom>
          <a:noFill/>
        </p:spPr>
        <p:txBody>
          <a:bodyPr wrap="square" rtlCol="0">
            <a:spAutoFit/>
          </a:bodyPr>
          <a:p>
            <a:pPr algn="ctr">
              <a:lnSpc>
                <a:spcPct val="150000"/>
              </a:lnSpc>
            </a:pPr>
            <a:r>
              <a:rPr lang="en-US" sz="20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DO </a:t>
            </a:r>
            <a:r>
              <a:rPr lang="en-US" sz="2000" b="1" u="sng"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NOT</a:t>
            </a:r>
            <a:r>
              <a:rPr lang="en-US" sz="20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 PUT WRITE IN BALLOTS THROUGH THE TABULATOR AT THE END OF THE DAY.  ALL RACES (other then the write-in vote) ARE ALREADY COUNTED. </a:t>
            </a:r>
            <a:endParaRPr lang="en-US" sz="20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pic>
        <p:nvPicPr>
          <p:cNvPr id="4" name="Picture 24"/>
          <p:cNvPicPr>
            <a:picLocks noChangeAspect="1"/>
          </p:cNvPicPr>
          <p:nvPr>
            <p:ph type="pic" sz="quarter" idx="10"/>
          </p:nvPr>
        </p:nvPicPr>
        <p:blipFill>
          <a:blip r:embed="rId1"/>
          <a:stretch>
            <a:fillRect/>
          </a:stretch>
        </p:blipFill>
        <p:spPr>
          <a:xfrm>
            <a:off x="994410" y="2536190"/>
            <a:ext cx="3629025" cy="2565400"/>
          </a:xfrm>
          <a:prstGeom prst="rect">
            <a:avLst/>
          </a:prstGeom>
          <a:noFill/>
          <a:ln w="9525">
            <a:noFill/>
          </a:ln>
        </p:spPr>
      </p:pic>
      <p:sp>
        <p:nvSpPr>
          <p:cNvPr id="6" name="Text Box 5"/>
          <p:cNvSpPr txBox="1"/>
          <p:nvPr/>
        </p:nvSpPr>
        <p:spPr>
          <a:xfrm>
            <a:off x="607060" y="5347335"/>
            <a:ext cx="4403090" cy="1014730"/>
          </a:xfrm>
          <a:prstGeom prst="rect">
            <a:avLst/>
          </a:prstGeom>
          <a:noFill/>
        </p:spPr>
        <p:txBody>
          <a:bodyPr wrap="square" rtlCol="0">
            <a:spAutoFit/>
          </a:bodyPr>
          <a:p>
            <a:pPr marL="342900" indent="-342900">
              <a:buFont typeface="Arial" panose="020B0604020202020204" pitchFamily="34" charset="0"/>
              <a:buChar char="•"/>
            </a:pPr>
            <a:r>
              <a:rPr lang="en-US" sz="2000">
                <a:latin typeface="Times New Roman" panose="02020603050405020304" charset="0"/>
                <a:cs typeface="Times New Roman" panose="02020603050405020304" charset="0"/>
              </a:rPr>
              <a:t>Hand count any </a:t>
            </a:r>
            <a:r>
              <a:rPr lang="en-US" sz="2000" u="sng">
                <a:latin typeface="Times New Roman" panose="02020603050405020304" charset="0"/>
                <a:cs typeface="Times New Roman" panose="02020603050405020304" charset="0"/>
              </a:rPr>
              <a:t>valid</a:t>
            </a:r>
            <a:r>
              <a:rPr lang="en-US" sz="2000">
                <a:latin typeface="Times New Roman" panose="02020603050405020304" charset="0"/>
                <a:cs typeface="Times New Roman" panose="02020603050405020304" charset="0"/>
              </a:rPr>
              <a:t> write in votes.</a:t>
            </a:r>
            <a:endParaRPr lang="en-US" sz="2000">
              <a:latin typeface="Times New Roman" panose="02020603050405020304" charset="0"/>
              <a:cs typeface="Times New Roman" panose="02020603050405020304" charset="0"/>
            </a:endParaRPr>
          </a:p>
          <a:p>
            <a:pPr indent="0">
              <a:buFont typeface="Arial" panose="020B0604020202020204" pitchFamily="34" charset="0"/>
              <a:buNone/>
            </a:pPr>
            <a:endParaRPr lang="en-US" sz="2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sz="2000">
                <a:latin typeface="Times New Roman" panose="02020603050405020304" charset="0"/>
                <a:cs typeface="Times New Roman" panose="02020603050405020304" charset="0"/>
              </a:rPr>
              <a:t>Voter intent takes priority.</a:t>
            </a:r>
            <a:endParaRPr lang="en-US" sz="2000">
              <a:latin typeface="Times New Roman" panose="02020603050405020304" charset="0"/>
              <a:cs typeface="Times New Roman" panose="02020603050405020304" charset="0"/>
            </a:endParaRPr>
          </a:p>
        </p:txBody>
      </p:sp>
      <p:pic>
        <p:nvPicPr>
          <p:cNvPr id="7" name="Picture 43039"/>
          <p:cNvPicPr>
            <a:picLocks noChangeAspect="1"/>
          </p:cNvPicPr>
          <p:nvPr/>
        </p:nvPicPr>
        <p:blipFill>
          <a:blip r:embed="rId2"/>
          <a:stretch>
            <a:fillRect/>
          </a:stretch>
        </p:blipFill>
        <p:spPr>
          <a:xfrm>
            <a:off x="5714365" y="2535873"/>
            <a:ext cx="2519680" cy="2675255"/>
          </a:xfrm>
          <a:prstGeom prst="rect">
            <a:avLst/>
          </a:prstGeom>
          <a:noFill/>
          <a:ln w="9525">
            <a:noFill/>
          </a:ln>
        </p:spPr>
      </p:pic>
      <p:pic>
        <p:nvPicPr>
          <p:cNvPr id="8" name="Picture 109576"/>
          <p:cNvPicPr>
            <a:picLocks noChangeAspect="1"/>
          </p:cNvPicPr>
          <p:nvPr/>
        </p:nvPicPr>
        <p:blipFill>
          <a:blip r:embed="rId3"/>
          <a:stretch>
            <a:fillRect/>
          </a:stretch>
        </p:blipFill>
        <p:spPr>
          <a:xfrm>
            <a:off x="8329295" y="3363913"/>
            <a:ext cx="2519680" cy="3151505"/>
          </a:xfrm>
          <a:prstGeom prst="rect">
            <a:avLst/>
          </a:prstGeom>
          <a:noFill/>
          <a:ln w="9525">
            <a:noFill/>
          </a:ln>
        </p:spPr>
      </p:pic>
      <p:sp>
        <p:nvSpPr>
          <p:cNvPr id="11" name="Text Box 10"/>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46075"/>
            <a:ext cx="374650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Table of Contents</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7" name="稻壳儿春秋广告/盗版必究        原创来源：http://chn.docer.com/works?userid=199329941#!/work_time"/>
          <p:cNvSpPr txBox="1"/>
          <p:nvPr/>
        </p:nvSpPr>
        <p:spPr>
          <a:xfrm>
            <a:off x="1034415" y="949960"/>
            <a:ext cx="4309745" cy="5169535"/>
          </a:xfrm>
          <a:prstGeom prst="rect">
            <a:avLst/>
          </a:prstGeom>
          <a:noFill/>
        </p:spPr>
        <p:txBody>
          <a:bodyPr wrap="square" rtlCol="0">
            <a:spAutoFit/>
          </a:bodyPr>
          <a:lstStyle/>
          <a:p>
            <a:pPr marL="228600" indent="-228600">
              <a:lnSpc>
                <a:spcPct val="150000"/>
              </a:lnSpc>
              <a:buFont typeface="Arial" panose="020B0604020202020204" pitchFamily="34" charset="0"/>
              <a:buChar char="•"/>
            </a:pPr>
            <a:r>
              <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Welcome</a:t>
            </a:r>
            <a:endPar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228600" indent="-228600">
              <a:lnSpc>
                <a:spcPct val="150000"/>
              </a:lnSpc>
              <a:buFont typeface="Arial" panose="020B0604020202020204" pitchFamily="34" charset="0"/>
              <a:buChar char="•"/>
            </a:pPr>
            <a:r>
              <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Oath</a:t>
            </a:r>
            <a:endPar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228600" indent="-228600">
              <a:lnSpc>
                <a:spcPct val="150000"/>
              </a:lnSpc>
              <a:buFont typeface="Arial" panose="020B0604020202020204" pitchFamily="34" charset="0"/>
              <a:buChar char="•"/>
            </a:pPr>
            <a:r>
              <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Introductions (Registrars and Moderators)</a:t>
            </a:r>
            <a:endPar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228600" indent="-228600">
              <a:lnSpc>
                <a:spcPct val="150000"/>
              </a:lnSpc>
              <a:buFont typeface="Arial" panose="020B0604020202020204" pitchFamily="34" charset="0"/>
              <a:buChar char="•"/>
            </a:pPr>
            <a:r>
              <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General Info</a:t>
            </a:r>
            <a:endPar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228600" indent="-228600">
              <a:lnSpc>
                <a:spcPct val="150000"/>
              </a:lnSpc>
              <a:buFont typeface="Arial" panose="020B0604020202020204" pitchFamily="34" charset="0"/>
              <a:buChar char="•"/>
            </a:pPr>
            <a:r>
              <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Payroll Requirements</a:t>
            </a:r>
            <a:endPar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228600" indent="-228600">
              <a:lnSpc>
                <a:spcPct val="150000"/>
              </a:lnSpc>
              <a:buFont typeface="Arial" panose="020B0604020202020204" pitchFamily="34" charset="0"/>
              <a:buChar char="•"/>
            </a:pPr>
            <a:r>
              <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Naugatuck Polling Districts and Locations</a:t>
            </a:r>
            <a:endPar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228600" indent="-228600">
              <a:lnSpc>
                <a:spcPct val="150000"/>
              </a:lnSpc>
              <a:buFont typeface="Arial" panose="020B0604020202020204" pitchFamily="34" charset="0"/>
              <a:buChar char="•"/>
            </a:pPr>
            <a:r>
              <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Ballot Overview</a:t>
            </a:r>
            <a:endPar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228600" indent="-228600">
              <a:lnSpc>
                <a:spcPct val="150000"/>
              </a:lnSpc>
              <a:buFont typeface="Arial" panose="020B0604020202020204" pitchFamily="34" charset="0"/>
              <a:buChar char="•"/>
            </a:pPr>
            <a:r>
              <a:rPr lang="en-US" sz="14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General Instructions</a:t>
            </a:r>
            <a:endParaRPr lang="en-US" sz="14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Voter Rights</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Arrival and Setup</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Dress and Breaks</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Who is (not) allowed in polling place</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Assisting Voters with Disabilities</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Closing of the Polls</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altLang="zh-CN"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Absentee Voting</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Emergency Plan</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Tips and Tricks</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4" name="稻壳儿春秋广告/盗版必究        原创来源：http://chn.docer.com/works?userid=199329941#!/work_time"/>
          <p:cNvSpPr txBox="1"/>
          <p:nvPr/>
        </p:nvSpPr>
        <p:spPr>
          <a:xfrm>
            <a:off x="6403340" y="949960"/>
            <a:ext cx="4790440" cy="5307965"/>
          </a:xfrm>
          <a:prstGeom prst="rect">
            <a:avLst/>
          </a:prstGeom>
          <a:noFill/>
        </p:spPr>
        <p:txBody>
          <a:bodyPr wrap="square" rtlCol="0">
            <a:spAutoFit/>
          </a:bodyPr>
          <a:p>
            <a:pPr marL="228600" lvl="0" indent="-228600">
              <a:lnSpc>
                <a:spcPct val="150000"/>
              </a:lnSpc>
              <a:buFont typeface="Arial" panose="020B0604020202020204" pitchFamily="34" charset="0"/>
              <a:buChar char="•"/>
            </a:pPr>
            <a:r>
              <a:rPr lang="en-US" sz="14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Duties of the:</a:t>
            </a:r>
            <a:endParaRPr lang="en-US" sz="14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Greeter</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Checker</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Ballot Clerk</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Tabulator Tender</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Assistant Registrar of Voters</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Moderator</a:t>
            </a:r>
            <a:endParaRPr lang="en-US" sz="12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228600" indent="-228600">
              <a:lnSpc>
                <a:spcPct val="150000"/>
              </a:lnSpc>
              <a:buFont typeface="Arial" panose="020B0604020202020204" pitchFamily="34" charset="0"/>
              <a:buChar char="•"/>
            </a:pPr>
            <a:r>
              <a:rPr lang="en-US" sz="14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Special Topics </a:t>
            </a:r>
            <a:endParaRPr lang="en-US" sz="14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Reports</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Write In Candidates</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Curbside Voting</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Tabulator Overview</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altLang="zh-CN"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Submitting Results @ Town Hall</a:t>
            </a:r>
            <a:endParaRPr lang="en-US" altLang="zh-CN"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IVS Overview</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Voter CheckList Overview</a:t>
            </a:r>
            <a:endParaRPr lang="en-US" sz="12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0" lvl="1" indent="-228600">
              <a:lnSpc>
                <a:spcPct val="150000"/>
              </a:lnSpc>
              <a:buFont typeface="Arial" panose="020B0604020202020204" pitchFamily="34" charset="0"/>
              <a:buChar char="•"/>
            </a:pPr>
            <a:r>
              <a:rPr lang="en-US" sz="14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Election Day Registration</a:t>
            </a:r>
            <a:endParaRPr lang="en-US" sz="14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0" lvl="1" indent="-228600">
              <a:lnSpc>
                <a:spcPct val="150000"/>
              </a:lnSpc>
              <a:buFont typeface="Arial" panose="020B0604020202020204" pitchFamily="34" charset="0"/>
              <a:buChar char="•"/>
            </a:pPr>
            <a:r>
              <a:rPr lang="en-US" sz="14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Voter CheckList Demo</a:t>
            </a:r>
            <a:r>
              <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 </a:t>
            </a:r>
            <a:r>
              <a:rPr lang="en-US" sz="14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(Optional)</a:t>
            </a:r>
            <a:endParaRPr lang="en-US" sz="14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endPar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7" name="Text Box 6"/>
          <p:cNvSpPr txBox="1"/>
          <p:nvPr/>
        </p:nvSpPr>
        <p:spPr>
          <a:xfrm>
            <a:off x="151765" y="6534150"/>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2105"/>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Curbside Voting</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00" name="Text Box 99"/>
          <p:cNvSpPr txBox="1"/>
          <p:nvPr/>
        </p:nvSpPr>
        <p:spPr>
          <a:xfrm>
            <a:off x="625475" y="873760"/>
            <a:ext cx="11174095" cy="5507990"/>
          </a:xfrm>
          <a:prstGeom prst="rect">
            <a:avLst/>
          </a:prstGeom>
          <a:noFill/>
          <a:ln w="9525">
            <a:noFill/>
          </a:ln>
        </p:spPr>
        <p:txBody>
          <a:bodyPr wrap="square">
            <a:spAutoFit/>
          </a:bodyPr>
          <a:p>
            <a:pPr marL="228600" indent="-228600"/>
            <a:r>
              <a:rPr lang="en-US" sz="2000" b="0">
                <a:latin typeface="Calibri" panose="020F0502020204030204" charset="0"/>
                <a:cs typeface="Calibri" panose="020F0502020204030204" charset="0"/>
              </a:rPr>
              <a:t>Used by any elector if they are outside the polling place and unable to gain access due to physical incapacity. </a:t>
            </a:r>
            <a:r>
              <a:rPr lang="en-US" sz="2000" b="1">
                <a:latin typeface="Calibri" panose="020F0502020204030204" charset="0"/>
                <a:cs typeface="Calibri" panose="020F0502020204030204" charset="0"/>
              </a:rPr>
              <a:t>No proof of incapacity needs be shown.</a:t>
            </a:r>
            <a:r>
              <a:rPr lang="en-US" sz="2000" b="0">
                <a:latin typeface="Calibri" panose="020F0502020204030204" charset="0"/>
                <a:cs typeface="Calibri" panose="020F0502020204030204" charset="0"/>
              </a:rPr>
              <a:t> Requests that a ballot be brought them in their car.  </a:t>
            </a:r>
            <a:endParaRPr lang="en-US" sz="2000" b="0">
              <a:latin typeface="Calibri" panose="020F0502020204030204" charset="0"/>
              <a:cs typeface="Calibri" panose="020F0502020204030204" charset="0"/>
            </a:endParaRPr>
          </a:p>
          <a:p>
            <a:pPr indent="0">
              <a:buFont typeface="Arial" panose="020B0604020202020204" pitchFamily="34" charset="0"/>
              <a:buNone/>
            </a:pPr>
            <a:endParaRPr lang="en-US" sz="2000" b="0">
              <a:latin typeface="Calibri" panose="020F0502020204030204" charset="0"/>
              <a:cs typeface="Calibri" panose="020F0502020204030204" charset="0"/>
            </a:endParaRPr>
          </a:p>
          <a:p>
            <a:pPr indent="0">
              <a:buFont typeface="Arial" panose="020B0604020202020204" pitchFamily="34" charset="0"/>
              <a:buNone/>
            </a:pPr>
            <a:r>
              <a:rPr lang="en-US" sz="2000" b="0" u="sng">
                <a:latin typeface="Calibri" panose="020F0502020204030204" charset="0"/>
                <a:cs typeface="Calibri" panose="020F0502020204030204" charset="0"/>
              </a:rPr>
              <a:t>BOTH Assistant Registrars</a:t>
            </a:r>
            <a:r>
              <a:rPr lang="en-US" sz="2000" b="0">
                <a:latin typeface="Calibri" panose="020F0502020204030204" charset="0"/>
                <a:cs typeface="Calibri" panose="020F0502020204030204" charset="0"/>
              </a:rPr>
              <a:t> (or two poll workers of opposing parties) will go out to the car to perform the curbside voting process:</a:t>
            </a:r>
            <a:endParaRPr lang="en-US" sz="2000" b="0">
              <a:latin typeface="Calibri" panose="020F0502020204030204" charset="0"/>
              <a:cs typeface="Calibri" panose="020F0502020204030204" charset="0"/>
            </a:endParaRPr>
          </a:p>
          <a:p>
            <a:pPr marL="342900" indent="-342900">
              <a:buFont typeface="Arial" panose="020B0604020202020204" pitchFamily="34" charset="0"/>
              <a:buChar char="•"/>
            </a:pPr>
            <a:endParaRPr lang="en-US" b="0">
              <a:latin typeface="Calibri" panose="020F0502020204030204" charset="0"/>
              <a:cs typeface="Calibri" panose="020F0502020204030204" charset="0"/>
            </a:endParaRPr>
          </a:p>
          <a:p>
            <a:pPr marL="342900" indent="-342900">
              <a:buFont typeface="Arial" panose="020B0604020202020204" pitchFamily="34" charset="0"/>
              <a:buChar char="•"/>
            </a:pPr>
            <a:r>
              <a:rPr lang="en-US" b="1">
                <a:latin typeface="Calibri" panose="020F0502020204030204" charset="0"/>
                <a:cs typeface="Calibri" panose="020F0502020204030204" charset="0"/>
              </a:rPr>
              <a:t>INSPECT </a:t>
            </a:r>
            <a:r>
              <a:rPr lang="en-US" b="0">
                <a:latin typeface="Calibri" panose="020F0502020204030204" charset="0"/>
                <a:cs typeface="Calibri" panose="020F0502020204030204" charset="0"/>
              </a:rPr>
              <a:t>voter’s ID – if no ID have voter sign Form ED 681 (Form 3)</a:t>
            </a:r>
            <a:endParaRPr lang="en-US" b="0">
              <a:latin typeface="Calibri" panose="020F0502020204030204" charset="0"/>
              <a:cs typeface="Calibri" panose="020F0502020204030204" charset="0"/>
            </a:endParaRPr>
          </a:p>
          <a:p>
            <a:pPr indent="0">
              <a:buFont typeface="Arial" panose="020B0604020202020204" pitchFamily="34" charset="0"/>
              <a:buNone/>
            </a:pPr>
            <a:endParaRPr lang="en-US" b="0">
              <a:latin typeface="Calibri" panose="020F0502020204030204" charset="0"/>
              <a:cs typeface="Calibri" panose="020F0502020204030204" charset="0"/>
            </a:endParaRPr>
          </a:p>
          <a:p>
            <a:pPr marL="342900" indent="-342900">
              <a:buFont typeface="Arial" panose="020B0604020202020204" pitchFamily="34" charset="0"/>
              <a:buChar char="•"/>
            </a:pPr>
            <a:r>
              <a:rPr lang="en-US" b="1">
                <a:latin typeface="Calibri" panose="020F0502020204030204" charset="0"/>
                <a:cs typeface="Calibri" panose="020F0502020204030204" charset="0"/>
              </a:rPr>
              <a:t>CONFIRM</a:t>
            </a:r>
            <a:r>
              <a:rPr lang="en-US" b="0">
                <a:latin typeface="Calibri" panose="020F0502020204030204" charset="0"/>
                <a:cs typeface="Calibri" panose="020F0502020204030204" charset="0"/>
              </a:rPr>
              <a:t> voter is on the official list.</a:t>
            </a:r>
            <a:endParaRPr lang="en-US" b="0">
              <a:latin typeface="Calibri" panose="020F0502020204030204" charset="0"/>
              <a:cs typeface="Calibri" panose="020F0502020204030204" charset="0"/>
            </a:endParaRPr>
          </a:p>
          <a:p>
            <a:pPr marL="800100" lvl="1" indent="-342900">
              <a:buFont typeface="Arial" panose="020B0604020202020204" pitchFamily="34" charset="0"/>
              <a:buChar char="•"/>
            </a:pPr>
            <a:r>
              <a:rPr lang="en-US" b="0">
                <a:latin typeface="Calibri" panose="020F0502020204030204" charset="0"/>
                <a:cs typeface="Calibri" panose="020F0502020204030204" charset="0"/>
              </a:rPr>
              <a:t>Assist elector with restoration or transfer if applicable</a:t>
            </a:r>
            <a:endParaRPr lang="en-US" b="0">
              <a:latin typeface="Calibri" panose="020F0502020204030204" charset="0"/>
              <a:cs typeface="Calibri" panose="020F0502020204030204" charset="0"/>
            </a:endParaRPr>
          </a:p>
          <a:p>
            <a:pPr marL="800100" lvl="1" indent="-342900">
              <a:buFont typeface="Arial" panose="020B0604020202020204" pitchFamily="34" charset="0"/>
              <a:buChar char="•"/>
            </a:pPr>
            <a:endParaRPr lang="en-US" b="0">
              <a:latin typeface="Calibri" panose="020F0502020204030204" charset="0"/>
              <a:cs typeface="Calibri" panose="020F0502020204030204" charset="0"/>
            </a:endParaRPr>
          </a:p>
          <a:p>
            <a:pPr marL="342900" indent="-342900">
              <a:buFont typeface="Arial" panose="020B0604020202020204" pitchFamily="34" charset="0"/>
              <a:buChar char="•"/>
            </a:pPr>
            <a:r>
              <a:rPr lang="en-US" b="1">
                <a:latin typeface="Calibri" panose="020F0502020204030204" charset="0"/>
                <a:cs typeface="Calibri" panose="020F0502020204030204" charset="0"/>
              </a:rPr>
              <a:t>ASK</a:t>
            </a:r>
            <a:r>
              <a:rPr lang="en-US" b="1" i="1">
                <a:latin typeface="Calibri" panose="020F0502020204030204" charset="0"/>
                <a:cs typeface="Calibri" panose="020F0502020204030204" charset="0"/>
              </a:rPr>
              <a:t> </a:t>
            </a:r>
            <a:r>
              <a:rPr lang="en-US" b="0">
                <a:latin typeface="Calibri" panose="020F0502020204030204" charset="0"/>
                <a:cs typeface="Calibri" panose="020F0502020204030204" charset="0"/>
              </a:rPr>
              <a:t>the official checker to mark voter off as voting</a:t>
            </a:r>
            <a:endParaRPr lang="en-US" b="0">
              <a:latin typeface="Calibri" panose="020F0502020204030204" charset="0"/>
              <a:cs typeface="Calibri" panose="020F0502020204030204" charset="0"/>
            </a:endParaRPr>
          </a:p>
          <a:p>
            <a:pPr marL="342900" indent="-342900">
              <a:buFont typeface="Arial" panose="020B0604020202020204" pitchFamily="34" charset="0"/>
              <a:buChar char="•"/>
            </a:pPr>
            <a:endParaRPr lang="en-US" b="0">
              <a:latin typeface="Calibri" panose="020F0502020204030204" charset="0"/>
              <a:cs typeface="Calibri" panose="020F0502020204030204" charset="0"/>
            </a:endParaRPr>
          </a:p>
          <a:p>
            <a:pPr marL="342900" indent="-342900">
              <a:buFont typeface="Arial" panose="020B0604020202020204" pitchFamily="34" charset="0"/>
              <a:buChar char="•"/>
            </a:pPr>
            <a:r>
              <a:rPr lang="en-US" b="1">
                <a:latin typeface="Calibri" panose="020F0502020204030204" charset="0"/>
                <a:cs typeface="Calibri" panose="020F0502020204030204" charset="0"/>
              </a:rPr>
              <a:t>DELIVER</a:t>
            </a:r>
            <a:r>
              <a:rPr lang="en-US" b="0">
                <a:latin typeface="Calibri" panose="020F0502020204030204" charset="0"/>
                <a:cs typeface="Calibri" panose="020F0502020204030204" charset="0"/>
              </a:rPr>
              <a:t> a ballot, marking pen and privacy folder to the elector.</a:t>
            </a:r>
            <a:endParaRPr lang="en-US" b="0">
              <a:latin typeface="Calibri" panose="020F0502020204030204" charset="0"/>
              <a:cs typeface="Calibri" panose="020F0502020204030204" charset="0"/>
            </a:endParaRPr>
          </a:p>
          <a:p>
            <a:pPr marL="800100" lvl="1" indent="-342900">
              <a:buFont typeface="Arial" panose="020B0604020202020204" pitchFamily="34" charset="0"/>
              <a:buChar char="•"/>
            </a:pPr>
            <a:r>
              <a:rPr lang="en-US" b="0">
                <a:latin typeface="Calibri" panose="020F0502020204030204" charset="0"/>
                <a:cs typeface="Calibri" panose="020F0502020204030204" charset="0"/>
              </a:rPr>
              <a:t>Allow voter to fill out ballot privately in their car</a:t>
            </a:r>
            <a:endParaRPr lang="en-US" b="0">
              <a:latin typeface="Calibri" panose="020F0502020204030204" charset="0"/>
              <a:cs typeface="Calibri" panose="020F0502020204030204" charset="0"/>
            </a:endParaRPr>
          </a:p>
          <a:p>
            <a:pPr marL="800100" lvl="1" indent="-342900">
              <a:buFont typeface="Arial" panose="020B0604020202020204" pitchFamily="34" charset="0"/>
              <a:buChar char="•"/>
            </a:pPr>
            <a:r>
              <a:rPr lang="en-US" b="0">
                <a:latin typeface="Calibri" panose="020F0502020204030204" charset="0"/>
                <a:cs typeface="Calibri" panose="020F0502020204030204" charset="0"/>
              </a:rPr>
              <a:t>Completed ballot to be put into privacy folder</a:t>
            </a:r>
            <a:endParaRPr lang="en-US" b="0">
              <a:latin typeface="Calibri" panose="020F0502020204030204" charset="0"/>
              <a:cs typeface="Calibri" panose="020F0502020204030204" charset="0"/>
            </a:endParaRPr>
          </a:p>
          <a:p>
            <a:pPr marL="800100" lvl="1" indent="-342900">
              <a:buFont typeface="Arial" panose="020B0604020202020204" pitchFamily="34" charset="0"/>
              <a:buChar char="•"/>
            </a:pPr>
            <a:endParaRPr lang="en-US" b="0">
              <a:latin typeface="Calibri" panose="020F0502020204030204" charset="0"/>
              <a:cs typeface="Calibri" panose="020F0502020204030204" charset="0"/>
            </a:endParaRPr>
          </a:p>
          <a:p>
            <a:pPr marL="342900" indent="-342900">
              <a:buFont typeface="Arial" panose="020B0604020202020204" pitchFamily="34" charset="0"/>
              <a:buChar char="•"/>
            </a:pPr>
            <a:r>
              <a:rPr lang="en-US" b="1">
                <a:latin typeface="Calibri" panose="020F0502020204030204" charset="0"/>
                <a:cs typeface="Calibri" panose="020F0502020204030204" charset="0"/>
              </a:rPr>
              <a:t>CAST BALLOT</a:t>
            </a:r>
            <a:r>
              <a:rPr lang="en-US" b="1" i="1">
                <a:latin typeface="Calibri" panose="020F0502020204030204" charset="0"/>
                <a:cs typeface="Calibri" panose="020F0502020204030204" charset="0"/>
              </a:rPr>
              <a:t>,</a:t>
            </a:r>
            <a:r>
              <a:rPr lang="en-US" b="0">
                <a:latin typeface="Calibri" panose="020F0502020204030204" charset="0"/>
                <a:cs typeface="Calibri" panose="020F0502020204030204" charset="0"/>
              </a:rPr>
              <a:t> without looking at it, by inserting it into the tabulator or auxiliary bin.</a:t>
            </a:r>
            <a:endParaRPr lang="en-US" b="0">
              <a:latin typeface="Calibri" panose="020F0502020204030204" charset="0"/>
              <a:cs typeface="Calibri" panose="020F0502020204030204" charset="0"/>
            </a:endParaRPr>
          </a:p>
          <a:p>
            <a:pPr marL="800100" lvl="1" indent="-342900">
              <a:buFont typeface="Arial" panose="020B0604020202020204" pitchFamily="34" charset="0"/>
              <a:buChar char="•"/>
            </a:pPr>
            <a:r>
              <a:rPr lang="en-US" b="0">
                <a:latin typeface="Calibri" panose="020F0502020204030204" charset="0"/>
                <a:cs typeface="Calibri" panose="020F0502020204030204" charset="0"/>
              </a:rPr>
              <a:t>Moderator records assistance in Moderator’s diary.</a:t>
            </a:r>
            <a:endParaRPr lang="en-US" b="0">
              <a:latin typeface="Calibri" panose="020F0502020204030204" charset="0"/>
              <a:cs typeface="Calibri" panose="020F050202020403020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pic>
        <p:nvPicPr>
          <p:cNvPr id="103" name="Picture Placeholder 102"/>
          <p:cNvPicPr/>
          <p:nvPr>
            <p:ph type="pic" sz="quarter" idx="10"/>
          </p:nvPr>
        </p:nvPicPr>
        <p:blipFill>
          <a:blip r:embed="rId1"/>
          <a:stretch>
            <a:fillRect/>
          </a:stretch>
        </p:blipFill>
        <p:spPr>
          <a:xfrm>
            <a:off x="7958455" y="3204845"/>
            <a:ext cx="2858135" cy="1797050"/>
          </a:xfrm>
          <a:prstGeom prst="rect">
            <a:avLst/>
          </a:prstGeom>
          <a:noFill/>
          <a:ln w="9525">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2105"/>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Voter Transfers/Reactivate</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00" name="Text Box 99"/>
          <p:cNvSpPr txBox="1"/>
          <p:nvPr/>
        </p:nvSpPr>
        <p:spPr>
          <a:xfrm>
            <a:off x="625475" y="918845"/>
            <a:ext cx="11174095" cy="4554220"/>
          </a:xfrm>
          <a:prstGeom prst="rect">
            <a:avLst/>
          </a:prstGeom>
          <a:noFill/>
          <a:ln w="9525">
            <a:noFill/>
          </a:ln>
        </p:spPr>
        <p:txBody>
          <a:bodyPr wrap="square">
            <a:spAutoFit/>
          </a:bodyPr>
          <a:p>
            <a:pPr indent="0">
              <a:buFont typeface="Arial" panose="020B0604020202020204" pitchFamily="34" charset="0"/>
              <a:buNone/>
            </a:pPr>
            <a:r>
              <a:rPr lang="en-US" sz="2000">
                <a:latin typeface="Calibri" panose="020F0502020204030204" charset="0"/>
                <a:cs typeface="Calibri" panose="020F0502020204030204" charset="0"/>
              </a:rPr>
              <a:t>A voter may arrive and say, “</a:t>
            </a:r>
            <a:r>
              <a:rPr lang="en-US" sz="2000" i="1">
                <a:latin typeface="Calibri" panose="020F0502020204030204" charset="0"/>
                <a:cs typeface="Calibri" panose="020F0502020204030204" charset="0"/>
              </a:rPr>
              <a:t>I moved two months back but I know I am on the voting list here. I would like to vote.</a:t>
            </a:r>
            <a:r>
              <a:rPr lang="en-US" sz="2000">
                <a:latin typeface="Calibri" panose="020F0502020204030204" charset="0"/>
                <a:cs typeface="Calibri" panose="020F0502020204030204" charset="0"/>
              </a:rPr>
              <a:t>” Stop and call over the Assistant RoVs (or Moderator).   If the person admits to no longer living at the residence on the voter roles, they may need to transfer before being allowed to vote.</a:t>
            </a:r>
            <a:endParaRPr lang="en-US" sz="2000">
              <a:latin typeface="Calibri" panose="020F0502020204030204" charset="0"/>
              <a:cs typeface="Calibri" panose="020F0502020204030204" charset="0"/>
            </a:endParaRPr>
          </a:p>
          <a:p>
            <a:pPr indent="0">
              <a:buFont typeface="Arial" panose="020B0604020202020204" pitchFamily="34" charset="0"/>
              <a:buNone/>
            </a:pPr>
            <a:endParaRPr lang="en-US" sz="1400">
              <a:latin typeface="Calibri" panose="020F0502020204030204" charset="0"/>
              <a:cs typeface="Calibri" panose="020F0502020204030204" charset="0"/>
            </a:endParaRPr>
          </a:p>
          <a:p>
            <a:pPr indent="0">
              <a:buFont typeface="Arial" panose="020B0604020202020204" pitchFamily="34" charset="0"/>
              <a:buNone/>
            </a:pPr>
            <a:r>
              <a:rPr lang="en-US" sz="2000" b="1">
                <a:latin typeface="Calibri" panose="020F0502020204030204" charset="0"/>
                <a:cs typeface="Calibri" panose="020F0502020204030204" charset="0"/>
              </a:rPr>
              <a:t>Types</a:t>
            </a:r>
            <a:endParaRPr lang="en-US" sz="2000" b="1">
              <a:latin typeface="Calibri" panose="020F0502020204030204" charset="0"/>
              <a:cs typeface="Calibri" panose="020F0502020204030204" charset="0"/>
            </a:endParaRPr>
          </a:p>
          <a:p>
            <a:pPr marL="800100" lvl="1" indent="-342900">
              <a:buFont typeface="Arial" panose="020B0604020202020204" pitchFamily="34" charset="0"/>
              <a:buChar char="•"/>
            </a:pPr>
            <a:r>
              <a:rPr lang="en-US" sz="2000">
                <a:latin typeface="Calibri" panose="020F0502020204030204" charset="0"/>
                <a:cs typeface="Calibri" panose="020F0502020204030204" charset="0"/>
              </a:rPr>
              <a:t>Moved WITHIN town, never updated voting address (Can transfer between locations)</a:t>
            </a:r>
            <a:endParaRPr lang="en-US" sz="2000">
              <a:latin typeface="Calibri" panose="020F0502020204030204" charset="0"/>
              <a:cs typeface="Calibri" panose="020F0502020204030204" charset="0"/>
            </a:endParaRPr>
          </a:p>
          <a:p>
            <a:pPr marL="800100" lvl="1" indent="-342900">
              <a:buFont typeface="Arial" panose="020B0604020202020204" pitchFamily="34" charset="0"/>
              <a:buChar char="•"/>
            </a:pPr>
            <a:r>
              <a:rPr lang="en-US" sz="2000">
                <a:latin typeface="Calibri" panose="020F0502020204030204" charset="0"/>
                <a:cs typeface="Calibri" panose="020F0502020204030204" charset="0"/>
              </a:rPr>
              <a:t>Moved OUT of town, moved back. (Will need to go to Election Day Reg.)	</a:t>
            </a:r>
            <a:endParaRPr lang="en-US" sz="2000">
              <a:latin typeface="Calibri" panose="020F0502020204030204" charset="0"/>
              <a:cs typeface="Calibri" panose="020F0502020204030204" charset="0"/>
            </a:endParaRPr>
          </a:p>
          <a:p>
            <a:pPr indent="0">
              <a:buFont typeface="Arial" panose="020B0604020202020204" pitchFamily="34" charset="0"/>
              <a:buNone/>
            </a:pPr>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Mainly a role for the Assistant RoV’s and Checkers.  </a:t>
            </a:r>
            <a:endParaRPr lang="en-US" sz="2000">
              <a:latin typeface="Calibri" panose="020F0502020204030204" charset="0"/>
              <a:cs typeface="Calibri" panose="020F0502020204030204" charset="0"/>
            </a:endParaRPr>
          </a:p>
          <a:p>
            <a:pPr marL="228600" indent="-228600"/>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Do NOT send the voters to other locations without checking with Registrars office.</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No transfers are to made without approval from the Registrar of Voters Office.</a:t>
            </a:r>
            <a:endParaRPr lang="en-US" sz="2000">
              <a:latin typeface="Calibri" panose="020F0502020204030204" charset="0"/>
              <a:cs typeface="Calibri" panose="020F0502020204030204" charset="0"/>
            </a:endParaRPr>
          </a:p>
          <a:p>
            <a:pPr marL="342900" indent="-342900">
              <a:buFont typeface="Arial" panose="020B0604020202020204" pitchFamily="34" charset="0"/>
              <a:buChar char="•"/>
            </a:pPr>
            <a:endParaRPr lang="en-US" sz="1400">
              <a:latin typeface="Calibri" panose="020F0502020204030204" charset="0"/>
              <a:cs typeface="Calibri" panose="020F0502020204030204" charset="0"/>
            </a:endParaRPr>
          </a:p>
          <a:p>
            <a:pPr marL="342900" indent="-342900">
              <a:buFont typeface="Arial" panose="020B0604020202020204" pitchFamily="34" charset="0"/>
              <a:buChar char="•"/>
            </a:pPr>
            <a:r>
              <a:rPr lang="en-US" sz="2000">
                <a:latin typeface="Calibri" panose="020F0502020204030204" charset="0"/>
                <a:cs typeface="Calibri" panose="020F0502020204030204" charset="0"/>
              </a:rPr>
              <a:t>When sending a person to EDR or another location, give them a Voter Registration Form as they will need to complete for next location.</a:t>
            </a:r>
            <a:endParaRPr lang="en-US" sz="2000">
              <a:latin typeface="Calibri" panose="020F0502020204030204" charset="0"/>
              <a:cs typeface="Calibri" panose="020F0502020204030204" charset="0"/>
            </a:endParaRPr>
          </a:p>
        </p:txBody>
      </p:sp>
      <p:sp>
        <p:nvSpPr>
          <p:cNvPr id="9" name="稻壳儿春秋广告/盗版必究        原创来源：http://chn.docer.com/works?userid=199329941#!/work_time"/>
          <p:cNvSpPr/>
          <p:nvPr/>
        </p:nvSpPr>
        <p:spPr>
          <a:xfrm>
            <a:off x="533400" y="5661025"/>
            <a:ext cx="11358245" cy="666750"/>
          </a:xfrm>
          <a:prstGeom prst="rect">
            <a:avLst/>
          </a:pr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0" name="稻壳儿春秋广告/盗版必究        原创来源：http://chn.docer.com/works?userid=199329941#!/work_time"/>
          <p:cNvSpPr txBox="1"/>
          <p:nvPr/>
        </p:nvSpPr>
        <p:spPr>
          <a:xfrm>
            <a:off x="878205" y="5660390"/>
            <a:ext cx="10668635" cy="553085"/>
          </a:xfrm>
          <a:prstGeom prst="rect">
            <a:avLst/>
          </a:prstGeom>
          <a:noFill/>
        </p:spPr>
        <p:txBody>
          <a:bodyPr wrap="square" rtlCol="0">
            <a:spAutoFit/>
          </a:bodyPr>
          <a:p>
            <a:pPr algn="ctr">
              <a:lnSpc>
                <a:spcPct val="150000"/>
              </a:lnSpc>
            </a:pPr>
            <a:r>
              <a:rPr lang="en-US" sz="200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CALL THE RoV OFFICE LINE, </a:t>
            </a:r>
            <a:r>
              <a:rPr lang="en-US" sz="2000" b="1" u="sng"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NOT</a:t>
            </a:r>
            <a:r>
              <a:rPr lang="en-US" sz="200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 OUR CELL PHONES.</a:t>
            </a:r>
            <a:r>
              <a:rPr lang="en-US" sz="20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 </a:t>
            </a:r>
            <a:endParaRPr lang="en-US" sz="20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2105"/>
            <a:ext cx="4116705"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Tabulator Overview </a:t>
            </a:r>
            <a:r>
              <a:rPr lang="en-US" altLang="zh-CN" sz="20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(Opening)</a:t>
            </a:r>
            <a:endParaRPr lang="en-US" altLang="zh-CN" sz="20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02" name="Text Box 101"/>
          <p:cNvSpPr txBox="1"/>
          <p:nvPr/>
        </p:nvSpPr>
        <p:spPr>
          <a:xfrm>
            <a:off x="756920" y="1098550"/>
            <a:ext cx="10782935" cy="4092575"/>
          </a:xfrm>
          <a:prstGeom prst="rect">
            <a:avLst/>
          </a:prstGeom>
          <a:noFill/>
          <a:ln w="9525">
            <a:noFill/>
          </a:ln>
        </p:spPr>
        <p:txBody>
          <a:bodyPr wrap="square">
            <a:spAutoFit/>
          </a:bodyPr>
          <a:p>
            <a:pPr marL="228600" indent="-228600" algn="l"/>
            <a:r>
              <a:rPr lang="en-US" sz="2000" b="1">
                <a:solidFill>
                  <a:srgbClr val="FF0000"/>
                </a:solidFill>
                <a:latin typeface="Calibri" panose="020F0502020204030204" charset="0"/>
                <a:cs typeface="Times New Roman" panose="02020603050405020304" charset="0"/>
              </a:rPr>
              <a:t>NOTE:</a:t>
            </a:r>
            <a:r>
              <a:rPr lang="en-US" sz="2000" b="1">
                <a:latin typeface="Calibri" panose="020F0502020204030204" charset="0"/>
                <a:cs typeface="Times New Roman" panose="02020603050405020304" charset="0"/>
              </a:rPr>
              <a:t> </a:t>
            </a:r>
            <a:r>
              <a:rPr lang="en-US" sz="2000" b="0">
                <a:latin typeface="Calibri" panose="020F0502020204030204" charset="0"/>
                <a:cs typeface="Times New Roman" panose="02020603050405020304" charset="0"/>
              </a:rPr>
              <a:t>REFER TO TABULATOR SETUP IN MODERATOR BOOK FOR FULL SET OF INSTRUCTIONS.  </a:t>
            </a:r>
            <a:endParaRPr lang="en-US" sz="2000" b="0">
              <a:latin typeface="Calibri" panose="020F0502020204030204" charset="0"/>
              <a:cs typeface="Times New Roman" panose="02020603050405020304" charset="0"/>
            </a:endParaRPr>
          </a:p>
          <a:p>
            <a:pPr marL="228600" indent="-228600" algn="ctr"/>
            <a:endParaRPr lang="en-US" sz="2000" b="0">
              <a:latin typeface="Calibri" panose="020F0502020204030204" charset="0"/>
              <a:cs typeface="Times New Roman" panose="02020603050405020304" charset="0"/>
            </a:endParaRPr>
          </a:p>
          <a:p>
            <a:pPr marL="342900" indent="-342900">
              <a:buFont typeface="Arial" panose="020B0604020202020204" pitchFamily="34" charset="0"/>
              <a:buChar char="•"/>
            </a:pPr>
            <a:r>
              <a:rPr lang="en-US" sz="2000" b="0">
                <a:latin typeface="Calibri" panose="020F0502020204030204" charset="0"/>
                <a:cs typeface="Times New Roman" panose="02020603050405020304" charset="0"/>
              </a:rPr>
              <a:t>Plug Uninterruptible power supply (UPS) in to wall (heavy black unit).  Make sure UPS is powered on!</a:t>
            </a:r>
            <a:endParaRPr lang="en-US" sz="2000" b="0">
              <a:latin typeface="Calibri" panose="020F0502020204030204" charset="0"/>
              <a:cs typeface="Times New Roman" panose="02020603050405020304" charset="0"/>
            </a:endParaRPr>
          </a:p>
          <a:p>
            <a:pPr marL="342900" indent="-342900">
              <a:buFont typeface="Arial" panose="020B0604020202020204" pitchFamily="34" charset="0"/>
              <a:buChar char="•"/>
            </a:pPr>
            <a:r>
              <a:rPr lang="en-US" sz="2000" b="0">
                <a:latin typeface="Calibri" panose="020F0502020204030204" charset="0"/>
                <a:cs typeface="Times New Roman" panose="02020603050405020304" charset="0"/>
              </a:rPr>
              <a:t>Check all compartments in the black ballot box, ensure it is empty.</a:t>
            </a:r>
            <a:endParaRPr lang="en-US" sz="2000" b="0">
              <a:latin typeface="Calibri" panose="020F0502020204030204" charset="0"/>
              <a:cs typeface="Times New Roman" panose="02020603050405020304" charset="0"/>
            </a:endParaRPr>
          </a:p>
          <a:p>
            <a:pPr marL="342900" indent="-342900">
              <a:buFont typeface="Arial" panose="020B0604020202020204" pitchFamily="34" charset="0"/>
              <a:buChar char="•"/>
            </a:pPr>
            <a:r>
              <a:rPr lang="en-US" sz="2000" b="0">
                <a:latin typeface="Calibri" panose="020F0502020204030204" charset="0"/>
                <a:cs typeface="Times New Roman" panose="02020603050405020304" charset="0"/>
              </a:rPr>
              <a:t>Open the auxiliary ballot bin on side of black box, leave open for duration of voting.</a:t>
            </a:r>
            <a:endParaRPr lang="en-US" sz="2000" b="0">
              <a:latin typeface="Calibri" panose="020F0502020204030204" charset="0"/>
              <a:cs typeface="Times New Roman" panose="02020603050405020304" charset="0"/>
            </a:endParaRPr>
          </a:p>
          <a:p>
            <a:pPr marL="342900" indent="-342900">
              <a:buFont typeface="Arial" panose="020B0604020202020204" pitchFamily="34" charset="0"/>
              <a:buChar char="•"/>
            </a:pPr>
            <a:r>
              <a:rPr lang="en-US" sz="2000" b="0">
                <a:latin typeface="Calibri" panose="020F0502020204030204" charset="0"/>
                <a:cs typeface="Times New Roman" panose="02020603050405020304" charset="0"/>
              </a:rPr>
              <a:t>Confirm seals on tabulator match those listed in tabulator hand book, open case.</a:t>
            </a:r>
            <a:endParaRPr lang="en-US" sz="2000" b="0">
              <a:latin typeface="Calibri" panose="020F0502020204030204" charset="0"/>
              <a:cs typeface="Times New Roman" panose="02020603050405020304" charset="0"/>
            </a:endParaRPr>
          </a:p>
          <a:p>
            <a:pPr marL="342900" indent="-342900">
              <a:buFont typeface="Arial" panose="020B0604020202020204" pitchFamily="34" charset="0"/>
              <a:buChar char="•"/>
            </a:pPr>
            <a:r>
              <a:rPr lang="en-US" sz="2000" b="0">
                <a:latin typeface="Calibri" panose="020F0502020204030204" charset="0"/>
                <a:cs typeface="Times New Roman" panose="02020603050405020304" charset="0"/>
              </a:rPr>
              <a:t>Plug tabulator in to the UPS.</a:t>
            </a:r>
            <a:endParaRPr lang="en-US" sz="2000" b="0">
              <a:latin typeface="Calibri" panose="020F0502020204030204" charset="0"/>
              <a:cs typeface="Times New Roman" panose="02020603050405020304" charset="0"/>
            </a:endParaRPr>
          </a:p>
          <a:p>
            <a:pPr marL="342900" indent="-342900">
              <a:buFont typeface="Arial" panose="020B0604020202020204" pitchFamily="34" charset="0"/>
              <a:buChar char="•"/>
            </a:pPr>
            <a:r>
              <a:rPr lang="en-US" sz="2000" b="0">
                <a:latin typeface="Calibri" panose="020F0502020204030204" charset="0"/>
                <a:cs typeface="Times New Roman" panose="02020603050405020304" charset="0"/>
              </a:rPr>
              <a:t>Place tabulator in black ballot box, open register compartment, power on.</a:t>
            </a:r>
            <a:endParaRPr lang="en-US" sz="2000" b="0">
              <a:latin typeface="Calibri" panose="020F0502020204030204" charset="0"/>
              <a:cs typeface="Times New Roman" panose="02020603050405020304" charset="0"/>
            </a:endParaRPr>
          </a:p>
          <a:p>
            <a:pPr marL="342900" indent="-342900">
              <a:buFont typeface="Arial" panose="020B0604020202020204" pitchFamily="34" charset="0"/>
              <a:buChar char="•"/>
            </a:pPr>
            <a:r>
              <a:rPr lang="en-US" sz="2000" b="0">
                <a:latin typeface="Calibri" panose="020F0502020204030204" charset="0"/>
                <a:cs typeface="Times New Roman" panose="02020603050405020304" charset="0"/>
              </a:rPr>
              <a:t>Print 3 ‘zero’ reports’, all reports must be signed by moderator and both ARVs.  Place one in black box ballot bin, and post one on the wall near tabulator, keep the third rolled up in the tabulator all Election Day.   This third report will then be attached to the first results ribbon, do not separate them!</a:t>
            </a:r>
            <a:endParaRPr lang="en-US" sz="2000" b="0">
              <a:latin typeface="Calibri" panose="020F0502020204030204" charset="0"/>
              <a:cs typeface="Times New Roman" panose="02020603050405020304" charset="0"/>
            </a:endParaRPr>
          </a:p>
        </p:txBody>
      </p:sp>
      <p:pic>
        <p:nvPicPr>
          <p:cNvPr id="4" name="Picture 83979"/>
          <p:cNvPicPr>
            <a:picLocks noChangeAspect="1"/>
          </p:cNvPicPr>
          <p:nvPr>
            <p:ph type="pic" sz="quarter" idx="10"/>
          </p:nvPr>
        </p:nvPicPr>
        <p:blipFill>
          <a:blip r:embed="rId1"/>
          <a:stretch>
            <a:fillRect/>
          </a:stretch>
        </p:blipFill>
        <p:spPr>
          <a:xfrm>
            <a:off x="528955" y="5219700"/>
            <a:ext cx="2378075" cy="1276350"/>
          </a:xfrm>
          <a:prstGeom prst="rect">
            <a:avLst/>
          </a:prstGeom>
          <a:noFill/>
          <a:ln w="9525">
            <a:noFill/>
          </a:ln>
        </p:spPr>
      </p:pic>
      <p:pic>
        <p:nvPicPr>
          <p:cNvPr id="6" name="Picture -2147482508"/>
          <p:cNvPicPr>
            <a:picLocks noChangeAspect="1"/>
          </p:cNvPicPr>
          <p:nvPr/>
        </p:nvPicPr>
        <p:blipFill>
          <a:blip r:embed="rId2"/>
          <a:stretch>
            <a:fillRect/>
          </a:stretch>
        </p:blipFill>
        <p:spPr>
          <a:xfrm>
            <a:off x="3131185" y="5219700"/>
            <a:ext cx="2138045" cy="1276350"/>
          </a:xfrm>
          <a:prstGeom prst="rect">
            <a:avLst/>
          </a:prstGeom>
          <a:noFill/>
          <a:ln w="9525">
            <a:noFill/>
          </a:ln>
        </p:spPr>
      </p:pic>
      <p:pic>
        <p:nvPicPr>
          <p:cNvPr id="7" name="Picture -2147482556"/>
          <p:cNvPicPr>
            <a:picLocks noChangeAspect="1"/>
          </p:cNvPicPr>
          <p:nvPr/>
        </p:nvPicPr>
        <p:blipFill>
          <a:blip r:embed="rId3"/>
          <a:stretch>
            <a:fillRect/>
          </a:stretch>
        </p:blipFill>
        <p:spPr>
          <a:xfrm>
            <a:off x="5652770" y="5219700"/>
            <a:ext cx="1522095" cy="1275715"/>
          </a:xfrm>
          <a:prstGeom prst="rect">
            <a:avLst/>
          </a:prstGeom>
          <a:noFill/>
          <a:ln w="9525">
            <a:noFill/>
          </a:ln>
        </p:spPr>
      </p:pic>
      <p:pic>
        <p:nvPicPr>
          <p:cNvPr id="8" name="Picture -2147482553"/>
          <p:cNvPicPr>
            <a:picLocks noChangeAspect="1"/>
          </p:cNvPicPr>
          <p:nvPr/>
        </p:nvPicPr>
        <p:blipFill>
          <a:blip r:embed="rId4"/>
          <a:stretch>
            <a:fillRect/>
          </a:stretch>
        </p:blipFill>
        <p:spPr>
          <a:xfrm>
            <a:off x="9490710" y="3143250"/>
            <a:ext cx="2049145" cy="571500"/>
          </a:xfrm>
          <a:prstGeom prst="rect">
            <a:avLst/>
          </a:prstGeom>
          <a:noFill/>
          <a:ln w="9525">
            <a:noFill/>
          </a:ln>
        </p:spPr>
      </p:pic>
      <p:pic>
        <p:nvPicPr>
          <p:cNvPr id="9" name="Picture 10"/>
          <p:cNvPicPr>
            <a:picLocks noChangeAspect="1"/>
          </p:cNvPicPr>
          <p:nvPr/>
        </p:nvPicPr>
        <p:blipFill>
          <a:blip r:embed="rId5"/>
          <a:stretch>
            <a:fillRect/>
          </a:stretch>
        </p:blipFill>
        <p:spPr>
          <a:xfrm>
            <a:off x="7385685" y="5219700"/>
            <a:ext cx="1493520" cy="1308100"/>
          </a:xfrm>
          <a:prstGeom prst="rect">
            <a:avLst/>
          </a:prstGeom>
          <a:noFill/>
          <a:ln w="9525">
            <a:noFill/>
          </a:ln>
        </p:spPr>
      </p:pic>
      <p:pic>
        <p:nvPicPr>
          <p:cNvPr id="10" name="Picture -2147482554"/>
          <p:cNvPicPr>
            <a:picLocks noChangeAspect="1"/>
          </p:cNvPicPr>
          <p:nvPr/>
        </p:nvPicPr>
        <p:blipFill>
          <a:blip r:embed="rId6"/>
          <a:stretch>
            <a:fillRect/>
          </a:stretch>
        </p:blipFill>
        <p:spPr>
          <a:xfrm>
            <a:off x="9210675" y="5219700"/>
            <a:ext cx="2241550" cy="1276350"/>
          </a:xfrm>
          <a:prstGeom prst="rect">
            <a:avLst/>
          </a:prstGeom>
          <a:noFill/>
          <a:ln w="9525">
            <a:noFill/>
          </a:ln>
        </p:spPr>
      </p:pic>
      <p:sp>
        <p:nvSpPr>
          <p:cNvPr id="11" name="Text Box 10"/>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
        <p:nvSpPr>
          <p:cNvPr id="12" name="Text Box 11"/>
          <p:cNvSpPr txBox="1"/>
          <p:nvPr/>
        </p:nvSpPr>
        <p:spPr>
          <a:xfrm>
            <a:off x="4883150" y="362585"/>
            <a:ext cx="6534150" cy="368300"/>
          </a:xfrm>
          <a:prstGeom prst="rect">
            <a:avLst/>
          </a:prstGeom>
          <a:noFill/>
        </p:spPr>
        <p:txBody>
          <a:bodyPr wrap="none" rtlCol="0" anchor="t">
            <a:spAutoFit/>
          </a:bodyPr>
          <a:p>
            <a:r>
              <a:rPr lang="en-US" b="1" i="1">
                <a:latin typeface="Calibri" panose="020F0502020204030204" charset="0"/>
                <a:cs typeface="Calibri" panose="020F0502020204030204" charset="0"/>
                <a:sym typeface="+mn-ea"/>
              </a:rPr>
              <a:t>Tabulator Video:</a:t>
            </a:r>
            <a:r>
              <a:rPr lang="en-US" i="1">
                <a:latin typeface="Calibri" panose="020F0502020204030204" charset="0"/>
                <a:cs typeface="Calibri" panose="020F0502020204030204" charset="0"/>
                <a:sym typeface="+mn-ea"/>
              </a:rPr>
              <a:t> http://www.youtube.com/watch?v=qs--WTH0ZKM </a:t>
            </a:r>
            <a:endParaRPr lang="en-US" i="1"/>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2105"/>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Tabulator Overview </a:t>
            </a:r>
            <a:r>
              <a:rPr lang="en-US" altLang="zh-CN" sz="20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(Video)</a:t>
            </a:r>
            <a:endParaRPr lang="en-US" altLang="zh-CN" sz="20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2" name="Text Box 11"/>
          <p:cNvSpPr txBox="1"/>
          <p:nvPr/>
        </p:nvSpPr>
        <p:spPr>
          <a:xfrm>
            <a:off x="3665855" y="2658110"/>
            <a:ext cx="4922520" cy="1198880"/>
          </a:xfrm>
          <a:prstGeom prst="rect">
            <a:avLst/>
          </a:prstGeom>
          <a:noFill/>
        </p:spPr>
        <p:txBody>
          <a:bodyPr wrap="none" rtlCol="0">
            <a:spAutoFit/>
          </a:bodyPr>
          <a:p>
            <a:pPr algn="l"/>
            <a:r>
              <a:rPr lang="en-US" b="1">
                <a:latin typeface="Calibri" panose="020F0502020204030204" charset="0"/>
                <a:cs typeface="Calibri" panose="020F0502020204030204" charset="0"/>
              </a:rPr>
              <a:t>Using the AccuVote Tabulator in CT Elections</a:t>
            </a:r>
            <a:endParaRPr lang="en-US" b="1">
              <a:latin typeface="Calibri" panose="020F0502020204030204" charset="0"/>
              <a:cs typeface="Calibri" panose="020F0502020204030204" charset="0"/>
            </a:endParaRPr>
          </a:p>
          <a:p>
            <a:pPr algn="l"/>
            <a:r>
              <a:rPr lang="en-US">
                <a:latin typeface="Calibri" panose="020F0502020204030204" charset="0"/>
                <a:cs typeface="Calibri" panose="020F0502020204030204" charset="0"/>
              </a:rPr>
              <a:t>by Fred DeCaro</a:t>
            </a:r>
            <a:endParaRPr lang="en-US">
              <a:latin typeface="Calibri" panose="020F0502020204030204" charset="0"/>
              <a:cs typeface="Calibri" panose="020F0502020204030204" charset="0"/>
            </a:endParaRPr>
          </a:p>
          <a:p>
            <a:pPr algn="l"/>
            <a:endParaRPr lang="en-US">
              <a:latin typeface="Calibri" panose="020F0502020204030204" charset="0"/>
              <a:cs typeface="Calibri" panose="020F0502020204030204" charset="0"/>
            </a:endParaRPr>
          </a:p>
          <a:p>
            <a:pPr algn="l"/>
            <a:r>
              <a:rPr lang="en-US">
                <a:latin typeface="Calibri" panose="020F0502020204030204" charset="0"/>
                <a:cs typeface="Calibri" panose="020F0502020204030204" charset="0"/>
              </a:rPr>
              <a:t>http://www.youtube.com/watch?v=qs--WTH0ZKM </a:t>
            </a:r>
            <a:endParaRPr lang="en-US">
              <a:latin typeface="Calibri" panose="020F0502020204030204" charset="0"/>
              <a:cs typeface="Calibri" panose="020F050202020403020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2105"/>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Tabulator Overview (Error Codes)</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graphicFrame>
        <p:nvGraphicFramePr>
          <p:cNvPr id="4" name="Table 3"/>
          <p:cNvGraphicFramePr/>
          <p:nvPr/>
        </p:nvGraphicFramePr>
        <p:xfrm>
          <a:off x="1115060" y="845820"/>
          <a:ext cx="8140065" cy="5474970"/>
        </p:xfrm>
        <a:graphic>
          <a:graphicData uri="http://schemas.openxmlformats.org/drawingml/2006/table">
            <a:tbl>
              <a:tblPr firstRow="1" bandRow="1">
                <a:tableStyleId>{5940675A-B579-460E-94D1-54222C63F5DA}</a:tableStyleId>
              </a:tblPr>
              <a:tblGrid>
                <a:gridCol w="2485390"/>
                <a:gridCol w="2332355"/>
                <a:gridCol w="3322320"/>
              </a:tblGrid>
              <a:tr h="300990">
                <a:tc>
                  <a:txBody>
                    <a:bodyPr/>
                    <a:p>
                      <a:pPr indent="0" algn="ctr">
                        <a:buNone/>
                      </a:pPr>
                      <a:r>
                        <a:rPr lang="en-US" sz="1200" b="1" u="sng">
                          <a:latin typeface="Calibri" panose="020F0502020204030204" charset="0"/>
                          <a:cs typeface="Calibri" panose="020F0502020204030204" charset="0"/>
                        </a:rPr>
                        <a:t>MESSAGE</a:t>
                      </a:r>
                      <a:endParaRPr lang="en-US" sz="1200" b="1" u="sng">
                        <a:latin typeface="Calibri" panose="020F0502020204030204" charset="0"/>
                        <a:ea typeface="Times New Roman" panose="02020603050405020304" charset="0"/>
                        <a:cs typeface="Calibri" panose="020F0502020204030204" charset="0"/>
                      </a:endParaRPr>
                    </a:p>
                  </a:txBody>
                  <a:tcPr marL="0" marR="0" marT="0" marB="0" vert="horz" anchor="ctr" anchorCtr="0">
                    <a:lnL w="25400" cap="flat" cmpd="sng">
                      <a:solidFill>
                        <a:srgbClr val="363435"/>
                      </a:solidFill>
                      <a:prstDash val="solid"/>
                      <a:headEnd type="none" w="med" len="med"/>
                      <a:tailEnd type="none" w="med" len="med"/>
                    </a:lnL>
                    <a:lnR w="12700" cap="flat" cmpd="sng">
                      <a:solidFill>
                        <a:srgbClr val="363435"/>
                      </a:solidFill>
                      <a:prstDash val="solid"/>
                      <a:headEnd type="none" w="med" len="med"/>
                      <a:tailEnd type="none" w="med" len="med"/>
                    </a:lnR>
                    <a:lnT w="25400" cap="flat" cmpd="sng">
                      <a:solidFill>
                        <a:srgbClr val="363435"/>
                      </a:solidFill>
                      <a:prstDash val="solid"/>
                      <a:headEnd type="none" w="med" len="med"/>
                      <a:tailEnd type="none" w="med" len="med"/>
                    </a:lnT>
                    <a:lnB w="25400" cap="flat" cmpd="sng">
                      <a:solidFill>
                        <a:srgbClr val="363435"/>
                      </a:solidFill>
                      <a:prstDash val="solid"/>
                      <a:headEnd type="none" w="med" len="med"/>
                      <a:tailEnd type="none" w="med" len="med"/>
                    </a:lnB>
                    <a:lnTlToBr>
                      <a:noFill/>
                    </a:lnTlToBr>
                    <a:lnBlToTr>
                      <a:noFill/>
                    </a:lnBlToTr>
                    <a:solidFill>
                      <a:schemeClr val="bg2"/>
                    </a:solidFill>
                  </a:tcPr>
                </a:tc>
                <a:tc>
                  <a:txBody>
                    <a:bodyPr/>
                    <a:p>
                      <a:pPr indent="0" algn="ctr">
                        <a:buNone/>
                      </a:pPr>
                      <a:r>
                        <a:rPr lang="en-US" sz="1200" b="1" u="sng">
                          <a:latin typeface="Calibri" panose="020F0502020204030204" charset="0"/>
                          <a:cs typeface="Calibri" panose="020F0502020204030204" charset="0"/>
                        </a:rPr>
                        <a:t>ISSUE - PROBLEM</a:t>
                      </a:r>
                      <a:endParaRPr lang="en-US" sz="1200" b="1" u="sng">
                        <a:latin typeface="Calibri" panose="020F0502020204030204" charset="0"/>
                        <a:ea typeface="Times New Roman" panose="02020603050405020304" charset="0"/>
                        <a:cs typeface="Calibri" panose="020F0502020204030204" charset="0"/>
                      </a:endParaRPr>
                    </a:p>
                  </a:txBody>
                  <a:tcPr marL="0" marR="0" marT="0" marB="0" vert="horz" anchor="ctr" anchorCtr="0">
                    <a:lnL w="12700" cap="flat" cmpd="sng">
                      <a:solidFill>
                        <a:srgbClr val="363435"/>
                      </a:solidFill>
                      <a:prstDash val="solid"/>
                      <a:headEnd type="none" w="med" len="med"/>
                      <a:tailEnd type="none" w="med" len="med"/>
                    </a:lnL>
                    <a:lnR w="12700" cap="flat" cmpd="sng">
                      <a:solidFill>
                        <a:srgbClr val="363435"/>
                      </a:solidFill>
                      <a:prstDash val="solid"/>
                      <a:headEnd type="none" w="med" len="med"/>
                      <a:tailEnd type="none" w="med" len="med"/>
                    </a:lnR>
                    <a:lnT w="25400" cap="flat" cmpd="sng">
                      <a:solidFill>
                        <a:srgbClr val="363435"/>
                      </a:solidFill>
                      <a:prstDash val="solid"/>
                      <a:headEnd type="none" w="med" len="med"/>
                      <a:tailEnd type="none" w="med" len="med"/>
                    </a:lnT>
                    <a:lnB w="25400" cap="flat" cmpd="sng">
                      <a:solidFill>
                        <a:srgbClr val="363435"/>
                      </a:solidFill>
                      <a:prstDash val="solid"/>
                      <a:headEnd type="none" w="med" len="med"/>
                      <a:tailEnd type="none" w="med" len="med"/>
                    </a:lnB>
                    <a:lnTlToBr>
                      <a:noFill/>
                    </a:lnTlToBr>
                    <a:lnBlToTr>
                      <a:noFill/>
                    </a:lnBlToTr>
                    <a:solidFill>
                      <a:schemeClr val="bg2"/>
                    </a:solidFill>
                  </a:tcPr>
                </a:tc>
                <a:tc>
                  <a:txBody>
                    <a:bodyPr/>
                    <a:p>
                      <a:pPr indent="0" algn="ctr">
                        <a:buNone/>
                      </a:pPr>
                      <a:r>
                        <a:rPr lang="en-US" sz="1200" b="1" u="sng">
                          <a:latin typeface="Calibri" panose="020F0502020204030204" charset="0"/>
                          <a:cs typeface="Calibri" panose="020F0502020204030204" charset="0"/>
                        </a:rPr>
                        <a:t>INSTRUCT - OPTIONS</a:t>
                      </a:r>
                      <a:endParaRPr lang="en-US" sz="1200" b="1" u="sng">
                        <a:latin typeface="Calibri" panose="020F0502020204030204" charset="0"/>
                        <a:ea typeface="Times New Roman" panose="02020603050405020304" charset="0"/>
                        <a:cs typeface="Calibri" panose="020F0502020204030204" charset="0"/>
                      </a:endParaRPr>
                    </a:p>
                  </a:txBody>
                  <a:tcPr marL="0" marR="0" marT="0" marB="0" vert="horz" anchor="ctr" anchorCtr="0">
                    <a:lnL w="12700" cap="flat" cmpd="sng">
                      <a:solidFill>
                        <a:srgbClr val="363435"/>
                      </a:solidFill>
                      <a:prstDash val="solid"/>
                      <a:headEnd type="none" w="med" len="med"/>
                      <a:tailEnd type="none" w="med" len="med"/>
                    </a:lnL>
                    <a:lnR w="25400" cap="flat" cmpd="sng">
                      <a:solidFill>
                        <a:srgbClr val="363435"/>
                      </a:solidFill>
                      <a:prstDash val="solid"/>
                      <a:headEnd type="none" w="med" len="med"/>
                      <a:tailEnd type="none" w="med" len="med"/>
                    </a:lnR>
                    <a:lnT w="25400" cap="flat" cmpd="sng">
                      <a:solidFill>
                        <a:srgbClr val="363435"/>
                      </a:solidFill>
                      <a:prstDash val="solid"/>
                      <a:headEnd type="none" w="med" len="med"/>
                      <a:tailEnd type="none" w="med" len="med"/>
                    </a:lnT>
                    <a:lnB w="25400" cap="flat" cmpd="sng">
                      <a:solidFill>
                        <a:srgbClr val="363435"/>
                      </a:solidFill>
                      <a:prstDash val="solid"/>
                      <a:headEnd type="none" w="med" len="med"/>
                      <a:tailEnd type="none" w="med" len="med"/>
                    </a:lnB>
                    <a:lnTlToBr>
                      <a:noFill/>
                    </a:lnTlToBr>
                    <a:lnBlToTr>
                      <a:noFill/>
                    </a:lnBlToTr>
                    <a:solidFill>
                      <a:schemeClr val="bg2"/>
                    </a:solidFill>
                  </a:tcPr>
                </a:tc>
              </a:tr>
              <a:tr h="447675">
                <a:tc>
                  <a:txBody>
                    <a:bodyPr/>
                    <a:p>
                      <a:pPr indent="0" algn="ctr">
                        <a:buNone/>
                      </a:pPr>
                      <a:r>
                        <a:rPr lang="en-US" sz="1200" b="1">
                          <a:latin typeface="Calibri" panose="020F0502020204030204" charset="0"/>
                          <a:cs typeface="Calibri" panose="020F0502020204030204" charset="0"/>
                        </a:rPr>
                        <a:t>BALLOT NOT READ</a:t>
                      </a:r>
                      <a:endParaRPr lang="en-US" sz="1200" b="1">
                        <a:latin typeface="Calibri" panose="020F0502020204030204" charset="0"/>
                        <a:cs typeface="Calibri" panose="020F0502020204030204" charset="0"/>
                      </a:endParaRPr>
                    </a:p>
                    <a:p>
                      <a:pPr indent="0" algn="ctr">
                        <a:buNone/>
                      </a:pPr>
                      <a:r>
                        <a:rPr lang="en-US" sz="1200" b="1">
                          <a:latin typeface="Calibri" panose="020F0502020204030204" charset="0"/>
                          <a:cs typeface="Calibri" panose="020F0502020204030204" charset="0"/>
                        </a:rPr>
                        <a:t>PLEASE REINSERT</a:t>
                      </a:r>
                      <a:endParaRPr lang="en-US" sz="1200" b="0">
                        <a:latin typeface="Calibri" panose="020F0502020204030204" charset="0"/>
                        <a:ea typeface="Times New Roman" panose="02020603050405020304" charset="0"/>
                        <a:cs typeface="Calibri" panose="020F0502020204030204" charset="0"/>
                      </a:endParaRPr>
                    </a:p>
                  </a:txBody>
                  <a:tcPr marL="0" marR="0" marT="0" marB="0" vert="horz" anchor="ctr" anchorCtr="0">
                    <a:lnL w="25400" cap="flat" cmpd="sng">
                      <a:solidFill>
                        <a:srgbClr val="363435"/>
                      </a:solidFill>
                      <a:prstDash val="solid"/>
                      <a:headEnd type="none" w="med" len="med"/>
                      <a:tailEnd type="none" w="med" len="med"/>
                    </a:lnL>
                    <a:lnR w="12700" cap="flat" cmpd="sng">
                      <a:solidFill>
                        <a:srgbClr val="363435"/>
                      </a:solidFill>
                      <a:prstDash val="solid"/>
                      <a:headEnd type="none" w="med" len="med"/>
                      <a:tailEnd type="none" w="med" len="med"/>
                    </a:lnR>
                    <a:lnT w="25400" cap="flat" cmpd="sng">
                      <a:solidFill>
                        <a:srgbClr val="363435"/>
                      </a:solidFill>
                      <a:prstDash val="solid"/>
                      <a:headEnd type="none" w="med" len="med"/>
                      <a:tailEnd type="none" w="med" len="med"/>
                    </a:lnT>
                    <a:lnB w="12700" cap="flat" cmpd="sng">
                      <a:solidFill>
                        <a:srgbClr val="363435"/>
                      </a:solidFill>
                      <a:prstDash val="solid"/>
                      <a:headEnd type="none" w="med" len="med"/>
                      <a:tailEnd type="none" w="med" len="med"/>
                    </a:lnB>
                    <a:lnTlToBr>
                      <a:noFill/>
                    </a:lnTlToBr>
                    <a:lnBlToTr>
                      <a:noFill/>
                    </a:lnBlToTr>
                    <a:solidFill>
                      <a:srgbClr val="FDFDFD"/>
                    </a:solidFill>
                  </a:tcPr>
                </a:tc>
                <a:tc>
                  <a:txBody>
                    <a:bodyPr/>
                    <a:p>
                      <a:pPr indent="0" algn="ctr">
                        <a:buNone/>
                      </a:pPr>
                      <a:r>
                        <a:rPr lang="en-US" sz="1200" b="0">
                          <a:latin typeface="Calibri" panose="020F0502020204030204" charset="0"/>
                          <a:cs typeface="Calibri" panose="020F0502020204030204" charset="0"/>
                        </a:rPr>
                        <a:t>Tabulator could not read ballot   </a:t>
                      </a:r>
                      <a:endParaRPr lang="en-US" sz="1200" b="0">
                        <a:latin typeface="Calibri" panose="020F0502020204030204" charset="0"/>
                        <a:ea typeface="Times New Roman" panose="02020603050405020304" charset="0"/>
                        <a:cs typeface="Calibri" panose="020F0502020204030204" charset="0"/>
                      </a:endParaRPr>
                    </a:p>
                  </a:txBody>
                  <a:tcPr marT="0" marB="0" vert="horz" anchor="ctr" anchorCtr="0">
                    <a:lnL w="12700" cap="flat" cmpd="sng">
                      <a:solidFill>
                        <a:srgbClr val="363435"/>
                      </a:solidFill>
                      <a:prstDash val="solid"/>
                      <a:headEnd type="none" w="med" len="med"/>
                      <a:tailEnd type="none" w="med" len="med"/>
                    </a:lnL>
                    <a:lnR w="12700" cap="flat" cmpd="sng">
                      <a:solidFill>
                        <a:srgbClr val="363435"/>
                      </a:solidFill>
                      <a:prstDash val="solid"/>
                      <a:headEnd type="none" w="med" len="med"/>
                      <a:tailEnd type="none" w="med" len="med"/>
                    </a:lnR>
                    <a:lnT w="25400" cap="flat" cmpd="sng">
                      <a:solidFill>
                        <a:srgbClr val="363435"/>
                      </a:solidFill>
                      <a:prstDash val="solid"/>
                      <a:headEnd type="none" w="med" len="med"/>
                      <a:tailEnd type="none" w="med" len="med"/>
                    </a:lnT>
                    <a:lnB w="12700" cap="flat" cmpd="sng">
                      <a:solidFill>
                        <a:srgbClr val="363435"/>
                      </a:solidFill>
                      <a:prstDash val="solid"/>
                      <a:headEnd type="none" w="med" len="med"/>
                      <a:tailEnd type="none" w="med" len="med"/>
                    </a:lnB>
                    <a:lnTlToBr>
                      <a:noFill/>
                    </a:lnTlToBr>
                    <a:lnBlToTr>
                      <a:noFill/>
                    </a:lnBlToTr>
                    <a:solidFill>
                      <a:srgbClr val="FDFDFD"/>
                    </a:solidFill>
                  </a:tcPr>
                </a:tc>
                <a:tc>
                  <a:txBody>
                    <a:bodyPr/>
                    <a:p>
                      <a:pPr indent="0">
                        <a:buNone/>
                      </a:pPr>
                      <a:r>
                        <a:rPr lang="en-US" sz="1200" b="0">
                          <a:latin typeface="Calibri" panose="020F0502020204030204" charset="0"/>
                          <a:cs typeface="Calibri" panose="020F0502020204030204" charset="0"/>
                        </a:rPr>
                        <a:t>Ask voter to flip ballot &amp; reinsert. </a:t>
                      </a:r>
                      <a:endParaRPr lang="en-US" sz="1200" b="0">
                        <a:latin typeface="Calibri" panose="020F0502020204030204" charset="0"/>
                        <a:ea typeface="Times New Roman" panose="02020603050405020304" charset="0"/>
                        <a:cs typeface="Calibri" panose="020F0502020204030204" charset="0"/>
                      </a:endParaRPr>
                    </a:p>
                  </a:txBody>
                  <a:tcPr marT="0" marB="0" vert="horz" anchor="ctr" anchorCtr="0">
                    <a:lnL w="12700" cap="flat" cmpd="sng">
                      <a:solidFill>
                        <a:srgbClr val="363435"/>
                      </a:solidFill>
                      <a:prstDash val="solid"/>
                      <a:headEnd type="none" w="med" len="med"/>
                      <a:tailEnd type="none" w="med" len="med"/>
                    </a:lnL>
                    <a:lnR w="25400" cap="flat" cmpd="sng">
                      <a:solidFill>
                        <a:srgbClr val="363435"/>
                      </a:solidFill>
                      <a:prstDash val="solid"/>
                      <a:headEnd type="none" w="med" len="med"/>
                      <a:tailEnd type="none" w="med" len="med"/>
                    </a:lnR>
                    <a:lnT w="25400" cap="flat" cmpd="sng">
                      <a:solidFill>
                        <a:srgbClr val="363435"/>
                      </a:solidFill>
                      <a:prstDash val="solid"/>
                      <a:headEnd type="none" w="med" len="med"/>
                      <a:tailEnd type="none" w="med" len="med"/>
                    </a:lnT>
                    <a:lnB w="12700" cap="flat" cmpd="sng">
                      <a:solidFill>
                        <a:srgbClr val="363435"/>
                      </a:solidFill>
                      <a:prstDash val="solid"/>
                      <a:headEnd type="none" w="med" len="med"/>
                      <a:tailEnd type="none" w="med" len="med"/>
                    </a:lnB>
                    <a:lnTlToBr>
                      <a:noFill/>
                    </a:lnTlToBr>
                    <a:lnBlToTr>
                      <a:noFill/>
                    </a:lnBlToTr>
                    <a:solidFill>
                      <a:srgbClr val="FDFDFD"/>
                    </a:solidFill>
                  </a:tcPr>
                </a:tc>
              </a:tr>
              <a:tr h="731520">
                <a:tc>
                  <a:txBody>
                    <a:bodyPr/>
                    <a:p>
                      <a:pPr indent="0" algn="ctr">
                        <a:buNone/>
                      </a:pPr>
                      <a:r>
                        <a:rPr lang="en-US" sz="1200" b="0">
                          <a:latin typeface="Calibri" panose="020F0502020204030204" charset="0"/>
                          <a:cs typeface="Calibri" panose="020F0502020204030204" charset="0"/>
                        </a:rPr>
                        <a:t> </a:t>
                      </a:r>
                      <a:r>
                        <a:rPr lang="en-US" sz="1200" b="1">
                          <a:latin typeface="Calibri" panose="020F0502020204030204" charset="0"/>
                          <a:cs typeface="Calibri" panose="020F0502020204030204" charset="0"/>
                        </a:rPr>
                        <a:t>OVERVOTE</a:t>
                      </a:r>
                      <a:endParaRPr lang="en-US" sz="1200" b="0">
                        <a:latin typeface="Calibri" panose="020F0502020204030204" charset="0"/>
                        <a:ea typeface="Times New Roman" panose="02020603050405020304" charset="0"/>
                        <a:cs typeface="Calibri" panose="020F0502020204030204" charset="0"/>
                      </a:endParaRPr>
                    </a:p>
                  </a:txBody>
                  <a:tcPr marL="0" marR="0" marT="0" marB="0" vert="horz" anchor="ctr" anchorCtr="0">
                    <a:lnL w="25400" cap="flat" cmpd="sng">
                      <a:solidFill>
                        <a:srgbClr val="363435"/>
                      </a:solidFill>
                      <a:prstDash val="solid"/>
                      <a:headEnd type="none" w="med" len="med"/>
                      <a:tailEnd type="none" w="med" len="med"/>
                    </a:lnL>
                    <a:lnR w="12700" cap="flat" cmpd="sng">
                      <a:solidFill>
                        <a:srgbClr val="363435"/>
                      </a:solidFill>
                      <a:prstDash val="solid"/>
                      <a:headEnd type="none" w="med" len="med"/>
                      <a:tailEnd type="none" w="med" len="med"/>
                    </a:lnR>
                    <a:lnT w="12700" cap="flat" cmpd="sng">
                      <a:solidFill>
                        <a:srgbClr val="363435"/>
                      </a:solidFill>
                      <a:prstDash val="solid"/>
                      <a:headEnd type="none" w="med" len="med"/>
                      <a:tailEnd type="none" w="med" len="med"/>
                    </a:lnT>
                    <a:lnB w="12700" cap="flat" cmpd="sng">
                      <a:solidFill>
                        <a:srgbClr val="363435"/>
                      </a:solidFill>
                      <a:prstDash val="solid"/>
                      <a:headEnd type="none" w="med" len="med"/>
                      <a:tailEnd type="none" w="med" len="med"/>
                    </a:lnB>
                    <a:lnTlToBr>
                      <a:noFill/>
                    </a:lnTlToBr>
                    <a:lnBlToTr>
                      <a:noFill/>
                    </a:lnBlToTr>
                    <a:solidFill>
                      <a:srgbClr val="FDFDFD"/>
                    </a:solidFill>
                  </a:tcPr>
                </a:tc>
                <a:tc>
                  <a:txBody>
                    <a:bodyPr/>
                    <a:p>
                      <a:pPr indent="0" algn="ctr">
                        <a:buNone/>
                      </a:pPr>
                      <a:r>
                        <a:rPr lang="en-US" sz="1200" b="0">
                          <a:latin typeface="Calibri" panose="020F0502020204030204" charset="0"/>
                          <a:cs typeface="Calibri" panose="020F0502020204030204" charset="0"/>
                        </a:rPr>
                        <a:t>Tabulator reads too many ovals filled in on at least one contest </a:t>
                      </a:r>
                      <a:endParaRPr lang="en-US" sz="1200" b="0">
                        <a:latin typeface="Calibri" panose="020F0502020204030204" charset="0"/>
                        <a:ea typeface="Times New Roman" panose="02020603050405020304" charset="0"/>
                        <a:cs typeface="Calibri" panose="020F0502020204030204" charset="0"/>
                      </a:endParaRPr>
                    </a:p>
                  </a:txBody>
                  <a:tcPr marT="0" marB="0" vert="horz" anchor="ctr" anchorCtr="0">
                    <a:lnL w="12700" cap="flat" cmpd="sng">
                      <a:solidFill>
                        <a:srgbClr val="363435"/>
                      </a:solidFill>
                      <a:prstDash val="solid"/>
                      <a:headEnd type="none" w="med" len="med"/>
                      <a:tailEnd type="none" w="med" len="med"/>
                    </a:lnL>
                    <a:lnR w="12700" cap="flat" cmpd="sng">
                      <a:solidFill>
                        <a:srgbClr val="363435"/>
                      </a:solidFill>
                      <a:prstDash val="solid"/>
                      <a:headEnd type="none" w="med" len="med"/>
                      <a:tailEnd type="none" w="med" len="med"/>
                    </a:lnR>
                    <a:lnT w="12700" cap="flat" cmpd="sng">
                      <a:solidFill>
                        <a:srgbClr val="363435"/>
                      </a:solidFill>
                      <a:prstDash val="solid"/>
                      <a:headEnd type="none" w="med" len="med"/>
                      <a:tailEnd type="none" w="med" len="med"/>
                    </a:lnT>
                    <a:lnB w="12700" cap="flat" cmpd="sng">
                      <a:solidFill>
                        <a:srgbClr val="363435"/>
                      </a:solidFill>
                      <a:prstDash val="solid"/>
                      <a:headEnd type="none" w="med" len="med"/>
                      <a:tailEnd type="none" w="med" len="med"/>
                    </a:lnB>
                    <a:lnTlToBr>
                      <a:noFill/>
                    </a:lnTlToBr>
                    <a:lnBlToTr>
                      <a:noFill/>
                    </a:lnBlToTr>
                    <a:solidFill>
                      <a:srgbClr val="FDFDFD"/>
                    </a:solidFill>
                  </a:tcPr>
                </a:tc>
                <a:tc>
                  <a:txBody>
                    <a:bodyPr/>
                    <a:p>
                      <a:pPr indent="0">
                        <a:buNone/>
                      </a:pPr>
                      <a:r>
                        <a:rPr lang="en-US" sz="1200" b="0">
                          <a:latin typeface="Calibri" panose="020F0502020204030204" charset="0"/>
                          <a:cs typeface="Calibri" panose="020F0502020204030204" charset="0"/>
                        </a:rPr>
                        <a:t>Spoil ballot &amp; get a new one (OR) Put ballot into auxiliary bin.</a:t>
                      </a:r>
                      <a:endParaRPr lang="en-US" sz="1200" b="0">
                        <a:latin typeface="Calibri" panose="020F0502020204030204" charset="0"/>
                        <a:cs typeface="Calibri" panose="020F0502020204030204" charset="0"/>
                      </a:endParaRPr>
                    </a:p>
                    <a:p>
                      <a:pPr indent="0">
                        <a:buNone/>
                      </a:pPr>
                      <a:r>
                        <a:rPr lang="en-US" sz="1200" b="0">
                          <a:latin typeface="Calibri" panose="020F0502020204030204" charset="0"/>
                          <a:ea typeface="Times New Roman" panose="02020603050405020304" charset="0"/>
                          <a:cs typeface="Calibri" panose="020F0502020204030204" charset="0"/>
                        </a:rPr>
                        <a:t>NOTE: </a:t>
                      </a:r>
                      <a:r>
                        <a:rPr lang="en-US" sz="1200" b="1">
                          <a:latin typeface="Calibri" panose="020F0502020204030204" charset="0"/>
                          <a:ea typeface="Times New Roman" panose="02020603050405020304" charset="0"/>
                          <a:cs typeface="Calibri" panose="020F0502020204030204" charset="0"/>
                        </a:rPr>
                        <a:t>Call Moderator over</a:t>
                      </a:r>
                      <a:r>
                        <a:rPr lang="en-US" sz="1200" b="0">
                          <a:latin typeface="Calibri" panose="020F0502020204030204" charset="0"/>
                          <a:ea typeface="Times New Roman" panose="02020603050405020304" charset="0"/>
                          <a:cs typeface="Calibri" panose="020F0502020204030204" charset="0"/>
                        </a:rPr>
                        <a:t> to override system and inset ballot.</a:t>
                      </a:r>
                      <a:endParaRPr lang="en-US" sz="1200" b="0">
                        <a:latin typeface="Calibri" panose="020F0502020204030204" charset="0"/>
                        <a:ea typeface="Times New Roman" panose="02020603050405020304" charset="0"/>
                        <a:cs typeface="Calibri" panose="020F0502020204030204" charset="0"/>
                      </a:endParaRPr>
                    </a:p>
                  </a:txBody>
                  <a:tcPr marT="0" marB="0" vert="horz" anchor="ctr" anchorCtr="0">
                    <a:lnL w="12700" cap="flat" cmpd="sng">
                      <a:solidFill>
                        <a:srgbClr val="363435"/>
                      </a:solidFill>
                      <a:prstDash val="solid"/>
                      <a:headEnd type="none" w="med" len="med"/>
                      <a:tailEnd type="none" w="med" len="med"/>
                    </a:lnL>
                    <a:lnR w="25400" cap="flat" cmpd="sng">
                      <a:solidFill>
                        <a:srgbClr val="363435"/>
                      </a:solidFill>
                      <a:prstDash val="solid"/>
                      <a:headEnd type="none" w="med" len="med"/>
                      <a:tailEnd type="none" w="med" len="med"/>
                    </a:lnR>
                    <a:lnT w="12700" cap="flat" cmpd="sng">
                      <a:solidFill>
                        <a:srgbClr val="363435"/>
                      </a:solidFill>
                      <a:prstDash val="solid"/>
                      <a:headEnd type="none" w="med" len="med"/>
                      <a:tailEnd type="none" w="med" len="med"/>
                    </a:lnT>
                    <a:lnB w="12700" cap="flat" cmpd="sng">
                      <a:solidFill>
                        <a:srgbClr val="363435"/>
                      </a:solidFill>
                      <a:prstDash val="solid"/>
                      <a:headEnd type="none" w="med" len="med"/>
                      <a:tailEnd type="none" w="med" len="med"/>
                    </a:lnB>
                    <a:lnTlToBr>
                      <a:noFill/>
                    </a:lnTlToBr>
                    <a:lnBlToTr>
                      <a:noFill/>
                    </a:lnBlToTr>
                    <a:solidFill>
                      <a:srgbClr val="FDFDFD"/>
                    </a:solidFill>
                  </a:tcPr>
                </a:tc>
              </a:tr>
              <a:tr h="750570">
                <a:tc>
                  <a:txBody>
                    <a:bodyPr/>
                    <a:p>
                      <a:pPr indent="0" algn="ctr">
                        <a:buNone/>
                      </a:pPr>
                      <a:r>
                        <a:rPr lang="en-US" sz="1200" b="1">
                          <a:latin typeface="Calibri" panose="020F0502020204030204" charset="0"/>
                          <a:cs typeface="Calibri" panose="020F0502020204030204" charset="0"/>
                        </a:rPr>
                        <a:t>BLANK VOTED BALLOT</a:t>
                      </a:r>
                      <a:endParaRPr lang="en-US" sz="1200" b="1">
                        <a:latin typeface="Calibri" panose="020F0502020204030204" charset="0"/>
                        <a:ea typeface="Times New Roman" panose="02020603050405020304" charset="0"/>
                        <a:cs typeface="Calibri" panose="020F0502020204030204" charset="0"/>
                      </a:endParaRPr>
                    </a:p>
                  </a:txBody>
                  <a:tcPr marL="0" marR="0" marT="0" marB="0" vert="horz" anchor="ctr" anchorCtr="0">
                    <a:lnL w="25400" cap="flat" cmpd="sng">
                      <a:solidFill>
                        <a:srgbClr val="363435"/>
                      </a:solidFill>
                      <a:prstDash val="solid"/>
                      <a:headEnd type="none" w="med" len="med"/>
                      <a:tailEnd type="none" w="med" len="med"/>
                    </a:lnL>
                    <a:lnR w="12700" cap="flat" cmpd="sng">
                      <a:solidFill>
                        <a:srgbClr val="363435"/>
                      </a:solidFill>
                      <a:prstDash val="solid"/>
                      <a:headEnd type="none" w="med" len="med"/>
                      <a:tailEnd type="none" w="med" len="med"/>
                    </a:lnR>
                    <a:lnT w="12700" cap="flat" cmpd="sng">
                      <a:solidFill>
                        <a:srgbClr val="363435"/>
                      </a:solidFill>
                      <a:prstDash val="solid"/>
                      <a:headEnd type="none" w="med" len="med"/>
                      <a:tailEnd type="none" w="med" len="med"/>
                    </a:lnT>
                    <a:lnB w="12700" cap="flat" cmpd="sng">
                      <a:solidFill>
                        <a:srgbClr val="363435"/>
                      </a:solidFill>
                      <a:prstDash val="solid"/>
                      <a:headEnd type="none" w="med" len="med"/>
                      <a:tailEnd type="none" w="med" len="med"/>
                    </a:lnB>
                    <a:lnTlToBr>
                      <a:noFill/>
                    </a:lnTlToBr>
                    <a:lnBlToTr>
                      <a:noFill/>
                    </a:lnBlToTr>
                    <a:solidFill>
                      <a:srgbClr val="FDFDFD"/>
                    </a:solidFill>
                  </a:tcPr>
                </a:tc>
                <a:tc>
                  <a:txBody>
                    <a:bodyPr/>
                    <a:p>
                      <a:pPr indent="0" algn="ctr">
                        <a:buNone/>
                      </a:pPr>
                      <a:r>
                        <a:rPr lang="en-US" sz="1200" b="0">
                          <a:latin typeface="Calibri" panose="020F0502020204030204" charset="0"/>
                          <a:cs typeface="Calibri" panose="020F0502020204030204" charset="0"/>
                        </a:rPr>
                        <a:t>Tabulator reads NO ovals filled in on ballot.</a:t>
                      </a:r>
                      <a:endParaRPr lang="en-US" sz="1200" b="0">
                        <a:latin typeface="Calibri" panose="020F0502020204030204" charset="0"/>
                        <a:ea typeface="Times New Roman" panose="02020603050405020304" charset="0"/>
                        <a:cs typeface="Calibri" panose="020F0502020204030204" charset="0"/>
                      </a:endParaRPr>
                    </a:p>
                  </a:txBody>
                  <a:tcPr marT="0" marB="0" vert="horz" anchor="ctr" anchorCtr="0">
                    <a:lnL w="12700" cap="flat" cmpd="sng">
                      <a:solidFill>
                        <a:srgbClr val="363435"/>
                      </a:solidFill>
                      <a:prstDash val="solid"/>
                      <a:headEnd type="none" w="med" len="med"/>
                      <a:tailEnd type="none" w="med" len="med"/>
                    </a:lnL>
                    <a:lnR w="12700" cap="flat" cmpd="sng">
                      <a:solidFill>
                        <a:srgbClr val="363435"/>
                      </a:solidFill>
                      <a:prstDash val="solid"/>
                      <a:headEnd type="none" w="med" len="med"/>
                      <a:tailEnd type="none" w="med" len="med"/>
                    </a:lnR>
                    <a:lnT w="12700" cap="flat" cmpd="sng">
                      <a:solidFill>
                        <a:srgbClr val="363435"/>
                      </a:solidFill>
                      <a:prstDash val="solid"/>
                      <a:headEnd type="none" w="med" len="med"/>
                      <a:tailEnd type="none" w="med" len="med"/>
                    </a:lnT>
                    <a:lnB w="12700" cap="flat" cmpd="sng">
                      <a:solidFill>
                        <a:srgbClr val="363435"/>
                      </a:solidFill>
                      <a:prstDash val="solid"/>
                      <a:headEnd type="none" w="med" len="med"/>
                      <a:tailEnd type="none" w="med" len="med"/>
                    </a:lnB>
                    <a:lnTlToBr>
                      <a:noFill/>
                    </a:lnTlToBr>
                    <a:lnBlToTr>
                      <a:noFill/>
                    </a:lnBlToTr>
                    <a:solidFill>
                      <a:srgbClr val="FDFDFD"/>
                    </a:solidFill>
                  </a:tcPr>
                </a:tc>
                <a:tc>
                  <a:txBody>
                    <a:bodyPr/>
                    <a:p>
                      <a:pPr indent="0">
                        <a:buNone/>
                      </a:pPr>
                      <a:r>
                        <a:rPr lang="en-US" sz="1200" b="0">
                          <a:latin typeface="Calibri" panose="020F0502020204030204" charset="0"/>
                          <a:cs typeface="Calibri" panose="020F0502020204030204" charset="0"/>
                        </a:rPr>
                        <a:t>Review ballot in privacy booth &amp; mark ballot per instructions (OR) Spoil ballot &amp; get a new one (OR) Put ballot into auxiliary bin.</a:t>
                      </a:r>
                      <a:endParaRPr lang="en-US" sz="1200" b="0">
                        <a:latin typeface="Calibri" panose="020F0502020204030204" charset="0"/>
                        <a:ea typeface="Times New Roman" panose="02020603050405020304" charset="0"/>
                        <a:cs typeface="Calibri" panose="020F0502020204030204" charset="0"/>
                      </a:endParaRPr>
                    </a:p>
                  </a:txBody>
                  <a:tcPr marT="0" marB="0" vert="horz" anchor="ctr" anchorCtr="0">
                    <a:lnL w="12700" cap="flat" cmpd="sng">
                      <a:solidFill>
                        <a:srgbClr val="363435"/>
                      </a:solidFill>
                      <a:prstDash val="solid"/>
                      <a:headEnd type="none" w="med" len="med"/>
                      <a:tailEnd type="none" w="med" len="med"/>
                    </a:lnL>
                    <a:lnR w="25400" cap="flat" cmpd="sng">
                      <a:solidFill>
                        <a:srgbClr val="363435"/>
                      </a:solidFill>
                      <a:prstDash val="solid"/>
                      <a:headEnd type="none" w="med" len="med"/>
                      <a:tailEnd type="none" w="med" len="med"/>
                    </a:lnR>
                    <a:lnT w="12700" cap="flat" cmpd="sng">
                      <a:solidFill>
                        <a:srgbClr val="363435"/>
                      </a:solidFill>
                      <a:prstDash val="solid"/>
                      <a:headEnd type="none" w="med" len="med"/>
                      <a:tailEnd type="none" w="med" len="med"/>
                    </a:lnT>
                    <a:lnB w="12700" cap="flat" cmpd="sng">
                      <a:solidFill>
                        <a:srgbClr val="363435"/>
                      </a:solidFill>
                      <a:prstDash val="solid"/>
                      <a:headEnd type="none" w="med" len="med"/>
                      <a:tailEnd type="none" w="med" len="med"/>
                    </a:lnB>
                    <a:lnTlToBr>
                      <a:noFill/>
                    </a:lnTlToBr>
                    <a:lnBlToTr>
                      <a:noFill/>
                    </a:lnBlToTr>
                    <a:solidFill>
                      <a:srgbClr val="FDFDFD"/>
                    </a:solidFill>
                  </a:tcPr>
                </a:tc>
              </a:tr>
              <a:tr h="423545">
                <a:tc>
                  <a:txBody>
                    <a:bodyPr/>
                    <a:p>
                      <a:pPr indent="0" algn="ctr">
                        <a:buNone/>
                      </a:pPr>
                      <a:r>
                        <a:rPr lang="en-US" sz="1200" b="1">
                          <a:latin typeface="Calibri" panose="020F0502020204030204" charset="0"/>
                          <a:cs typeface="Calibri" panose="020F0502020204030204" charset="0"/>
                        </a:rPr>
                        <a:t>INVALID BALLOT</a:t>
                      </a:r>
                      <a:endParaRPr lang="en-US" sz="1200" b="1">
                        <a:latin typeface="Calibri" panose="020F0502020204030204" charset="0"/>
                        <a:cs typeface="Calibri" panose="020F0502020204030204" charset="0"/>
                      </a:endParaRPr>
                    </a:p>
                    <a:p>
                      <a:pPr indent="0" algn="ctr">
                        <a:buNone/>
                      </a:pPr>
                      <a:r>
                        <a:rPr lang="en-US" sz="1200" b="1">
                          <a:latin typeface="Calibri" panose="020F0502020204030204" charset="0"/>
                          <a:cs typeface="Calibri" panose="020F0502020204030204" charset="0"/>
                        </a:rPr>
                        <a:t>SEE OFFICIAL RACE</a:t>
                      </a:r>
                      <a:endParaRPr lang="en-US" sz="1200" b="1">
                        <a:latin typeface="Calibri" panose="020F0502020204030204" charset="0"/>
                        <a:ea typeface="Times New Roman" panose="02020603050405020304" charset="0"/>
                        <a:cs typeface="Calibri" panose="020F0502020204030204" charset="0"/>
                      </a:endParaRPr>
                    </a:p>
                  </a:txBody>
                  <a:tcPr marL="0" marR="0" marT="0" marB="0" vert="horz" anchor="ctr" anchorCtr="0">
                    <a:lnL w="25400" cap="flat" cmpd="sng">
                      <a:solidFill>
                        <a:srgbClr val="363435"/>
                      </a:solidFill>
                      <a:prstDash val="solid"/>
                      <a:headEnd type="none" w="med" len="med"/>
                      <a:tailEnd type="none" w="med" len="med"/>
                    </a:lnL>
                    <a:lnR w="12700" cap="flat" cmpd="sng">
                      <a:solidFill>
                        <a:srgbClr val="363435"/>
                      </a:solidFill>
                      <a:prstDash val="solid"/>
                      <a:headEnd type="none" w="med" len="med"/>
                      <a:tailEnd type="none" w="med" len="med"/>
                    </a:lnR>
                    <a:lnT w="12700" cap="flat" cmpd="sng">
                      <a:solidFill>
                        <a:srgbClr val="363435"/>
                      </a:solidFill>
                      <a:prstDash val="solid"/>
                      <a:headEnd type="none" w="med" len="med"/>
                      <a:tailEnd type="none" w="med" len="med"/>
                    </a:lnT>
                    <a:lnB w="12700" cap="flat" cmpd="sng">
                      <a:solidFill>
                        <a:srgbClr val="363435"/>
                      </a:solidFill>
                      <a:prstDash val="solid"/>
                      <a:headEnd type="none" w="med" len="med"/>
                      <a:tailEnd type="none" w="med" len="med"/>
                    </a:lnB>
                    <a:lnTlToBr>
                      <a:noFill/>
                    </a:lnTlToBr>
                    <a:lnBlToTr>
                      <a:noFill/>
                    </a:lnBlToTr>
                    <a:solidFill>
                      <a:srgbClr val="FDFDFD"/>
                    </a:solidFill>
                  </a:tcPr>
                </a:tc>
                <a:tc>
                  <a:txBody>
                    <a:bodyPr/>
                    <a:p>
                      <a:pPr indent="0" algn="ctr">
                        <a:buNone/>
                      </a:pPr>
                      <a:r>
                        <a:rPr lang="en-US" sz="1200" b="0">
                          <a:latin typeface="Calibri" panose="020F0502020204030204" charset="0"/>
                          <a:cs typeface="Calibri" panose="020F0502020204030204" charset="0"/>
                        </a:rPr>
                        <a:t>Wrong ballots for this district</a:t>
                      </a:r>
                      <a:endParaRPr lang="en-US" sz="1200" b="0">
                        <a:latin typeface="Calibri" panose="020F0502020204030204" charset="0"/>
                        <a:ea typeface="Times New Roman" panose="02020603050405020304" charset="0"/>
                        <a:cs typeface="Calibri" panose="020F0502020204030204" charset="0"/>
                      </a:endParaRPr>
                    </a:p>
                  </a:txBody>
                  <a:tcPr marT="0" marB="0" vert="horz" anchor="ctr" anchorCtr="0">
                    <a:lnL w="12700" cap="flat" cmpd="sng">
                      <a:solidFill>
                        <a:srgbClr val="363435"/>
                      </a:solidFill>
                      <a:prstDash val="solid"/>
                      <a:headEnd type="none" w="med" len="med"/>
                      <a:tailEnd type="none" w="med" len="med"/>
                    </a:lnL>
                    <a:lnR w="12700" cap="flat" cmpd="sng">
                      <a:solidFill>
                        <a:srgbClr val="363435"/>
                      </a:solidFill>
                      <a:prstDash val="solid"/>
                      <a:headEnd type="none" w="med" len="med"/>
                      <a:tailEnd type="none" w="med" len="med"/>
                    </a:lnR>
                    <a:lnT w="12700" cap="flat" cmpd="sng">
                      <a:solidFill>
                        <a:srgbClr val="363435"/>
                      </a:solidFill>
                      <a:prstDash val="solid"/>
                      <a:headEnd type="none" w="med" len="med"/>
                      <a:tailEnd type="none" w="med" len="med"/>
                    </a:lnT>
                    <a:lnB w="12700" cap="flat" cmpd="sng">
                      <a:solidFill>
                        <a:srgbClr val="363435"/>
                      </a:solidFill>
                      <a:prstDash val="solid"/>
                      <a:headEnd type="none" w="med" len="med"/>
                      <a:tailEnd type="none" w="med" len="med"/>
                    </a:lnB>
                    <a:lnTlToBr>
                      <a:noFill/>
                    </a:lnTlToBr>
                    <a:lnBlToTr>
                      <a:noFill/>
                    </a:lnBlToTr>
                    <a:solidFill>
                      <a:srgbClr val="FDFDFD"/>
                    </a:solidFill>
                  </a:tcPr>
                </a:tc>
                <a:tc>
                  <a:txBody>
                    <a:bodyPr/>
                    <a:p>
                      <a:pPr indent="0">
                        <a:buNone/>
                      </a:pPr>
                      <a:r>
                        <a:rPr lang="en-US" sz="1200" b="1">
                          <a:latin typeface="Calibri" panose="020F0502020204030204" charset="0"/>
                          <a:cs typeface="Calibri" panose="020F0502020204030204" charset="0"/>
                        </a:rPr>
                        <a:t>Call Moderator over</a:t>
                      </a:r>
                      <a:r>
                        <a:rPr lang="en-US" sz="1200" b="0">
                          <a:latin typeface="Calibri" panose="020F0502020204030204" charset="0"/>
                          <a:cs typeface="Calibri" panose="020F0502020204030204" charset="0"/>
                        </a:rPr>
                        <a:t> immediately</a:t>
                      </a:r>
                      <a:endParaRPr lang="en-US" sz="1200" b="0">
                        <a:latin typeface="Calibri" panose="020F0502020204030204" charset="0"/>
                        <a:ea typeface="Times New Roman" panose="02020603050405020304" charset="0"/>
                        <a:cs typeface="Calibri" panose="020F0502020204030204" charset="0"/>
                      </a:endParaRPr>
                    </a:p>
                  </a:txBody>
                  <a:tcPr marT="0" marB="0" vert="horz" anchor="ctr" anchorCtr="0">
                    <a:lnL w="12700" cap="flat" cmpd="sng">
                      <a:solidFill>
                        <a:srgbClr val="363435"/>
                      </a:solidFill>
                      <a:prstDash val="solid"/>
                      <a:headEnd type="none" w="med" len="med"/>
                      <a:tailEnd type="none" w="med" len="med"/>
                    </a:lnL>
                    <a:lnR w="25400" cap="flat" cmpd="sng">
                      <a:solidFill>
                        <a:srgbClr val="363435"/>
                      </a:solidFill>
                      <a:prstDash val="solid"/>
                      <a:headEnd type="none" w="med" len="med"/>
                      <a:tailEnd type="none" w="med" len="med"/>
                    </a:lnR>
                    <a:lnT w="12700" cap="flat" cmpd="sng">
                      <a:solidFill>
                        <a:srgbClr val="363435"/>
                      </a:solidFill>
                      <a:prstDash val="solid"/>
                      <a:headEnd type="none" w="med" len="med"/>
                      <a:tailEnd type="none" w="med" len="med"/>
                    </a:lnT>
                    <a:lnB w="12700" cap="flat" cmpd="sng">
                      <a:solidFill>
                        <a:srgbClr val="363435"/>
                      </a:solidFill>
                      <a:prstDash val="solid"/>
                      <a:headEnd type="none" w="med" len="med"/>
                      <a:tailEnd type="none" w="med" len="med"/>
                    </a:lnB>
                    <a:lnTlToBr>
                      <a:noFill/>
                    </a:lnTlToBr>
                    <a:lnBlToTr>
                      <a:noFill/>
                    </a:lnBlToTr>
                    <a:solidFill>
                      <a:srgbClr val="FDFDFD"/>
                    </a:solidFill>
                  </a:tcPr>
                </a:tc>
              </a:tr>
              <a:tr h="763270">
                <a:tc>
                  <a:txBody>
                    <a:bodyPr/>
                    <a:p>
                      <a:pPr indent="0" algn="ctr">
                        <a:buNone/>
                      </a:pPr>
                      <a:r>
                        <a:rPr lang="en-US" sz="1200" b="1">
                          <a:latin typeface="Calibri" panose="020F0502020204030204" charset="0"/>
                          <a:cs typeface="Calibri" panose="020F0502020204030204" charset="0"/>
                        </a:rPr>
                        <a:t>COUNTED BALLOT</a:t>
                      </a:r>
                      <a:endParaRPr lang="en-US" sz="1200" b="1">
                        <a:latin typeface="Calibri" panose="020F0502020204030204" charset="0"/>
                        <a:cs typeface="Calibri" panose="020F0502020204030204" charset="0"/>
                      </a:endParaRPr>
                    </a:p>
                    <a:p>
                      <a:pPr indent="0" algn="ctr">
                        <a:buNone/>
                      </a:pPr>
                      <a:r>
                        <a:rPr lang="en-US" sz="1200" b="1">
                          <a:latin typeface="Calibri" panose="020F0502020204030204" charset="0"/>
                          <a:cs typeface="Calibri" panose="020F0502020204030204" charset="0"/>
                        </a:rPr>
                        <a:t>JAMMED IN READER</a:t>
                      </a:r>
                      <a:endParaRPr lang="en-US" sz="1200" b="1">
                        <a:latin typeface="Calibri" panose="020F0502020204030204" charset="0"/>
                        <a:ea typeface="Times New Roman" panose="02020603050405020304" charset="0"/>
                        <a:cs typeface="Calibri" panose="020F0502020204030204" charset="0"/>
                      </a:endParaRPr>
                    </a:p>
                  </a:txBody>
                  <a:tcPr marL="0" marR="0" marT="0" marB="0" vert="horz" anchor="ctr" anchorCtr="0">
                    <a:lnL w="25400" cap="flat" cmpd="sng">
                      <a:solidFill>
                        <a:srgbClr val="363435"/>
                      </a:solidFill>
                      <a:prstDash val="solid"/>
                      <a:headEnd type="none" w="med" len="med"/>
                      <a:tailEnd type="none" w="med" len="med"/>
                    </a:lnL>
                    <a:lnR w="12700" cap="flat" cmpd="sng">
                      <a:solidFill>
                        <a:srgbClr val="363435"/>
                      </a:solidFill>
                      <a:prstDash val="solid"/>
                      <a:headEnd type="none" w="med" len="med"/>
                      <a:tailEnd type="none" w="med" len="med"/>
                    </a:lnR>
                    <a:lnT w="12700" cap="flat" cmpd="sng">
                      <a:solidFill>
                        <a:srgbClr val="363435"/>
                      </a:solidFill>
                      <a:prstDash val="solid"/>
                      <a:headEnd type="none" w="med" len="med"/>
                      <a:tailEnd type="none" w="med" len="med"/>
                    </a:lnT>
                    <a:lnB w="12700" cap="flat" cmpd="sng">
                      <a:solidFill>
                        <a:srgbClr val="363435"/>
                      </a:solidFill>
                      <a:prstDash val="solid"/>
                      <a:headEnd type="none" w="med" len="med"/>
                      <a:tailEnd type="none" w="med" len="med"/>
                    </a:lnB>
                    <a:lnTlToBr>
                      <a:noFill/>
                    </a:lnTlToBr>
                    <a:lnBlToTr>
                      <a:noFill/>
                    </a:lnBlToTr>
                    <a:solidFill>
                      <a:srgbClr val="FDFDFD"/>
                    </a:solidFill>
                  </a:tcPr>
                </a:tc>
                <a:tc>
                  <a:txBody>
                    <a:bodyPr/>
                    <a:p>
                      <a:pPr indent="0" algn="ctr">
                        <a:buNone/>
                      </a:pPr>
                      <a:r>
                        <a:rPr lang="en-US" sz="1200" b="0">
                          <a:latin typeface="Calibri" panose="020F0502020204030204" charset="0"/>
                          <a:cs typeface="Calibri" panose="020F0502020204030204" charset="0"/>
                        </a:rPr>
                        <a:t>Tabulator </a:t>
                      </a:r>
                      <a:r>
                        <a:rPr lang="en-US" sz="1200" b="1" u="sng">
                          <a:highlight>
                            <a:srgbClr val="00FF00"/>
                          </a:highlight>
                          <a:latin typeface="Calibri" panose="020F0502020204030204" charset="0"/>
                          <a:cs typeface="Calibri" panose="020F0502020204030204" charset="0"/>
                        </a:rPr>
                        <a:t>has counted</a:t>
                      </a:r>
                      <a:r>
                        <a:rPr lang="en-US" sz="1200" b="0">
                          <a:latin typeface="Calibri" panose="020F0502020204030204" charset="0"/>
                          <a:cs typeface="Calibri" panose="020F0502020204030204" charset="0"/>
                        </a:rPr>
                        <a:t> ballot. It is jammed &amp; needs a little help to drop into ballot box </a:t>
                      </a:r>
                      <a:endParaRPr lang="en-US" sz="1200" b="0">
                        <a:latin typeface="Calibri" panose="020F0502020204030204" charset="0"/>
                        <a:ea typeface="Times New Roman" panose="02020603050405020304" charset="0"/>
                        <a:cs typeface="Calibri" panose="020F0502020204030204" charset="0"/>
                      </a:endParaRPr>
                    </a:p>
                  </a:txBody>
                  <a:tcPr marT="0" marB="0" vert="horz" anchor="ctr" anchorCtr="0">
                    <a:lnL w="12700" cap="flat" cmpd="sng">
                      <a:solidFill>
                        <a:srgbClr val="363435"/>
                      </a:solidFill>
                      <a:prstDash val="solid"/>
                      <a:headEnd type="none" w="med" len="med"/>
                      <a:tailEnd type="none" w="med" len="med"/>
                    </a:lnL>
                    <a:lnR w="12700" cap="flat" cmpd="sng">
                      <a:solidFill>
                        <a:srgbClr val="363435"/>
                      </a:solidFill>
                      <a:prstDash val="solid"/>
                      <a:headEnd type="none" w="med" len="med"/>
                      <a:tailEnd type="none" w="med" len="med"/>
                    </a:lnR>
                    <a:lnT w="12700" cap="flat" cmpd="sng">
                      <a:solidFill>
                        <a:srgbClr val="363435"/>
                      </a:solidFill>
                      <a:prstDash val="solid"/>
                      <a:headEnd type="none" w="med" len="med"/>
                      <a:tailEnd type="none" w="med" len="med"/>
                    </a:lnT>
                    <a:lnB w="12700" cap="flat" cmpd="sng">
                      <a:solidFill>
                        <a:srgbClr val="363435"/>
                      </a:solidFill>
                      <a:prstDash val="solid"/>
                      <a:headEnd type="none" w="med" len="med"/>
                      <a:tailEnd type="none" w="med" len="med"/>
                    </a:lnB>
                    <a:lnTlToBr>
                      <a:noFill/>
                    </a:lnTlToBr>
                    <a:lnBlToTr>
                      <a:noFill/>
                    </a:lnBlToTr>
                    <a:solidFill>
                      <a:srgbClr val="FDFDFD"/>
                    </a:solidFill>
                  </a:tcPr>
                </a:tc>
                <a:tc>
                  <a:txBody>
                    <a:bodyPr/>
                    <a:p>
                      <a:pPr indent="0">
                        <a:buNone/>
                      </a:pPr>
                      <a:r>
                        <a:rPr lang="en-US" sz="1200" b="1">
                          <a:latin typeface="Calibri" panose="020F0502020204030204" charset="0"/>
                          <a:cs typeface="Calibri" panose="020F0502020204030204" charset="0"/>
                        </a:rPr>
                        <a:t>Call Moderator over</a:t>
                      </a:r>
                      <a:endParaRPr lang="en-US" sz="1200" b="0">
                        <a:latin typeface="Calibri" panose="020F0502020204030204" charset="0"/>
                        <a:cs typeface="Calibri" panose="020F0502020204030204" charset="0"/>
                      </a:endParaRPr>
                    </a:p>
                    <a:p>
                      <a:pPr indent="0">
                        <a:buNone/>
                      </a:pPr>
                      <a:endParaRPr lang="en-US" sz="1200" b="0">
                        <a:latin typeface="Calibri" panose="020F0502020204030204" charset="0"/>
                        <a:cs typeface="Calibri" panose="020F0502020204030204" charset="0"/>
                      </a:endParaRPr>
                    </a:p>
                    <a:p>
                      <a:pPr indent="0">
                        <a:buNone/>
                      </a:pPr>
                      <a:r>
                        <a:rPr lang="en-US" sz="1200" b="0">
                          <a:latin typeface="Calibri" panose="020F0502020204030204" charset="0"/>
                          <a:cs typeface="Calibri" panose="020F0502020204030204" charset="0"/>
                        </a:rPr>
                        <a:t>Moderator will pull tabulator forward &amp; pull ballot through back &amp; let it drop into ballot box.</a:t>
                      </a:r>
                      <a:endParaRPr lang="en-US" sz="1200" b="0">
                        <a:latin typeface="Calibri" panose="020F0502020204030204" charset="0"/>
                        <a:ea typeface="Times New Roman" panose="02020603050405020304" charset="0"/>
                        <a:cs typeface="Calibri" panose="020F0502020204030204" charset="0"/>
                      </a:endParaRPr>
                    </a:p>
                  </a:txBody>
                  <a:tcPr marT="0" marB="0" vert="horz" anchor="ctr" anchorCtr="0">
                    <a:lnL w="12700" cap="flat" cmpd="sng">
                      <a:solidFill>
                        <a:srgbClr val="363435"/>
                      </a:solidFill>
                      <a:prstDash val="solid"/>
                      <a:headEnd type="none" w="med" len="med"/>
                      <a:tailEnd type="none" w="med" len="med"/>
                    </a:lnL>
                    <a:lnR w="25400" cap="flat" cmpd="sng">
                      <a:solidFill>
                        <a:srgbClr val="363435"/>
                      </a:solidFill>
                      <a:prstDash val="solid"/>
                      <a:headEnd type="none" w="med" len="med"/>
                      <a:tailEnd type="none" w="med" len="med"/>
                    </a:lnR>
                    <a:lnT w="12700" cap="flat" cmpd="sng">
                      <a:solidFill>
                        <a:srgbClr val="363435"/>
                      </a:solidFill>
                      <a:prstDash val="solid"/>
                      <a:headEnd type="none" w="med" len="med"/>
                      <a:tailEnd type="none" w="med" len="med"/>
                    </a:lnT>
                    <a:lnB w="12700" cap="flat" cmpd="sng">
                      <a:solidFill>
                        <a:srgbClr val="363435"/>
                      </a:solidFill>
                      <a:prstDash val="solid"/>
                      <a:headEnd type="none" w="med" len="med"/>
                      <a:tailEnd type="none" w="med" len="med"/>
                    </a:lnB>
                    <a:lnTlToBr>
                      <a:noFill/>
                    </a:lnTlToBr>
                    <a:lnBlToTr>
                      <a:noFill/>
                    </a:lnBlToTr>
                    <a:solidFill>
                      <a:srgbClr val="FDFDFD"/>
                    </a:solidFill>
                  </a:tcPr>
                </a:tc>
              </a:tr>
              <a:tr h="1076960">
                <a:tc>
                  <a:txBody>
                    <a:bodyPr/>
                    <a:p>
                      <a:pPr indent="0" algn="ctr">
                        <a:buNone/>
                      </a:pPr>
                      <a:r>
                        <a:rPr lang="en-US" sz="1200" b="1">
                          <a:latin typeface="Calibri" panose="020F0502020204030204" charset="0"/>
                          <a:cs typeface="Calibri" panose="020F0502020204030204" charset="0"/>
                        </a:rPr>
                        <a:t>RETURNED BALLOT</a:t>
                      </a:r>
                      <a:endParaRPr lang="en-US" sz="1200" b="1">
                        <a:latin typeface="Calibri" panose="020F0502020204030204" charset="0"/>
                        <a:cs typeface="Calibri" panose="020F0502020204030204" charset="0"/>
                      </a:endParaRPr>
                    </a:p>
                    <a:p>
                      <a:pPr indent="0" algn="ctr">
                        <a:buNone/>
                      </a:pPr>
                      <a:r>
                        <a:rPr lang="en-US" sz="1200" b="1">
                          <a:latin typeface="Calibri" panose="020F0502020204030204" charset="0"/>
                          <a:cs typeface="Calibri" panose="020F0502020204030204" charset="0"/>
                        </a:rPr>
                        <a:t>JAMMED IN READER</a:t>
                      </a:r>
                      <a:endParaRPr lang="en-US" sz="1200" b="1">
                        <a:latin typeface="Calibri" panose="020F0502020204030204" charset="0"/>
                        <a:ea typeface="Times New Roman" panose="02020603050405020304" charset="0"/>
                        <a:cs typeface="Calibri" panose="020F0502020204030204" charset="0"/>
                      </a:endParaRPr>
                    </a:p>
                  </a:txBody>
                  <a:tcPr marL="0" marR="0" marT="0" marB="0" vert="horz" anchor="ctr" anchorCtr="0">
                    <a:lnL w="25400" cap="flat" cmpd="sng">
                      <a:solidFill>
                        <a:srgbClr val="363435"/>
                      </a:solidFill>
                      <a:prstDash val="solid"/>
                      <a:headEnd type="none" w="med" len="med"/>
                      <a:tailEnd type="none" w="med" len="med"/>
                    </a:lnL>
                    <a:lnR w="12700" cap="flat" cmpd="sng">
                      <a:solidFill>
                        <a:srgbClr val="363435"/>
                      </a:solidFill>
                      <a:prstDash val="solid"/>
                      <a:headEnd type="none" w="med" len="med"/>
                      <a:tailEnd type="none" w="med" len="med"/>
                    </a:lnR>
                    <a:lnT w="12700" cap="flat" cmpd="sng">
                      <a:solidFill>
                        <a:srgbClr val="363435"/>
                      </a:solidFill>
                      <a:prstDash val="solid"/>
                      <a:headEnd type="none" w="med" len="med"/>
                      <a:tailEnd type="none" w="med" len="med"/>
                    </a:lnT>
                    <a:lnB w="12700" cap="flat" cmpd="sng">
                      <a:solidFill>
                        <a:srgbClr val="363435"/>
                      </a:solidFill>
                      <a:prstDash val="solid"/>
                      <a:headEnd type="none" w="med" len="med"/>
                      <a:tailEnd type="none" w="med" len="med"/>
                    </a:lnB>
                    <a:lnTlToBr>
                      <a:noFill/>
                    </a:lnTlToBr>
                    <a:lnBlToTr>
                      <a:noFill/>
                    </a:lnBlToTr>
                    <a:solidFill>
                      <a:srgbClr val="FDFDFD"/>
                    </a:solidFill>
                  </a:tcPr>
                </a:tc>
                <a:tc>
                  <a:txBody>
                    <a:bodyPr/>
                    <a:p>
                      <a:pPr indent="0" algn="ctr">
                        <a:buNone/>
                      </a:pPr>
                      <a:r>
                        <a:rPr lang="en-US" sz="1200" b="0">
                          <a:latin typeface="Calibri" panose="020F0502020204030204" charset="0"/>
                          <a:cs typeface="Calibri" panose="020F0502020204030204" charset="0"/>
                        </a:rPr>
                        <a:t>Tabulator </a:t>
                      </a:r>
                      <a:r>
                        <a:rPr lang="en-US" sz="1200" b="1" u="sng">
                          <a:solidFill>
                            <a:schemeClr val="bg1"/>
                          </a:solidFill>
                          <a:highlight>
                            <a:srgbClr val="FF0000"/>
                          </a:highlight>
                          <a:latin typeface="Calibri" panose="020F0502020204030204" charset="0"/>
                          <a:cs typeface="Calibri" panose="020F0502020204030204" charset="0"/>
                        </a:rPr>
                        <a:t>has NOT counted</a:t>
                      </a:r>
                      <a:r>
                        <a:rPr lang="en-US" sz="1200" b="0">
                          <a:latin typeface="Calibri" panose="020F0502020204030204" charset="0"/>
                          <a:cs typeface="Calibri" panose="020F0502020204030204" charset="0"/>
                        </a:rPr>
                        <a:t> ballot. It is jammed &amp; needs to be pulled out from rear or front of tabulator &amp; reinserted into tabulator     </a:t>
                      </a:r>
                      <a:endParaRPr lang="en-US" sz="1200" b="0">
                        <a:latin typeface="Calibri" panose="020F0502020204030204" charset="0"/>
                        <a:ea typeface="Times New Roman" panose="02020603050405020304" charset="0"/>
                        <a:cs typeface="Calibri" panose="020F0502020204030204" charset="0"/>
                      </a:endParaRPr>
                    </a:p>
                  </a:txBody>
                  <a:tcPr marT="0" marB="0" vert="horz" anchor="ctr" anchorCtr="0">
                    <a:lnL w="12700" cap="flat" cmpd="sng">
                      <a:solidFill>
                        <a:srgbClr val="363435"/>
                      </a:solidFill>
                      <a:prstDash val="solid"/>
                      <a:headEnd type="none" w="med" len="med"/>
                      <a:tailEnd type="none" w="med" len="med"/>
                    </a:lnL>
                    <a:lnR w="12700" cap="flat" cmpd="sng">
                      <a:solidFill>
                        <a:srgbClr val="363435"/>
                      </a:solidFill>
                      <a:prstDash val="solid"/>
                      <a:headEnd type="none" w="med" len="med"/>
                      <a:tailEnd type="none" w="med" len="med"/>
                    </a:lnR>
                    <a:lnT w="12700" cap="flat" cmpd="sng">
                      <a:solidFill>
                        <a:srgbClr val="363435"/>
                      </a:solidFill>
                      <a:prstDash val="solid"/>
                      <a:headEnd type="none" w="med" len="med"/>
                      <a:tailEnd type="none" w="med" len="med"/>
                    </a:lnT>
                    <a:lnB w="12700" cap="flat" cmpd="sng">
                      <a:solidFill>
                        <a:srgbClr val="363435"/>
                      </a:solidFill>
                      <a:prstDash val="solid"/>
                      <a:headEnd type="none" w="med" len="med"/>
                      <a:tailEnd type="none" w="med" len="med"/>
                    </a:lnB>
                    <a:lnTlToBr>
                      <a:noFill/>
                    </a:lnTlToBr>
                    <a:lnBlToTr>
                      <a:noFill/>
                    </a:lnBlToTr>
                    <a:solidFill>
                      <a:srgbClr val="FDFDFD"/>
                    </a:solidFill>
                  </a:tcPr>
                </a:tc>
                <a:tc>
                  <a:txBody>
                    <a:bodyPr/>
                    <a:p>
                      <a:pPr indent="0">
                        <a:buNone/>
                      </a:pPr>
                      <a:r>
                        <a:rPr lang="en-US" sz="1200" b="1">
                          <a:latin typeface="Calibri" panose="020F0502020204030204" charset="0"/>
                          <a:cs typeface="Calibri" panose="020F0502020204030204" charset="0"/>
                        </a:rPr>
                        <a:t>Call Moderator over</a:t>
                      </a:r>
                      <a:endParaRPr lang="en-US" sz="1200" b="1">
                        <a:latin typeface="Calibri" panose="020F0502020204030204" charset="0"/>
                        <a:cs typeface="Calibri" panose="020F0502020204030204" charset="0"/>
                      </a:endParaRPr>
                    </a:p>
                    <a:p>
                      <a:pPr indent="0">
                        <a:buNone/>
                      </a:pPr>
                      <a:endParaRPr lang="en-US" sz="1200" b="0">
                        <a:latin typeface="Calibri" panose="020F0502020204030204" charset="0"/>
                        <a:cs typeface="Calibri" panose="020F0502020204030204" charset="0"/>
                      </a:endParaRPr>
                    </a:p>
                    <a:p>
                      <a:pPr indent="0">
                        <a:buNone/>
                      </a:pPr>
                      <a:r>
                        <a:rPr lang="en-US" sz="1200" b="0">
                          <a:latin typeface="Calibri" panose="020F0502020204030204" charset="0"/>
                          <a:cs typeface="Calibri" panose="020F0502020204030204" charset="0"/>
                        </a:rPr>
                        <a:t>Moderator will pull tabulator forward, pull ballot out from rear &amp; give ballot to elector to reinsert into tabulator</a:t>
                      </a:r>
                      <a:endParaRPr lang="en-US" sz="1200" b="0">
                        <a:latin typeface="Calibri" panose="020F0502020204030204" charset="0"/>
                        <a:ea typeface="Times New Roman" panose="02020603050405020304" charset="0"/>
                        <a:cs typeface="Calibri" panose="020F0502020204030204" charset="0"/>
                      </a:endParaRPr>
                    </a:p>
                  </a:txBody>
                  <a:tcPr marT="0" marB="0" vert="horz" anchor="ctr" anchorCtr="0">
                    <a:lnL w="12700" cap="flat" cmpd="sng">
                      <a:solidFill>
                        <a:srgbClr val="363435"/>
                      </a:solidFill>
                      <a:prstDash val="solid"/>
                      <a:headEnd type="none" w="med" len="med"/>
                      <a:tailEnd type="none" w="med" len="med"/>
                    </a:lnL>
                    <a:lnR w="25400" cap="flat" cmpd="sng">
                      <a:solidFill>
                        <a:srgbClr val="363435"/>
                      </a:solidFill>
                      <a:prstDash val="solid"/>
                      <a:headEnd type="none" w="med" len="med"/>
                      <a:tailEnd type="none" w="med" len="med"/>
                    </a:lnR>
                    <a:lnT w="12700" cap="flat" cmpd="sng">
                      <a:solidFill>
                        <a:srgbClr val="363435"/>
                      </a:solidFill>
                      <a:prstDash val="solid"/>
                      <a:headEnd type="none" w="med" len="med"/>
                      <a:tailEnd type="none" w="med" len="med"/>
                    </a:lnT>
                    <a:lnB w="12700" cap="flat" cmpd="sng">
                      <a:solidFill>
                        <a:srgbClr val="363435"/>
                      </a:solidFill>
                      <a:prstDash val="solid"/>
                      <a:headEnd type="none" w="med" len="med"/>
                      <a:tailEnd type="none" w="med" len="med"/>
                    </a:lnB>
                    <a:lnTlToBr>
                      <a:noFill/>
                    </a:lnTlToBr>
                    <a:lnBlToTr>
                      <a:noFill/>
                    </a:lnBlToTr>
                    <a:solidFill>
                      <a:srgbClr val="FDFDFD"/>
                    </a:solidFill>
                  </a:tcPr>
                </a:tc>
              </a:tr>
              <a:tr h="980440">
                <a:tc>
                  <a:txBody>
                    <a:bodyPr/>
                    <a:p>
                      <a:pPr indent="0" algn="ctr">
                        <a:buNone/>
                      </a:pPr>
                      <a:r>
                        <a:rPr lang="en-US" sz="1200" b="1">
                          <a:latin typeface="Calibri" panose="020F0502020204030204" charset="0"/>
                          <a:cs typeface="Calibri" panose="020F0502020204030204" charset="0"/>
                        </a:rPr>
                        <a:t>POWER FAIL </a:t>
                      </a:r>
                      <a:endParaRPr lang="en-US" sz="1200" b="1">
                        <a:latin typeface="Calibri" panose="020F0502020204030204" charset="0"/>
                        <a:ea typeface="Times New Roman" panose="02020603050405020304" charset="0"/>
                        <a:cs typeface="Calibri" panose="020F0502020204030204" charset="0"/>
                      </a:endParaRPr>
                    </a:p>
                  </a:txBody>
                  <a:tcPr marL="0" marR="0" marT="0" marB="0" vert="horz" anchor="ctr" anchorCtr="0">
                    <a:lnL w="25400" cap="flat" cmpd="sng">
                      <a:solidFill>
                        <a:srgbClr val="363435"/>
                      </a:solidFill>
                      <a:prstDash val="solid"/>
                      <a:headEnd type="none" w="med" len="med"/>
                      <a:tailEnd type="none" w="med" len="med"/>
                    </a:lnL>
                    <a:lnR w="12700" cap="flat" cmpd="sng">
                      <a:solidFill>
                        <a:srgbClr val="363435"/>
                      </a:solidFill>
                      <a:prstDash val="solid"/>
                      <a:headEnd type="none" w="med" len="med"/>
                      <a:tailEnd type="none" w="med" len="med"/>
                    </a:lnR>
                    <a:lnT w="12700" cap="flat" cmpd="sng">
                      <a:solidFill>
                        <a:srgbClr val="363435"/>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FDFDFD"/>
                    </a:solidFill>
                  </a:tcPr>
                </a:tc>
                <a:tc>
                  <a:txBody>
                    <a:bodyPr/>
                    <a:p>
                      <a:pPr indent="0" algn="ctr">
                        <a:buNone/>
                      </a:pPr>
                      <a:r>
                        <a:rPr lang="en-US" sz="1200" b="0">
                          <a:latin typeface="Calibri" panose="020F0502020204030204" charset="0"/>
                          <a:cs typeface="Calibri" panose="020F0502020204030204" charset="0"/>
                        </a:rPr>
                        <a:t>Tabulator is running off its battery power and no power is coming in through the cord.  </a:t>
                      </a:r>
                      <a:endParaRPr lang="en-US" sz="1200" b="0">
                        <a:latin typeface="Calibri" panose="020F0502020204030204" charset="0"/>
                        <a:ea typeface="Times New Roman" panose="02020603050405020304" charset="0"/>
                        <a:cs typeface="Calibri" panose="020F0502020204030204" charset="0"/>
                      </a:endParaRPr>
                    </a:p>
                  </a:txBody>
                  <a:tcPr marT="0" marB="0" vert="horz" anchor="ctr" anchorCtr="0">
                    <a:lnL w="12700" cap="flat" cmpd="sng">
                      <a:solidFill>
                        <a:srgbClr val="363435"/>
                      </a:solidFill>
                      <a:prstDash val="solid"/>
                      <a:headEnd type="none" w="med" len="med"/>
                      <a:tailEnd type="none" w="med" len="med"/>
                    </a:lnL>
                    <a:lnR w="12700" cap="flat" cmpd="sng">
                      <a:solidFill>
                        <a:srgbClr val="363435"/>
                      </a:solidFill>
                      <a:prstDash val="solid"/>
                      <a:headEnd type="none" w="med" len="med"/>
                      <a:tailEnd type="none" w="med" len="med"/>
                    </a:lnR>
                    <a:lnT w="12700" cap="flat" cmpd="sng">
                      <a:solidFill>
                        <a:srgbClr val="363435"/>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FDFDFD"/>
                    </a:solidFill>
                  </a:tcPr>
                </a:tc>
                <a:tc>
                  <a:txBody>
                    <a:bodyPr/>
                    <a:p>
                      <a:pPr indent="0">
                        <a:buNone/>
                      </a:pPr>
                      <a:r>
                        <a:rPr lang="en-US" sz="1200" b="1">
                          <a:latin typeface="Calibri" panose="020F0502020204030204" charset="0"/>
                          <a:cs typeface="Calibri" panose="020F0502020204030204" charset="0"/>
                          <a:sym typeface="+mn-ea"/>
                        </a:rPr>
                        <a:t>Call Moderator over</a:t>
                      </a:r>
                      <a:endParaRPr lang="en-US" sz="1200" b="1">
                        <a:latin typeface="Calibri" panose="020F0502020204030204" charset="0"/>
                        <a:ea typeface="Times New Roman" panose="02020603050405020304" charset="0"/>
                        <a:cs typeface="Calibri" panose="020F0502020204030204" charset="0"/>
                      </a:endParaRPr>
                    </a:p>
                    <a:p>
                      <a:pPr indent="0">
                        <a:buNone/>
                      </a:pPr>
                      <a:endParaRPr lang="en-US" sz="1200" b="0">
                        <a:latin typeface="Calibri" panose="020F0502020204030204" charset="0"/>
                        <a:cs typeface="Calibri" panose="020F0502020204030204" charset="0"/>
                      </a:endParaRPr>
                    </a:p>
                    <a:p>
                      <a:pPr indent="0">
                        <a:buNone/>
                      </a:pPr>
                      <a:r>
                        <a:rPr lang="en-US" sz="1200" b="0">
                          <a:latin typeface="Calibri" panose="020F0502020204030204" charset="0"/>
                          <a:cs typeface="Calibri" panose="020F0502020204030204" charset="0"/>
                        </a:rPr>
                        <a:t>Make sure power cord is properly plugged in.</a:t>
                      </a:r>
                      <a:endParaRPr lang="en-US" sz="1200" b="0">
                        <a:latin typeface="Calibri" panose="020F0502020204030204" charset="0"/>
                        <a:cs typeface="Calibri" panose="020F0502020204030204" charset="0"/>
                      </a:endParaRPr>
                    </a:p>
                    <a:p>
                      <a:pPr indent="0">
                        <a:buNone/>
                      </a:pPr>
                      <a:r>
                        <a:rPr lang="en-US" sz="1200" b="0">
                          <a:latin typeface="Calibri" panose="020F0502020204030204" charset="0"/>
                          <a:cs typeface="Calibri" panose="020F0502020204030204" charset="0"/>
                        </a:rPr>
                        <a:t>Make sure UPS is powered on.</a:t>
                      </a:r>
                      <a:endParaRPr lang="en-US" sz="1200" b="1">
                        <a:latin typeface="Calibri" panose="020F0502020204030204" charset="0"/>
                        <a:ea typeface="Times New Roman" panose="02020603050405020304" charset="0"/>
                        <a:cs typeface="Calibri" panose="020F0502020204030204" charset="0"/>
                      </a:endParaRPr>
                    </a:p>
                  </a:txBody>
                  <a:tcPr marT="0" marB="0" vert="horz" anchor="ctr" anchorCtr="0">
                    <a:lnL w="12700" cap="flat" cmpd="sng">
                      <a:solidFill>
                        <a:srgbClr val="363435"/>
                      </a:solidFill>
                      <a:prstDash val="solid"/>
                      <a:headEnd type="none" w="med" len="med"/>
                      <a:tailEnd type="none" w="med" len="med"/>
                    </a:lnL>
                    <a:lnR w="25400" cap="flat" cmpd="sng">
                      <a:solidFill>
                        <a:srgbClr val="363435"/>
                      </a:solidFill>
                      <a:prstDash val="solid"/>
                      <a:headEnd type="none" w="med" len="med"/>
                      <a:tailEnd type="none" w="med" len="med"/>
                    </a:lnR>
                    <a:lnT w="12700" cap="flat" cmpd="sng">
                      <a:solidFill>
                        <a:srgbClr val="363435"/>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FDFDFD"/>
                    </a:solidFill>
                  </a:tcPr>
                </a:tc>
              </a:tr>
            </a:tbl>
          </a:graphicData>
        </a:graphic>
      </p:graphicFrame>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pic>
        <p:nvPicPr>
          <p:cNvPr id="104" name="Picture Placeholder 103"/>
          <p:cNvPicPr/>
          <p:nvPr>
            <p:ph type="pic" sz="quarter" idx="10"/>
          </p:nvPr>
        </p:nvPicPr>
        <p:blipFill>
          <a:blip r:embed="rId1"/>
          <a:stretch>
            <a:fillRect/>
          </a:stretch>
        </p:blipFill>
        <p:spPr>
          <a:xfrm>
            <a:off x="9674860" y="1015365"/>
            <a:ext cx="2000885" cy="1577975"/>
          </a:xfrm>
          <a:prstGeom prst="rect">
            <a:avLst/>
          </a:prstGeom>
          <a:noFill/>
          <a:ln w="9525">
            <a:noFill/>
          </a:ln>
        </p:spPr>
      </p:pic>
      <p:sp>
        <p:nvSpPr>
          <p:cNvPr id="6" name="Text Box 5"/>
          <p:cNvSpPr txBox="1"/>
          <p:nvPr/>
        </p:nvSpPr>
        <p:spPr>
          <a:xfrm>
            <a:off x="9534525" y="3964305"/>
            <a:ext cx="2319020" cy="1753235"/>
          </a:xfrm>
          <a:prstGeom prst="rect">
            <a:avLst/>
          </a:prstGeom>
          <a:noFill/>
        </p:spPr>
        <p:txBody>
          <a:bodyPr wrap="square" rtlCol="0" anchor="t">
            <a:spAutoFit/>
          </a:bodyPr>
          <a:p>
            <a:r>
              <a:rPr lang="en-US" b="1">
                <a:solidFill>
                  <a:srgbClr val="FF0000"/>
                </a:solidFill>
                <a:latin typeface="Calibri" panose="020F0502020204030204" charset="0"/>
                <a:cs typeface="Times New Roman" panose="02020603050405020304" charset="0"/>
                <a:sym typeface="+mn-ea"/>
              </a:rPr>
              <a:t>NOTE:</a:t>
            </a:r>
            <a:r>
              <a:rPr lang="en-US" b="1">
                <a:latin typeface="Calibri" panose="020F0502020204030204" charset="0"/>
                <a:cs typeface="Times New Roman" panose="02020603050405020304" charset="0"/>
                <a:sym typeface="+mn-ea"/>
              </a:rPr>
              <a:t> </a:t>
            </a:r>
            <a:r>
              <a:rPr lang="en-US">
                <a:solidFill>
                  <a:schemeClr val="tx1"/>
                </a:solidFill>
                <a:latin typeface="Calibri" panose="020F0502020204030204" charset="0"/>
                <a:cs typeface="Times New Roman" panose="02020603050405020304" charset="0"/>
                <a:sym typeface="+mn-ea"/>
              </a:rPr>
              <a:t>The ballot is the large style ballot (legal paper size).  Empty the black tabulator boxes around every 750-800 votes cast. </a:t>
            </a:r>
            <a:endParaRPr lang="en-US">
              <a:solidFill>
                <a:schemeClr val="tx1"/>
              </a:solidFill>
              <a:latin typeface="Calibri" panose="020F0502020204030204" charset="0"/>
              <a:cs typeface="Times New Roman" panose="02020603050405020304" charset="0"/>
              <a:sym typeface="+mn-e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2105"/>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Tabulator Overview </a:t>
            </a:r>
            <a:r>
              <a:rPr lang="en-US" altLang="zh-CN" sz="20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(Closing)</a:t>
            </a:r>
            <a:endParaRPr lang="en-US" altLang="zh-CN" sz="20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02" name="Text Box 101"/>
          <p:cNvSpPr txBox="1"/>
          <p:nvPr/>
        </p:nvSpPr>
        <p:spPr>
          <a:xfrm>
            <a:off x="815340" y="943610"/>
            <a:ext cx="10782935" cy="4092575"/>
          </a:xfrm>
          <a:prstGeom prst="rect">
            <a:avLst/>
          </a:prstGeom>
          <a:noFill/>
          <a:ln w="9525">
            <a:noFill/>
          </a:ln>
        </p:spPr>
        <p:txBody>
          <a:bodyPr wrap="square">
            <a:spAutoFit/>
          </a:bodyPr>
          <a:p>
            <a:pPr marL="228600" indent="-228600" algn="l"/>
            <a:r>
              <a:rPr lang="en-US" sz="2000" b="1">
                <a:solidFill>
                  <a:srgbClr val="FF0000"/>
                </a:solidFill>
                <a:latin typeface="Calibri" panose="020F0502020204030204" charset="0"/>
                <a:cs typeface="Times New Roman" panose="02020603050405020304" charset="0"/>
              </a:rPr>
              <a:t>NOTE:</a:t>
            </a:r>
            <a:r>
              <a:rPr lang="en-US" sz="2000" b="1">
                <a:latin typeface="Calibri" panose="020F0502020204030204" charset="0"/>
                <a:cs typeface="Times New Roman" panose="02020603050405020304" charset="0"/>
              </a:rPr>
              <a:t> </a:t>
            </a:r>
            <a:r>
              <a:rPr lang="en-US" sz="2000" b="0">
                <a:latin typeface="Calibri" panose="020F0502020204030204" charset="0"/>
                <a:cs typeface="Times New Roman" panose="02020603050405020304" charset="0"/>
              </a:rPr>
              <a:t>REFER TO TABULATOR CLOSING IN MODERATOR BOOK FOR FULL SET OF INSTRUCTIONS. </a:t>
            </a:r>
            <a:endParaRPr lang="en-US" sz="2000" b="0">
              <a:latin typeface="Calibri" panose="020F0502020204030204" charset="0"/>
              <a:cs typeface="Times New Roman" panose="02020603050405020304" charset="0"/>
            </a:endParaRPr>
          </a:p>
          <a:p>
            <a:pPr marL="228600" indent="-228600" algn="ctr"/>
            <a:endParaRPr lang="en-US" sz="2000" b="0">
              <a:latin typeface="Calibri" panose="020F0502020204030204" charset="0"/>
              <a:cs typeface="Times New Roman" panose="02020603050405020304" charset="0"/>
            </a:endParaRPr>
          </a:p>
          <a:p>
            <a:pPr marL="342900" indent="-342900">
              <a:buFont typeface="Arial" panose="020B0604020202020204" pitchFamily="34" charset="0"/>
              <a:buChar char="•"/>
            </a:pPr>
            <a:r>
              <a:rPr lang="en-US" sz="2000" b="0">
                <a:latin typeface="Calibri" panose="020F0502020204030204" charset="0"/>
                <a:cs typeface="Times New Roman" panose="02020603050405020304" charset="0"/>
              </a:rPr>
              <a:t>Open the tabulator printer door and black box retainer door.</a:t>
            </a:r>
            <a:endParaRPr lang="en-US" sz="2000" b="0">
              <a:latin typeface="Calibri" panose="020F0502020204030204" charset="0"/>
              <a:cs typeface="Times New Roman" panose="02020603050405020304" charset="0"/>
            </a:endParaRPr>
          </a:p>
          <a:p>
            <a:pPr marL="342900" indent="-342900">
              <a:buFont typeface="Arial" panose="020B0604020202020204" pitchFamily="34" charset="0"/>
              <a:buChar char="•"/>
            </a:pPr>
            <a:r>
              <a:rPr lang="en-US" sz="2000">
                <a:latin typeface="Calibri" panose="020F0502020204030204" charset="0"/>
                <a:cs typeface="Times New Roman" panose="02020603050405020304" charset="0"/>
                <a:sym typeface="+mn-ea"/>
              </a:rPr>
              <a:t>Open the auxiliary ballot bin on side of black box, insert any ballots that can be read.</a:t>
            </a:r>
            <a:endParaRPr lang="en-US" sz="2000" b="0">
              <a:latin typeface="Calibri" panose="020F0502020204030204" charset="0"/>
              <a:cs typeface="Times New Roman" panose="02020603050405020304" charset="0"/>
            </a:endParaRPr>
          </a:p>
          <a:p>
            <a:pPr marL="342900" indent="-342900">
              <a:buFont typeface="Arial" panose="020B0604020202020204" pitchFamily="34" charset="0"/>
              <a:buChar char="•"/>
            </a:pPr>
            <a:r>
              <a:rPr lang="en-US" sz="2000" b="0">
                <a:latin typeface="Calibri" panose="020F0502020204030204" charset="0"/>
                <a:cs typeface="Times New Roman" panose="02020603050405020304" charset="0"/>
              </a:rPr>
              <a:t>Record all seal #’s in the ‘closing of the polls’ report.</a:t>
            </a:r>
            <a:endParaRPr lang="en-US" sz="2000" b="0">
              <a:latin typeface="Calibri" panose="020F0502020204030204" charset="0"/>
              <a:cs typeface="Times New Roman" panose="02020603050405020304" charset="0"/>
            </a:endParaRPr>
          </a:p>
          <a:p>
            <a:pPr marL="800100" lvl="1" indent="-342900">
              <a:buFont typeface="Arial" panose="020B0604020202020204" pitchFamily="34" charset="0"/>
              <a:buChar char="•"/>
            </a:pPr>
            <a:r>
              <a:rPr lang="en-US" sz="2000">
                <a:latin typeface="Calibri" panose="020F0502020204030204" charset="0"/>
                <a:cs typeface="Times New Roman" panose="02020603050405020304" charset="0"/>
                <a:sym typeface="+mn-ea"/>
              </a:rPr>
              <a:t>Confirm seals on tabulator match those listed in moderator hand book.</a:t>
            </a:r>
            <a:endParaRPr lang="en-US" sz="2000" b="0">
              <a:latin typeface="Calibri" panose="020F0502020204030204" charset="0"/>
              <a:cs typeface="Times New Roman" panose="02020603050405020304" charset="0"/>
            </a:endParaRPr>
          </a:p>
          <a:p>
            <a:pPr marL="342900" indent="-342900">
              <a:buFont typeface="Arial" panose="020B0604020202020204" pitchFamily="34" charset="0"/>
              <a:buChar char="•"/>
            </a:pPr>
            <a:r>
              <a:rPr lang="en-US" sz="2000" b="0">
                <a:latin typeface="Calibri" panose="020F0502020204030204" charset="0"/>
                <a:cs typeface="Times New Roman" panose="02020603050405020304" charset="0"/>
              </a:rPr>
              <a:t>While pressing both ‘YES’ and ‘NO’ buttons, insert the ENDER CARD.</a:t>
            </a:r>
            <a:endParaRPr lang="en-US" sz="2000" b="0">
              <a:latin typeface="Calibri" panose="020F0502020204030204" charset="0"/>
              <a:cs typeface="Times New Roman" panose="02020603050405020304" charset="0"/>
            </a:endParaRPr>
          </a:p>
          <a:p>
            <a:pPr marL="342900" indent="-342900">
              <a:buFont typeface="Arial" panose="020B0604020202020204" pitchFamily="34" charset="0"/>
              <a:buChar char="•"/>
            </a:pPr>
            <a:r>
              <a:rPr lang="en-US" sz="2000" b="0">
                <a:latin typeface="Calibri" panose="020F0502020204030204" charset="0"/>
                <a:cs typeface="Times New Roman" panose="02020603050405020304" charset="0"/>
              </a:rPr>
              <a:t>Print and sign 3 reports.</a:t>
            </a:r>
            <a:endParaRPr lang="en-US" sz="2000" b="0">
              <a:latin typeface="Calibri" panose="020F0502020204030204" charset="0"/>
              <a:cs typeface="Times New Roman" panose="02020603050405020304" charset="0"/>
            </a:endParaRPr>
          </a:p>
          <a:p>
            <a:pPr marL="800100" lvl="1" indent="-342900">
              <a:buFont typeface="Arial" panose="020B0604020202020204" pitchFamily="34" charset="0"/>
              <a:buChar char="•"/>
            </a:pPr>
            <a:r>
              <a:rPr lang="en-US" sz="2000" b="0">
                <a:latin typeface="Calibri" panose="020F0502020204030204" charset="0"/>
                <a:cs typeface="Times New Roman" panose="02020603050405020304" charset="0"/>
              </a:rPr>
              <a:t>1 - This report is attached to the ‘zero’ report from start of the day.  Place this report in the moderator book. Transcribe result to the moderator results forms. Read aloud the results.</a:t>
            </a:r>
            <a:endParaRPr lang="en-US" sz="2000" b="0">
              <a:latin typeface="Calibri" panose="020F0502020204030204" charset="0"/>
              <a:cs typeface="Times New Roman" panose="02020603050405020304" charset="0"/>
            </a:endParaRPr>
          </a:p>
          <a:p>
            <a:pPr marL="800100" lvl="1" indent="-342900">
              <a:buFont typeface="Arial" panose="020B0604020202020204" pitchFamily="34" charset="0"/>
              <a:buChar char="•"/>
            </a:pPr>
            <a:r>
              <a:rPr lang="en-US" sz="2000" b="0">
                <a:latin typeface="Calibri" panose="020F0502020204030204" charset="0"/>
                <a:cs typeface="Times New Roman" panose="02020603050405020304" charset="0"/>
              </a:rPr>
              <a:t>2 - Post report on wall for public review.</a:t>
            </a:r>
            <a:endParaRPr lang="en-US" sz="2000" b="0">
              <a:latin typeface="Calibri" panose="020F0502020204030204" charset="0"/>
              <a:cs typeface="Times New Roman" panose="02020603050405020304" charset="0"/>
            </a:endParaRPr>
          </a:p>
          <a:p>
            <a:pPr marL="800100" lvl="1" indent="-342900">
              <a:buFont typeface="Arial" panose="020B0604020202020204" pitchFamily="34" charset="0"/>
              <a:buChar char="•"/>
            </a:pPr>
            <a:r>
              <a:rPr lang="en-US" sz="2000" b="0">
                <a:latin typeface="Calibri" panose="020F0502020204030204" charset="0"/>
                <a:cs typeface="Times New Roman" panose="02020603050405020304" charset="0"/>
              </a:rPr>
              <a:t>3 - Place in ballot transfer case.</a:t>
            </a:r>
            <a:endParaRPr lang="en-US" sz="2000" b="0">
              <a:latin typeface="Calibri" panose="020F0502020204030204" charset="0"/>
              <a:cs typeface="Times New Roman" panose="02020603050405020304" charset="0"/>
            </a:endParaRPr>
          </a:p>
          <a:p>
            <a:pPr marL="342900" indent="-342900">
              <a:buFont typeface="Arial" panose="020B0604020202020204" pitchFamily="34" charset="0"/>
              <a:buChar char="•"/>
            </a:pPr>
            <a:r>
              <a:rPr lang="en-US" sz="2000" b="0">
                <a:latin typeface="Calibri" panose="020F0502020204030204" charset="0"/>
                <a:cs typeface="Times New Roman" panose="02020603050405020304" charset="0"/>
              </a:rPr>
              <a:t>Shut off tabulator and place in carry case.  Seal the carry case and record the seal.</a:t>
            </a:r>
            <a:endParaRPr lang="en-US" sz="2000" b="0">
              <a:latin typeface="Calibri" panose="020F0502020204030204" charset="0"/>
              <a:cs typeface="Times New Roman" panose="02020603050405020304" charset="0"/>
            </a:endParaRPr>
          </a:p>
        </p:txBody>
      </p:sp>
      <p:pic>
        <p:nvPicPr>
          <p:cNvPr id="4" name="Picture 83979"/>
          <p:cNvPicPr>
            <a:picLocks noChangeAspect="1"/>
          </p:cNvPicPr>
          <p:nvPr>
            <p:ph type="pic" sz="quarter" idx="10"/>
          </p:nvPr>
        </p:nvPicPr>
        <p:blipFill>
          <a:blip r:embed="rId1"/>
          <a:stretch>
            <a:fillRect/>
          </a:stretch>
        </p:blipFill>
        <p:spPr>
          <a:xfrm>
            <a:off x="3160395" y="5160010"/>
            <a:ext cx="2378075" cy="1276350"/>
          </a:xfrm>
          <a:prstGeom prst="rect">
            <a:avLst/>
          </a:prstGeom>
          <a:noFill/>
          <a:ln w="9525">
            <a:noFill/>
          </a:ln>
        </p:spPr>
      </p:pic>
      <p:pic>
        <p:nvPicPr>
          <p:cNvPr id="9" name="Picture 10"/>
          <p:cNvPicPr>
            <a:picLocks noChangeAspect="1"/>
          </p:cNvPicPr>
          <p:nvPr/>
        </p:nvPicPr>
        <p:blipFill>
          <a:blip r:embed="rId2"/>
          <a:stretch>
            <a:fillRect/>
          </a:stretch>
        </p:blipFill>
        <p:spPr>
          <a:xfrm>
            <a:off x="5827395" y="5168900"/>
            <a:ext cx="1493520" cy="1308100"/>
          </a:xfrm>
          <a:prstGeom prst="rect">
            <a:avLst/>
          </a:prstGeom>
          <a:noFill/>
          <a:ln w="9525">
            <a:noFill/>
          </a:ln>
        </p:spPr>
      </p:pic>
      <p:pic>
        <p:nvPicPr>
          <p:cNvPr id="6" name="Picture 13"/>
          <p:cNvPicPr>
            <a:picLocks noChangeAspect="1"/>
          </p:cNvPicPr>
          <p:nvPr/>
        </p:nvPicPr>
        <p:blipFill>
          <a:blip r:embed="rId3"/>
          <a:stretch>
            <a:fillRect/>
          </a:stretch>
        </p:blipFill>
        <p:spPr>
          <a:xfrm>
            <a:off x="361315" y="5168900"/>
            <a:ext cx="2456815" cy="1243965"/>
          </a:xfrm>
          <a:prstGeom prst="rect">
            <a:avLst/>
          </a:prstGeom>
          <a:noFill/>
          <a:ln w="9525">
            <a:noFill/>
          </a:ln>
        </p:spPr>
      </p:pic>
      <p:pic>
        <p:nvPicPr>
          <p:cNvPr id="7" name="Picture 34831"/>
          <p:cNvPicPr>
            <a:picLocks noChangeAspect="1"/>
          </p:cNvPicPr>
          <p:nvPr/>
        </p:nvPicPr>
        <p:blipFill>
          <a:blip r:embed="rId4"/>
          <a:stretch>
            <a:fillRect/>
          </a:stretch>
        </p:blipFill>
        <p:spPr>
          <a:xfrm>
            <a:off x="7821930" y="5128895"/>
            <a:ext cx="2611120" cy="1339850"/>
          </a:xfrm>
          <a:prstGeom prst="rect">
            <a:avLst/>
          </a:prstGeom>
          <a:noFill/>
          <a:ln w="9525">
            <a:noFill/>
          </a:ln>
        </p:spPr>
      </p:pic>
      <p:sp>
        <p:nvSpPr>
          <p:cNvPr id="8" name="Text Box 7"/>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51155"/>
            <a:ext cx="683387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Submitting Results @ Town Hall (Moderators)</a:t>
            </a:r>
            <a:endParaRPr lang="en-US" altLang="zh-CN" sz="20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02" name="Text Box 101"/>
          <p:cNvSpPr txBox="1"/>
          <p:nvPr/>
        </p:nvSpPr>
        <p:spPr>
          <a:xfrm>
            <a:off x="815340" y="943610"/>
            <a:ext cx="10782935" cy="4399915"/>
          </a:xfrm>
          <a:prstGeom prst="rect">
            <a:avLst/>
          </a:prstGeom>
          <a:noFill/>
          <a:ln w="9525">
            <a:noFill/>
          </a:ln>
        </p:spPr>
        <p:txBody>
          <a:bodyPr wrap="square">
            <a:spAutoFit/>
          </a:bodyPr>
          <a:p>
            <a:pPr marL="228600" indent="-228600" algn="l"/>
            <a:r>
              <a:rPr lang="en-US" sz="2000" b="1">
                <a:solidFill>
                  <a:srgbClr val="FF0000"/>
                </a:solidFill>
                <a:latin typeface="Calibri" panose="020F0502020204030204" charset="0"/>
                <a:cs typeface="Times New Roman" panose="02020603050405020304" charset="0"/>
              </a:rPr>
              <a:t>NOTE:</a:t>
            </a:r>
            <a:r>
              <a:rPr lang="en-US" sz="2000" b="1">
                <a:latin typeface="Calibri" panose="020F0502020204030204" charset="0"/>
                <a:cs typeface="Times New Roman" panose="02020603050405020304" charset="0"/>
              </a:rPr>
              <a:t> </a:t>
            </a:r>
            <a:r>
              <a:rPr lang="en-US" sz="2000" b="0">
                <a:latin typeface="Calibri" panose="020F0502020204030204" charset="0"/>
                <a:cs typeface="Times New Roman" panose="02020603050405020304" charset="0"/>
              </a:rPr>
              <a:t>The moderator at each site is responsible for submitting all reports and returning all supplies at town hall.  They may not leave until dismissed by both Registrars.   </a:t>
            </a:r>
            <a:endParaRPr lang="en-US" sz="2000" b="0">
              <a:latin typeface="Calibri" panose="020F0502020204030204" charset="0"/>
              <a:cs typeface="Times New Roman" panose="02020603050405020304" charset="0"/>
            </a:endParaRPr>
          </a:p>
          <a:p>
            <a:pPr marL="228600" indent="-228600" algn="ctr"/>
            <a:endParaRPr lang="en-US" sz="2000" b="0">
              <a:latin typeface="Calibri" panose="020F0502020204030204" charset="0"/>
              <a:cs typeface="Times New Roman" panose="02020603050405020304" charset="0"/>
            </a:endParaRPr>
          </a:p>
          <a:p>
            <a:pPr marL="342900" indent="-342900">
              <a:buFont typeface="Arial" panose="020B0604020202020204" pitchFamily="34" charset="0"/>
              <a:buChar char="•"/>
            </a:pPr>
            <a:r>
              <a:rPr lang="en-US" sz="2000" b="0">
                <a:latin typeface="Calibri" panose="020F0502020204030204" charset="0"/>
                <a:cs typeface="Times New Roman" panose="02020603050405020304" charset="0"/>
              </a:rPr>
              <a:t>BEFORE LEAVING: Assign one person from each party to stay with </a:t>
            </a:r>
            <a:r>
              <a:rPr lang="en-US" sz="2000" b="0" u="sng">
                <a:latin typeface="Calibri" panose="020F0502020204030204" charset="0"/>
                <a:cs typeface="Times New Roman" panose="02020603050405020304" charset="0"/>
              </a:rPr>
              <a:t>sealed tabulator(s)</a:t>
            </a:r>
            <a:r>
              <a:rPr lang="en-US" sz="2000" b="0">
                <a:latin typeface="Calibri" panose="020F0502020204030204" charset="0"/>
                <a:cs typeface="Times New Roman" panose="02020603050405020304" charset="0"/>
              </a:rPr>
              <a:t> and </a:t>
            </a:r>
            <a:r>
              <a:rPr lang="en-US" sz="2000" b="0" u="sng">
                <a:latin typeface="Calibri" panose="020F0502020204030204" charset="0"/>
                <a:cs typeface="Times New Roman" panose="02020603050405020304" charset="0"/>
              </a:rPr>
              <a:t>sealed ballot bag(s)</a:t>
            </a:r>
            <a:r>
              <a:rPr lang="en-US" sz="2000" b="0">
                <a:latin typeface="Calibri" panose="020F0502020204030204" charset="0"/>
                <a:cs typeface="Times New Roman" panose="02020603050405020304" charset="0"/>
              </a:rPr>
              <a:t> until they are picked up by the hired runners.</a:t>
            </a:r>
            <a:endParaRPr lang="en-US" sz="2000" b="0">
              <a:latin typeface="Calibri" panose="020F0502020204030204" charset="0"/>
              <a:cs typeface="Times New Roman" panose="02020603050405020304" charset="0"/>
            </a:endParaRPr>
          </a:p>
          <a:p>
            <a:pPr marL="342900" indent="-342900">
              <a:buFont typeface="Arial" panose="020B0604020202020204" pitchFamily="34" charset="0"/>
              <a:buChar char="•"/>
            </a:pPr>
            <a:endParaRPr lang="en-US" sz="2000" b="0">
              <a:latin typeface="Calibri" panose="020F0502020204030204" charset="0"/>
              <a:cs typeface="Times New Roman" panose="02020603050405020304" charset="0"/>
            </a:endParaRPr>
          </a:p>
          <a:p>
            <a:pPr marL="342900" indent="-342900">
              <a:buFont typeface="Arial" panose="020B0604020202020204" pitchFamily="34" charset="0"/>
              <a:buChar char="•"/>
            </a:pPr>
            <a:r>
              <a:rPr lang="en-US" sz="2000" b="0">
                <a:latin typeface="Calibri" panose="020F0502020204030204" charset="0"/>
                <a:cs typeface="Times New Roman" panose="02020603050405020304" charset="0"/>
              </a:rPr>
              <a:t>Bring back following to town hall:</a:t>
            </a:r>
            <a:endParaRPr lang="en-US" sz="2000" b="0">
              <a:latin typeface="Calibri" panose="020F0502020204030204" charset="0"/>
              <a:cs typeface="Times New Roman" panose="02020603050405020304" charset="0"/>
            </a:endParaRPr>
          </a:p>
          <a:p>
            <a:pPr marL="800100" lvl="1" indent="-342900">
              <a:buFont typeface="Arial" panose="020B0604020202020204" pitchFamily="34" charset="0"/>
              <a:buChar char="•"/>
            </a:pPr>
            <a:r>
              <a:rPr lang="en-US" sz="2000" b="0">
                <a:latin typeface="Calibri" panose="020F0502020204030204" charset="0"/>
                <a:cs typeface="Times New Roman" panose="02020603050405020304" charset="0"/>
              </a:rPr>
              <a:t>(a) Both VoterCheckList laptops (and all accessories, cables); (b) moderator bag with all supplies; (c) completed reports; (d) unused ballots</a:t>
            </a:r>
            <a:endParaRPr lang="en-US" sz="2000" b="0">
              <a:latin typeface="Calibri" panose="020F0502020204030204" charset="0"/>
              <a:cs typeface="Times New Roman" panose="02020603050405020304" charset="0"/>
            </a:endParaRPr>
          </a:p>
          <a:p>
            <a:pPr marL="800100" lvl="1" indent="-342900">
              <a:buFont typeface="Arial" panose="020B0604020202020204" pitchFamily="34" charset="0"/>
              <a:buChar char="•"/>
            </a:pPr>
            <a:endParaRPr lang="en-US" sz="2000" b="0">
              <a:latin typeface="Calibri" panose="020F0502020204030204" charset="0"/>
              <a:cs typeface="Times New Roman" panose="02020603050405020304" charset="0"/>
            </a:endParaRPr>
          </a:p>
          <a:p>
            <a:pPr marL="342900" lvl="0" indent="-342900">
              <a:buFont typeface="Arial" panose="020B0604020202020204" pitchFamily="34" charset="0"/>
              <a:buChar char="•"/>
            </a:pPr>
            <a:r>
              <a:rPr lang="en-US" sz="2000" b="0">
                <a:latin typeface="Calibri" panose="020F0502020204030204" charset="0"/>
                <a:cs typeface="Times New Roman" panose="02020603050405020304" charset="0"/>
              </a:rPr>
              <a:t>There are two ‘stations’ that must be completed before dismissed</a:t>
            </a:r>
            <a:endParaRPr lang="en-US" sz="2000" b="0">
              <a:latin typeface="Calibri" panose="020F0502020204030204" charset="0"/>
              <a:cs typeface="Times New Roman" panose="02020603050405020304" charset="0"/>
            </a:endParaRPr>
          </a:p>
          <a:p>
            <a:pPr marL="800100" lvl="1" indent="-342900">
              <a:buFont typeface="Arial" panose="020B0604020202020204" pitchFamily="34" charset="0"/>
              <a:buChar char="•"/>
            </a:pPr>
            <a:r>
              <a:rPr lang="en-US" sz="2000" b="1">
                <a:latin typeface="Calibri" panose="020F0502020204030204" charset="0"/>
                <a:cs typeface="Times New Roman" panose="02020603050405020304" charset="0"/>
              </a:rPr>
              <a:t>w/ Matt:</a:t>
            </a:r>
            <a:r>
              <a:rPr lang="en-US" sz="2000" b="0">
                <a:latin typeface="Calibri" panose="020F0502020204030204" charset="0"/>
                <a:cs typeface="Times New Roman" panose="02020603050405020304" charset="0"/>
              </a:rPr>
              <a:t> Submit election results and voter numbers in to CT Election Mgmt System</a:t>
            </a:r>
            <a:endParaRPr lang="en-US" sz="2000" b="0">
              <a:latin typeface="Calibri" panose="020F0502020204030204" charset="0"/>
              <a:cs typeface="Times New Roman" panose="02020603050405020304" charset="0"/>
            </a:endParaRPr>
          </a:p>
          <a:p>
            <a:pPr marL="800100" lvl="1" indent="-342900">
              <a:buFont typeface="Arial" panose="020B0604020202020204" pitchFamily="34" charset="0"/>
              <a:buChar char="•"/>
            </a:pPr>
            <a:r>
              <a:rPr lang="en-US" sz="2000" b="1">
                <a:latin typeface="Calibri" panose="020F0502020204030204" charset="0"/>
                <a:cs typeface="Times New Roman" panose="02020603050405020304" charset="0"/>
              </a:rPr>
              <a:t>w/ Louise:</a:t>
            </a:r>
            <a:r>
              <a:rPr lang="en-US" sz="2000" b="0">
                <a:latin typeface="Calibri" panose="020F0502020204030204" charset="0"/>
                <a:cs typeface="Times New Roman" panose="02020603050405020304" charset="0"/>
              </a:rPr>
              <a:t> Drop off all supplies, review all reports. Investigate voter count discrepancies.</a:t>
            </a:r>
            <a:endParaRPr lang="en-US" sz="2000" b="0">
              <a:latin typeface="Calibri" panose="020F0502020204030204" charset="0"/>
              <a:cs typeface="Times New Roman" panose="02020603050405020304" charset="0"/>
            </a:endParaRPr>
          </a:p>
          <a:p>
            <a:pPr marL="800100" lvl="1" indent="-342900">
              <a:buFont typeface="Arial" panose="020B0604020202020204" pitchFamily="34" charset="0"/>
              <a:buChar char="•"/>
            </a:pPr>
            <a:endParaRPr lang="en-US" sz="2000" b="0">
              <a:latin typeface="Calibri" panose="020F0502020204030204" charset="0"/>
              <a:cs typeface="Times New Roman" panose="0202060305040502030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55600"/>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IVS System </a:t>
            </a:r>
            <a:r>
              <a:rPr lang="en-US" altLang="zh-CN" sz="20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(Setup)</a:t>
            </a:r>
            <a:endParaRPr lang="en-US" altLang="zh-CN" sz="2000" b="1"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4" name="Text Box 3"/>
          <p:cNvSpPr txBox="1"/>
          <p:nvPr/>
        </p:nvSpPr>
        <p:spPr>
          <a:xfrm>
            <a:off x="849630" y="1151890"/>
            <a:ext cx="5414645" cy="4554220"/>
          </a:xfrm>
          <a:prstGeom prst="rect">
            <a:avLst/>
          </a:prstGeom>
          <a:noFill/>
        </p:spPr>
        <p:txBody>
          <a:bodyPr wrap="square" rtlCol="0">
            <a:spAutoFit/>
          </a:bodyPr>
          <a:p>
            <a:r>
              <a:rPr lang="en-US" b="1">
                <a:latin typeface="Calibri" panose="020F0502020204030204" charset="0"/>
                <a:cs typeface="Calibri" panose="020F0502020204030204" charset="0"/>
              </a:rPr>
              <a:t>BEFORE POLLS OPEN ELECTION MORNING</a:t>
            </a:r>
            <a:r>
              <a:rPr lang="en-US">
                <a:latin typeface="Calibri" panose="020F0502020204030204" charset="0"/>
                <a:cs typeface="Calibri" panose="020F0502020204030204" charset="0"/>
              </a:rPr>
              <a:t> </a:t>
            </a:r>
            <a:endParaRPr lang="en-US">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1)Ensure printer and computer are plugged in to power outlet.</a:t>
            </a:r>
            <a:endParaRPr lang="en-US" sz="1600">
              <a:latin typeface="Calibri" panose="020F0502020204030204" charset="0"/>
              <a:cs typeface="Calibri" panose="020F0502020204030204" charset="0"/>
            </a:endParaRPr>
          </a:p>
          <a:p>
            <a:endParaRPr lang="en-US" sz="1600">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2)Ensure USB cable is plugged in from computer to printer.</a:t>
            </a:r>
            <a:endParaRPr lang="en-US" sz="1600">
              <a:latin typeface="Calibri" panose="020F0502020204030204" charset="0"/>
              <a:cs typeface="Calibri" panose="020F0502020204030204" charset="0"/>
            </a:endParaRPr>
          </a:p>
          <a:p>
            <a:endParaRPr lang="en-US" sz="1600">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3)Ensure keypad and headphone are plugged into computer.</a:t>
            </a:r>
            <a:endParaRPr lang="en-US" sz="1600">
              <a:latin typeface="Calibri" panose="020F0502020204030204" charset="0"/>
              <a:cs typeface="Calibri" panose="020F0502020204030204" charset="0"/>
            </a:endParaRPr>
          </a:p>
          <a:p>
            <a:endParaRPr lang="en-US" sz="1600">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4)Ensure paper tray is open, extended &amp; tray sleeve installed.</a:t>
            </a:r>
            <a:endParaRPr lang="en-US" sz="1600">
              <a:latin typeface="Calibri" panose="020F0502020204030204" charset="0"/>
              <a:cs typeface="Calibri" panose="020F0502020204030204" charset="0"/>
            </a:endParaRPr>
          </a:p>
          <a:p>
            <a:endParaRPr lang="en-US" sz="1600">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5)Load plain paper onto the paper tray</a:t>
            </a:r>
            <a:endParaRPr lang="en-US" sz="1600">
              <a:latin typeface="Calibri" panose="020F0502020204030204" charset="0"/>
              <a:cs typeface="Calibri" panose="020F0502020204030204" charset="0"/>
            </a:endParaRPr>
          </a:p>
          <a:p>
            <a:endParaRPr lang="en-US" sz="1600">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6)Turn “On” Printer and Computer</a:t>
            </a:r>
            <a:endParaRPr lang="en-US" sz="1600">
              <a:latin typeface="Calibri" panose="020F0502020204030204" charset="0"/>
              <a:cs typeface="Calibri" panose="020F0502020204030204" charset="0"/>
            </a:endParaRPr>
          </a:p>
          <a:p>
            <a:endParaRPr lang="en-US" sz="1600">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7)Press “Print” on computer screen. A startup report will print. Give the startup report to moderator to place in moderator book.</a:t>
            </a:r>
            <a:endParaRPr lang="en-US" sz="1600">
              <a:latin typeface="Calibri" panose="020F0502020204030204" charset="0"/>
              <a:cs typeface="Calibri" panose="020F0502020204030204" charset="0"/>
            </a:endParaRPr>
          </a:p>
          <a:p>
            <a:endParaRPr lang="en-US" sz="1600">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8)Press “No” on computer screen.</a:t>
            </a:r>
            <a:endParaRPr lang="en-US" sz="1600">
              <a:latin typeface="Calibri" panose="020F0502020204030204" charset="0"/>
              <a:cs typeface="Calibri" panose="020F0502020204030204" charset="0"/>
            </a:endParaRPr>
          </a:p>
        </p:txBody>
      </p:sp>
      <p:pic>
        <p:nvPicPr>
          <p:cNvPr id="6" name="Picture Placeholder -2147482551"/>
          <p:cNvPicPr>
            <a:picLocks noChangeAspect="1"/>
          </p:cNvPicPr>
          <p:nvPr>
            <p:ph type="pic" sz="quarter" idx="10"/>
          </p:nvPr>
        </p:nvPicPr>
        <p:blipFill>
          <a:blip r:embed="rId1"/>
          <a:stretch>
            <a:fillRect/>
          </a:stretch>
        </p:blipFill>
        <p:spPr>
          <a:xfrm>
            <a:off x="7118350" y="1208405"/>
            <a:ext cx="2295525" cy="2505075"/>
          </a:xfrm>
          <a:prstGeom prst="rect">
            <a:avLst/>
          </a:prstGeom>
          <a:noFill/>
          <a:ln w="9525">
            <a:noFill/>
          </a:ln>
        </p:spPr>
      </p:pic>
      <p:pic>
        <p:nvPicPr>
          <p:cNvPr id="7" name="Picture -2147482550"/>
          <p:cNvPicPr>
            <a:picLocks noChangeAspect="1"/>
          </p:cNvPicPr>
          <p:nvPr/>
        </p:nvPicPr>
        <p:blipFill>
          <a:blip r:embed="rId2"/>
          <a:stretch>
            <a:fillRect/>
          </a:stretch>
        </p:blipFill>
        <p:spPr>
          <a:xfrm>
            <a:off x="8588375" y="3841115"/>
            <a:ext cx="2496820" cy="2132965"/>
          </a:xfrm>
          <a:prstGeom prst="rect">
            <a:avLst/>
          </a:prstGeom>
          <a:noFill/>
          <a:ln w="9525">
            <a:noFill/>
          </a:ln>
        </p:spPr>
      </p:pic>
      <p:sp>
        <p:nvSpPr>
          <p:cNvPr id="8" name="Text Box 7"/>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55600"/>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IVS System </a:t>
            </a:r>
            <a:r>
              <a:rPr lang="en-US" altLang="zh-CN" sz="20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(Setup)</a:t>
            </a:r>
            <a:endParaRPr lang="en-US" altLang="zh-CN" sz="2000" b="1"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4" name="Text Box 3"/>
          <p:cNvSpPr txBox="1"/>
          <p:nvPr/>
        </p:nvSpPr>
        <p:spPr>
          <a:xfrm>
            <a:off x="859155" y="1151890"/>
            <a:ext cx="4121785" cy="4799965"/>
          </a:xfrm>
          <a:prstGeom prst="rect">
            <a:avLst/>
          </a:prstGeom>
          <a:noFill/>
        </p:spPr>
        <p:txBody>
          <a:bodyPr wrap="square" rtlCol="0">
            <a:spAutoFit/>
          </a:bodyPr>
          <a:p>
            <a:r>
              <a:rPr lang="en-US" b="1">
                <a:solidFill>
                  <a:srgbClr val="C00000"/>
                </a:solidFill>
                <a:latin typeface="Calibri" panose="020F0502020204030204" charset="0"/>
                <a:cs typeface="Calibri" panose="020F0502020204030204" charset="0"/>
              </a:rPr>
              <a:t>NEW FOR 2022</a:t>
            </a:r>
            <a:r>
              <a:rPr lang="en-US">
                <a:solidFill>
                  <a:srgbClr val="C00000"/>
                </a:solidFill>
                <a:latin typeface="Calibri" panose="020F0502020204030204" charset="0"/>
                <a:cs typeface="Calibri" panose="020F0502020204030204" charset="0"/>
              </a:rPr>
              <a:t> </a:t>
            </a:r>
            <a:endParaRPr lang="en-US">
              <a:solidFill>
                <a:srgbClr val="C00000"/>
              </a:solidFill>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Sip and Puffer Devices - Only need to set up if requested by the voter.</a:t>
            </a:r>
            <a:endParaRPr lang="en-US" sz="1600">
              <a:latin typeface="Calibri" panose="020F0502020204030204" charset="0"/>
              <a:cs typeface="Calibri" panose="020F0502020204030204" charset="0"/>
            </a:endParaRPr>
          </a:p>
          <a:p>
            <a:endParaRPr lang="en-US" sz="1600" b="1">
              <a:latin typeface="Calibri" panose="020F0502020204030204" charset="0"/>
              <a:cs typeface="Calibri" panose="020F0502020204030204" charset="0"/>
            </a:endParaRPr>
          </a:p>
          <a:p>
            <a:r>
              <a:rPr lang="en-US" sz="1600" b="1">
                <a:latin typeface="Calibri" panose="020F0502020204030204" charset="0"/>
                <a:cs typeface="Calibri" panose="020F0502020204030204" charset="0"/>
              </a:rPr>
              <a:t>Button Switch</a:t>
            </a:r>
            <a:endParaRPr lang="en-US" sz="1600" b="1">
              <a:latin typeface="Calibri" panose="020F0502020204030204" charset="0"/>
              <a:cs typeface="Calibri" panose="020F0502020204030204" charset="0"/>
            </a:endParaRPr>
          </a:p>
          <a:p>
            <a:r>
              <a:rPr lang="en-US" sz="1400">
                <a:latin typeface="Calibri" panose="020F0502020204030204" charset="0"/>
                <a:cs typeface="Calibri" panose="020F0502020204030204" charset="0"/>
              </a:rPr>
              <a:t>1) Connect the wire of the button switch to one of the sockets on the switch interface box. You can use either sockets on the box. </a:t>
            </a:r>
            <a:endParaRPr lang="en-US" sz="1400">
              <a:latin typeface="Calibri" panose="020F0502020204030204" charset="0"/>
              <a:cs typeface="Calibri" panose="020F0502020204030204" charset="0"/>
            </a:endParaRPr>
          </a:p>
          <a:p>
            <a:r>
              <a:rPr lang="en-US" sz="1400">
                <a:latin typeface="Calibri" panose="020F0502020204030204" charset="0"/>
                <a:cs typeface="Calibri" panose="020F0502020204030204" charset="0"/>
              </a:rPr>
              <a:t>2) Connect the interface box to an open USB port on the computer.</a:t>
            </a:r>
            <a:endParaRPr lang="en-US" sz="1400">
              <a:latin typeface="Calibri" panose="020F0502020204030204" charset="0"/>
              <a:cs typeface="Calibri" panose="020F0502020204030204" charset="0"/>
            </a:endParaRPr>
          </a:p>
          <a:p>
            <a:endParaRPr lang="en-US" sz="1400">
              <a:latin typeface="Calibri" panose="020F0502020204030204" charset="0"/>
              <a:cs typeface="Calibri" panose="020F0502020204030204" charset="0"/>
            </a:endParaRPr>
          </a:p>
          <a:p>
            <a:r>
              <a:rPr lang="en-US" sz="1400" b="1">
                <a:latin typeface="Calibri" panose="020F0502020204030204" charset="0"/>
                <a:cs typeface="Calibri" panose="020F0502020204030204" charset="0"/>
                <a:sym typeface="+mn-ea"/>
              </a:rPr>
              <a:t>Sip and Puff</a:t>
            </a:r>
            <a:endParaRPr lang="en-US" sz="1400" b="1">
              <a:latin typeface="Calibri" panose="020F0502020204030204" charset="0"/>
              <a:cs typeface="Calibri" panose="020F0502020204030204" charset="0"/>
              <a:sym typeface="+mn-ea"/>
            </a:endParaRPr>
          </a:p>
          <a:p>
            <a:r>
              <a:rPr lang="en-US" sz="1400">
                <a:latin typeface="Calibri" panose="020F0502020204030204" charset="0"/>
                <a:cs typeface="Calibri" panose="020F0502020204030204" charset="0"/>
                <a:sym typeface="+mn-ea"/>
              </a:rPr>
              <a:t>1) Connect the SIP wire of the voter’s device to the SIP socket of the interface box. </a:t>
            </a:r>
            <a:endParaRPr lang="en-US" sz="1400">
              <a:latin typeface="Calibri" panose="020F0502020204030204" charset="0"/>
              <a:cs typeface="Calibri" panose="020F0502020204030204" charset="0"/>
              <a:sym typeface="+mn-ea"/>
            </a:endParaRPr>
          </a:p>
          <a:p>
            <a:r>
              <a:rPr lang="en-US" sz="1400">
                <a:latin typeface="Calibri" panose="020F0502020204030204" charset="0"/>
                <a:cs typeface="Calibri" panose="020F0502020204030204" charset="0"/>
                <a:sym typeface="+mn-ea"/>
              </a:rPr>
              <a:t>2) Connect the PUFF wire of the voter’s device to the PUFF socket of the interface box. </a:t>
            </a:r>
            <a:endParaRPr lang="en-US" sz="1400">
              <a:latin typeface="Calibri" panose="020F0502020204030204" charset="0"/>
              <a:cs typeface="Calibri" panose="020F0502020204030204" charset="0"/>
              <a:sym typeface="+mn-ea"/>
            </a:endParaRPr>
          </a:p>
          <a:p>
            <a:r>
              <a:rPr lang="en-US" sz="1400">
                <a:latin typeface="Calibri" panose="020F0502020204030204" charset="0"/>
                <a:cs typeface="Calibri" panose="020F0502020204030204" charset="0"/>
                <a:sym typeface="+mn-ea"/>
              </a:rPr>
              <a:t>3) Connect the interface box to an open USB port on the computer.</a:t>
            </a:r>
            <a:endParaRPr lang="en-US" sz="1400">
              <a:latin typeface="Calibri" panose="020F0502020204030204" charset="0"/>
              <a:cs typeface="Calibri" panose="020F0502020204030204" charset="0"/>
              <a:sym typeface="+mn-ea"/>
            </a:endParaRPr>
          </a:p>
          <a:p>
            <a:endParaRPr lang="en-US" sz="1400">
              <a:latin typeface="Calibri" panose="020F0502020204030204" charset="0"/>
              <a:cs typeface="Calibri" panose="020F0502020204030204" charset="0"/>
              <a:sym typeface="+mn-ea"/>
            </a:endParaRPr>
          </a:p>
          <a:p>
            <a:r>
              <a:rPr lang="en-US" sz="1400">
                <a:latin typeface="Calibri" panose="020F0502020204030204" charset="0"/>
                <a:cs typeface="Calibri" panose="020F0502020204030204" charset="0"/>
                <a:sym typeface="+mn-ea"/>
              </a:rPr>
              <a:t>These instructions are also included in the moderator handbook.</a:t>
            </a:r>
            <a:endParaRPr lang="en-US" sz="1400">
              <a:latin typeface="Calibri" panose="020F0502020204030204" charset="0"/>
              <a:cs typeface="Calibri" panose="020F0502020204030204" charset="0"/>
              <a:sym typeface="+mn-ea"/>
            </a:endParaRPr>
          </a:p>
        </p:txBody>
      </p:sp>
      <p:sp>
        <p:nvSpPr>
          <p:cNvPr id="8" name="Text Box 7"/>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pic>
        <p:nvPicPr>
          <p:cNvPr id="10" name="Picture Placeholder 9"/>
          <p:cNvPicPr>
            <a:picLocks noChangeAspect="1"/>
          </p:cNvPicPr>
          <p:nvPr>
            <p:ph type="pic" sz="quarter" idx="10"/>
          </p:nvPr>
        </p:nvPicPr>
        <p:blipFill>
          <a:blip r:embed="rId1"/>
          <a:stretch>
            <a:fillRect/>
          </a:stretch>
        </p:blipFill>
        <p:spPr>
          <a:xfrm>
            <a:off x="5349240" y="1938655"/>
            <a:ext cx="4073525" cy="1147445"/>
          </a:xfrm>
          <a:prstGeom prst="rect">
            <a:avLst/>
          </a:prstGeom>
        </p:spPr>
      </p:pic>
      <p:pic>
        <p:nvPicPr>
          <p:cNvPr id="11" name="Picture 10"/>
          <p:cNvPicPr>
            <a:picLocks noChangeAspect="1"/>
          </p:cNvPicPr>
          <p:nvPr/>
        </p:nvPicPr>
        <p:blipFill>
          <a:blip r:embed="rId2"/>
          <a:stretch>
            <a:fillRect/>
          </a:stretch>
        </p:blipFill>
        <p:spPr>
          <a:xfrm>
            <a:off x="5349240" y="3672205"/>
            <a:ext cx="5090795" cy="2654935"/>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55600"/>
            <a:ext cx="789305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IVS System </a:t>
            </a:r>
            <a:r>
              <a:rPr lang="en-US" altLang="zh-CN" sz="20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(Usage)</a:t>
            </a:r>
            <a:endParaRPr lang="en-US" altLang="zh-CN" sz="2000" b="1"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4" name="Text Box 3"/>
          <p:cNvSpPr txBox="1"/>
          <p:nvPr/>
        </p:nvSpPr>
        <p:spPr>
          <a:xfrm>
            <a:off x="840740" y="1151890"/>
            <a:ext cx="5414645" cy="4307840"/>
          </a:xfrm>
          <a:prstGeom prst="rect">
            <a:avLst/>
          </a:prstGeom>
          <a:noFill/>
        </p:spPr>
        <p:txBody>
          <a:bodyPr wrap="square" rtlCol="0">
            <a:spAutoFit/>
          </a:bodyPr>
          <a:p>
            <a:r>
              <a:rPr lang="en-US" b="1">
                <a:latin typeface="Calibri" panose="020F0502020204030204" charset="0"/>
                <a:cs typeface="Calibri" panose="020F0502020204030204" charset="0"/>
              </a:rPr>
              <a:t>USING THE IVS SYSTEM</a:t>
            </a:r>
            <a:endParaRPr lang="en-US" b="1">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1) Press “Authorize Voting”</a:t>
            </a:r>
            <a:endParaRPr lang="en-US" sz="1600">
              <a:latin typeface="Calibri" panose="020F0502020204030204" charset="0"/>
              <a:cs typeface="Calibri" panose="020F0502020204030204" charset="0"/>
            </a:endParaRPr>
          </a:p>
          <a:p>
            <a:endParaRPr lang="en-US" sz="1600">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2) Type in 4-digit password (“9630”), Click “Enter” </a:t>
            </a:r>
            <a:endParaRPr lang="en-US" sz="1600">
              <a:latin typeface="Calibri" panose="020F0502020204030204" charset="0"/>
              <a:cs typeface="Calibri" panose="020F0502020204030204" charset="0"/>
            </a:endParaRPr>
          </a:p>
          <a:p>
            <a:endParaRPr lang="en-US" sz="1600">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3) For the primary do the following:</a:t>
            </a:r>
            <a:endParaRPr lang="en-US" sz="1600">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	a.Select ”Republican” or “Democrat”</a:t>
            </a:r>
            <a:endParaRPr lang="en-US" sz="1600">
              <a:latin typeface="Calibri" panose="020F0502020204030204" charset="0"/>
              <a:cs typeface="Calibri" panose="020F0502020204030204" charset="0"/>
            </a:endParaRPr>
          </a:p>
          <a:p>
            <a:endParaRPr lang="en-US" sz="1600">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4) Load ballot into paper tray, FRONT page UP &amp; LEFT (or TOP) edge first </a:t>
            </a:r>
            <a:endParaRPr lang="en-US" sz="1600">
              <a:latin typeface="Calibri" panose="020F0502020204030204" charset="0"/>
              <a:cs typeface="Calibri" panose="020F0502020204030204" charset="0"/>
            </a:endParaRPr>
          </a:p>
          <a:p>
            <a:endParaRPr lang="en-US" sz="1600">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5) Select one of two options – Touch Screen or Audio Ballot</a:t>
            </a:r>
            <a:endParaRPr lang="en-US" sz="1600">
              <a:latin typeface="Calibri" panose="020F0502020204030204" charset="0"/>
              <a:cs typeface="Calibri" panose="020F0502020204030204" charset="0"/>
            </a:endParaRPr>
          </a:p>
          <a:p>
            <a:endParaRPr lang="en-US" sz="1600">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6) Stand where you cannot see voter’s markings on the ballot</a:t>
            </a:r>
            <a:endParaRPr lang="en-US" sz="1600">
              <a:latin typeface="Calibri" panose="020F0502020204030204" charset="0"/>
              <a:cs typeface="Calibri" panose="020F0502020204030204" charset="0"/>
            </a:endParaRPr>
          </a:p>
          <a:p>
            <a:endParaRPr lang="en-US" sz="1600">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7) Elector is to put ballot into tabulator (You may help them with this if help is needed)</a:t>
            </a:r>
            <a:endParaRPr lang="en-US" sz="1600">
              <a:latin typeface="Calibri" panose="020F0502020204030204" charset="0"/>
              <a:cs typeface="Calibri" panose="020F0502020204030204" charset="0"/>
            </a:endParaRPr>
          </a:p>
        </p:txBody>
      </p:sp>
      <p:pic>
        <p:nvPicPr>
          <p:cNvPr id="6" name="Picture 151580" descr="cid:image003.jpg@01D23432.08C23480"/>
          <p:cNvPicPr>
            <a:picLocks noChangeAspect="1"/>
          </p:cNvPicPr>
          <p:nvPr>
            <p:ph type="pic" sz="quarter" idx="10"/>
          </p:nvPr>
        </p:nvPicPr>
        <p:blipFill>
          <a:blip r:embed="rId1"/>
          <a:stretch>
            <a:fillRect/>
          </a:stretch>
        </p:blipFill>
        <p:spPr>
          <a:xfrm>
            <a:off x="7595870" y="1534795"/>
            <a:ext cx="3133725" cy="1876425"/>
          </a:xfrm>
          <a:prstGeom prst="rect">
            <a:avLst/>
          </a:prstGeom>
          <a:noFill/>
          <a:ln w="9525">
            <a:noFill/>
          </a:ln>
        </p:spPr>
      </p:pic>
      <p:pic>
        <p:nvPicPr>
          <p:cNvPr id="7" name="Picture 151581" descr="cid:image005.jpg@01D23432.08C23480"/>
          <p:cNvPicPr>
            <a:picLocks noChangeAspect="1"/>
          </p:cNvPicPr>
          <p:nvPr/>
        </p:nvPicPr>
        <p:blipFill>
          <a:blip r:embed="rId2"/>
          <a:stretch>
            <a:fillRect/>
          </a:stretch>
        </p:blipFill>
        <p:spPr>
          <a:xfrm>
            <a:off x="8588375" y="3593465"/>
            <a:ext cx="3184525" cy="1819910"/>
          </a:xfrm>
          <a:prstGeom prst="rect">
            <a:avLst/>
          </a:prstGeom>
          <a:noFill/>
          <a:ln w="9525">
            <a:noFill/>
          </a:ln>
        </p:spPr>
      </p:pic>
      <p:sp>
        <p:nvSpPr>
          <p:cNvPr id="8" name="Text Box 7"/>
          <p:cNvSpPr txBox="1"/>
          <p:nvPr/>
        </p:nvSpPr>
        <p:spPr>
          <a:xfrm>
            <a:off x="1280795" y="6002020"/>
            <a:ext cx="9631045" cy="368300"/>
          </a:xfrm>
          <a:prstGeom prst="rect">
            <a:avLst/>
          </a:prstGeom>
          <a:noFill/>
        </p:spPr>
        <p:txBody>
          <a:bodyPr wrap="square" rtlCol="0" anchor="t">
            <a:spAutoFit/>
          </a:bodyPr>
          <a:p>
            <a:r>
              <a:rPr lang="en-US" b="1">
                <a:solidFill>
                  <a:srgbClr val="C00000"/>
                </a:solidFill>
                <a:latin typeface="Calibri" panose="020F0502020204030204" charset="0"/>
                <a:cs typeface="Calibri" panose="020F0502020204030204" charset="0"/>
                <a:sym typeface="+mn-ea"/>
              </a:rPr>
              <a:t>The complete IVS Manual is located in the IVS Black Box as well as in the moderator handbook.</a:t>
            </a:r>
            <a:endParaRPr lang="en-US">
              <a:latin typeface="Calibri" panose="020F0502020204030204" charset="0"/>
              <a:cs typeface="Calibri" panose="020F0502020204030204" charset="0"/>
            </a:endParaRPr>
          </a:p>
        </p:txBody>
      </p:sp>
      <p:sp>
        <p:nvSpPr>
          <p:cNvPr id="9" name="Text Box 8"/>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54965"/>
            <a:ext cx="406781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Introductions</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3" name="稻壳儿春秋广告/盗版必究        原创来源：http://chn.docer.com/works?userid=199329941#!/work_time"/>
          <p:cNvSpPr txBox="1"/>
          <p:nvPr/>
        </p:nvSpPr>
        <p:spPr>
          <a:xfrm>
            <a:off x="3708516" y="311918"/>
            <a:ext cx="4774968" cy="534035"/>
          </a:xfrm>
          <a:prstGeom prst="rect">
            <a:avLst/>
          </a:prstGeom>
          <a:noFill/>
        </p:spPr>
        <p:txBody>
          <a:bodyPr wrap="square" rtlCol="0">
            <a:spAutoFit/>
          </a:bodyPr>
          <a:lstStyle/>
          <a:p>
            <a:pPr algn="ctr">
              <a:lnSpc>
                <a:spcPct val="120000"/>
              </a:lnSpc>
            </a:pPr>
            <a:r>
              <a:rPr lang="en-US" altLang="zh-CN" sz="2400" b="1" dirty="0">
                <a:solidFill>
                  <a:srgbClr val="BE2033"/>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Registrar of Voters</a:t>
            </a:r>
            <a:endParaRPr lang="en-US" altLang="zh-CN" sz="2400" b="1" dirty="0">
              <a:solidFill>
                <a:srgbClr val="BE2033"/>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0" name="稻壳儿春秋广告/盗版必究        原创来源：http://chn.docer.com/works?userid=199329941#!/work_time"/>
          <p:cNvSpPr txBox="1"/>
          <p:nvPr/>
        </p:nvSpPr>
        <p:spPr>
          <a:xfrm>
            <a:off x="546100" y="3381375"/>
            <a:ext cx="2865755" cy="368300"/>
          </a:xfrm>
          <a:prstGeom prst="rect">
            <a:avLst/>
          </a:prstGeom>
          <a:noFill/>
        </p:spPr>
        <p:txBody>
          <a:bodyPr wrap="square" rtlCol="0">
            <a:spAutoFit/>
          </a:bodyPr>
          <a:p>
            <a:pPr algn="ctr"/>
            <a:r>
              <a:rPr lang="en-US" altLang="zh-CN" dirty="0">
                <a:solidFill>
                  <a:schemeClr val="accent6">
                    <a:lumMod val="50000"/>
                  </a:schemeClr>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Cross St (1-1)</a:t>
            </a:r>
            <a:endParaRPr lang="en-US" altLang="zh-CN" dirty="0">
              <a:solidFill>
                <a:schemeClr val="accent6">
                  <a:lumMod val="50000"/>
                </a:schemeClr>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6" name="稻壳儿春秋广告/盗版必究        原创来源：http://chn.docer.com/works?userid=199329941#!/work_time"/>
          <p:cNvSpPr txBox="1"/>
          <p:nvPr/>
        </p:nvSpPr>
        <p:spPr>
          <a:xfrm>
            <a:off x="3615171" y="1676533"/>
            <a:ext cx="4774968" cy="534035"/>
          </a:xfrm>
          <a:prstGeom prst="rect">
            <a:avLst/>
          </a:prstGeom>
          <a:noFill/>
        </p:spPr>
        <p:txBody>
          <a:bodyPr wrap="square" rtlCol="0">
            <a:spAutoFit/>
          </a:bodyPr>
          <a:p>
            <a:pPr algn="ctr">
              <a:lnSpc>
                <a:spcPct val="120000"/>
              </a:lnSpc>
            </a:pPr>
            <a:r>
              <a:rPr lang="en-US" altLang="zh-CN" sz="2400" b="1" dirty="0">
                <a:solidFill>
                  <a:srgbClr val="BE2033"/>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Moderators</a:t>
            </a:r>
            <a:endParaRPr lang="en-US" altLang="zh-CN" sz="2400" b="1" dirty="0">
              <a:solidFill>
                <a:srgbClr val="BE2033"/>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7" name="稻壳儿春秋广告/盗版必究        原创来源：http://chn.docer.com/works?userid=199329941#!/work_time"/>
          <p:cNvSpPr txBox="1"/>
          <p:nvPr/>
        </p:nvSpPr>
        <p:spPr>
          <a:xfrm>
            <a:off x="4560570" y="3381375"/>
            <a:ext cx="2865755" cy="368300"/>
          </a:xfrm>
          <a:prstGeom prst="rect">
            <a:avLst/>
          </a:prstGeom>
          <a:noFill/>
        </p:spPr>
        <p:txBody>
          <a:bodyPr wrap="square" rtlCol="0">
            <a:spAutoFit/>
          </a:bodyPr>
          <a:p>
            <a:pPr algn="ctr"/>
            <a:r>
              <a:rPr lang="en-US" altLang="zh-CN" dirty="0">
                <a:solidFill>
                  <a:schemeClr val="accent6">
                    <a:lumMod val="50000"/>
                  </a:schemeClr>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Andrew Ave (1-2)</a:t>
            </a:r>
            <a:endParaRPr lang="en-US" altLang="zh-CN" dirty="0">
              <a:solidFill>
                <a:schemeClr val="accent6">
                  <a:lumMod val="50000"/>
                </a:schemeClr>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8" name="稻壳儿春秋广告/盗版必究        原创来源：http://chn.docer.com/works?userid=199329941#!/work_time"/>
          <p:cNvSpPr txBox="1"/>
          <p:nvPr/>
        </p:nvSpPr>
        <p:spPr>
          <a:xfrm>
            <a:off x="8575040" y="3381375"/>
            <a:ext cx="2865755" cy="368300"/>
          </a:xfrm>
          <a:prstGeom prst="rect">
            <a:avLst/>
          </a:prstGeom>
          <a:noFill/>
        </p:spPr>
        <p:txBody>
          <a:bodyPr wrap="square" rtlCol="0">
            <a:spAutoFit/>
          </a:bodyPr>
          <a:p>
            <a:pPr algn="ctr"/>
            <a:r>
              <a:rPr lang="en-US" altLang="zh-CN" dirty="0">
                <a:solidFill>
                  <a:schemeClr val="accent6">
                    <a:lumMod val="50000"/>
                  </a:schemeClr>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Andrew Ave (1-3)</a:t>
            </a:r>
            <a:endParaRPr lang="en-US" altLang="zh-CN" dirty="0">
              <a:solidFill>
                <a:schemeClr val="accent6">
                  <a:lumMod val="50000"/>
                </a:schemeClr>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9" name="稻壳儿春秋广告/盗版必究        原创来源：http://chn.docer.com/works?userid=199329941#!/work_time"/>
          <p:cNvSpPr txBox="1"/>
          <p:nvPr/>
        </p:nvSpPr>
        <p:spPr>
          <a:xfrm>
            <a:off x="546100" y="4409440"/>
            <a:ext cx="2865755" cy="368300"/>
          </a:xfrm>
          <a:prstGeom prst="rect">
            <a:avLst/>
          </a:prstGeom>
          <a:noFill/>
        </p:spPr>
        <p:txBody>
          <a:bodyPr wrap="square" rtlCol="0">
            <a:spAutoFit/>
          </a:bodyPr>
          <a:p>
            <a:pPr algn="ctr"/>
            <a:r>
              <a:rPr lang="en-US" altLang="zh-CN" dirty="0">
                <a:solidFill>
                  <a:schemeClr val="accent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Central (2-1)</a:t>
            </a:r>
            <a:endParaRPr lang="en-US" altLang="zh-CN" dirty="0">
              <a:solidFill>
                <a:schemeClr val="accent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0" name="稻壳儿春秋广告/盗版必究        原创来源：http://chn.docer.com/works?userid=199329941#!/work_time"/>
          <p:cNvSpPr txBox="1"/>
          <p:nvPr/>
        </p:nvSpPr>
        <p:spPr>
          <a:xfrm>
            <a:off x="4560570" y="4409440"/>
            <a:ext cx="2865755" cy="368300"/>
          </a:xfrm>
          <a:prstGeom prst="rect">
            <a:avLst/>
          </a:prstGeom>
          <a:noFill/>
        </p:spPr>
        <p:txBody>
          <a:bodyPr wrap="square" rtlCol="0">
            <a:spAutoFit/>
          </a:bodyPr>
          <a:p>
            <a:pPr algn="ctr"/>
            <a:r>
              <a:rPr lang="en-US" altLang="zh-CN" dirty="0">
                <a:solidFill>
                  <a:schemeClr val="accent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Cross St (2-2)</a:t>
            </a:r>
            <a:endParaRPr lang="en-US" altLang="zh-CN" dirty="0">
              <a:solidFill>
                <a:schemeClr val="accent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4" name="稻壳儿春秋广告/盗版必究        原创来源：http://chn.docer.com/works?userid=199329941#!/work_time"/>
          <p:cNvSpPr txBox="1"/>
          <p:nvPr/>
        </p:nvSpPr>
        <p:spPr>
          <a:xfrm>
            <a:off x="8575040" y="4409440"/>
            <a:ext cx="2865755" cy="368300"/>
          </a:xfrm>
          <a:prstGeom prst="rect">
            <a:avLst/>
          </a:prstGeom>
          <a:noFill/>
        </p:spPr>
        <p:txBody>
          <a:bodyPr wrap="square" rtlCol="0">
            <a:spAutoFit/>
          </a:bodyPr>
          <a:p>
            <a:pPr algn="ctr"/>
            <a:r>
              <a:rPr lang="en-US" altLang="zh-CN" dirty="0">
                <a:solidFill>
                  <a:schemeClr val="accent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Maple Hill (2-3)</a:t>
            </a:r>
            <a:endParaRPr lang="en-US" altLang="zh-CN" dirty="0">
              <a:solidFill>
                <a:schemeClr val="accent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5" name="稻壳儿春秋广告/盗版必究        原创来源：http://chn.docer.com/works?userid=199329941#!/work_time"/>
          <p:cNvSpPr txBox="1"/>
          <p:nvPr/>
        </p:nvSpPr>
        <p:spPr>
          <a:xfrm>
            <a:off x="546100" y="5437505"/>
            <a:ext cx="2865755" cy="368300"/>
          </a:xfrm>
          <a:prstGeom prst="rect">
            <a:avLst/>
          </a:prstGeom>
          <a:noFill/>
        </p:spPr>
        <p:txBody>
          <a:bodyPr wrap="square" rtlCol="0">
            <a:spAutoFit/>
          </a:bodyPr>
          <a:p>
            <a:pPr algn="ctr"/>
            <a:r>
              <a:rPr lang="en-US" altLang="zh-CN"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Parks and Rec (3-1)</a:t>
            </a:r>
            <a:endParaRPr lang="en-US" altLang="zh-CN"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6" name="稻壳儿春秋广告/盗版必究        原创来源：http://chn.docer.com/works?userid=199329941#!/work_time"/>
          <p:cNvSpPr txBox="1"/>
          <p:nvPr/>
        </p:nvSpPr>
        <p:spPr>
          <a:xfrm>
            <a:off x="4560570" y="5437505"/>
            <a:ext cx="2865755" cy="368300"/>
          </a:xfrm>
          <a:prstGeom prst="rect">
            <a:avLst/>
          </a:prstGeom>
          <a:noFill/>
        </p:spPr>
        <p:txBody>
          <a:bodyPr wrap="square" rtlCol="0">
            <a:spAutoFit/>
          </a:bodyPr>
          <a:p>
            <a:pPr algn="ctr"/>
            <a:r>
              <a:rPr lang="en-US" altLang="zh-CN"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City Hill  (3-2)</a:t>
            </a:r>
            <a:endParaRPr lang="en-US" altLang="zh-CN"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7" name="稻壳儿春秋广告/盗版必究        原创来源：http://chn.docer.com/works?userid=199329941#!/work_time"/>
          <p:cNvSpPr txBox="1"/>
          <p:nvPr/>
        </p:nvSpPr>
        <p:spPr>
          <a:xfrm>
            <a:off x="8575040" y="5437505"/>
            <a:ext cx="2865755" cy="368300"/>
          </a:xfrm>
          <a:prstGeom prst="rect">
            <a:avLst/>
          </a:prstGeom>
          <a:noFill/>
        </p:spPr>
        <p:txBody>
          <a:bodyPr wrap="square" rtlCol="0">
            <a:spAutoFit/>
          </a:bodyPr>
          <a:p>
            <a:pPr algn="ctr"/>
            <a:r>
              <a:rPr lang="en-US" altLang="zh-CN"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Parks and Rec (3-3)</a:t>
            </a:r>
            <a:endParaRPr lang="en-US" altLang="zh-CN"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8" name="稻壳儿春秋广告/盗版必究        原创来源：http://chn.docer.com/works?userid=199329941#!/work_time"/>
          <p:cNvSpPr txBox="1"/>
          <p:nvPr/>
        </p:nvSpPr>
        <p:spPr>
          <a:xfrm>
            <a:off x="546100" y="3686175"/>
            <a:ext cx="2865755" cy="368300"/>
          </a:xfrm>
          <a:prstGeom prst="rect">
            <a:avLst/>
          </a:prstGeom>
          <a:noFill/>
        </p:spPr>
        <p:txBody>
          <a:bodyPr wrap="square" rtlCol="0">
            <a:spAutoFit/>
          </a:bodyPr>
          <a:p>
            <a:pPr algn="ctr"/>
            <a:r>
              <a:rPr lang="en-US" altLang="zh-CN"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MODERATOR NAME</a:t>
            </a:r>
            <a:endParaRPr lang="en-US" altLang="zh-CN"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9" name="稻壳儿春秋广告/盗版必究        原创来源：http://chn.docer.com/works?userid=199329941#!/work_time"/>
          <p:cNvSpPr txBox="1"/>
          <p:nvPr/>
        </p:nvSpPr>
        <p:spPr>
          <a:xfrm>
            <a:off x="4559935" y="3686175"/>
            <a:ext cx="2865755" cy="368300"/>
          </a:xfrm>
          <a:prstGeom prst="rect">
            <a:avLst/>
          </a:prstGeom>
          <a:noFill/>
        </p:spPr>
        <p:txBody>
          <a:bodyPr wrap="square" rtlCol="0">
            <a:spAutoFit/>
          </a:bodyPr>
          <a:p>
            <a:pPr algn="ctr"/>
            <a:r>
              <a:rPr lang="en-US" altLang="zh-CN"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MODERATOR NAME</a:t>
            </a:r>
            <a:endParaRPr lang="en-US" altLang="zh-CN"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1" name="稻壳儿春秋广告/盗版必究        原创来源：http://chn.docer.com/works?userid=199329941#!/work_time"/>
          <p:cNvSpPr txBox="1"/>
          <p:nvPr/>
        </p:nvSpPr>
        <p:spPr>
          <a:xfrm>
            <a:off x="8573770" y="3686175"/>
            <a:ext cx="2865755" cy="368300"/>
          </a:xfrm>
          <a:prstGeom prst="rect">
            <a:avLst/>
          </a:prstGeom>
          <a:noFill/>
        </p:spPr>
        <p:txBody>
          <a:bodyPr wrap="square" rtlCol="0">
            <a:spAutoFit/>
          </a:bodyPr>
          <a:p>
            <a:pPr algn="ctr"/>
            <a:r>
              <a:rPr lang="en-US" altLang="zh-CN"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MODERATOR NAME</a:t>
            </a:r>
            <a:endParaRPr lang="en-US" altLang="zh-CN"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2" name="稻壳儿春秋广告/盗版必究        原创来源：http://chn.docer.com/works?userid=199329941#!/work_time"/>
          <p:cNvSpPr txBox="1"/>
          <p:nvPr/>
        </p:nvSpPr>
        <p:spPr>
          <a:xfrm>
            <a:off x="546100" y="4745355"/>
            <a:ext cx="2865755" cy="368300"/>
          </a:xfrm>
          <a:prstGeom prst="rect">
            <a:avLst/>
          </a:prstGeom>
          <a:noFill/>
        </p:spPr>
        <p:txBody>
          <a:bodyPr wrap="square" rtlCol="0">
            <a:spAutoFit/>
          </a:bodyPr>
          <a:p>
            <a:pPr algn="ctr"/>
            <a:r>
              <a:rPr lang="en-US" altLang="zh-CN"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MODERATOR NAME</a:t>
            </a:r>
            <a:endParaRPr lang="en-US" altLang="zh-CN"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3" name="稻壳儿春秋广告/盗版必究        原创来源：http://chn.docer.com/works?userid=199329941#!/work_time"/>
          <p:cNvSpPr txBox="1"/>
          <p:nvPr/>
        </p:nvSpPr>
        <p:spPr>
          <a:xfrm>
            <a:off x="4559935" y="4745355"/>
            <a:ext cx="2865755" cy="368300"/>
          </a:xfrm>
          <a:prstGeom prst="rect">
            <a:avLst/>
          </a:prstGeom>
          <a:noFill/>
        </p:spPr>
        <p:txBody>
          <a:bodyPr wrap="square" rtlCol="0">
            <a:spAutoFit/>
          </a:bodyPr>
          <a:p>
            <a:pPr algn="ctr"/>
            <a:r>
              <a:rPr lang="en-US" altLang="zh-CN"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MODERATOR NAME</a:t>
            </a:r>
            <a:endParaRPr lang="en-US" altLang="zh-CN"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4" name="稻壳儿春秋广告/盗版必究        原创来源：http://chn.docer.com/works?userid=199329941#!/work_time"/>
          <p:cNvSpPr txBox="1"/>
          <p:nvPr/>
        </p:nvSpPr>
        <p:spPr>
          <a:xfrm>
            <a:off x="8573770" y="4745355"/>
            <a:ext cx="2865755" cy="368300"/>
          </a:xfrm>
          <a:prstGeom prst="rect">
            <a:avLst/>
          </a:prstGeom>
          <a:noFill/>
        </p:spPr>
        <p:txBody>
          <a:bodyPr wrap="square" rtlCol="0">
            <a:spAutoFit/>
          </a:bodyPr>
          <a:p>
            <a:pPr algn="ctr"/>
            <a:r>
              <a:rPr lang="en-US" altLang="zh-CN"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MODERATOR NAME</a:t>
            </a:r>
            <a:endParaRPr lang="en-US" altLang="zh-CN"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5" name="稻壳儿春秋广告/盗版必究        原创来源：http://chn.docer.com/works?userid=199329941#!/work_time"/>
          <p:cNvSpPr txBox="1"/>
          <p:nvPr/>
        </p:nvSpPr>
        <p:spPr>
          <a:xfrm>
            <a:off x="546100" y="5755005"/>
            <a:ext cx="2865755" cy="368300"/>
          </a:xfrm>
          <a:prstGeom prst="rect">
            <a:avLst/>
          </a:prstGeom>
          <a:noFill/>
        </p:spPr>
        <p:txBody>
          <a:bodyPr wrap="square" rtlCol="0">
            <a:spAutoFit/>
          </a:bodyPr>
          <a:p>
            <a:pPr algn="ctr"/>
            <a:r>
              <a:rPr lang="en-US" altLang="zh-CN"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MODERATOR NAME</a:t>
            </a:r>
            <a:endParaRPr lang="en-US" altLang="zh-CN"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6" name="稻壳儿春秋广告/盗版必究        原创来源：http://chn.docer.com/works?userid=199329941#!/work_time"/>
          <p:cNvSpPr txBox="1"/>
          <p:nvPr/>
        </p:nvSpPr>
        <p:spPr>
          <a:xfrm>
            <a:off x="4559935" y="5755005"/>
            <a:ext cx="2865755" cy="368300"/>
          </a:xfrm>
          <a:prstGeom prst="rect">
            <a:avLst/>
          </a:prstGeom>
          <a:noFill/>
        </p:spPr>
        <p:txBody>
          <a:bodyPr wrap="square" rtlCol="0">
            <a:spAutoFit/>
          </a:bodyPr>
          <a:p>
            <a:pPr algn="ctr"/>
            <a:r>
              <a:rPr lang="en-US" altLang="zh-CN"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MODERATOR NAME</a:t>
            </a:r>
            <a:endParaRPr lang="en-US" altLang="zh-CN"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7" name="稻壳儿春秋广告/盗版必究        原创来源：http://chn.docer.com/works?userid=199329941#!/work_time"/>
          <p:cNvSpPr txBox="1"/>
          <p:nvPr/>
        </p:nvSpPr>
        <p:spPr>
          <a:xfrm>
            <a:off x="8573770" y="5774055"/>
            <a:ext cx="2865755" cy="368300"/>
          </a:xfrm>
          <a:prstGeom prst="rect">
            <a:avLst/>
          </a:prstGeom>
          <a:noFill/>
        </p:spPr>
        <p:txBody>
          <a:bodyPr wrap="square" rtlCol="0">
            <a:spAutoFit/>
          </a:bodyPr>
          <a:p>
            <a:pPr algn="ctr"/>
            <a:r>
              <a:rPr lang="en-US" altLang="zh-CN"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MODERATOR NAME</a:t>
            </a:r>
            <a:endParaRPr lang="en-US" altLang="zh-CN"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8" name="稻壳儿春秋广告/盗版必究        原创来源：http://chn.docer.com/works?userid=199329941#!/work_time"/>
          <p:cNvSpPr txBox="1"/>
          <p:nvPr/>
        </p:nvSpPr>
        <p:spPr>
          <a:xfrm>
            <a:off x="2667000" y="899160"/>
            <a:ext cx="2865755" cy="368300"/>
          </a:xfrm>
          <a:prstGeom prst="rect">
            <a:avLst/>
          </a:prstGeom>
          <a:noFill/>
        </p:spPr>
        <p:txBody>
          <a:bodyPr wrap="square" rtlCol="0">
            <a:spAutoFit/>
          </a:bodyPr>
          <a:p>
            <a:pPr algn="ctr"/>
            <a:r>
              <a:rPr lang="en-US" altLang="zh-CN" dirty="0">
                <a:solidFill>
                  <a:srgbClr val="00206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Registrar of Voters (D)</a:t>
            </a:r>
            <a:endParaRPr lang="en-US" altLang="zh-CN" dirty="0">
              <a:solidFill>
                <a:srgbClr val="00206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9" name="稻壳儿春秋广告/盗版必究        原创来源：http://chn.docer.com/works?userid=199329941#!/work_time"/>
          <p:cNvSpPr txBox="1"/>
          <p:nvPr/>
        </p:nvSpPr>
        <p:spPr>
          <a:xfrm>
            <a:off x="6681470" y="899160"/>
            <a:ext cx="2865755" cy="368300"/>
          </a:xfrm>
          <a:prstGeom prst="rect">
            <a:avLst/>
          </a:prstGeom>
          <a:noFill/>
        </p:spPr>
        <p:txBody>
          <a:bodyPr wrap="square" rtlCol="0">
            <a:spAutoFit/>
          </a:bodyPr>
          <a:p>
            <a:pPr algn="ctr"/>
            <a:r>
              <a:rPr lang="en-US" altLang="zh-CN" dirty="0">
                <a:solidFill>
                  <a:srgbClr val="FF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Registrar of Voters (R)</a:t>
            </a:r>
            <a:endParaRPr lang="en-US" altLang="zh-CN" dirty="0">
              <a:solidFill>
                <a:srgbClr val="FF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30" name="稻壳儿春秋广告/盗版必究        原创来源：http://chn.docer.com/works?userid=199329941#!/work_time"/>
          <p:cNvSpPr txBox="1"/>
          <p:nvPr/>
        </p:nvSpPr>
        <p:spPr>
          <a:xfrm>
            <a:off x="2667000" y="1259840"/>
            <a:ext cx="2865755" cy="368300"/>
          </a:xfrm>
          <a:prstGeom prst="rect">
            <a:avLst/>
          </a:prstGeom>
          <a:noFill/>
        </p:spPr>
        <p:txBody>
          <a:bodyPr wrap="square" rtlCol="0">
            <a:spAutoFit/>
          </a:bodyPr>
          <a:p>
            <a:pPr algn="ctr"/>
            <a:r>
              <a:rPr lang="en-US" altLang="zh-CN"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ROV NAME</a:t>
            </a:r>
            <a:endParaRPr lang="en-US" altLang="zh-CN"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31" name="稻壳儿春秋广告/盗版必究        原创来源：http://chn.docer.com/works?userid=199329941#!/work_time"/>
          <p:cNvSpPr txBox="1"/>
          <p:nvPr/>
        </p:nvSpPr>
        <p:spPr>
          <a:xfrm>
            <a:off x="6681470" y="1259840"/>
            <a:ext cx="2865755" cy="368300"/>
          </a:xfrm>
          <a:prstGeom prst="rect">
            <a:avLst/>
          </a:prstGeom>
          <a:noFill/>
        </p:spPr>
        <p:txBody>
          <a:bodyPr wrap="square" rtlCol="0">
            <a:spAutoFit/>
          </a:bodyPr>
          <a:p>
            <a:pPr algn="ctr"/>
            <a:r>
              <a:rPr lang="en-US" altLang="zh-CN"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ROV NAME</a:t>
            </a:r>
            <a:endParaRPr lang="en-US" altLang="zh-CN"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4" name="Text Box 3"/>
          <p:cNvSpPr txBox="1"/>
          <p:nvPr/>
        </p:nvSpPr>
        <p:spPr>
          <a:xfrm>
            <a:off x="151765" y="6544310"/>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
        <p:nvSpPr>
          <p:cNvPr id="11" name="稻壳儿春秋广告/盗版必究        原创来源：http://chn.docer.com/works?userid=199329941#!/work_time"/>
          <p:cNvSpPr txBox="1"/>
          <p:nvPr/>
        </p:nvSpPr>
        <p:spPr>
          <a:xfrm>
            <a:off x="3117215" y="2207895"/>
            <a:ext cx="2865755" cy="368300"/>
          </a:xfrm>
          <a:prstGeom prst="rect">
            <a:avLst/>
          </a:prstGeom>
          <a:noFill/>
        </p:spPr>
        <p:txBody>
          <a:bodyPr wrap="square" rtlCol="0">
            <a:spAutoFit/>
          </a:bodyPr>
          <a:p>
            <a:pPr algn="ctr"/>
            <a:r>
              <a:rPr lang="en-US" altLang="zh-CN" dirty="0">
                <a:solidFill>
                  <a:schemeClr val="accent2"/>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Head Moderator</a:t>
            </a:r>
            <a:endParaRPr lang="en-US" altLang="zh-CN" dirty="0">
              <a:solidFill>
                <a:schemeClr val="accent2"/>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2" name="稻壳儿春秋广告/盗版必究        原创来源：http://chn.docer.com/works?userid=199329941#!/work_time"/>
          <p:cNvSpPr txBox="1"/>
          <p:nvPr/>
        </p:nvSpPr>
        <p:spPr>
          <a:xfrm>
            <a:off x="6134100" y="2197735"/>
            <a:ext cx="2865755" cy="368300"/>
          </a:xfrm>
          <a:prstGeom prst="rect">
            <a:avLst/>
          </a:prstGeom>
          <a:noFill/>
        </p:spPr>
        <p:txBody>
          <a:bodyPr wrap="square" rtlCol="0">
            <a:spAutoFit/>
          </a:bodyPr>
          <a:p>
            <a:pPr algn="ctr"/>
            <a:r>
              <a:rPr lang="en-US" altLang="zh-CN"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HC NAME</a:t>
            </a:r>
            <a:endParaRPr lang="en-US" altLang="zh-CN"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32" name="稻壳儿春秋广告/盗版必究        原创来源：http://chn.docer.com/works?userid=199329941#!/work_time"/>
          <p:cNvSpPr txBox="1"/>
          <p:nvPr/>
        </p:nvSpPr>
        <p:spPr>
          <a:xfrm>
            <a:off x="3117215" y="2516505"/>
            <a:ext cx="2865755" cy="368300"/>
          </a:xfrm>
          <a:prstGeom prst="rect">
            <a:avLst/>
          </a:prstGeom>
          <a:noFill/>
        </p:spPr>
        <p:txBody>
          <a:bodyPr wrap="square" rtlCol="0">
            <a:spAutoFit/>
          </a:bodyPr>
          <a:p>
            <a:pPr algn="ctr"/>
            <a:r>
              <a:rPr lang="en-US" altLang="zh-CN" dirty="0">
                <a:solidFill>
                  <a:schemeClr val="tx2"/>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Absentee (Town Hall)</a:t>
            </a:r>
            <a:endParaRPr lang="en-US" altLang="zh-CN" dirty="0">
              <a:solidFill>
                <a:schemeClr val="tx2"/>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33" name="稻壳儿春秋广告/盗版必究        原创来源：http://chn.docer.com/works?userid=199329941#!/work_time"/>
          <p:cNvSpPr txBox="1"/>
          <p:nvPr/>
        </p:nvSpPr>
        <p:spPr>
          <a:xfrm>
            <a:off x="6134100" y="2516505"/>
            <a:ext cx="2865755" cy="368300"/>
          </a:xfrm>
          <a:prstGeom prst="rect">
            <a:avLst/>
          </a:prstGeom>
          <a:noFill/>
        </p:spPr>
        <p:txBody>
          <a:bodyPr wrap="square" rtlCol="0">
            <a:spAutoFit/>
          </a:bodyPr>
          <a:p>
            <a:pPr algn="ctr"/>
            <a:r>
              <a:rPr lang="en-US" altLang="zh-CN"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AB NAME</a:t>
            </a:r>
            <a:endParaRPr lang="en-US" altLang="zh-CN"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34" name="稻壳儿春秋广告/盗版必究        原创来源：http://chn.docer.com/works?userid=199329941#!/work_time"/>
          <p:cNvSpPr txBox="1"/>
          <p:nvPr/>
        </p:nvSpPr>
        <p:spPr>
          <a:xfrm>
            <a:off x="2667000" y="2834640"/>
            <a:ext cx="3633470" cy="368300"/>
          </a:xfrm>
          <a:prstGeom prst="rect">
            <a:avLst/>
          </a:prstGeom>
          <a:noFill/>
        </p:spPr>
        <p:txBody>
          <a:bodyPr wrap="square" rtlCol="0">
            <a:spAutoFit/>
          </a:bodyPr>
          <a:p>
            <a:pPr algn="ctr"/>
            <a:r>
              <a:rPr lang="en-US" altLang="zh-CN" dirty="0">
                <a:gradFill>
                  <a:gsLst>
                    <a:gs pos="0">
                      <a:srgbClr val="14CD68"/>
                    </a:gs>
                    <a:gs pos="100000">
                      <a:srgbClr val="0B6E38"/>
                    </a:gs>
                  </a:gsLst>
                  <a:lin scaled="0"/>
                </a:gra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Election Day Reg. (Event Center)</a:t>
            </a:r>
            <a:endParaRPr lang="en-US" altLang="zh-CN" dirty="0">
              <a:gradFill>
                <a:gsLst>
                  <a:gs pos="0">
                    <a:srgbClr val="14CD68"/>
                  </a:gs>
                  <a:gs pos="100000">
                    <a:srgbClr val="0B6E38"/>
                  </a:gs>
                </a:gsLst>
                <a:lin scaled="0"/>
              </a:gra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35" name="稻壳儿春秋广告/盗版必究        原创来源：http://chn.docer.com/works?userid=199329941#!/work_time"/>
          <p:cNvSpPr txBox="1"/>
          <p:nvPr/>
        </p:nvSpPr>
        <p:spPr>
          <a:xfrm>
            <a:off x="6134100" y="2834640"/>
            <a:ext cx="2865755" cy="368300"/>
          </a:xfrm>
          <a:prstGeom prst="rect">
            <a:avLst/>
          </a:prstGeom>
          <a:noFill/>
        </p:spPr>
        <p:txBody>
          <a:bodyPr wrap="square" rtlCol="0">
            <a:spAutoFit/>
          </a:bodyPr>
          <a:p>
            <a:pPr algn="ctr"/>
            <a:r>
              <a:rPr lang="en-US" altLang="zh-CN"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EDR NAME</a:t>
            </a:r>
            <a:endParaRPr lang="en-US" altLang="zh-CN"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40995"/>
            <a:ext cx="460629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VoterCheckList - Startup</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pic>
        <p:nvPicPr>
          <p:cNvPr id="4" name="Picture Placeholder 3" descr="Laptop2_edited.jpg"/>
          <p:cNvPicPr>
            <a:picLocks noChangeAspect="1"/>
          </p:cNvPicPr>
          <p:nvPr>
            <p:ph type="pic" sz="quarter" idx="10"/>
          </p:nvPr>
        </p:nvPicPr>
        <p:blipFill>
          <a:blip r:embed="rId1" cstate="print"/>
          <a:stretch>
            <a:fillRect/>
          </a:stretch>
        </p:blipFill>
        <p:spPr>
          <a:xfrm>
            <a:off x="6258560" y="1026795"/>
            <a:ext cx="5378450" cy="4036060"/>
          </a:xfrm>
          <a:prstGeom prst="rect">
            <a:avLst/>
          </a:prstGeom>
        </p:spPr>
      </p:pic>
      <p:graphicFrame>
        <p:nvGraphicFramePr>
          <p:cNvPr id="6" name="Table 5"/>
          <p:cNvGraphicFramePr/>
          <p:nvPr/>
        </p:nvGraphicFramePr>
        <p:xfrm>
          <a:off x="6258560" y="5244465"/>
          <a:ext cx="5377815" cy="1284605"/>
        </p:xfrm>
        <a:graphic>
          <a:graphicData uri="http://schemas.openxmlformats.org/drawingml/2006/table">
            <a:tbl>
              <a:tblPr firstRow="1" bandRow="1">
                <a:tableStyleId>{5940675A-B579-460E-94D1-54222C63F5DA}</a:tableStyleId>
              </a:tblPr>
              <a:tblGrid>
                <a:gridCol w="5377815"/>
              </a:tblGrid>
              <a:tr h="1284605">
                <a:tc>
                  <a:txBody>
                    <a:bodyPr/>
                    <a:p>
                      <a:pPr indent="0" algn="ctr">
                        <a:buNone/>
                      </a:pPr>
                      <a:r>
                        <a:rPr lang="en-US" sz="1400" b="0">
                          <a:latin typeface="Calibri" panose="020F0502020204030204" charset="0"/>
                          <a:cs typeface="Calibri" panose="020F0502020204030204" charset="0"/>
                        </a:rPr>
                        <a:t>Your moderator has access to a traditional paper voter checkers book as a backup in case of both laptops failing. The paper backup check list can only be used if the Registrars of Voters advised you to do so. </a:t>
                      </a:r>
                      <a:r>
                        <a:rPr lang="en-US" sz="1400" b="1">
                          <a:latin typeface="Calibri" panose="020F0502020204030204" charset="0"/>
                          <a:cs typeface="Calibri" panose="020F0502020204030204" charset="0"/>
                        </a:rPr>
                        <a:t>Do NOT use the paper backup without approval from your moderator who will REQUIRE approval from the Registrars.</a:t>
                      </a:r>
                      <a:endParaRPr lang="en-US" sz="14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7" name="Text Box 6"/>
          <p:cNvSpPr txBox="1"/>
          <p:nvPr/>
        </p:nvSpPr>
        <p:spPr>
          <a:xfrm>
            <a:off x="572135" y="1137920"/>
            <a:ext cx="5222875" cy="4276725"/>
          </a:xfrm>
          <a:prstGeom prst="rect">
            <a:avLst/>
          </a:prstGeom>
          <a:noFill/>
        </p:spPr>
        <p:txBody>
          <a:bodyPr wrap="square" rtlCol="0">
            <a:spAutoFit/>
          </a:bodyPr>
          <a:p>
            <a:r>
              <a:rPr lang="en-US" sz="1600">
                <a:latin typeface="Calibri" panose="020F0502020204030204" charset="0"/>
                <a:cs typeface="Calibri" panose="020F0502020204030204" charset="0"/>
              </a:rPr>
              <a:t>1) Set up the laptop according to the picture to the right.</a:t>
            </a:r>
            <a:endParaRPr lang="en-US" sz="1600">
              <a:latin typeface="Calibri" panose="020F0502020204030204" charset="0"/>
              <a:cs typeface="Calibri" panose="020F0502020204030204" charset="0"/>
            </a:endParaRPr>
          </a:p>
          <a:p>
            <a:endParaRPr lang="en-US" sz="1600">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2)  Log in to Windows. Start the VoterCheckList program.  </a:t>
            </a:r>
            <a:endParaRPr lang="en-US" sz="1600">
              <a:latin typeface="Calibri" panose="020F0502020204030204" charset="0"/>
              <a:cs typeface="Calibri" panose="020F0502020204030204" charset="0"/>
            </a:endParaRPr>
          </a:p>
          <a:p>
            <a:endParaRPr lang="en-US" sz="1600">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3) Your laptop is configured for your polling location only.</a:t>
            </a:r>
            <a:endParaRPr lang="en-US" sz="1600">
              <a:latin typeface="Calibri" panose="020F0502020204030204" charset="0"/>
              <a:cs typeface="Calibri" panose="020F0502020204030204" charset="0"/>
            </a:endParaRPr>
          </a:p>
          <a:p>
            <a:endParaRPr lang="en-US" sz="1600">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4) You will then see the program open to a vote selection screen with the most current vote information.</a:t>
            </a:r>
            <a:endParaRPr lang="en-US" sz="1600">
              <a:latin typeface="Calibri" panose="020F0502020204030204" charset="0"/>
              <a:cs typeface="Calibri" panose="020F0502020204030204" charset="0"/>
            </a:endParaRPr>
          </a:p>
          <a:p>
            <a:endParaRPr lang="en-US" sz="1600">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5) Click Start Election</a:t>
            </a:r>
            <a:endParaRPr lang="en-US" sz="1600">
              <a:latin typeface="Calibri" panose="020F0502020204030204" charset="0"/>
              <a:cs typeface="Calibri" panose="020F0502020204030204" charset="0"/>
            </a:endParaRPr>
          </a:p>
          <a:p>
            <a:endParaRPr lang="en-US" sz="1600">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6) Select the drive letter of your </a:t>
            </a:r>
            <a:endParaRPr lang="en-US" sz="1600">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thumb disk (D:\), Click Continue.</a:t>
            </a:r>
            <a:endParaRPr lang="en-US" sz="1600">
              <a:latin typeface="Calibri" panose="020F0502020204030204" charset="0"/>
              <a:cs typeface="Calibri" panose="020F0502020204030204" charset="0"/>
            </a:endParaRPr>
          </a:p>
          <a:p>
            <a:endParaRPr lang="en-US" sz="1600">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7) The program will automatically </a:t>
            </a:r>
            <a:endParaRPr lang="en-US" sz="1600">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open to the In-Person Voting tab for </a:t>
            </a:r>
            <a:endParaRPr lang="en-US" sz="1600">
              <a:latin typeface="Calibri" panose="020F0502020204030204" charset="0"/>
              <a:cs typeface="Calibri" panose="020F0502020204030204" charset="0"/>
            </a:endParaRPr>
          </a:p>
          <a:p>
            <a:r>
              <a:rPr lang="en-US" sz="1600">
                <a:latin typeface="Calibri" panose="020F0502020204030204" charset="0"/>
                <a:cs typeface="Calibri" panose="020F0502020204030204" charset="0"/>
              </a:rPr>
              <a:t>the district.</a:t>
            </a:r>
            <a:endParaRPr lang="en-US" sz="1600">
              <a:latin typeface="Calibri" panose="020F0502020204030204" charset="0"/>
              <a:cs typeface="Calibri" panose="020F0502020204030204" charset="0"/>
            </a:endParaRPr>
          </a:p>
        </p:txBody>
      </p:sp>
      <p:pic>
        <p:nvPicPr>
          <p:cNvPr id="8" name="Picture 7" descr="voterchecklistlaunch.JPG"/>
          <p:cNvPicPr>
            <a:picLocks noChangeAspect="1"/>
          </p:cNvPicPr>
          <p:nvPr/>
        </p:nvPicPr>
        <p:blipFill>
          <a:blip r:embed="rId2" cstate="print"/>
          <a:stretch>
            <a:fillRect/>
          </a:stretch>
        </p:blipFill>
        <p:spPr>
          <a:xfrm>
            <a:off x="5526723" y="264795"/>
            <a:ext cx="851535" cy="2644140"/>
          </a:xfrm>
          <a:prstGeom prst="rect">
            <a:avLst/>
          </a:prstGeom>
        </p:spPr>
      </p:pic>
      <p:pic>
        <p:nvPicPr>
          <p:cNvPr id="9" name="Picture -2147482624" descr="voterchecklist3"/>
          <p:cNvPicPr>
            <a:picLocks noChangeAspect="1"/>
          </p:cNvPicPr>
          <p:nvPr/>
        </p:nvPicPr>
        <p:blipFill>
          <a:blip r:embed="rId3"/>
          <a:stretch>
            <a:fillRect/>
          </a:stretch>
        </p:blipFill>
        <p:spPr>
          <a:xfrm>
            <a:off x="3509010" y="3141345"/>
            <a:ext cx="1504950" cy="864870"/>
          </a:xfrm>
          <a:prstGeom prst="rect">
            <a:avLst/>
          </a:prstGeom>
          <a:noFill/>
          <a:ln w="9525">
            <a:noFill/>
          </a:ln>
        </p:spPr>
      </p:pic>
      <p:pic>
        <p:nvPicPr>
          <p:cNvPr id="10" name="Picture -2147482622" descr="voterchecklist5"/>
          <p:cNvPicPr>
            <a:picLocks noChangeAspect="1"/>
          </p:cNvPicPr>
          <p:nvPr/>
        </p:nvPicPr>
        <p:blipFill>
          <a:blip r:embed="rId4"/>
          <a:stretch>
            <a:fillRect/>
          </a:stretch>
        </p:blipFill>
        <p:spPr>
          <a:xfrm>
            <a:off x="3921760" y="4125595"/>
            <a:ext cx="2208530" cy="1969770"/>
          </a:xfrm>
          <a:prstGeom prst="rect">
            <a:avLst/>
          </a:prstGeom>
          <a:noFill/>
          <a:ln w="9525">
            <a:noFill/>
          </a:ln>
        </p:spPr>
      </p:pic>
      <p:sp>
        <p:nvSpPr>
          <p:cNvPr id="11" name="Text Box 10"/>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0835"/>
            <a:ext cx="460629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VoterCheckList Overview</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pic>
        <p:nvPicPr>
          <p:cNvPr id="18" name="Picture 17" descr="voterchecklist7"/>
          <p:cNvPicPr>
            <a:picLocks noChangeAspect="1"/>
          </p:cNvPicPr>
          <p:nvPr/>
        </p:nvPicPr>
        <p:blipFill>
          <a:blip r:embed="rId1"/>
          <a:stretch>
            <a:fillRect/>
          </a:stretch>
        </p:blipFill>
        <p:spPr>
          <a:xfrm>
            <a:off x="996950" y="1251585"/>
            <a:ext cx="10351770" cy="5031740"/>
          </a:xfrm>
          <a:prstGeom prst="rect">
            <a:avLst/>
          </a:prstGeom>
        </p:spPr>
      </p:pic>
      <p:pic>
        <p:nvPicPr>
          <p:cNvPr id="22" name="Picture Placeholder 21"/>
          <p:cNvPicPr>
            <a:picLocks noChangeAspect="1"/>
          </p:cNvPicPr>
          <p:nvPr>
            <p:ph type="pic" sz="quarter" idx="10"/>
          </p:nvPr>
        </p:nvPicPr>
        <p:blipFill>
          <a:blip r:embed="rId2"/>
          <a:stretch>
            <a:fillRect/>
          </a:stretch>
        </p:blipFill>
        <p:spPr>
          <a:xfrm>
            <a:off x="4939030" y="1548130"/>
            <a:ext cx="2285365" cy="637540"/>
          </a:xfrm>
          <a:prstGeom prst="rect">
            <a:avLst/>
          </a:prstGeom>
        </p:spPr>
      </p:pic>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0835"/>
            <a:ext cx="460629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VoterCheckList - Voters </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pic>
        <p:nvPicPr>
          <p:cNvPr id="4" name="Picture Placeholder -2147482620" descr="voter_uncheck2"/>
          <p:cNvPicPr>
            <a:picLocks noChangeAspect="1"/>
          </p:cNvPicPr>
          <p:nvPr>
            <p:ph type="pic" sz="quarter" idx="10"/>
          </p:nvPr>
        </p:nvPicPr>
        <p:blipFill>
          <a:blip r:embed="rId1"/>
          <a:stretch>
            <a:fillRect/>
          </a:stretch>
        </p:blipFill>
        <p:spPr>
          <a:xfrm>
            <a:off x="7597775" y="729615"/>
            <a:ext cx="3343275" cy="866775"/>
          </a:xfrm>
          <a:prstGeom prst="rect">
            <a:avLst/>
          </a:prstGeom>
          <a:noFill/>
          <a:ln w="9525">
            <a:noFill/>
          </a:ln>
        </p:spPr>
      </p:pic>
      <p:pic>
        <p:nvPicPr>
          <p:cNvPr id="76" name="Picture 76" descr="C:\Users\Matt\AppData\Local\Microsoft\Windows\INetCache\Content.Word\voter_voted1.jpg"/>
          <p:cNvPicPr>
            <a:picLocks noChangeAspect="1" noChangeArrowheads="1"/>
          </p:cNvPicPr>
          <p:nvPr/>
        </p:nvPicPr>
        <p:blipFill>
          <a:blip r:embed="rId2" cstate="print"/>
          <a:srcRect/>
          <a:stretch>
            <a:fillRect/>
          </a:stretch>
        </p:blipFill>
        <p:spPr>
          <a:xfrm>
            <a:off x="6514465" y="1746885"/>
            <a:ext cx="2986405" cy="959485"/>
          </a:xfrm>
          <a:prstGeom prst="rect">
            <a:avLst/>
          </a:prstGeom>
          <a:noFill/>
          <a:ln w="9525">
            <a:noFill/>
            <a:miter lim="800000"/>
            <a:headEnd/>
            <a:tailEnd/>
          </a:ln>
        </p:spPr>
      </p:pic>
      <p:pic>
        <p:nvPicPr>
          <p:cNvPr id="6" name="Picture -2147482619" descr="absentee"/>
          <p:cNvPicPr>
            <a:picLocks noChangeAspect="1"/>
          </p:cNvPicPr>
          <p:nvPr/>
        </p:nvPicPr>
        <p:blipFill>
          <a:blip r:embed="rId3"/>
          <a:stretch>
            <a:fillRect/>
          </a:stretch>
        </p:blipFill>
        <p:spPr>
          <a:xfrm>
            <a:off x="7649845" y="2944495"/>
            <a:ext cx="2988945" cy="1188085"/>
          </a:xfrm>
          <a:prstGeom prst="rect">
            <a:avLst/>
          </a:prstGeom>
          <a:noFill/>
          <a:ln w="9525">
            <a:noFill/>
          </a:ln>
        </p:spPr>
      </p:pic>
      <p:pic>
        <p:nvPicPr>
          <p:cNvPr id="12" name="Picture 25"/>
          <p:cNvPicPr>
            <a:picLocks noChangeAspect="1" noChangeArrowheads="1"/>
          </p:cNvPicPr>
          <p:nvPr/>
        </p:nvPicPr>
        <p:blipFill>
          <a:blip r:embed="rId4" cstate="print"/>
          <a:srcRect/>
          <a:stretch>
            <a:fillRect/>
          </a:stretch>
        </p:blipFill>
        <p:spPr>
          <a:xfrm>
            <a:off x="6514148" y="4540250"/>
            <a:ext cx="3418205" cy="260350"/>
          </a:xfrm>
          <a:prstGeom prst="rect">
            <a:avLst/>
          </a:prstGeom>
          <a:noFill/>
          <a:ln w="9525">
            <a:noFill/>
            <a:miter lim="800000"/>
            <a:headEnd/>
            <a:tailEnd/>
          </a:ln>
        </p:spPr>
      </p:pic>
      <p:sp>
        <p:nvSpPr>
          <p:cNvPr id="102" name="Text Box 101"/>
          <p:cNvSpPr txBox="1"/>
          <p:nvPr/>
        </p:nvSpPr>
        <p:spPr>
          <a:xfrm>
            <a:off x="695325" y="1804670"/>
            <a:ext cx="5310505" cy="829945"/>
          </a:xfrm>
          <a:prstGeom prst="rect">
            <a:avLst/>
          </a:prstGeom>
          <a:noFill/>
          <a:ln w="9525">
            <a:noFill/>
          </a:ln>
        </p:spPr>
        <p:txBody>
          <a:bodyPr wrap="square">
            <a:spAutoFit/>
          </a:bodyPr>
          <a:p>
            <a:pPr marL="228600" indent="-228600"/>
            <a:r>
              <a:rPr lang="en-US" sz="1600" b="1">
                <a:latin typeface="Calibri" panose="020F0502020204030204" charset="0"/>
                <a:cs typeface="Times New Roman" panose="02020603050405020304" charset="0"/>
              </a:rPr>
              <a:t>Voter checked and name struck through in BLACK</a:t>
            </a:r>
            <a:r>
              <a:rPr lang="en-US" sz="1600" b="0">
                <a:latin typeface="Calibri" panose="020F0502020204030204" charset="0"/>
                <a:cs typeface="Times New Roman" panose="02020603050405020304" charset="0"/>
              </a:rPr>
              <a:t> </a:t>
            </a:r>
            <a:r>
              <a:rPr lang="en-US" sz="1600" b="0">
                <a:latin typeface="Calibri" panose="020F0502020204030204" charset="0"/>
              </a:rPr>
              <a:t>– This voter has already voter in-person and </a:t>
            </a:r>
            <a:r>
              <a:rPr lang="en-US" sz="1600" b="0" u="sng">
                <a:latin typeface="Calibri" panose="020F0502020204030204" charset="0"/>
                <a:cs typeface="Times New Roman" panose="02020603050405020304" charset="0"/>
              </a:rPr>
              <a:t>cannot proceed</a:t>
            </a:r>
            <a:r>
              <a:rPr lang="en-US" sz="1600" b="0">
                <a:latin typeface="Calibri" panose="020F0502020204030204" charset="0"/>
                <a:cs typeface="Times New Roman" panose="02020603050405020304" charset="0"/>
              </a:rPr>
              <a:t>.   Request help from your moderator or Asst. Registrars.</a:t>
            </a:r>
            <a:endParaRPr lang="en-US" sz="1600"/>
          </a:p>
        </p:txBody>
      </p:sp>
      <p:sp>
        <p:nvSpPr>
          <p:cNvPr id="13" name="Text Box 12"/>
          <p:cNvSpPr txBox="1"/>
          <p:nvPr/>
        </p:nvSpPr>
        <p:spPr>
          <a:xfrm>
            <a:off x="695325" y="2926715"/>
            <a:ext cx="5310505" cy="1076325"/>
          </a:xfrm>
          <a:prstGeom prst="rect">
            <a:avLst/>
          </a:prstGeom>
          <a:noFill/>
          <a:ln w="9525">
            <a:noFill/>
          </a:ln>
        </p:spPr>
        <p:txBody>
          <a:bodyPr wrap="square">
            <a:spAutoFit/>
          </a:bodyPr>
          <a:p>
            <a:pPr marL="228600" indent="-228600"/>
            <a:r>
              <a:rPr lang="en-US" sz="1600" b="1">
                <a:solidFill>
                  <a:srgbClr val="FF0000"/>
                </a:solidFill>
                <a:latin typeface="Calibri" panose="020F0502020204030204" charset="0"/>
                <a:cs typeface="Times New Roman" panose="02020603050405020304" charset="0"/>
              </a:rPr>
              <a:t>Voter checked and name struck through in RED</a:t>
            </a:r>
            <a:r>
              <a:rPr lang="en-US" sz="1600" b="0">
                <a:latin typeface="Calibri" panose="020F0502020204030204" charset="0"/>
                <a:cs typeface="Times New Roman" panose="02020603050405020304" charset="0"/>
              </a:rPr>
              <a:t> </a:t>
            </a:r>
            <a:r>
              <a:rPr lang="en-US" sz="1600" b="0">
                <a:latin typeface="Calibri" panose="020F0502020204030204" charset="0"/>
              </a:rPr>
              <a:t>– This voter has cast their ballot by Absentee and </a:t>
            </a:r>
            <a:r>
              <a:rPr lang="en-US" sz="1600" b="0" u="sng">
                <a:latin typeface="Calibri" panose="020F0502020204030204" charset="0"/>
                <a:cs typeface="Times New Roman" panose="02020603050405020304" charset="0"/>
              </a:rPr>
              <a:t>cannot proceed</a:t>
            </a:r>
            <a:r>
              <a:rPr lang="en-US" sz="1600" b="0">
                <a:latin typeface="Calibri" panose="020F0502020204030204" charset="0"/>
                <a:cs typeface="Times New Roman" panose="02020603050405020304" charset="0"/>
              </a:rPr>
              <a:t>. Request help from your moderator or Asst. Registrars who will call the Registrars office.</a:t>
            </a:r>
            <a:endParaRPr lang="en-US" sz="1600"/>
          </a:p>
        </p:txBody>
      </p:sp>
      <p:sp>
        <p:nvSpPr>
          <p:cNvPr id="14" name="Text Box 13"/>
          <p:cNvSpPr txBox="1"/>
          <p:nvPr/>
        </p:nvSpPr>
        <p:spPr>
          <a:xfrm>
            <a:off x="695325" y="4132580"/>
            <a:ext cx="5310505" cy="1076325"/>
          </a:xfrm>
          <a:prstGeom prst="rect">
            <a:avLst/>
          </a:prstGeom>
          <a:noFill/>
          <a:ln w="9525">
            <a:noFill/>
          </a:ln>
        </p:spPr>
        <p:txBody>
          <a:bodyPr wrap="square">
            <a:spAutoFit/>
          </a:bodyPr>
          <a:p>
            <a:pPr marL="228600" indent="-228600"/>
            <a:r>
              <a:rPr lang="en-US" sz="1600" b="1">
                <a:solidFill>
                  <a:schemeClr val="accent6">
                    <a:lumMod val="75000"/>
                  </a:schemeClr>
                </a:solidFill>
                <a:latin typeface="Calibri" panose="020F0502020204030204" charset="0"/>
                <a:cs typeface="Times New Roman" panose="02020603050405020304" charset="0"/>
              </a:rPr>
              <a:t>Voter checked and name struck through in GREEN</a:t>
            </a:r>
            <a:r>
              <a:rPr lang="en-US" sz="1600" b="1">
                <a:latin typeface="Calibri" panose="020F0502020204030204" charset="0"/>
                <a:cs typeface="Times New Roman" panose="02020603050405020304" charset="0"/>
              </a:rPr>
              <a:t> </a:t>
            </a:r>
            <a:r>
              <a:rPr lang="en-US" sz="1600" b="0">
                <a:latin typeface="Calibri" panose="020F0502020204030204" charset="0"/>
              </a:rPr>
              <a:t>– This voter was inactive and made active and was checked in remotely by the registrars.   You will only see this after calling the registrars office.</a:t>
            </a:r>
            <a:r>
              <a:rPr lang="en-US" sz="1400" b="0">
                <a:latin typeface="Calibri" panose="020F0502020204030204" charset="0"/>
              </a:rPr>
              <a:t> </a:t>
            </a:r>
            <a:endParaRPr lang="en-US"/>
          </a:p>
        </p:txBody>
      </p:sp>
      <p:sp>
        <p:nvSpPr>
          <p:cNvPr id="15" name="Text Box 14"/>
          <p:cNvSpPr txBox="1"/>
          <p:nvPr/>
        </p:nvSpPr>
        <p:spPr>
          <a:xfrm>
            <a:off x="695325" y="813435"/>
            <a:ext cx="5310505" cy="829945"/>
          </a:xfrm>
          <a:prstGeom prst="rect">
            <a:avLst/>
          </a:prstGeom>
          <a:noFill/>
          <a:ln w="9525">
            <a:noFill/>
          </a:ln>
        </p:spPr>
        <p:txBody>
          <a:bodyPr wrap="square">
            <a:spAutoFit/>
          </a:bodyPr>
          <a:p>
            <a:pPr marL="228600" indent="-228600"/>
            <a:r>
              <a:rPr lang="en-US" sz="1600" b="1">
                <a:solidFill>
                  <a:schemeClr val="bg1">
                    <a:lumMod val="50000"/>
                  </a:schemeClr>
                </a:solidFill>
                <a:latin typeface="Calibri" panose="020F0502020204030204" charset="0"/>
                <a:cs typeface="Times New Roman" panose="02020603050405020304" charset="0"/>
              </a:rPr>
              <a:t>Voter shows in GREY</a:t>
            </a:r>
            <a:r>
              <a:rPr lang="en-US" sz="1600" b="0">
                <a:latin typeface="Calibri" panose="020F0502020204030204" charset="0"/>
                <a:cs typeface="Times New Roman" panose="02020603050405020304" charset="0"/>
              </a:rPr>
              <a:t> </a:t>
            </a:r>
            <a:r>
              <a:rPr lang="en-US" sz="1600" b="0">
                <a:latin typeface="Calibri" panose="020F0502020204030204" charset="0"/>
              </a:rPr>
              <a:t>– Voter, if showing proper ID, can proceed to vote.  Once you check the voter in, they will show checked off and in black/bold.</a:t>
            </a:r>
            <a:endParaRPr lang="en-US" sz="1600" b="0">
              <a:latin typeface="Calibri" panose="020F050202020403020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pic>
        <p:nvPicPr>
          <p:cNvPr id="8" name="Picture 7" descr="questionvoter_primary"/>
          <p:cNvPicPr>
            <a:picLocks noChangeAspect="1"/>
          </p:cNvPicPr>
          <p:nvPr/>
        </p:nvPicPr>
        <p:blipFill>
          <a:blip r:embed="rId5"/>
          <a:stretch>
            <a:fillRect/>
          </a:stretch>
        </p:blipFill>
        <p:spPr>
          <a:xfrm>
            <a:off x="7597775" y="5309870"/>
            <a:ext cx="3448050" cy="1047750"/>
          </a:xfrm>
          <a:prstGeom prst="rect">
            <a:avLst/>
          </a:prstGeom>
        </p:spPr>
      </p:pic>
      <p:sp>
        <p:nvSpPr>
          <p:cNvPr id="100" name="Text Box 99"/>
          <p:cNvSpPr txBox="1"/>
          <p:nvPr/>
        </p:nvSpPr>
        <p:spPr>
          <a:xfrm>
            <a:off x="695325" y="5232400"/>
            <a:ext cx="5310505" cy="1322070"/>
          </a:xfrm>
          <a:prstGeom prst="rect">
            <a:avLst/>
          </a:prstGeom>
          <a:noFill/>
          <a:ln w="9525">
            <a:noFill/>
          </a:ln>
        </p:spPr>
        <p:txBody>
          <a:bodyPr wrap="square">
            <a:spAutoFit/>
          </a:bodyPr>
          <a:p>
            <a:pPr marL="228600" indent="-228600"/>
            <a:r>
              <a:rPr lang="en-US" sz="1600" b="1">
                <a:solidFill>
                  <a:schemeClr val="accent1"/>
                </a:solidFill>
                <a:latin typeface="Calibri" panose="020F0502020204030204" charset="0"/>
                <a:cs typeface="Times New Roman" panose="02020603050405020304" charset="0"/>
              </a:rPr>
              <a:t>Voter with CHECK MARK rather then a check box</a:t>
            </a:r>
            <a:r>
              <a:rPr lang="en-US" sz="1600" b="1">
                <a:latin typeface="Calibri" panose="020F0502020204030204" charset="0"/>
                <a:cs typeface="Times New Roman" panose="02020603050405020304" charset="0"/>
              </a:rPr>
              <a:t> </a:t>
            </a:r>
            <a:r>
              <a:rPr lang="en-US" sz="1600" b="0">
                <a:latin typeface="Calibri" panose="020F0502020204030204" charset="0"/>
              </a:rPr>
              <a:t>– </a:t>
            </a:r>
            <a:r>
              <a:rPr lang="en-US" sz="1600" b="0">
                <a:latin typeface="Calibri" panose="020F0502020204030204" charset="0"/>
                <a:cs typeface="Times New Roman" panose="02020603050405020304" charset="0"/>
              </a:rPr>
              <a:t>This voter is not of the political party for this checkers line.  </a:t>
            </a:r>
            <a:r>
              <a:rPr lang="en-US" sz="1600" b="1">
                <a:latin typeface="Calibri" panose="020F0502020204030204" charset="0"/>
                <a:cs typeface="Times New Roman" panose="02020603050405020304" charset="0"/>
              </a:rPr>
              <a:t>You will see this only in a primary.</a:t>
            </a:r>
            <a:r>
              <a:rPr lang="en-US" sz="1600" b="0">
                <a:latin typeface="Calibri" panose="020F0502020204030204" charset="0"/>
                <a:cs typeface="Times New Roman" panose="02020603050405020304" charset="0"/>
              </a:rPr>
              <a:t>  Direct voter to the other party checker or inform (if U or minor party) that they cannot vote in a primary.</a:t>
            </a:r>
            <a:endParaRPr lang="en-US" sz="16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pic>
        <p:nvPicPr>
          <p:cNvPr id="53" name="稻壳儿春秋广告/盗版必究        原创来源：http://chn.docer.com/works?userid=199329941#!/work_time" descr="C:\Users\MattK\Pictures\naugatuck-event-outside.jpgnaugatuck-event-outside"/>
          <p:cNvPicPr>
            <a:picLocks noGrp="1" noChangeAspect="1"/>
          </p:cNvPicPr>
          <p:nvPr>
            <p:ph type="pic" sz="quarter" idx="10"/>
          </p:nvPr>
        </p:nvPicPr>
        <p:blipFill>
          <a:blip r:embed="rId1"/>
          <a:srcRect/>
          <a:stretch>
            <a:fillRect/>
          </a:stretch>
        </p:blipFill>
        <p:spPr>
          <a:xfrm>
            <a:off x="0" y="-635"/>
            <a:ext cx="6058535" cy="6859270"/>
          </a:xfrm>
        </p:spPr>
      </p:pic>
      <p:sp>
        <p:nvSpPr>
          <p:cNvPr id="29" name="稻壳儿春秋广告/盗版必究        原创来源：http://chn.docer.com/works?userid=199329941#!/work_time"/>
          <p:cNvSpPr txBox="1"/>
          <p:nvPr/>
        </p:nvSpPr>
        <p:spPr>
          <a:xfrm>
            <a:off x="6501840" y="2719498"/>
            <a:ext cx="5086910" cy="1419860"/>
          </a:xfrm>
          <a:prstGeom prst="rect">
            <a:avLst/>
          </a:prstGeom>
          <a:noFill/>
        </p:spPr>
        <p:txBody>
          <a:bodyPr wrap="square" rtlCol="0">
            <a:spAutoFit/>
          </a:bodyPr>
          <a:lstStyle/>
          <a:p>
            <a:pPr lvl="0" algn="r">
              <a:lnSpc>
                <a:spcPct val="120000"/>
              </a:lnSpc>
            </a:pPr>
            <a:r>
              <a:rPr lang="en-US" altLang="zh-CN" sz="3600" b="1"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Election Day</a:t>
            </a:r>
            <a:endParaRPr lang="en-US" altLang="zh-CN" sz="3600" b="1"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lvl="0" algn="r">
              <a:lnSpc>
                <a:spcPct val="120000"/>
              </a:lnSpc>
            </a:pPr>
            <a:r>
              <a:rPr lang="en-US" altLang="zh-CN" sz="3600" b="1"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Registration</a:t>
            </a:r>
            <a:r>
              <a:rPr lang="en-US" altLang="zh-CN" sz="3600" dirty="0">
                <a:solidFill>
                  <a:prstClr val="black"/>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 </a:t>
            </a:r>
            <a:endParaRPr lang="en-US" altLang="zh-CN" sz="3600" dirty="0">
              <a:solidFill>
                <a:prstClr val="black"/>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4" name="稻壳儿春秋广告/盗版必究        原创来源：http://chn.docer.com/works?userid=199329941#!/work_time"/>
          <p:cNvSpPr/>
          <p:nvPr/>
        </p:nvSpPr>
        <p:spPr>
          <a:xfrm>
            <a:off x="1735715" y="1"/>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25" name="稻壳儿春秋广告/盗版必究        原创来源：http://chn.docer.com/works?userid=199329941#!/work_time"/>
          <p:cNvSpPr/>
          <p:nvPr/>
        </p:nvSpPr>
        <p:spPr>
          <a:xfrm>
            <a:off x="4350363" y="1714500"/>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27" name="稻壳儿春秋广告/盗版必究        原创来源：http://chn.docer.com/works?userid=199329941#!/work_time"/>
          <p:cNvSpPr/>
          <p:nvPr/>
        </p:nvSpPr>
        <p:spPr>
          <a:xfrm flipV="1">
            <a:off x="1735715" y="5143501"/>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28" name="稻壳儿春秋广告/盗版必究        原创来源：http://chn.docer.com/works?userid=199329941#!/work_time"/>
          <p:cNvSpPr/>
          <p:nvPr/>
        </p:nvSpPr>
        <p:spPr>
          <a:xfrm flipV="1">
            <a:off x="4350363" y="3429002"/>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0835"/>
            <a:ext cx="460629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Election Day Registration (Who)</a:t>
            </a:r>
            <a:endParaRPr lang="en-US" altLang="zh-CN" sz="2000" i="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
        <p:nvSpPr>
          <p:cNvPr id="4" name="Text Box 3"/>
          <p:cNvSpPr txBox="1"/>
          <p:nvPr/>
        </p:nvSpPr>
        <p:spPr>
          <a:xfrm>
            <a:off x="850265" y="1051560"/>
            <a:ext cx="10490835" cy="5262245"/>
          </a:xfrm>
          <a:prstGeom prst="rect">
            <a:avLst/>
          </a:prstGeom>
          <a:noFill/>
        </p:spPr>
        <p:txBody>
          <a:bodyPr wrap="square" rtlCol="0">
            <a:spAutoFit/>
          </a:bodyPr>
          <a:p>
            <a:pPr algn="l"/>
            <a:r>
              <a:rPr lang="en-US" sz="2000">
                <a:latin typeface="Calibri" panose="020F0502020204030204" charset="0"/>
                <a:cs typeface="Calibri" panose="020F0502020204030204" charset="0"/>
              </a:rPr>
              <a:t>Election Day Registration permits anyone to register and vote in person on Election Day who </a:t>
            </a:r>
            <a:r>
              <a:rPr lang="en-US" sz="2000" b="1">
                <a:solidFill>
                  <a:schemeClr val="accent6"/>
                </a:solidFill>
                <a:latin typeface="Calibri" panose="020F0502020204030204" charset="0"/>
                <a:cs typeface="Calibri" panose="020F0502020204030204" charset="0"/>
              </a:rPr>
              <a:t>meets the eligibility requirements</a:t>
            </a:r>
            <a:r>
              <a:rPr lang="en-US" sz="2000">
                <a:latin typeface="Calibri" panose="020F0502020204030204" charset="0"/>
                <a:cs typeface="Calibri" panose="020F0502020204030204" charset="0"/>
              </a:rPr>
              <a:t> for voting in this state </a:t>
            </a:r>
            <a:r>
              <a:rPr lang="en-US" sz="2000" b="1">
                <a:solidFill>
                  <a:schemeClr val="accent6"/>
                </a:solidFill>
                <a:latin typeface="Calibri" panose="020F0502020204030204" charset="0"/>
                <a:cs typeface="Calibri" panose="020F0502020204030204" charset="0"/>
              </a:rPr>
              <a:t>and is not already registered</a:t>
            </a:r>
            <a:r>
              <a:rPr lang="en-US" sz="2000">
                <a:latin typeface="Calibri" panose="020F0502020204030204" charset="0"/>
                <a:cs typeface="Calibri" panose="020F0502020204030204" charset="0"/>
              </a:rPr>
              <a:t>, OR </a:t>
            </a:r>
            <a:r>
              <a:rPr lang="en-US" sz="2000" b="1">
                <a:solidFill>
                  <a:schemeClr val="accent6"/>
                </a:solidFill>
                <a:latin typeface="Calibri" panose="020F0502020204030204" charset="0"/>
                <a:cs typeface="Calibri" panose="020F0502020204030204" charset="0"/>
              </a:rPr>
              <a:t>is registered in one town but has moved to another town.</a:t>
            </a:r>
            <a:endParaRPr lang="en-US" sz="2000" b="1">
              <a:latin typeface="Calibri" panose="020F0502020204030204" charset="0"/>
              <a:cs typeface="Calibri" panose="020F0502020204030204" charset="0"/>
            </a:endParaRPr>
          </a:p>
          <a:p>
            <a:pPr algn="l"/>
            <a:endParaRPr lang="en-US" sz="2000">
              <a:latin typeface="Calibri" panose="020F0502020204030204" charset="0"/>
              <a:cs typeface="Calibri" panose="020F0502020204030204" charset="0"/>
            </a:endParaRPr>
          </a:p>
          <a:p>
            <a:pPr algn="l"/>
            <a:r>
              <a:rPr lang="en-US" sz="2000">
                <a:latin typeface="Calibri" panose="020F0502020204030204" charset="0"/>
                <a:cs typeface="Calibri" panose="020F0502020204030204" charset="0"/>
              </a:rPr>
              <a:t>By law, a person is eligible to register and vote if he or she is </a:t>
            </a:r>
            <a:endParaRPr lang="en-US" sz="2000">
              <a:latin typeface="Calibri" panose="020F0502020204030204" charset="0"/>
              <a:cs typeface="Calibri" panose="020F0502020204030204" charset="0"/>
            </a:endParaRPr>
          </a:p>
          <a:p>
            <a:pPr lvl="1" algn="l"/>
            <a:r>
              <a:rPr lang="en-US" sz="2000">
                <a:latin typeface="Calibri" panose="020F0502020204030204" charset="0"/>
                <a:cs typeface="Calibri" panose="020F0502020204030204" charset="0"/>
              </a:rPr>
              <a:t>(1) a US citizen, </a:t>
            </a:r>
            <a:endParaRPr lang="en-US" sz="2000">
              <a:latin typeface="Calibri" panose="020F0502020204030204" charset="0"/>
              <a:cs typeface="Calibri" panose="020F0502020204030204" charset="0"/>
            </a:endParaRPr>
          </a:p>
          <a:p>
            <a:pPr lvl="1" algn="l"/>
            <a:r>
              <a:rPr lang="en-US" sz="2000">
                <a:latin typeface="Calibri" panose="020F0502020204030204" charset="0"/>
                <a:cs typeface="Calibri" panose="020F0502020204030204" charset="0"/>
              </a:rPr>
              <a:t>(2) age 18 or older, </a:t>
            </a:r>
            <a:endParaRPr lang="en-US" sz="2000">
              <a:latin typeface="Calibri" panose="020F0502020204030204" charset="0"/>
              <a:cs typeface="Calibri" panose="020F0502020204030204" charset="0"/>
            </a:endParaRPr>
          </a:p>
          <a:p>
            <a:pPr lvl="1" algn="l"/>
            <a:r>
              <a:rPr lang="en-US" sz="2000">
                <a:latin typeface="Calibri" panose="020F0502020204030204" charset="0"/>
                <a:cs typeface="Calibri" panose="020F0502020204030204" charset="0"/>
              </a:rPr>
              <a:t>(3) a bona fide resident of the town in which he or she applies for admission, and </a:t>
            </a:r>
            <a:endParaRPr lang="en-US" sz="2000">
              <a:latin typeface="Calibri" panose="020F0502020204030204" charset="0"/>
              <a:cs typeface="Calibri" panose="020F0502020204030204" charset="0"/>
            </a:endParaRPr>
          </a:p>
          <a:p>
            <a:pPr lvl="1" algn="l"/>
            <a:r>
              <a:rPr lang="en-US" sz="2000">
                <a:latin typeface="Calibri" panose="020F0502020204030204" charset="0"/>
                <a:cs typeface="Calibri" panose="020F0502020204030204" charset="0"/>
              </a:rPr>
              <a:t>(4) has completed confinement if previously convicted of a disfranchising felony. </a:t>
            </a:r>
            <a:endParaRPr lang="en-US" sz="2000">
              <a:latin typeface="Calibri" panose="020F0502020204030204" charset="0"/>
              <a:cs typeface="Calibri" panose="020F0502020204030204" charset="0"/>
            </a:endParaRPr>
          </a:p>
          <a:p>
            <a:pPr algn="l"/>
            <a:endParaRPr lang="en-US" sz="2000">
              <a:latin typeface="Calibri" panose="020F0502020204030204" charset="0"/>
              <a:cs typeface="Calibri" panose="020F0502020204030204" charset="0"/>
            </a:endParaRPr>
          </a:p>
          <a:p>
            <a:pPr algn="l"/>
            <a:r>
              <a:rPr lang="en-US" sz="2000">
                <a:latin typeface="Calibri" panose="020F0502020204030204" charset="0"/>
                <a:cs typeface="Calibri" panose="020F0502020204030204" charset="0"/>
              </a:rPr>
              <a:t>Election Day Registration is not available at your polling place, but is available at a designated EDR location in each town, beginning at 6 am and ending at 8 pm.  You will register and vote at the designated EDR location in your town. Please plan to arrive early in the day as there may be long lines. </a:t>
            </a:r>
            <a:r>
              <a:rPr lang="en-US" sz="2000" b="1">
                <a:latin typeface="Calibri" panose="020F0502020204030204" charset="0"/>
                <a:cs typeface="Calibri" panose="020F0502020204030204" charset="0"/>
              </a:rPr>
              <a:t>You must be registered by 8 pm in order to vote. You will need to provide proof of identity and residency. </a:t>
            </a:r>
            <a:r>
              <a:rPr lang="en-US" b="1"/>
              <a:t>   </a:t>
            </a:r>
            <a:br>
              <a:rPr lang="en-US" b="1"/>
            </a:br>
            <a:br>
              <a:rPr lang="en-US" b="1"/>
            </a:br>
            <a:r>
              <a:rPr lang="en-US" sz="1000">
                <a:latin typeface="Arial Narrow" panose="020B0606020202030204" charset="0"/>
                <a:cs typeface="Arial Narrow" panose="020B0606020202030204" charset="0"/>
              </a:rPr>
              <a:t>Source: https://portal.ct.gov/SOTS/Election-Services/Election-Day-Registration/Election-Day-Registration </a:t>
            </a:r>
            <a:r>
              <a:rPr lang="en-US" b="1"/>
              <a:t>                                   </a:t>
            </a:r>
            <a:r>
              <a:rPr lang="en-US"/>
              <a:t>                        </a:t>
            </a:r>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0835"/>
            <a:ext cx="460629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Election Day Registration (Where)</a:t>
            </a:r>
            <a:endParaRPr lang="en-US" altLang="zh-CN" sz="2000" i="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
        <p:nvSpPr>
          <p:cNvPr id="4" name="Text Box 3"/>
          <p:cNvSpPr txBox="1"/>
          <p:nvPr/>
        </p:nvSpPr>
        <p:spPr>
          <a:xfrm>
            <a:off x="3301048" y="1951990"/>
            <a:ext cx="5589270" cy="3107690"/>
          </a:xfrm>
          <a:prstGeom prst="rect">
            <a:avLst/>
          </a:prstGeom>
          <a:noFill/>
        </p:spPr>
        <p:txBody>
          <a:bodyPr wrap="none" rtlCol="0">
            <a:spAutoFit/>
          </a:bodyPr>
          <a:p>
            <a:pPr algn="ctr"/>
            <a:r>
              <a:rPr lang="en-US" sz="2800">
                <a:latin typeface="Calibri" panose="020F0502020204030204" charset="0"/>
                <a:cs typeface="Calibri" panose="020F0502020204030204" charset="0"/>
              </a:rPr>
              <a:t>November 8th, 2022</a:t>
            </a:r>
            <a:endParaRPr lang="en-US" sz="2800">
              <a:latin typeface="Calibri" panose="020F0502020204030204" charset="0"/>
              <a:cs typeface="Calibri" panose="020F0502020204030204" charset="0"/>
            </a:endParaRPr>
          </a:p>
          <a:p>
            <a:pPr algn="ctr"/>
            <a:r>
              <a:rPr lang="en-US" sz="2800" b="1">
                <a:solidFill>
                  <a:srgbClr val="C00000"/>
                </a:solidFill>
                <a:latin typeface="Calibri" panose="020F0502020204030204" charset="0"/>
                <a:cs typeface="Calibri" panose="020F0502020204030204" charset="0"/>
              </a:rPr>
              <a:t>Naugatuck Election Day Registration</a:t>
            </a:r>
            <a:r>
              <a:rPr lang="en-US" sz="2800">
                <a:latin typeface="Calibri" panose="020F0502020204030204" charset="0"/>
                <a:cs typeface="Calibri" panose="020F0502020204030204" charset="0"/>
              </a:rPr>
              <a:t> </a:t>
            </a:r>
            <a:endParaRPr lang="en-US" sz="2800">
              <a:latin typeface="Calibri" panose="020F0502020204030204" charset="0"/>
              <a:cs typeface="Calibri" panose="020F0502020204030204" charset="0"/>
            </a:endParaRPr>
          </a:p>
          <a:p>
            <a:pPr algn="ctr"/>
            <a:r>
              <a:rPr lang="en-US" sz="2800">
                <a:latin typeface="Calibri" panose="020F0502020204030204" charset="0"/>
                <a:cs typeface="Calibri" panose="020F0502020204030204" charset="0"/>
              </a:rPr>
              <a:t>is held at the:</a:t>
            </a:r>
            <a:endParaRPr lang="en-US" sz="2800">
              <a:latin typeface="Calibri" panose="020F0502020204030204" charset="0"/>
              <a:cs typeface="Calibri" panose="020F0502020204030204" charset="0"/>
            </a:endParaRPr>
          </a:p>
          <a:p>
            <a:pPr algn="ctr"/>
            <a:endParaRPr lang="en-US" sz="2800">
              <a:latin typeface="Calibri" panose="020F0502020204030204" charset="0"/>
              <a:cs typeface="Calibri" panose="020F0502020204030204" charset="0"/>
            </a:endParaRPr>
          </a:p>
          <a:p>
            <a:pPr algn="ctr"/>
            <a:r>
              <a:rPr lang="en-US" sz="2800" b="1">
                <a:latin typeface="Calibri" panose="020F0502020204030204" charset="0"/>
                <a:cs typeface="Calibri" panose="020F0502020204030204" charset="0"/>
              </a:rPr>
              <a:t>Naugatuck Event Center</a:t>
            </a:r>
            <a:endParaRPr lang="en-US" sz="2800" b="1">
              <a:latin typeface="Calibri" panose="020F0502020204030204" charset="0"/>
              <a:cs typeface="Calibri" panose="020F0502020204030204" charset="0"/>
            </a:endParaRPr>
          </a:p>
          <a:p>
            <a:pPr algn="ctr"/>
            <a:r>
              <a:rPr lang="en-US" sz="2800">
                <a:latin typeface="Calibri" panose="020F0502020204030204" charset="0"/>
                <a:cs typeface="Calibri" panose="020F0502020204030204" charset="0"/>
              </a:rPr>
              <a:t>6 Rubber Ave</a:t>
            </a:r>
            <a:endParaRPr lang="en-US" sz="2800">
              <a:latin typeface="Calibri" panose="020F0502020204030204" charset="0"/>
              <a:cs typeface="Calibri" panose="020F0502020204030204" charset="0"/>
            </a:endParaRPr>
          </a:p>
          <a:p>
            <a:pPr algn="ctr"/>
            <a:r>
              <a:rPr lang="en-US" sz="2800">
                <a:latin typeface="Calibri" panose="020F0502020204030204" charset="0"/>
                <a:cs typeface="Calibri" panose="020F0502020204030204" charset="0"/>
              </a:rPr>
              <a:t>Naugatuck, CT 06770</a:t>
            </a:r>
            <a:endParaRPr lang="en-US" sz="2800">
              <a:latin typeface="Calibri" panose="020F0502020204030204" charset="0"/>
              <a:cs typeface="Calibri" panose="020F050202020403020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0835"/>
            <a:ext cx="460629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Election Day Registration (ID Reqs)</a:t>
            </a:r>
            <a:endParaRPr lang="en-US" altLang="zh-CN" sz="2000" i="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
        <p:nvSpPr>
          <p:cNvPr id="4" name="Text Box 3"/>
          <p:cNvSpPr txBox="1"/>
          <p:nvPr/>
        </p:nvSpPr>
        <p:spPr>
          <a:xfrm>
            <a:off x="695325" y="903605"/>
            <a:ext cx="10946765" cy="5323205"/>
          </a:xfrm>
          <a:prstGeom prst="rect">
            <a:avLst/>
          </a:prstGeom>
          <a:noFill/>
        </p:spPr>
        <p:txBody>
          <a:bodyPr wrap="square" rtlCol="0">
            <a:spAutoFit/>
          </a:bodyPr>
          <a:p>
            <a:pPr algn="l"/>
            <a:r>
              <a:rPr lang="en-US" sz="2000">
                <a:latin typeface="Calibri" panose="020F0502020204030204" charset="0"/>
                <a:cs typeface="Calibri" panose="020F0502020204030204" charset="0"/>
              </a:rPr>
              <a:t>	Under the act, applicants must appear in person at the designated EDR location and declare under oath (by signing a certification provided with the EDR envelope) that they have not previously voted in the election. </a:t>
            </a:r>
            <a:r>
              <a:rPr lang="en-US" sz="2000" b="1">
                <a:highlight>
                  <a:srgbClr val="FFFF00"/>
                </a:highlight>
                <a:latin typeface="Calibri" panose="020F0502020204030204" charset="0"/>
                <a:cs typeface="Calibri" panose="020F0502020204030204" charset="0"/>
              </a:rPr>
              <a:t>They must complete the application for voter registration and provide the same information CGS §9-20 currently requires from anyone seeking to become an elector in person in the state. This means they must provide their birth certificate, driver's license, or Social Security card.</a:t>
            </a:r>
            <a:r>
              <a:rPr lang="en-US" sz="2000">
                <a:latin typeface="Calibri" panose="020F0502020204030204" charset="0"/>
                <a:cs typeface="Calibri" panose="020F0502020204030204" charset="0"/>
              </a:rPr>
              <a:t> If the person does not have any of these forms of identification the applicant can prove their identity under the testimony of another elector or by the presentation of other satisfactory proof to the registrar of voters.  The act also allows college and university students to present a current photo identification (ID) issued by their higher education institution in lieu of a birth certificate, driver’s license, or Social Security card. </a:t>
            </a:r>
            <a:endParaRPr lang="en-US" sz="2000">
              <a:latin typeface="Calibri" panose="020F0502020204030204" charset="0"/>
              <a:cs typeface="Calibri" panose="020F0502020204030204" charset="0"/>
            </a:endParaRPr>
          </a:p>
          <a:p>
            <a:pPr algn="l"/>
            <a:r>
              <a:rPr lang="en-US" sz="2000">
                <a:latin typeface="Calibri" panose="020F0502020204030204" charset="0"/>
                <a:cs typeface="Calibri" panose="020F0502020204030204" charset="0"/>
              </a:rPr>
              <a:t>	Under the act, if an applicant's identification does not also include proof of their residential address, he or she must also submit another form of identification showing their residential address in the municipality.  The additional identification may include, but is not limited to a motor vehicle learner's permit, utility bill due no later than 30 days after the election, for a college or university student, a current college or university registration or fee statement, a lease, library card with residential address, paycheck, property tax bill, naturalization documents, passport (assuming it is recent and includes residential address). </a:t>
            </a:r>
            <a:r>
              <a:rPr lang="en-US" b="1"/>
              <a:t>                                    </a:t>
            </a:r>
            <a:r>
              <a:rPr lang="en-US"/>
              <a:t>                        </a:t>
            </a:r>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0835"/>
            <a:ext cx="460629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Election Day Registration (EDR Voters)</a:t>
            </a:r>
            <a:endParaRPr lang="en-US" altLang="zh-CN" sz="2000" i="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
        <p:nvSpPr>
          <p:cNvPr id="4" name="Text Box 3"/>
          <p:cNvSpPr txBox="1"/>
          <p:nvPr/>
        </p:nvSpPr>
        <p:spPr>
          <a:xfrm>
            <a:off x="695325" y="893445"/>
            <a:ext cx="10542905" cy="5631180"/>
          </a:xfrm>
          <a:prstGeom prst="rect">
            <a:avLst/>
          </a:prstGeom>
          <a:noFill/>
        </p:spPr>
        <p:txBody>
          <a:bodyPr wrap="square" rtlCol="0">
            <a:spAutoFit/>
          </a:bodyPr>
          <a:p>
            <a:pPr algn="l"/>
            <a:r>
              <a:rPr lang="en-US" sz="2000" b="1">
                <a:latin typeface="Calibri" panose="020F0502020204030204" charset="0"/>
                <a:cs typeface="Calibri" panose="020F0502020204030204" charset="0"/>
              </a:rPr>
              <a:t>1)</a:t>
            </a:r>
            <a:r>
              <a:rPr lang="en-US" sz="2000">
                <a:latin typeface="Calibri" panose="020F0502020204030204" charset="0"/>
                <a:cs typeface="Calibri" panose="020F0502020204030204" charset="0"/>
              </a:rPr>
              <a:t> </a:t>
            </a:r>
            <a:r>
              <a:rPr lang="en-US" sz="2000">
                <a:solidFill>
                  <a:srgbClr val="FF0000"/>
                </a:solidFill>
                <a:latin typeface="Calibri" panose="020F0502020204030204" charset="0"/>
                <a:cs typeface="Calibri" panose="020F0502020204030204" charset="0"/>
              </a:rPr>
              <a:t>Current (Active)</a:t>
            </a:r>
            <a:r>
              <a:rPr lang="en-US" sz="2000">
                <a:solidFill>
                  <a:schemeClr val="accent6"/>
                </a:solidFill>
                <a:latin typeface="Calibri" panose="020F0502020204030204" charset="0"/>
                <a:cs typeface="Calibri" panose="020F0502020204030204" charset="0"/>
              </a:rPr>
              <a:t> </a:t>
            </a:r>
            <a:r>
              <a:rPr lang="en-US" sz="2000">
                <a:latin typeface="Calibri" panose="020F0502020204030204" charset="0"/>
                <a:cs typeface="Calibri" panose="020F0502020204030204" charset="0"/>
              </a:rPr>
              <a:t>Naugatuck Registered Voter (and still residing at the same address)</a:t>
            </a:r>
            <a:endParaRPr lang="en-US" sz="2000">
              <a:latin typeface="Calibri" panose="020F0502020204030204" charset="0"/>
              <a:cs typeface="Calibri" panose="020F0502020204030204" charset="0"/>
            </a:endParaRPr>
          </a:p>
          <a:p>
            <a:pPr algn="l"/>
            <a:r>
              <a:rPr lang="en-US" sz="2000">
                <a:latin typeface="Calibri" panose="020F0502020204030204" charset="0"/>
                <a:cs typeface="Calibri" panose="020F0502020204030204" charset="0"/>
              </a:rPr>
              <a:t>	- Direct the person to their correct voting location.</a:t>
            </a:r>
            <a:endParaRPr lang="en-US" sz="2000">
              <a:latin typeface="Calibri" panose="020F0502020204030204" charset="0"/>
              <a:cs typeface="Calibri" panose="020F0502020204030204" charset="0"/>
            </a:endParaRPr>
          </a:p>
          <a:p>
            <a:pPr algn="l"/>
            <a:r>
              <a:rPr lang="en-US" sz="2000">
                <a:latin typeface="Calibri" panose="020F0502020204030204" charset="0"/>
                <a:cs typeface="Calibri" panose="020F0502020204030204" charset="0"/>
              </a:rPr>
              <a:t> </a:t>
            </a:r>
            <a:endParaRPr lang="en-US" sz="2000">
              <a:latin typeface="Calibri" panose="020F0502020204030204" charset="0"/>
              <a:cs typeface="Calibri" panose="020F0502020204030204" charset="0"/>
            </a:endParaRPr>
          </a:p>
          <a:p>
            <a:pPr algn="l"/>
            <a:r>
              <a:rPr lang="en-US" sz="2000" b="1">
                <a:latin typeface="Calibri" panose="020F0502020204030204" charset="0"/>
                <a:cs typeface="Calibri" panose="020F0502020204030204" charset="0"/>
              </a:rPr>
              <a:t>2)</a:t>
            </a:r>
            <a:r>
              <a:rPr lang="en-US" sz="2000">
                <a:solidFill>
                  <a:schemeClr val="accent6"/>
                </a:solidFill>
                <a:latin typeface="Calibri" panose="020F0502020204030204" charset="0"/>
                <a:cs typeface="Calibri" panose="020F0502020204030204" charset="0"/>
              </a:rPr>
              <a:t> </a:t>
            </a:r>
            <a:r>
              <a:rPr lang="en-US" sz="2000">
                <a:solidFill>
                  <a:schemeClr val="accent2"/>
                </a:solidFill>
                <a:latin typeface="Calibri" panose="020F0502020204030204" charset="0"/>
                <a:cs typeface="Calibri" panose="020F0502020204030204" charset="0"/>
              </a:rPr>
              <a:t>Inactive</a:t>
            </a:r>
            <a:r>
              <a:rPr lang="en-US" sz="2000">
                <a:latin typeface="Calibri" panose="020F0502020204030204" charset="0"/>
                <a:cs typeface="Calibri" panose="020F0502020204030204" charset="0"/>
              </a:rPr>
              <a:t> Naugatuck Registered Voter</a:t>
            </a:r>
            <a:endParaRPr lang="en-US" sz="2000">
              <a:latin typeface="Calibri" panose="020F0502020204030204" charset="0"/>
              <a:cs typeface="Calibri" panose="020F0502020204030204" charset="0"/>
            </a:endParaRPr>
          </a:p>
          <a:p>
            <a:pPr algn="l"/>
            <a:r>
              <a:rPr lang="en-US" sz="2000">
                <a:latin typeface="Calibri" panose="020F0502020204030204" charset="0"/>
                <a:cs typeface="Calibri" panose="020F0502020204030204" charset="0"/>
              </a:rPr>
              <a:t>	- Direct the voter to the phone table where a poll worker will call Registrar of Voters office.</a:t>
            </a:r>
            <a:endParaRPr lang="en-US" sz="2000">
              <a:latin typeface="Calibri" panose="020F0502020204030204" charset="0"/>
              <a:cs typeface="Calibri" panose="020F0502020204030204" charset="0"/>
            </a:endParaRPr>
          </a:p>
          <a:p>
            <a:pPr lvl="1" algn="l"/>
            <a:r>
              <a:rPr lang="en-US" sz="2000">
                <a:latin typeface="Calibri" panose="020F0502020204030204" charset="0"/>
                <a:cs typeface="Calibri" panose="020F0502020204030204" charset="0"/>
              </a:rPr>
              <a:t>	- The RoV’s will need to ask the voters a series of questions to check the proper place for     	that person to vote. </a:t>
            </a:r>
            <a:endParaRPr lang="en-US" sz="2000">
              <a:latin typeface="Calibri" panose="020F0502020204030204" charset="0"/>
              <a:cs typeface="Calibri" panose="020F0502020204030204" charset="0"/>
            </a:endParaRPr>
          </a:p>
          <a:p>
            <a:pPr algn="l"/>
            <a:endParaRPr lang="en-US" sz="2000">
              <a:latin typeface="Calibri" panose="020F0502020204030204" charset="0"/>
              <a:cs typeface="Calibri" panose="020F0502020204030204" charset="0"/>
            </a:endParaRPr>
          </a:p>
          <a:p>
            <a:pPr algn="l"/>
            <a:r>
              <a:rPr lang="en-US" sz="2000" b="1">
                <a:latin typeface="Calibri" panose="020F0502020204030204" charset="0"/>
                <a:cs typeface="Calibri" panose="020F0502020204030204" charset="0"/>
              </a:rPr>
              <a:t>3)</a:t>
            </a:r>
            <a:r>
              <a:rPr lang="en-US" sz="2000">
                <a:latin typeface="Calibri" panose="020F0502020204030204" charset="0"/>
                <a:cs typeface="Calibri" panose="020F0502020204030204" charset="0"/>
              </a:rPr>
              <a:t> </a:t>
            </a:r>
            <a:r>
              <a:rPr lang="en-US" sz="2000">
                <a:solidFill>
                  <a:schemeClr val="accent6"/>
                </a:solidFill>
                <a:latin typeface="Calibri" panose="020F0502020204030204" charset="0"/>
                <a:cs typeface="Calibri" panose="020F0502020204030204" charset="0"/>
              </a:rPr>
              <a:t>Not registered (or Active)</a:t>
            </a:r>
            <a:r>
              <a:rPr lang="en-US" sz="2000">
                <a:latin typeface="Calibri" panose="020F0502020204030204" charset="0"/>
                <a:cs typeface="Calibri" panose="020F0502020204030204" charset="0"/>
              </a:rPr>
              <a:t> anywhere in CT</a:t>
            </a:r>
            <a:endParaRPr lang="en-US" sz="2000">
              <a:latin typeface="Calibri" panose="020F0502020204030204" charset="0"/>
              <a:cs typeface="Calibri" panose="020F0502020204030204" charset="0"/>
            </a:endParaRPr>
          </a:p>
          <a:p>
            <a:pPr algn="l"/>
            <a:r>
              <a:rPr lang="en-US" sz="2000">
                <a:latin typeface="Calibri" panose="020F0502020204030204" charset="0"/>
                <a:cs typeface="Calibri" panose="020F0502020204030204" charset="0"/>
              </a:rPr>
              <a:t>	- Voter arrives and is NOT FOUND ANYWHERE in CVRS.</a:t>
            </a:r>
            <a:endParaRPr lang="en-US" sz="2000">
              <a:latin typeface="Calibri" panose="020F0502020204030204" charset="0"/>
              <a:cs typeface="Calibri" panose="020F0502020204030204" charset="0"/>
            </a:endParaRPr>
          </a:p>
          <a:p>
            <a:pPr algn="l"/>
            <a:r>
              <a:rPr lang="en-US" sz="2000">
                <a:latin typeface="Calibri" panose="020F0502020204030204" charset="0"/>
                <a:cs typeface="Calibri" panose="020F0502020204030204" charset="0"/>
              </a:rPr>
              <a:t>	- The person will need to complete a voter registration card as well as the registration form.</a:t>
            </a:r>
            <a:endParaRPr lang="en-US" sz="2000">
              <a:latin typeface="Calibri" panose="020F0502020204030204" charset="0"/>
              <a:cs typeface="Calibri" panose="020F0502020204030204" charset="0"/>
            </a:endParaRPr>
          </a:p>
          <a:p>
            <a:pPr algn="l"/>
            <a:r>
              <a:rPr lang="en-US" sz="2000">
                <a:latin typeface="Calibri" panose="020F0502020204030204" charset="0"/>
                <a:cs typeface="Calibri" panose="020F0502020204030204" charset="0"/>
              </a:rPr>
              <a:t>	- Register the person in CVRS and proceed to allow to vote.</a:t>
            </a:r>
            <a:endParaRPr lang="en-US" sz="2000">
              <a:latin typeface="Calibri" panose="020F0502020204030204" charset="0"/>
              <a:cs typeface="Calibri" panose="020F0502020204030204" charset="0"/>
            </a:endParaRPr>
          </a:p>
          <a:p>
            <a:pPr algn="l"/>
            <a:r>
              <a:rPr lang="en-US" sz="2000">
                <a:latin typeface="Calibri" panose="020F0502020204030204" charset="0"/>
                <a:cs typeface="Calibri" panose="020F0502020204030204" charset="0"/>
              </a:rPr>
              <a:t> </a:t>
            </a:r>
            <a:endParaRPr lang="en-US" sz="2000">
              <a:latin typeface="Calibri" panose="020F0502020204030204" charset="0"/>
              <a:cs typeface="Calibri" panose="020F0502020204030204" charset="0"/>
            </a:endParaRPr>
          </a:p>
          <a:p>
            <a:pPr algn="l"/>
            <a:r>
              <a:rPr lang="en-US" sz="2000" b="1">
                <a:latin typeface="Calibri" panose="020F0502020204030204" charset="0"/>
                <a:cs typeface="Calibri" panose="020F0502020204030204" charset="0"/>
              </a:rPr>
              <a:t>4)</a:t>
            </a:r>
            <a:r>
              <a:rPr lang="en-US" sz="2000">
                <a:latin typeface="Calibri" panose="020F0502020204030204" charset="0"/>
                <a:cs typeface="Calibri" panose="020F0502020204030204" charset="0"/>
              </a:rPr>
              <a:t> </a:t>
            </a:r>
            <a:r>
              <a:rPr lang="en-US" sz="2000">
                <a:solidFill>
                  <a:schemeClr val="accent6"/>
                </a:solidFill>
                <a:latin typeface="Calibri" panose="020F0502020204030204" charset="0"/>
                <a:cs typeface="Calibri" panose="020F0502020204030204" charset="0"/>
              </a:rPr>
              <a:t>Inactive in any town</a:t>
            </a:r>
            <a:r>
              <a:rPr lang="en-US" sz="2000">
                <a:latin typeface="Calibri" panose="020F0502020204030204" charset="0"/>
                <a:cs typeface="Calibri" panose="020F0502020204030204" charset="0"/>
              </a:rPr>
              <a:t> other then Naugatuck</a:t>
            </a:r>
            <a:endParaRPr lang="en-US" sz="2000">
              <a:latin typeface="Calibri" panose="020F0502020204030204" charset="0"/>
              <a:cs typeface="Calibri" panose="020F0502020204030204" charset="0"/>
            </a:endParaRPr>
          </a:p>
          <a:p>
            <a:pPr algn="l"/>
            <a:r>
              <a:rPr lang="en-US" sz="2000">
                <a:latin typeface="Calibri" panose="020F0502020204030204" charset="0"/>
                <a:cs typeface="Calibri" panose="020F0502020204030204" charset="0"/>
              </a:rPr>
              <a:t>	- Same process as #3</a:t>
            </a:r>
            <a:endParaRPr lang="en-US" sz="2000">
              <a:latin typeface="Calibri" panose="020F0502020204030204" charset="0"/>
              <a:cs typeface="Calibri" panose="020F0502020204030204" charset="0"/>
            </a:endParaRPr>
          </a:p>
          <a:p>
            <a:pPr algn="l"/>
            <a:endParaRPr lang="en-US" sz="2000">
              <a:latin typeface="Calibri" panose="020F0502020204030204" charset="0"/>
              <a:cs typeface="Calibri" panose="020F0502020204030204" charset="0"/>
            </a:endParaRPr>
          </a:p>
          <a:p>
            <a:pPr algn="l"/>
            <a:r>
              <a:rPr lang="en-US" sz="2000" b="1">
                <a:latin typeface="Calibri" panose="020F0502020204030204" charset="0"/>
                <a:cs typeface="Calibri" panose="020F0502020204030204" charset="0"/>
              </a:rPr>
              <a:t>5)</a:t>
            </a:r>
            <a:r>
              <a:rPr lang="en-US" sz="2000">
                <a:latin typeface="Calibri" panose="020F0502020204030204" charset="0"/>
                <a:cs typeface="Calibri" panose="020F0502020204030204" charset="0"/>
              </a:rPr>
              <a:t> </a:t>
            </a:r>
            <a:r>
              <a:rPr lang="en-US" sz="2000">
                <a:solidFill>
                  <a:schemeClr val="accent6"/>
                </a:solidFill>
                <a:latin typeface="Calibri" panose="020F0502020204030204" charset="0"/>
                <a:cs typeface="Calibri" panose="020F0502020204030204" charset="0"/>
              </a:rPr>
              <a:t>Registered (Active)</a:t>
            </a:r>
            <a:r>
              <a:rPr lang="en-US" sz="2000">
                <a:latin typeface="Calibri" panose="020F0502020204030204" charset="0"/>
                <a:cs typeface="Calibri" panose="020F0502020204030204" charset="0"/>
              </a:rPr>
              <a:t> in another CT town</a:t>
            </a:r>
            <a:endParaRPr lang="en-US" sz="2000">
              <a:latin typeface="Calibri" panose="020F0502020204030204" charset="0"/>
              <a:cs typeface="Calibri" panose="020F0502020204030204" charset="0"/>
            </a:endParaRPr>
          </a:p>
          <a:p>
            <a:pPr algn="l"/>
            <a:r>
              <a:rPr lang="en-US" sz="2000">
                <a:latin typeface="Calibri" panose="020F0502020204030204" charset="0"/>
                <a:cs typeface="Calibri" panose="020F0502020204030204" charset="0"/>
              </a:rPr>
              <a:t>	- See next slide</a:t>
            </a:r>
            <a:endParaRPr lang="en-US" sz="2000">
              <a:latin typeface="Calibri" panose="020F0502020204030204" charset="0"/>
              <a:cs typeface="Calibri" panose="020F050202020403020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0835"/>
            <a:ext cx="5560695"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Election Day Registration (EDR Voters - con’t)</a:t>
            </a:r>
            <a:endParaRPr lang="en-US" altLang="zh-CN" sz="2000" i="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
        <p:nvSpPr>
          <p:cNvPr id="4" name="Text Box 3"/>
          <p:cNvSpPr txBox="1"/>
          <p:nvPr/>
        </p:nvSpPr>
        <p:spPr>
          <a:xfrm>
            <a:off x="695325" y="893445"/>
            <a:ext cx="10542905" cy="4707890"/>
          </a:xfrm>
          <a:prstGeom prst="rect">
            <a:avLst/>
          </a:prstGeom>
          <a:noFill/>
        </p:spPr>
        <p:txBody>
          <a:bodyPr wrap="square" rtlCol="0">
            <a:spAutoFit/>
          </a:bodyPr>
          <a:p>
            <a:pPr algn="l"/>
            <a:r>
              <a:rPr lang="en-US" sz="2000" b="1">
                <a:latin typeface="Calibri" panose="020F0502020204030204" charset="0"/>
                <a:cs typeface="Calibri" panose="020F0502020204030204" charset="0"/>
              </a:rPr>
              <a:t>5)</a:t>
            </a:r>
            <a:r>
              <a:rPr lang="en-US" sz="2000">
                <a:latin typeface="Calibri" panose="020F0502020204030204" charset="0"/>
                <a:cs typeface="Calibri" panose="020F0502020204030204" charset="0"/>
              </a:rPr>
              <a:t> Registered (Active) in another CT town</a:t>
            </a:r>
            <a:endParaRPr lang="en-US" sz="2000">
              <a:latin typeface="Calibri" panose="020F0502020204030204" charset="0"/>
              <a:cs typeface="Calibri" panose="020F0502020204030204" charset="0"/>
            </a:endParaRPr>
          </a:p>
          <a:p>
            <a:pPr marL="914400" lvl="1" indent="-457200" algn="l">
              <a:buFont typeface="Segoe Print" panose="02000600000000000000" charset="0"/>
              <a:buAutoNum type="alphaLcPeriod"/>
            </a:pPr>
            <a:r>
              <a:rPr lang="en-US" sz="2000">
                <a:latin typeface="Calibri" panose="020F0502020204030204" charset="0"/>
                <a:cs typeface="Calibri" panose="020F0502020204030204" charset="0"/>
              </a:rPr>
              <a:t>Voter complete voter registration card and provide proof of Naugatuck residency.</a:t>
            </a:r>
            <a:endParaRPr lang="en-US" sz="2000">
              <a:latin typeface="Calibri" panose="020F0502020204030204" charset="0"/>
              <a:cs typeface="Calibri" panose="020F0502020204030204" charset="0"/>
            </a:endParaRPr>
          </a:p>
          <a:p>
            <a:pPr marL="914400" lvl="1" indent="-457200" algn="l">
              <a:buFont typeface="Segoe Print" panose="02000600000000000000" charset="0"/>
              <a:buAutoNum type="alphaLcPeriod"/>
            </a:pPr>
            <a:endParaRPr lang="en-US" sz="2000">
              <a:latin typeface="Calibri" panose="020F0502020204030204" charset="0"/>
              <a:cs typeface="Calibri" panose="020F0502020204030204" charset="0"/>
            </a:endParaRPr>
          </a:p>
          <a:p>
            <a:pPr marL="914400" lvl="1" indent="-457200" algn="l">
              <a:buFont typeface="Segoe Print" panose="02000600000000000000" charset="0"/>
              <a:buAutoNum type="alphaLcPeriod"/>
            </a:pPr>
            <a:r>
              <a:rPr lang="en-US" sz="2000">
                <a:latin typeface="Calibri" panose="020F0502020204030204" charset="0"/>
                <a:cs typeface="Calibri" panose="020F0502020204030204" charset="0"/>
              </a:rPr>
              <a:t>CVRS searched and finds person is already </a:t>
            </a:r>
            <a:r>
              <a:rPr lang="en-US" sz="2000" b="1">
                <a:latin typeface="Calibri" panose="020F0502020204030204" charset="0"/>
                <a:cs typeface="Calibri" panose="020F0502020204030204" charset="0"/>
              </a:rPr>
              <a:t>registered and active</a:t>
            </a:r>
            <a:r>
              <a:rPr lang="en-US" sz="2000">
                <a:latin typeface="Calibri" panose="020F0502020204030204" charset="0"/>
                <a:cs typeface="Calibri" panose="020F0502020204030204" charset="0"/>
              </a:rPr>
              <a:t> in another CT municipality.</a:t>
            </a:r>
            <a:endParaRPr lang="en-US" sz="2000">
              <a:latin typeface="Calibri" panose="020F0502020204030204" charset="0"/>
              <a:cs typeface="Calibri" panose="020F0502020204030204" charset="0"/>
            </a:endParaRPr>
          </a:p>
          <a:p>
            <a:pPr marL="914400" lvl="1" indent="-457200" algn="l">
              <a:buFont typeface="Segoe Print" panose="02000600000000000000" charset="0"/>
              <a:buAutoNum type="alphaLcPeriod"/>
            </a:pPr>
            <a:endParaRPr lang="en-US" sz="2000">
              <a:latin typeface="Calibri" panose="020F0502020204030204" charset="0"/>
              <a:cs typeface="Calibri" panose="020F0502020204030204" charset="0"/>
            </a:endParaRPr>
          </a:p>
          <a:p>
            <a:pPr marL="914400" lvl="1" indent="-457200" algn="l">
              <a:buFont typeface="Segoe Print" panose="02000600000000000000" charset="0"/>
              <a:buAutoNum type="alphaLcPeriod"/>
            </a:pPr>
            <a:r>
              <a:rPr lang="en-US" sz="2000">
                <a:latin typeface="Calibri" panose="020F0502020204030204" charset="0"/>
                <a:cs typeface="Calibri" panose="020F0502020204030204" charset="0"/>
              </a:rPr>
              <a:t>Call the municipality where the person is already registered.</a:t>
            </a:r>
            <a:endParaRPr lang="en-US" sz="2000">
              <a:latin typeface="Calibri" panose="020F0502020204030204" charset="0"/>
              <a:cs typeface="Calibri" panose="020F0502020204030204" charset="0"/>
            </a:endParaRPr>
          </a:p>
          <a:p>
            <a:pPr marL="1371600" lvl="2" indent="-457200" algn="l">
              <a:buFont typeface="Arial" panose="020B0604020202020204" pitchFamily="34" charset="0"/>
              <a:buChar char="•"/>
            </a:pPr>
            <a:r>
              <a:rPr lang="en-US" sz="2000">
                <a:latin typeface="Calibri" panose="020F0502020204030204" charset="0"/>
                <a:cs typeface="Calibri" panose="020F0502020204030204" charset="0"/>
              </a:rPr>
              <a:t>Provide full name, birth date, previous address, previous voting district.</a:t>
            </a:r>
            <a:endParaRPr lang="en-US" sz="2000">
              <a:latin typeface="Calibri" panose="020F0502020204030204" charset="0"/>
              <a:cs typeface="Calibri" panose="020F0502020204030204" charset="0"/>
            </a:endParaRPr>
          </a:p>
          <a:p>
            <a:pPr marL="1371600" lvl="2" indent="-457200" algn="l">
              <a:buFont typeface="Arial" panose="020B0604020202020204" pitchFamily="34" charset="0"/>
              <a:buChar char="•"/>
            </a:pPr>
            <a:r>
              <a:rPr lang="en-US" sz="2000">
                <a:latin typeface="Calibri" panose="020F0502020204030204" charset="0"/>
                <a:cs typeface="Calibri" panose="020F0502020204030204" charset="0"/>
              </a:rPr>
              <a:t>Provide your name and call back number</a:t>
            </a:r>
            <a:endParaRPr lang="en-US" sz="2000">
              <a:latin typeface="Calibri" panose="020F0502020204030204" charset="0"/>
              <a:cs typeface="Calibri" panose="020F0502020204030204" charset="0"/>
            </a:endParaRPr>
          </a:p>
          <a:p>
            <a:pPr marL="1371600" lvl="2" indent="-457200" algn="l">
              <a:buFont typeface="Arial" panose="020B0604020202020204" pitchFamily="34" charset="0"/>
              <a:buChar char="•"/>
            </a:pPr>
            <a:endParaRPr lang="en-US" sz="2000">
              <a:latin typeface="Calibri" panose="020F0502020204030204" charset="0"/>
              <a:cs typeface="Calibri" panose="020F0502020204030204" charset="0"/>
            </a:endParaRPr>
          </a:p>
          <a:p>
            <a:pPr marL="914400" lvl="1" indent="-457200" algn="l">
              <a:buFont typeface="Segoe Print" panose="02000600000000000000" charset="0"/>
              <a:buAutoNum type="alphaLcPeriod"/>
            </a:pPr>
            <a:r>
              <a:rPr lang="en-US" sz="2000">
                <a:latin typeface="Calibri" panose="020F0502020204030204" charset="0"/>
                <a:cs typeface="Calibri" panose="020F0502020204030204" charset="0"/>
              </a:rPr>
              <a:t>The town will confirm that the person did not already vote.  If provided that conformation, allow the voter to person registration and vote.</a:t>
            </a:r>
            <a:endParaRPr lang="en-US" sz="2000">
              <a:latin typeface="Calibri" panose="020F0502020204030204" charset="0"/>
              <a:cs typeface="Calibri" panose="020F0502020204030204" charset="0"/>
            </a:endParaRPr>
          </a:p>
          <a:p>
            <a:pPr marL="1371600" lvl="2" indent="-457200" algn="l">
              <a:buFont typeface="Arial" panose="020B0604020202020204" pitchFamily="34" charset="0"/>
              <a:buChar char="•"/>
            </a:pPr>
            <a:r>
              <a:rPr lang="en-US" sz="2000">
                <a:latin typeface="Calibri" panose="020F0502020204030204" charset="0"/>
                <a:cs typeface="Calibri" panose="020F0502020204030204" charset="0"/>
              </a:rPr>
              <a:t>If other municipality says they already vote, STOP and call Registrars Office.</a:t>
            </a:r>
            <a:endParaRPr lang="en-US" sz="2000">
              <a:latin typeface="Calibri" panose="020F0502020204030204" charset="0"/>
              <a:cs typeface="Calibri" panose="020F0502020204030204" charset="0"/>
            </a:endParaRPr>
          </a:p>
          <a:p>
            <a:pPr marL="1371600" lvl="2" indent="-457200" algn="l">
              <a:buFont typeface="Arial" panose="020B0604020202020204" pitchFamily="34" charset="0"/>
              <a:buChar char="•"/>
            </a:pPr>
            <a:r>
              <a:rPr lang="en-US" sz="2000">
                <a:latin typeface="Calibri" panose="020F0502020204030204" charset="0"/>
                <a:cs typeface="Calibri" panose="020F0502020204030204" charset="0"/>
              </a:rPr>
              <a:t>If no answer at other municipality, try again 2 more times in 10-15 minutes, allow the person to continue to register and vote (using EDR Envelope) </a:t>
            </a:r>
            <a:endParaRPr lang="en-US" sz="2000">
              <a:latin typeface="Calibri" panose="020F0502020204030204" charset="0"/>
              <a:cs typeface="Calibri" panose="020F0502020204030204" charset="0"/>
            </a:endParaRPr>
          </a:p>
          <a:p>
            <a:pPr marL="914400" lvl="1" indent="-457200" algn="l">
              <a:buFont typeface="Segoe Print" panose="02000600000000000000" charset="0"/>
              <a:buAutoNum type="alphaLcPeriod"/>
            </a:pPr>
            <a:endParaRPr lang="en-US" sz="2000">
              <a:latin typeface="Calibri" panose="020F0502020204030204" charset="0"/>
              <a:cs typeface="Calibri" panose="020F0502020204030204" charset="0"/>
            </a:endParaRPr>
          </a:p>
        </p:txBody>
      </p:sp>
      <p:sp>
        <p:nvSpPr>
          <p:cNvPr id="6" name="Text Box 5"/>
          <p:cNvSpPr txBox="1"/>
          <p:nvPr/>
        </p:nvSpPr>
        <p:spPr>
          <a:xfrm>
            <a:off x="1511300" y="5765165"/>
            <a:ext cx="9168765" cy="368300"/>
          </a:xfrm>
          <a:prstGeom prst="rect">
            <a:avLst/>
          </a:prstGeom>
          <a:noFill/>
        </p:spPr>
        <p:txBody>
          <a:bodyPr wrap="none" rtlCol="0" anchor="t">
            <a:spAutoFit/>
          </a:bodyPr>
          <a:p>
            <a:r>
              <a:rPr lang="en-US" b="1">
                <a:solidFill>
                  <a:srgbClr val="C00000"/>
                </a:solidFill>
                <a:latin typeface="Calibri" panose="020F0502020204030204" charset="0"/>
                <a:cs typeface="Calibri" panose="020F0502020204030204" charset="0"/>
                <a:sym typeface="+mn-ea"/>
              </a:rPr>
              <a:t>All persons (accepted or rejected), and phone calls MUST be logged on the EDR tracking forms. </a:t>
            </a:r>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0835"/>
            <a:ext cx="5560695"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Election Day Registration (Voter Forms)</a:t>
            </a:r>
            <a:endParaRPr lang="en-US" altLang="zh-CN" sz="2000" i="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pic>
        <p:nvPicPr>
          <p:cNvPr id="8" name="Picture 7"/>
          <p:cNvPicPr>
            <a:picLocks noChangeAspect="1"/>
          </p:cNvPicPr>
          <p:nvPr/>
        </p:nvPicPr>
        <p:blipFill>
          <a:blip r:embed="rId1"/>
          <a:stretch>
            <a:fillRect/>
          </a:stretch>
        </p:blipFill>
        <p:spPr>
          <a:xfrm>
            <a:off x="111760" y="1092200"/>
            <a:ext cx="3658235" cy="5186680"/>
          </a:xfrm>
          <a:prstGeom prst="rect">
            <a:avLst/>
          </a:prstGeom>
        </p:spPr>
      </p:pic>
      <p:pic>
        <p:nvPicPr>
          <p:cNvPr id="4" name="Picture 3"/>
          <p:cNvPicPr>
            <a:picLocks noChangeAspect="1"/>
          </p:cNvPicPr>
          <p:nvPr/>
        </p:nvPicPr>
        <p:blipFill>
          <a:blip r:embed="rId2"/>
          <a:stretch>
            <a:fillRect/>
          </a:stretch>
        </p:blipFill>
        <p:spPr>
          <a:xfrm>
            <a:off x="8306435" y="1428750"/>
            <a:ext cx="3796665" cy="4138930"/>
          </a:xfrm>
          <a:prstGeom prst="rect">
            <a:avLst/>
          </a:prstGeom>
        </p:spPr>
      </p:pic>
      <p:pic>
        <p:nvPicPr>
          <p:cNvPr id="6" name="Picture Placeholder 5"/>
          <p:cNvPicPr>
            <a:picLocks noChangeAspect="1"/>
          </p:cNvPicPr>
          <p:nvPr>
            <p:ph type="pic" sz="quarter" idx="10"/>
          </p:nvPr>
        </p:nvPicPr>
        <p:blipFill>
          <a:blip r:embed="rId3"/>
          <a:stretch>
            <a:fillRect/>
          </a:stretch>
        </p:blipFill>
        <p:spPr>
          <a:xfrm>
            <a:off x="3698240" y="692150"/>
            <a:ext cx="4608195" cy="57086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52425"/>
            <a:ext cx="3746500"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Payroll Information</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4" name="稻壳儿春秋广告/盗版必究        原创来源：http://chn.docer.com/works?userid=199329941#!/work_time"/>
          <p:cNvSpPr/>
          <p:nvPr/>
        </p:nvSpPr>
        <p:spPr>
          <a:xfrm>
            <a:off x="695325" y="1116821"/>
            <a:ext cx="2722880" cy="1056640"/>
          </a:xfrm>
          <a:prstGeom prst="roundRect">
            <a:avLst>
              <a:gd name="adj" fmla="val 50000"/>
            </a:avLst>
          </a:pr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稻壳儿春秋广告/盗版必究        原创来源：http://chn.docer.com/works?userid=199329941#!/work_time"/>
          <p:cNvSpPr txBox="1"/>
          <p:nvPr/>
        </p:nvSpPr>
        <p:spPr>
          <a:xfrm>
            <a:off x="1356360" y="1443355"/>
            <a:ext cx="1345565" cy="368300"/>
          </a:xfrm>
          <a:prstGeom prst="rect">
            <a:avLst/>
          </a:prstGeom>
          <a:noFill/>
        </p:spPr>
        <p:txBody>
          <a:bodyPr wrap="square" rtlCol="0">
            <a:spAutoFit/>
          </a:bodyPr>
          <a:lstStyle/>
          <a:p>
            <a:r>
              <a:rPr lang="en-US" altLang="zh-CN"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Who/When?</a:t>
            </a:r>
            <a:endParaRPr lang="en-US" altLang="zh-CN"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7" name="稻壳儿春秋广告/盗版必究        原创来源：http://chn.docer.com/works?userid=199329941#!/work_time"/>
          <p:cNvSpPr txBox="1"/>
          <p:nvPr/>
        </p:nvSpPr>
        <p:spPr>
          <a:xfrm>
            <a:off x="3691890" y="1258570"/>
            <a:ext cx="8068945" cy="737235"/>
          </a:xfrm>
          <a:prstGeom prst="rect">
            <a:avLst/>
          </a:prstGeom>
          <a:noFill/>
        </p:spPr>
        <p:txBody>
          <a:bodyPr wrap="square" rtlCol="0">
            <a:spAutoFit/>
          </a:bodyPr>
          <a:lstStyle/>
          <a:p>
            <a:pPr>
              <a:lnSpc>
                <a:spcPct val="150000"/>
              </a:lnSpc>
            </a:pPr>
            <a:r>
              <a:rPr lang="en-US" sz="1400" dirty="0">
                <a:latin typeface="Calibri" panose="020F0502020204030204" charset="0"/>
                <a:ea typeface="Yu Gothic UI" panose="020B0500000000000000" charset="-128"/>
                <a:cs typeface="Calibri" panose="020F0502020204030204" charset="0"/>
                <a:sym typeface="Arial" panose="020B0604020202020204" pitchFamily="34" charset="0"/>
              </a:rPr>
              <a:t>This must be filled </a:t>
            </a:r>
            <a:r>
              <a:rPr lang="en-US" sz="1400" b="1" dirty="0">
                <a:highlight>
                  <a:srgbClr val="FFFF00"/>
                </a:highlight>
                <a:latin typeface="Calibri" panose="020F0502020204030204" charset="0"/>
                <a:ea typeface="Yu Gothic UI" panose="020B0500000000000000" charset="-128"/>
                <a:cs typeface="Calibri" panose="020F0502020204030204" charset="0"/>
                <a:sym typeface="Arial" panose="020B0604020202020204" pitchFamily="34" charset="0"/>
              </a:rPr>
              <a:t>EVERYONE</a:t>
            </a:r>
            <a:r>
              <a:rPr lang="en-US" sz="1400" dirty="0">
                <a:highlight>
                  <a:srgbClr val="FFFF00"/>
                </a:highlight>
                <a:latin typeface="Calibri" panose="020F0502020204030204" charset="0"/>
                <a:ea typeface="Yu Gothic UI" panose="020B0500000000000000" charset="-128"/>
                <a:cs typeface="Calibri" panose="020F0502020204030204" charset="0"/>
                <a:sym typeface="Arial" panose="020B0604020202020204" pitchFamily="34" charset="0"/>
              </a:rPr>
              <a:t> who did not work in August</a:t>
            </a:r>
            <a:r>
              <a:rPr lang="en-US" sz="1400" dirty="0">
                <a:latin typeface="Calibri" panose="020F0502020204030204" charset="0"/>
                <a:ea typeface="Yu Gothic UI" panose="020B0500000000000000" charset="-128"/>
                <a:cs typeface="Calibri" panose="020F0502020204030204" charset="0"/>
                <a:sym typeface="Arial" panose="020B0604020202020204" pitchFamily="34" charset="0"/>
              </a:rPr>
              <a:t>. </a:t>
            </a:r>
            <a:r>
              <a:rPr lang="en-US" sz="1400" b="1" dirty="0">
                <a:solidFill>
                  <a:srgbClr val="C00000"/>
                </a:solidFill>
                <a:latin typeface="Calibri" panose="020F0502020204030204" charset="0"/>
                <a:ea typeface="Yu Gothic UI" panose="020B0500000000000000" charset="-128"/>
                <a:cs typeface="Calibri" panose="020F0502020204030204" charset="0"/>
                <a:sym typeface="Arial" panose="020B0604020202020204" pitchFamily="34" charset="0"/>
              </a:rPr>
              <a:t>You CANNOT be paid with out filling out the necessary payroll forms.</a:t>
            </a:r>
            <a:r>
              <a:rPr lang="en-US" sz="1400" dirty="0">
                <a:latin typeface="Calibri" panose="020F0502020204030204" charset="0"/>
                <a:ea typeface="Yu Gothic UI" panose="020B0500000000000000" charset="-128"/>
                <a:cs typeface="Calibri" panose="020F0502020204030204" charset="0"/>
                <a:sym typeface="Arial" panose="020B0604020202020204" pitchFamily="34" charset="0"/>
              </a:rPr>
              <a:t> You will be paid the week (on Thursday) following the election.</a:t>
            </a:r>
            <a:endParaRPr lang="en-US" sz="1400" b="1" dirty="0">
              <a:solidFill>
                <a:srgbClr val="C00000"/>
              </a:solidFill>
              <a:latin typeface="Calibri" panose="020F0502020204030204" charset="0"/>
              <a:ea typeface="Yu Gothic UI" panose="020B0500000000000000" charset="-128"/>
              <a:cs typeface="Calibri" panose="020F0502020204030204" charset="0"/>
              <a:sym typeface="Arial" panose="020B0604020202020204" pitchFamily="34" charset="0"/>
            </a:endParaRPr>
          </a:p>
        </p:txBody>
      </p:sp>
      <p:sp>
        <p:nvSpPr>
          <p:cNvPr id="20" name="稻壳儿春秋广告/盗版必究        原创来源：http://chn.docer.com/works?userid=199329941#!/work_time"/>
          <p:cNvSpPr/>
          <p:nvPr/>
        </p:nvSpPr>
        <p:spPr>
          <a:xfrm>
            <a:off x="695325" y="2559541"/>
            <a:ext cx="2722880" cy="1056640"/>
          </a:xfrm>
          <a:prstGeom prst="roundRect">
            <a:avLst>
              <a:gd name="adj" fmla="val 50000"/>
            </a:avLst>
          </a:pr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 name="稻壳儿春秋广告/盗版必究        原创来源：http://chn.docer.com/works?userid=199329941#!/work_time"/>
          <p:cNvSpPr txBox="1"/>
          <p:nvPr/>
        </p:nvSpPr>
        <p:spPr>
          <a:xfrm>
            <a:off x="1640205" y="2914015"/>
            <a:ext cx="1483995" cy="368300"/>
          </a:xfrm>
          <a:prstGeom prst="rect">
            <a:avLst/>
          </a:prstGeom>
          <a:noFill/>
        </p:spPr>
        <p:txBody>
          <a:bodyPr wrap="square" rtlCol="0">
            <a:spAutoFit/>
          </a:bodyPr>
          <a:lstStyle/>
          <a:p>
            <a:r>
              <a:rPr lang="en-US" altLang="zh-CN"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Taxes</a:t>
            </a:r>
            <a:endParaRPr lang="en-US" altLang="zh-CN"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3" name="稻壳儿春秋广告/盗版必究        原创来源：http://chn.docer.com/works?userid=199329941#!/work_time"/>
          <p:cNvSpPr txBox="1"/>
          <p:nvPr/>
        </p:nvSpPr>
        <p:spPr>
          <a:xfrm>
            <a:off x="3740785" y="2795270"/>
            <a:ext cx="8133080" cy="414020"/>
          </a:xfrm>
          <a:prstGeom prst="rect">
            <a:avLst/>
          </a:prstGeom>
          <a:noFill/>
        </p:spPr>
        <p:txBody>
          <a:bodyPr wrap="square" rtlCol="0">
            <a:spAutoFit/>
          </a:bodyPr>
          <a:lstStyle/>
          <a:p>
            <a:pPr>
              <a:lnSpc>
                <a:spcPct val="150000"/>
              </a:lnSpc>
            </a:pPr>
            <a:r>
              <a:rPr lang="en-US" sz="1400" dirty="0">
                <a:latin typeface="Calibri" panose="020F0502020204030204" charset="0"/>
                <a:ea typeface="Yu Gothic UI" panose="020B0500000000000000" charset="-128"/>
                <a:cs typeface="Calibri" panose="020F0502020204030204" charset="0"/>
                <a:sym typeface="Arial" panose="020B0604020202020204" pitchFamily="34" charset="0"/>
              </a:rPr>
              <a:t>Election pay is considered tax exempt.  </a:t>
            </a:r>
            <a:endParaRPr lang="en-US" altLang="en-US" sz="1400" dirty="0">
              <a:latin typeface="Calibri" panose="020F0502020204030204" charset="0"/>
              <a:ea typeface="Yu Gothic UI" panose="020B0500000000000000" charset="-128"/>
              <a:cs typeface="Calibri" panose="020F0502020204030204" charset="0"/>
              <a:sym typeface="Arial" panose="020B0604020202020204" pitchFamily="34" charset="0"/>
            </a:endParaRPr>
          </a:p>
        </p:txBody>
      </p:sp>
      <p:sp>
        <p:nvSpPr>
          <p:cNvPr id="25" name="稻壳儿春秋广告/盗版必究        原创来源：http://chn.docer.com/works?userid=199329941#!/work_time"/>
          <p:cNvSpPr/>
          <p:nvPr/>
        </p:nvSpPr>
        <p:spPr>
          <a:xfrm>
            <a:off x="695325" y="4002261"/>
            <a:ext cx="2722880" cy="1056640"/>
          </a:xfrm>
          <a:prstGeom prst="roundRect">
            <a:avLst>
              <a:gd name="adj" fmla="val 50000"/>
            </a:avLst>
          </a:pr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 name="稻壳儿春秋广告/盗版必究        原创来源：http://chn.docer.com/works?userid=199329941#!/work_time"/>
          <p:cNvSpPr txBox="1"/>
          <p:nvPr/>
        </p:nvSpPr>
        <p:spPr>
          <a:xfrm>
            <a:off x="1640220" y="4345915"/>
            <a:ext cx="1837662" cy="368300"/>
          </a:xfrm>
          <a:prstGeom prst="rect">
            <a:avLst/>
          </a:prstGeom>
          <a:noFill/>
        </p:spPr>
        <p:txBody>
          <a:bodyPr wrap="square" rtlCol="0">
            <a:spAutoFit/>
          </a:bodyPr>
          <a:lstStyle/>
          <a:p>
            <a:r>
              <a:rPr lang="en-US" altLang="zh-CN"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Forms</a:t>
            </a:r>
            <a:endParaRPr lang="en-US" altLang="zh-CN"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8" name="稻壳儿春秋广告/盗版必究        原创来源：http://chn.docer.com/works?userid=199329941#!/work_time"/>
          <p:cNvSpPr txBox="1"/>
          <p:nvPr/>
        </p:nvSpPr>
        <p:spPr>
          <a:xfrm>
            <a:off x="3740785" y="4323715"/>
            <a:ext cx="7970520" cy="414020"/>
          </a:xfrm>
          <a:prstGeom prst="rect">
            <a:avLst/>
          </a:prstGeom>
          <a:noFill/>
        </p:spPr>
        <p:txBody>
          <a:bodyPr wrap="square" rtlCol="0">
            <a:spAutoFit/>
          </a:bodyPr>
          <a:lstStyle/>
          <a:p>
            <a:pPr>
              <a:lnSpc>
                <a:spcPct val="150000"/>
              </a:lnSpc>
            </a:pPr>
            <a:r>
              <a:rPr lang="en-US" sz="1400" b="1" dirty="0">
                <a:latin typeface="Calibri" panose="020F0502020204030204" charset="0"/>
                <a:ea typeface="Yu Gothic UI" panose="020B0500000000000000" charset="-128"/>
                <a:cs typeface="Calibri" panose="020F0502020204030204" charset="0"/>
                <a:sym typeface="Arial" panose="020B0604020202020204" pitchFamily="34" charset="0"/>
              </a:rPr>
              <a:t>(A)</a:t>
            </a:r>
            <a:r>
              <a:rPr lang="en-US" sz="1400" dirty="0">
                <a:latin typeface="Calibri" panose="020F0502020204030204" charset="0"/>
                <a:ea typeface="Yu Gothic UI" panose="020B0500000000000000" charset="-128"/>
                <a:cs typeface="Calibri" panose="020F0502020204030204" charset="0"/>
                <a:sym typeface="Arial" panose="020B0604020202020204" pitchFamily="34" charset="0"/>
              </a:rPr>
              <a:t> Federal W-4; </a:t>
            </a:r>
            <a:r>
              <a:rPr lang="en-US" sz="1400" b="1" dirty="0">
                <a:latin typeface="Calibri" panose="020F0502020204030204" charset="0"/>
                <a:ea typeface="Yu Gothic UI" panose="020B0500000000000000" charset="-128"/>
                <a:cs typeface="Calibri" panose="020F0502020204030204" charset="0"/>
                <a:sym typeface="Arial" panose="020B0604020202020204" pitchFamily="34" charset="0"/>
              </a:rPr>
              <a:t>(B)</a:t>
            </a:r>
            <a:r>
              <a:rPr lang="en-US" sz="1400" dirty="0">
                <a:latin typeface="Calibri" panose="020F0502020204030204" charset="0"/>
                <a:ea typeface="Yu Gothic UI" panose="020B0500000000000000" charset="-128"/>
                <a:cs typeface="Calibri" panose="020F0502020204030204" charset="0"/>
                <a:sym typeface="Arial" panose="020B0604020202020204" pitchFamily="34" charset="0"/>
              </a:rPr>
              <a:t> CT State W-4; </a:t>
            </a:r>
            <a:r>
              <a:rPr lang="en-US" sz="1400" b="1" dirty="0">
                <a:latin typeface="Calibri" panose="020F0502020204030204" charset="0"/>
                <a:ea typeface="Yu Gothic UI" panose="020B0500000000000000" charset="-128"/>
                <a:cs typeface="Calibri" panose="020F0502020204030204" charset="0"/>
                <a:sym typeface="Arial" panose="020B0604020202020204" pitchFamily="34" charset="0"/>
              </a:rPr>
              <a:t>(C)</a:t>
            </a:r>
            <a:r>
              <a:rPr lang="en-US" sz="1400" dirty="0">
                <a:latin typeface="Calibri" panose="020F0502020204030204" charset="0"/>
                <a:ea typeface="Yu Gothic UI" panose="020B0500000000000000" charset="-128"/>
                <a:cs typeface="Calibri" panose="020F0502020204030204" charset="0"/>
                <a:sym typeface="Arial" panose="020B0604020202020204" pitchFamily="34" charset="0"/>
              </a:rPr>
              <a:t> Employee Information form; </a:t>
            </a:r>
            <a:r>
              <a:rPr lang="en-US" sz="1400" b="1" dirty="0">
                <a:latin typeface="Calibri" panose="020F0502020204030204" charset="0"/>
                <a:ea typeface="Yu Gothic UI" panose="020B0500000000000000" charset="-128"/>
                <a:cs typeface="Calibri" panose="020F0502020204030204" charset="0"/>
                <a:sym typeface="Arial" panose="020B0604020202020204" pitchFamily="34" charset="0"/>
              </a:rPr>
              <a:t>(D) </a:t>
            </a:r>
            <a:r>
              <a:rPr lang="en-US" sz="1400" dirty="0">
                <a:latin typeface="Calibri" panose="020F0502020204030204" charset="0"/>
                <a:ea typeface="Yu Gothic UI" panose="020B0500000000000000" charset="-128"/>
                <a:cs typeface="Calibri" panose="020F0502020204030204" charset="0"/>
                <a:sym typeface="Arial" panose="020B0604020202020204" pitchFamily="34" charset="0"/>
              </a:rPr>
              <a:t>Direct Deposit Form </a:t>
            </a:r>
            <a:endParaRPr lang="en-US" sz="1400" dirty="0">
              <a:latin typeface="Calibri" panose="020F0502020204030204" charset="0"/>
              <a:ea typeface="Yu Gothic UI" panose="020B0500000000000000" charset="-128"/>
              <a:cs typeface="Calibri" panose="020F0502020204030204" charset="0"/>
              <a:sym typeface="Arial" panose="020B0604020202020204" pitchFamily="34" charset="0"/>
            </a:endParaRPr>
          </a:p>
        </p:txBody>
      </p:sp>
      <p:sp>
        <p:nvSpPr>
          <p:cNvPr id="8" name="稻壳儿春秋广告/盗版必究        原创来源：http://chn.docer.com/works?userid=199329941#!/work_time"/>
          <p:cNvSpPr/>
          <p:nvPr/>
        </p:nvSpPr>
        <p:spPr>
          <a:xfrm>
            <a:off x="695325" y="5444981"/>
            <a:ext cx="2722880" cy="1056640"/>
          </a:xfrm>
          <a:prstGeom prst="roundRect">
            <a:avLst>
              <a:gd name="adj" fmla="val 50000"/>
            </a:avLst>
          </a:pr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稻壳儿春秋广告/盗版必究        原创来源：http://chn.docer.com/works?userid=199329941#!/work_time"/>
          <p:cNvSpPr txBox="1"/>
          <p:nvPr/>
        </p:nvSpPr>
        <p:spPr>
          <a:xfrm>
            <a:off x="1551305" y="5794375"/>
            <a:ext cx="1522730" cy="368300"/>
          </a:xfrm>
          <a:prstGeom prst="rect">
            <a:avLst/>
          </a:prstGeom>
          <a:noFill/>
        </p:spPr>
        <p:txBody>
          <a:bodyPr wrap="square" rtlCol="0">
            <a:spAutoFit/>
          </a:bodyPr>
          <a:p>
            <a:r>
              <a:rPr lang="en-US" altLang="zh-CN"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Contact</a:t>
            </a:r>
            <a:endParaRPr lang="en-US" altLang="zh-CN"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2" name="稻壳儿春秋广告/盗版必究        原创来源：http://chn.docer.com/works?userid=199329941#!/work_time"/>
          <p:cNvSpPr txBox="1"/>
          <p:nvPr/>
        </p:nvSpPr>
        <p:spPr>
          <a:xfrm>
            <a:off x="3690620" y="5756275"/>
            <a:ext cx="8068945" cy="414020"/>
          </a:xfrm>
          <a:prstGeom prst="rect">
            <a:avLst/>
          </a:prstGeom>
          <a:noFill/>
        </p:spPr>
        <p:txBody>
          <a:bodyPr wrap="square" rtlCol="0">
            <a:spAutoFit/>
          </a:bodyPr>
          <a:p>
            <a:pPr>
              <a:lnSpc>
                <a:spcPct val="150000"/>
              </a:lnSpc>
            </a:pPr>
            <a:r>
              <a:rPr lang="en-US" sz="1400" dirty="0">
                <a:latin typeface="Calibri" panose="020F0502020204030204" charset="0"/>
                <a:ea typeface="Yu Gothic UI" panose="020B0500000000000000" charset="-128"/>
                <a:cs typeface="Calibri" panose="020F0502020204030204" charset="0"/>
                <a:sym typeface="Arial" panose="020B0604020202020204" pitchFamily="34" charset="0"/>
              </a:rPr>
              <a:t>Direct all payroll questions and completed forms to </a:t>
            </a:r>
            <a:r>
              <a:rPr lang="en-US" sz="1400" b="1" dirty="0">
                <a:latin typeface="Calibri" panose="020F0502020204030204" charset="0"/>
                <a:ea typeface="Yu Gothic UI" panose="020B0500000000000000" charset="-128"/>
                <a:cs typeface="Calibri" panose="020F0502020204030204" charset="0"/>
                <a:sym typeface="Arial" panose="020B0604020202020204" pitchFamily="34" charset="0"/>
              </a:rPr>
              <a:t>&lt;ENTER PAYROLL CONTACT/EMAIL&gt;</a:t>
            </a:r>
            <a:endParaRPr lang="en-US" sz="1400" b="1" dirty="0">
              <a:latin typeface="Calibri" panose="020F0502020204030204" charset="0"/>
              <a:ea typeface="Yu Gothic UI" panose="020B0500000000000000" charset="-128"/>
              <a:cs typeface="Calibri" panose="020F0502020204030204" charset="0"/>
              <a:sym typeface="Arial" panose="020B0604020202020204" pitchFamily="3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30835"/>
            <a:ext cx="5560695"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Election Day Registration (Process)</a:t>
            </a:r>
            <a:endParaRPr lang="en-US" altLang="zh-CN" sz="2000" i="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7" name="Text Box 6"/>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
        <p:nvSpPr>
          <p:cNvPr id="4" name="Text Box 3"/>
          <p:cNvSpPr txBox="1"/>
          <p:nvPr/>
        </p:nvSpPr>
        <p:spPr>
          <a:xfrm>
            <a:off x="659130" y="882015"/>
            <a:ext cx="10542905" cy="4584700"/>
          </a:xfrm>
          <a:prstGeom prst="rect">
            <a:avLst/>
          </a:prstGeom>
          <a:noFill/>
        </p:spPr>
        <p:txBody>
          <a:bodyPr wrap="square" rtlCol="0">
            <a:spAutoFit/>
          </a:bodyPr>
          <a:p>
            <a:pPr lvl="0" indent="0" algn="l">
              <a:buFont typeface="Segoe Print" panose="02000600000000000000" charset="0"/>
              <a:buNone/>
            </a:pPr>
            <a:r>
              <a:rPr lang="en-US" sz="2000" b="1">
                <a:latin typeface="Calibri" panose="020F0502020204030204" charset="0"/>
                <a:cs typeface="Calibri" panose="020F0502020204030204" charset="0"/>
              </a:rPr>
              <a:t>High level </a:t>
            </a:r>
            <a:r>
              <a:rPr lang="en-US" sz="2000">
                <a:latin typeface="Calibri" panose="020F0502020204030204" charset="0"/>
                <a:cs typeface="Calibri" panose="020F0502020204030204" charset="0"/>
              </a:rPr>
              <a:t>voting process for Election Day Registration </a:t>
            </a:r>
            <a:r>
              <a:rPr lang="en-US" sz="1600">
                <a:latin typeface="Calibri" panose="020F0502020204030204" charset="0"/>
                <a:cs typeface="Calibri" panose="020F0502020204030204" charset="0"/>
              </a:rPr>
              <a:t>(for a person not already registered anywhere in CT)</a:t>
            </a:r>
            <a:endParaRPr lang="en-US" sz="1600">
              <a:latin typeface="Calibri" panose="020F0502020204030204" charset="0"/>
              <a:cs typeface="Calibri" panose="020F0502020204030204" charset="0"/>
            </a:endParaRPr>
          </a:p>
          <a:p>
            <a:pPr lvl="0" indent="0" algn="l">
              <a:buFont typeface="Segoe Print" panose="02000600000000000000" charset="0"/>
              <a:buNone/>
            </a:pPr>
            <a:endParaRPr lang="en-US" sz="1600">
              <a:latin typeface="Calibri" panose="020F0502020204030204" charset="0"/>
              <a:cs typeface="Calibri" panose="020F0502020204030204" charset="0"/>
            </a:endParaRPr>
          </a:p>
          <a:p>
            <a:pPr lvl="1" indent="0" algn="l">
              <a:buFont typeface="Segoe Print" panose="02000600000000000000" charset="0"/>
              <a:buNone/>
            </a:pPr>
            <a:r>
              <a:rPr lang="en-US" sz="2000" b="1">
                <a:latin typeface="Calibri" panose="020F0502020204030204" charset="0"/>
                <a:cs typeface="Calibri" panose="020F0502020204030204" charset="0"/>
              </a:rPr>
              <a:t>1) </a:t>
            </a:r>
            <a:r>
              <a:rPr lang="en-US" sz="2000">
                <a:latin typeface="Calibri" panose="020F0502020204030204" charset="0"/>
                <a:cs typeface="Calibri" panose="020F0502020204030204" charset="0"/>
              </a:rPr>
              <a:t>The perspective voter arrives, complete voter registration card and EDR Form</a:t>
            </a:r>
            <a:endParaRPr lang="en-US" sz="2000">
              <a:latin typeface="Calibri" panose="020F0502020204030204" charset="0"/>
              <a:cs typeface="Calibri" panose="020F0502020204030204" charset="0"/>
            </a:endParaRPr>
          </a:p>
          <a:p>
            <a:pPr lvl="1" indent="0" algn="l">
              <a:buFont typeface="Segoe Print" panose="02000600000000000000" charset="0"/>
              <a:buNone/>
            </a:pPr>
            <a:r>
              <a:rPr lang="en-US" sz="2000" b="1">
                <a:latin typeface="Calibri" panose="020F0502020204030204" charset="0"/>
                <a:cs typeface="Calibri" panose="020F0502020204030204" charset="0"/>
              </a:rPr>
              <a:t>2) </a:t>
            </a:r>
            <a:r>
              <a:rPr lang="en-US" sz="2000">
                <a:latin typeface="Calibri" panose="020F0502020204030204" charset="0"/>
                <a:cs typeface="Calibri" panose="020F0502020204030204" charset="0"/>
              </a:rPr>
              <a:t>The perspective voter hands forms and Identification to checkers (Asst. Registrars).  ARV confirms provided authentication for validity and confirm person is who they say they are.</a:t>
            </a:r>
            <a:endParaRPr lang="en-US" sz="2000">
              <a:latin typeface="Calibri" panose="020F0502020204030204" charset="0"/>
              <a:cs typeface="Calibri" panose="020F0502020204030204" charset="0"/>
            </a:endParaRPr>
          </a:p>
          <a:p>
            <a:pPr lvl="1" indent="0" algn="l">
              <a:buFont typeface="Segoe Print" panose="02000600000000000000" charset="0"/>
              <a:buNone/>
            </a:pPr>
            <a:r>
              <a:rPr lang="en-US" sz="2000" b="1">
                <a:latin typeface="Calibri" panose="020F0502020204030204" charset="0"/>
                <a:cs typeface="Calibri" panose="020F0502020204030204" charset="0"/>
              </a:rPr>
              <a:t>3) </a:t>
            </a:r>
            <a:r>
              <a:rPr lang="en-US" sz="2000">
                <a:latin typeface="Calibri" panose="020F0502020204030204" charset="0"/>
                <a:cs typeface="Calibri" panose="020F0502020204030204" charset="0"/>
              </a:rPr>
              <a:t>ARV searches CVRS for person by name and birth day. </a:t>
            </a:r>
            <a:r>
              <a:rPr lang="en-US" sz="1600">
                <a:latin typeface="Calibri" panose="020F0502020204030204" charset="0"/>
                <a:cs typeface="Calibri" panose="020F0502020204030204" charset="0"/>
              </a:rPr>
              <a:t>(person not found anywhere in CT)</a:t>
            </a:r>
            <a:endParaRPr lang="en-US" sz="2000">
              <a:latin typeface="Calibri" panose="020F0502020204030204" charset="0"/>
              <a:cs typeface="Calibri" panose="020F0502020204030204" charset="0"/>
            </a:endParaRPr>
          </a:p>
          <a:p>
            <a:pPr lvl="1" indent="0" algn="l">
              <a:buFont typeface="Segoe Print" panose="02000600000000000000" charset="0"/>
              <a:buNone/>
            </a:pPr>
            <a:r>
              <a:rPr lang="en-US" sz="2000" b="1">
                <a:latin typeface="Calibri" panose="020F0502020204030204" charset="0"/>
                <a:cs typeface="Calibri" panose="020F0502020204030204" charset="0"/>
              </a:rPr>
              <a:t>4) </a:t>
            </a:r>
            <a:r>
              <a:rPr lang="en-US" sz="2000">
                <a:latin typeface="Calibri" panose="020F0502020204030204" charset="0"/>
                <a:cs typeface="Calibri" panose="020F0502020204030204" charset="0"/>
              </a:rPr>
              <a:t>ARV then registers the person as a new voter in Naugatuck.</a:t>
            </a:r>
            <a:endParaRPr lang="en-US" sz="2000">
              <a:latin typeface="Calibri" panose="020F0502020204030204" charset="0"/>
              <a:cs typeface="Calibri" panose="020F0502020204030204" charset="0"/>
            </a:endParaRPr>
          </a:p>
          <a:p>
            <a:pPr lvl="1" indent="0" algn="l">
              <a:buFont typeface="Segoe Print" panose="02000600000000000000" charset="0"/>
              <a:buNone/>
            </a:pPr>
            <a:r>
              <a:rPr lang="en-US" sz="2000" b="1">
                <a:latin typeface="Calibri" panose="020F0502020204030204" charset="0"/>
                <a:cs typeface="Calibri" panose="020F0502020204030204" charset="0"/>
              </a:rPr>
              <a:t>5) </a:t>
            </a:r>
            <a:r>
              <a:rPr lang="en-US" sz="2000">
                <a:latin typeface="Calibri" panose="020F0502020204030204" charset="0"/>
                <a:cs typeface="Calibri" panose="020F0502020204030204" charset="0"/>
              </a:rPr>
              <a:t>ARV prints out TWO copies of the new voter conformation letter. </a:t>
            </a:r>
            <a:endParaRPr lang="en-US" sz="2000">
              <a:latin typeface="Calibri" panose="020F0502020204030204" charset="0"/>
              <a:cs typeface="Calibri" panose="020F0502020204030204" charset="0"/>
            </a:endParaRPr>
          </a:p>
          <a:p>
            <a:pPr lvl="1" indent="0" algn="l">
              <a:buFont typeface="Segoe Print" panose="02000600000000000000" charset="0"/>
              <a:buNone/>
            </a:pPr>
            <a:r>
              <a:rPr lang="en-US">
                <a:latin typeface="Calibri" panose="020F0502020204030204" charset="0"/>
                <a:cs typeface="Calibri" panose="020F0502020204030204" charset="0"/>
              </a:rPr>
              <a:t>	a) Attach one copy to the completed Voter Reg card and EDR form</a:t>
            </a:r>
            <a:endParaRPr lang="en-US">
              <a:latin typeface="Calibri" panose="020F0502020204030204" charset="0"/>
              <a:cs typeface="Calibri" panose="020F0502020204030204" charset="0"/>
            </a:endParaRPr>
          </a:p>
          <a:p>
            <a:pPr lvl="1" indent="0" algn="l">
              <a:buFont typeface="Segoe Print" panose="02000600000000000000" charset="0"/>
              <a:buNone/>
            </a:pPr>
            <a:r>
              <a:rPr lang="en-US">
                <a:latin typeface="Calibri" panose="020F0502020204030204" charset="0"/>
                <a:cs typeface="Calibri" panose="020F0502020204030204" charset="0"/>
              </a:rPr>
              <a:t>	b) Give the second copy to the voter and direct them to the ballot clerk</a:t>
            </a:r>
            <a:endParaRPr lang="en-US">
              <a:latin typeface="Calibri" panose="020F0502020204030204" charset="0"/>
              <a:cs typeface="Calibri" panose="020F0502020204030204" charset="0"/>
            </a:endParaRPr>
          </a:p>
          <a:p>
            <a:pPr lvl="1" indent="0" algn="l">
              <a:buFont typeface="Segoe Print" panose="02000600000000000000" charset="0"/>
              <a:buNone/>
            </a:pPr>
            <a:r>
              <a:rPr lang="en-US" sz="2000" b="1">
                <a:latin typeface="Calibri" panose="020F0502020204030204" charset="0"/>
                <a:cs typeface="Calibri" panose="020F0502020204030204" charset="0"/>
              </a:rPr>
              <a:t>6) </a:t>
            </a:r>
            <a:r>
              <a:rPr lang="en-US" sz="2000">
                <a:latin typeface="Calibri" panose="020F0502020204030204" charset="0"/>
                <a:cs typeface="Calibri" panose="020F0502020204030204" charset="0"/>
              </a:rPr>
              <a:t>Ballot clerk asks for the New Voter Conformation letter.  They give the voter a ballot corresponding to their assigned district.  Ballot Clerk KEEPS the letter. </a:t>
            </a:r>
            <a:endParaRPr lang="en-US" sz="2000">
              <a:latin typeface="Calibri" panose="020F0502020204030204" charset="0"/>
              <a:cs typeface="Calibri" panose="020F0502020204030204" charset="0"/>
            </a:endParaRPr>
          </a:p>
          <a:p>
            <a:pPr lvl="1" indent="0" algn="l">
              <a:buFont typeface="Segoe Print" panose="02000600000000000000" charset="0"/>
              <a:buNone/>
            </a:pPr>
            <a:r>
              <a:rPr lang="en-US" sz="2000">
                <a:latin typeface="Calibri" panose="020F0502020204030204" charset="0"/>
                <a:cs typeface="Calibri" panose="020F0502020204030204" charset="0"/>
              </a:rPr>
              <a:t>	</a:t>
            </a:r>
            <a:r>
              <a:rPr lang="en-US" b="1">
                <a:latin typeface="Calibri" panose="020F0502020204030204" charset="0"/>
                <a:cs typeface="Calibri" panose="020F0502020204030204" charset="0"/>
              </a:rPr>
              <a:t>NOTE:</a:t>
            </a:r>
            <a:r>
              <a:rPr lang="en-US">
                <a:latin typeface="Calibri" panose="020F0502020204030204" charset="0"/>
                <a:cs typeface="Calibri" panose="020F0502020204030204" charset="0"/>
              </a:rPr>
              <a:t> This letter will be mailed back to the voter after the election </a:t>
            </a:r>
            <a:endParaRPr lang="en-US">
              <a:latin typeface="Calibri" panose="020F0502020204030204" charset="0"/>
              <a:cs typeface="Calibri" panose="020F0502020204030204" charset="0"/>
            </a:endParaRPr>
          </a:p>
          <a:p>
            <a:pPr lvl="1" indent="0" algn="l">
              <a:buFont typeface="Segoe Print" panose="02000600000000000000" charset="0"/>
              <a:buNone/>
            </a:pPr>
            <a:r>
              <a:rPr lang="en-US" sz="2000" b="1">
                <a:latin typeface="Calibri" panose="020F0502020204030204" charset="0"/>
                <a:cs typeface="Calibri" panose="020F0502020204030204" charset="0"/>
              </a:rPr>
              <a:t>7) </a:t>
            </a:r>
            <a:r>
              <a:rPr lang="en-US" sz="2000">
                <a:latin typeface="Calibri" panose="020F0502020204030204" charset="0"/>
                <a:cs typeface="Calibri" panose="020F0502020204030204" charset="0"/>
              </a:rPr>
              <a:t>Direct the voter to the voting booths.   Voter completes ballot.</a:t>
            </a:r>
            <a:endParaRPr lang="en-US" sz="2000">
              <a:latin typeface="Calibri" panose="020F0502020204030204" charset="0"/>
              <a:cs typeface="Calibri" panose="020F0502020204030204" charset="0"/>
            </a:endParaRPr>
          </a:p>
          <a:p>
            <a:pPr lvl="1" indent="0" algn="l">
              <a:buFont typeface="Segoe Print" panose="02000600000000000000" charset="0"/>
              <a:buNone/>
            </a:pPr>
            <a:r>
              <a:rPr lang="en-US" sz="2000" b="1">
                <a:latin typeface="Calibri" panose="020F0502020204030204" charset="0"/>
                <a:cs typeface="Calibri" panose="020F0502020204030204" charset="0"/>
              </a:rPr>
              <a:t>8) </a:t>
            </a:r>
            <a:r>
              <a:rPr lang="en-US" sz="2000">
                <a:latin typeface="Calibri" panose="020F0502020204030204" charset="0"/>
                <a:cs typeface="Calibri" panose="020F0502020204030204" charset="0"/>
              </a:rPr>
              <a:t>Voter places ballot in to tabulator, takes ‘I Voted’ sticker and promptly leaves the building.</a:t>
            </a:r>
            <a:endParaRPr lang="en-US" sz="2000">
              <a:latin typeface="Calibri" panose="020F0502020204030204" charset="0"/>
              <a:cs typeface="Calibri" panose="020F050202020403020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pic>
        <p:nvPicPr>
          <p:cNvPr id="53" name="稻壳儿春秋广告/盗版必究        原创来源：http://chn.docer.com/works?userid=199329941#!/work_time" descr="C:\Users\Matthew Katra\Pictures\StFrancis.jpgStFrancis"/>
          <p:cNvPicPr>
            <a:picLocks noGrp="1" noChangeAspect="1"/>
          </p:cNvPicPr>
          <p:nvPr>
            <p:ph type="pic" sz="quarter" idx="10"/>
          </p:nvPr>
        </p:nvPicPr>
        <p:blipFill>
          <a:blip r:embed="rId1"/>
          <a:srcRect/>
          <a:stretch>
            <a:fillRect/>
          </a:stretch>
        </p:blipFill>
        <p:spPr>
          <a:xfrm>
            <a:off x="0" y="635"/>
            <a:ext cx="6075045" cy="6857365"/>
          </a:xfrm>
        </p:spPr>
      </p:pic>
      <p:sp>
        <p:nvSpPr>
          <p:cNvPr id="29" name="稻壳儿春秋广告/盗版必究        原创来源：http://chn.docer.com/works?userid=199329941#!/work_time"/>
          <p:cNvSpPr txBox="1"/>
          <p:nvPr/>
        </p:nvSpPr>
        <p:spPr>
          <a:xfrm>
            <a:off x="6449770" y="3104943"/>
            <a:ext cx="5086910" cy="755650"/>
          </a:xfrm>
          <a:prstGeom prst="rect">
            <a:avLst/>
          </a:prstGeom>
          <a:noFill/>
        </p:spPr>
        <p:txBody>
          <a:bodyPr wrap="square" rtlCol="0">
            <a:spAutoFit/>
          </a:bodyPr>
          <a:lstStyle/>
          <a:p>
            <a:pPr lvl="0" algn="r">
              <a:lnSpc>
                <a:spcPct val="120000"/>
              </a:lnSpc>
            </a:pPr>
            <a:r>
              <a:rPr lang="en-US" altLang="zh-CN" sz="3600" b="1"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QUESTIONS?</a:t>
            </a:r>
            <a:r>
              <a:rPr lang="en-US" altLang="zh-CN" sz="3600" dirty="0">
                <a:solidFill>
                  <a:prstClr val="black"/>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 </a:t>
            </a:r>
            <a:endParaRPr lang="en-US" altLang="zh-CN" sz="3600" dirty="0">
              <a:solidFill>
                <a:prstClr val="black"/>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4" name="稻壳儿春秋广告/盗版必究        原创来源：http://chn.docer.com/works?userid=199329941#!/work_time"/>
          <p:cNvSpPr/>
          <p:nvPr/>
        </p:nvSpPr>
        <p:spPr>
          <a:xfrm>
            <a:off x="1735715" y="1"/>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25" name="稻壳儿春秋广告/盗版必究        原创来源：http://chn.docer.com/works?userid=199329941#!/work_time"/>
          <p:cNvSpPr/>
          <p:nvPr/>
        </p:nvSpPr>
        <p:spPr>
          <a:xfrm>
            <a:off x="4350363" y="1714500"/>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27" name="稻壳儿春秋广告/盗版必究        原创来源：http://chn.docer.com/works?userid=199329941#!/work_time"/>
          <p:cNvSpPr/>
          <p:nvPr/>
        </p:nvSpPr>
        <p:spPr>
          <a:xfrm flipV="1">
            <a:off x="1735715" y="5143501"/>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28" name="稻壳儿春秋广告/盗版必究        原创来源：http://chn.docer.com/works?userid=199329941#!/work_time"/>
          <p:cNvSpPr/>
          <p:nvPr/>
        </p:nvSpPr>
        <p:spPr>
          <a:xfrm flipV="1">
            <a:off x="4350363" y="3429002"/>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pic>
        <p:nvPicPr>
          <p:cNvPr id="53" name="稻壳儿春秋广告/盗版必究        原创来源：http://chn.docer.com/works?userid=199329941#!/work_time" descr="C:\Users\Matthew Katra\Documents\NaugatuckPolitics\RegistrarOfVoters\Redistricting\cfiles31695.jpgcfiles31695"/>
          <p:cNvPicPr>
            <a:picLocks noGrp="1" noChangeAspect="1"/>
          </p:cNvPicPr>
          <p:nvPr>
            <p:ph type="pic" sz="quarter" idx="10"/>
          </p:nvPr>
        </p:nvPicPr>
        <p:blipFill>
          <a:blip r:embed="rId1"/>
          <a:srcRect/>
          <a:stretch>
            <a:fillRect/>
          </a:stretch>
        </p:blipFill>
        <p:spPr>
          <a:xfrm>
            <a:off x="0" y="0"/>
            <a:ext cx="6075045" cy="6858000"/>
          </a:xfrm>
        </p:spPr>
      </p:pic>
      <p:sp>
        <p:nvSpPr>
          <p:cNvPr id="29" name="稻壳儿春秋广告/盗版必究        原创来源：http://chn.docer.com/works?userid=199329941#!/work_time"/>
          <p:cNvSpPr txBox="1"/>
          <p:nvPr/>
        </p:nvSpPr>
        <p:spPr>
          <a:xfrm>
            <a:off x="6326580" y="3050968"/>
            <a:ext cx="5086910" cy="755650"/>
          </a:xfrm>
          <a:prstGeom prst="rect">
            <a:avLst/>
          </a:prstGeom>
          <a:noFill/>
        </p:spPr>
        <p:txBody>
          <a:bodyPr wrap="square" rtlCol="0">
            <a:spAutoFit/>
          </a:bodyPr>
          <a:lstStyle/>
          <a:p>
            <a:pPr lvl="0" algn="r">
              <a:lnSpc>
                <a:spcPct val="120000"/>
              </a:lnSpc>
            </a:pPr>
            <a:r>
              <a:rPr lang="en-US" altLang="zh-CN" sz="3600" b="1" dirty="0">
                <a:solidFill>
                  <a:srgbClr val="C00000"/>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THANK YOU</a:t>
            </a:r>
            <a:r>
              <a:rPr lang="en-US" altLang="zh-CN" sz="3600" dirty="0">
                <a:solidFill>
                  <a:prstClr val="black"/>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 </a:t>
            </a:r>
            <a:endParaRPr lang="en-US" altLang="zh-CN" sz="3600" dirty="0">
              <a:solidFill>
                <a:prstClr val="black"/>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4" name="稻壳儿春秋广告/盗版必究        原创来源：http://chn.docer.com/works?userid=199329941#!/work_time"/>
          <p:cNvSpPr/>
          <p:nvPr/>
        </p:nvSpPr>
        <p:spPr>
          <a:xfrm>
            <a:off x="1735715" y="1"/>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25" name="稻壳儿春秋广告/盗版必究        原创来源：http://chn.docer.com/works?userid=199329941#!/work_time"/>
          <p:cNvSpPr/>
          <p:nvPr/>
        </p:nvSpPr>
        <p:spPr>
          <a:xfrm>
            <a:off x="4350363" y="1714500"/>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27" name="稻壳儿春秋广告/盗版必究        原创来源：http://chn.docer.com/works?userid=199329941#!/work_time"/>
          <p:cNvSpPr/>
          <p:nvPr/>
        </p:nvSpPr>
        <p:spPr>
          <a:xfrm flipV="1">
            <a:off x="1735715" y="5143501"/>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28" name="稻壳儿春秋广告/盗版必究        原创来源：http://chn.docer.com/works?userid=199329941#!/work_time"/>
          <p:cNvSpPr/>
          <p:nvPr/>
        </p:nvSpPr>
        <p:spPr>
          <a:xfrm flipV="1">
            <a:off x="4350363" y="3429002"/>
            <a:ext cx="2614648" cy="1714499"/>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55252"/>
            <a:ext cx="2967354"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General Information</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6" name="稻壳儿春秋广告/盗版必究        原创来源：http://chn.docer.com/works?userid=199329941#!/work_time"/>
          <p:cNvSpPr/>
          <p:nvPr/>
        </p:nvSpPr>
        <p:spPr>
          <a:xfrm>
            <a:off x="695325" y="1446530"/>
            <a:ext cx="2698115" cy="2138680"/>
          </a:xfrm>
          <a:prstGeom prst="rect">
            <a:avLst/>
          </a:pr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7" name="稻壳儿春秋广告/盗版必究        原创来源：http://chn.docer.com/works?userid=199329941#!/work_time"/>
          <p:cNvSpPr txBox="1"/>
          <p:nvPr/>
        </p:nvSpPr>
        <p:spPr>
          <a:xfrm>
            <a:off x="867411" y="2469586"/>
            <a:ext cx="2372994" cy="1060450"/>
          </a:xfrm>
          <a:prstGeom prst="rect">
            <a:avLst/>
          </a:prstGeom>
          <a:noFill/>
        </p:spPr>
        <p:txBody>
          <a:bodyPr wrap="square" rtlCol="0">
            <a:spAutoFit/>
          </a:bodyPr>
          <a:lstStyle/>
          <a:p>
            <a:pPr algn="ctr">
              <a:lnSpc>
                <a:spcPct val="150000"/>
              </a:lnSpc>
            </a:pPr>
            <a:r>
              <a:rPr lang="en-US" altLang="zh-CN" sz="105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You must always work in a </a:t>
            </a:r>
            <a:r>
              <a:rPr lang="en-US" altLang="zh-CN" sz="105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NON-PARTISAN</a:t>
            </a:r>
            <a:r>
              <a:rPr lang="en-US" altLang="zh-CN" sz="105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 manner. Do not engage in any conversations of a political nature or any candidate on the ballot.</a:t>
            </a:r>
            <a:endParaRPr lang="en-US" altLang="zh-CN" sz="105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8" name="稻壳儿春秋广告/盗版必究        原创来源：http://chn.docer.com/works?userid=199329941#!/work_time"/>
          <p:cNvSpPr txBox="1"/>
          <p:nvPr/>
        </p:nvSpPr>
        <p:spPr>
          <a:xfrm>
            <a:off x="886460" y="2138680"/>
            <a:ext cx="2409190" cy="368300"/>
          </a:xfrm>
          <a:prstGeom prst="rect">
            <a:avLst/>
          </a:prstGeom>
          <a:noFill/>
        </p:spPr>
        <p:txBody>
          <a:bodyPr wrap="square" rtlCol="0">
            <a:spAutoFit/>
          </a:bodyPr>
          <a:lstStyle/>
          <a:p>
            <a:pPr algn="ctr"/>
            <a:r>
              <a:rPr lang="en-US" altLang="zh-CN"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NON-PARTISAN</a:t>
            </a:r>
            <a:endParaRPr lang="en-US" altLang="zh-CN"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9" name="稻壳儿春秋广告/盗版必究        原创来源：http://chn.docer.com/works?userid=199329941#!/work_time"/>
          <p:cNvSpPr/>
          <p:nvPr/>
        </p:nvSpPr>
        <p:spPr>
          <a:xfrm>
            <a:off x="4746625" y="1446530"/>
            <a:ext cx="2698115" cy="2146300"/>
          </a:xfrm>
          <a:prstGeom prst="rect">
            <a:avLst/>
          </a:pr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0" name="稻壳儿春秋广告/盗版必究        原创来源：http://chn.docer.com/works?userid=199329941#!/work_time"/>
          <p:cNvSpPr txBox="1"/>
          <p:nvPr/>
        </p:nvSpPr>
        <p:spPr>
          <a:xfrm>
            <a:off x="4929188" y="2540071"/>
            <a:ext cx="2372994" cy="818515"/>
          </a:xfrm>
          <a:prstGeom prst="rect">
            <a:avLst/>
          </a:prstGeom>
          <a:noFill/>
        </p:spPr>
        <p:txBody>
          <a:bodyPr wrap="square" rtlCol="0">
            <a:spAutoFit/>
          </a:bodyPr>
          <a:lstStyle/>
          <a:p>
            <a:pPr algn="ctr">
              <a:lnSpc>
                <a:spcPct val="150000"/>
              </a:lnSpc>
            </a:pPr>
            <a:r>
              <a:rPr lang="en-US" sz="105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Do not use cell phones in the polling location </a:t>
            </a:r>
            <a:r>
              <a:rPr lang="en-US" sz="105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except for official communications.</a:t>
            </a:r>
            <a:endParaRPr lang="en-US" sz="105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1" name="稻壳儿春秋广告/盗版必究        原创来源：http://chn.docer.com/works?userid=199329941#!/work_time"/>
          <p:cNvSpPr txBox="1"/>
          <p:nvPr/>
        </p:nvSpPr>
        <p:spPr>
          <a:xfrm>
            <a:off x="4911090" y="2124075"/>
            <a:ext cx="2391410" cy="368300"/>
          </a:xfrm>
          <a:prstGeom prst="rect">
            <a:avLst/>
          </a:prstGeom>
          <a:noFill/>
        </p:spPr>
        <p:txBody>
          <a:bodyPr wrap="square" rtlCol="0">
            <a:spAutoFit/>
          </a:bodyPr>
          <a:lstStyle/>
          <a:p>
            <a:pPr algn="ctr"/>
            <a:r>
              <a:rPr lang="en-US" altLang="zh-CN"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CELL PHONES</a:t>
            </a:r>
            <a:endParaRPr lang="en-US" altLang="zh-CN"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2" name="稻壳儿春秋广告/盗版必究        原创来源：http://chn.docer.com/works?userid=199329941#!/work_time"/>
          <p:cNvSpPr/>
          <p:nvPr/>
        </p:nvSpPr>
        <p:spPr>
          <a:xfrm>
            <a:off x="8798560" y="1446530"/>
            <a:ext cx="2698115" cy="2146300"/>
          </a:xfrm>
          <a:prstGeom prst="rect">
            <a:avLst/>
          </a:pr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3" name="稻壳儿春秋广告/盗版必究        原创来源：http://chn.docer.com/works?userid=199329941#!/work_time"/>
          <p:cNvSpPr txBox="1"/>
          <p:nvPr/>
        </p:nvSpPr>
        <p:spPr>
          <a:xfrm>
            <a:off x="8895715" y="2540000"/>
            <a:ext cx="2571115" cy="818515"/>
          </a:xfrm>
          <a:prstGeom prst="rect">
            <a:avLst/>
          </a:prstGeom>
          <a:noFill/>
        </p:spPr>
        <p:txBody>
          <a:bodyPr wrap="square" rtlCol="0">
            <a:spAutoFit/>
          </a:bodyPr>
          <a:lstStyle/>
          <a:p>
            <a:pPr algn="ctr">
              <a:lnSpc>
                <a:spcPct val="150000"/>
              </a:lnSpc>
            </a:pPr>
            <a:r>
              <a:rPr lang="en-US" sz="105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Each worker should have picked up their manual for the position assigned.  They are available up front.</a:t>
            </a:r>
            <a:endParaRPr lang="en-US" sz="105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4" name="稻壳儿春秋广告/盗版必究        原创来源：http://chn.docer.com/works?userid=199329941#!/work_time"/>
          <p:cNvSpPr txBox="1"/>
          <p:nvPr/>
        </p:nvSpPr>
        <p:spPr>
          <a:xfrm>
            <a:off x="8990965" y="2124075"/>
            <a:ext cx="2305050" cy="368300"/>
          </a:xfrm>
          <a:prstGeom prst="rect">
            <a:avLst/>
          </a:prstGeom>
          <a:noFill/>
        </p:spPr>
        <p:txBody>
          <a:bodyPr wrap="square" rtlCol="0">
            <a:spAutoFit/>
          </a:bodyPr>
          <a:lstStyle/>
          <a:p>
            <a:pPr algn="ctr"/>
            <a:r>
              <a:rPr lang="en-US" altLang="zh-CN"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WORKER MANUAL</a:t>
            </a:r>
            <a:endParaRPr lang="en-US" altLang="zh-CN"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5" name="稻壳儿春秋广告/盗版必究        原创来源：http://chn.docer.com/works?userid=199329941#!/work_time"/>
          <p:cNvSpPr/>
          <p:nvPr/>
        </p:nvSpPr>
        <p:spPr>
          <a:xfrm>
            <a:off x="1536035" y="875253"/>
            <a:ext cx="1143058" cy="1143056"/>
          </a:xfrm>
          <a:prstGeom prst="ellipse">
            <a:avLst/>
          </a:pr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6" name="稻壳儿春秋广告/盗版必究        原创来源：http://chn.docer.com/works?userid=199329941#!/work_time"/>
          <p:cNvSpPr/>
          <p:nvPr/>
        </p:nvSpPr>
        <p:spPr>
          <a:xfrm>
            <a:off x="5524471" y="875253"/>
            <a:ext cx="1143058" cy="1143056"/>
          </a:xfrm>
          <a:prstGeom prst="ellipse">
            <a:avLst/>
          </a:pr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7" name="稻壳儿春秋广告/盗版必究        原创来源：http://chn.docer.com/works?userid=199329941#!/work_time"/>
          <p:cNvSpPr/>
          <p:nvPr/>
        </p:nvSpPr>
        <p:spPr>
          <a:xfrm>
            <a:off x="9576088" y="868268"/>
            <a:ext cx="1143058" cy="1143056"/>
          </a:xfrm>
          <a:prstGeom prst="ellipse">
            <a:avLst/>
          </a:pr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600" b="1">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8" name="稻壳儿春秋广告/盗版必究        原创来源：http://chn.docer.com/works?userid=199329941#!/work_time"/>
          <p:cNvSpPr/>
          <p:nvPr/>
        </p:nvSpPr>
        <p:spPr>
          <a:xfrm>
            <a:off x="1907020" y="1245919"/>
            <a:ext cx="400454" cy="400454"/>
          </a:xfrm>
          <a:prstGeom prst="mathPlus">
            <a:avLst/>
          </a:prstGeom>
          <a:solidFill>
            <a:srgbClr val="E9E9E9"/>
          </a:solidFill>
          <a:ln w="12700">
            <a:miter lim="400000"/>
          </a:ln>
        </p:spPr>
        <p:txBody>
          <a:bodyPr lIns="22860" rIns="22860"/>
          <a:lstStyle/>
          <a:p>
            <a:pPr defTabSz="1219200">
              <a:defRPr sz="4800">
                <a:solidFill>
                  <a:srgbClr val="27282D"/>
                </a:solidFill>
                <a:latin typeface="Calibri" panose="020F0502020204030204"/>
                <a:ea typeface="Calibri" panose="020F0502020204030204"/>
                <a:cs typeface="Calibri" panose="020F0502020204030204"/>
                <a:sym typeface="Calibri" panose="020F0502020204030204"/>
              </a:defRPr>
            </a:pPr>
            <a:endParaRPr sz="2400">
              <a:latin typeface="Arial" panose="020B0604020202020204" pitchFamily="34" charset="0"/>
              <a:cs typeface="Arial" panose="020B0604020202020204" pitchFamily="34" charset="0"/>
              <a:sym typeface="Arial" panose="020B0604020202020204" pitchFamily="34" charset="0"/>
            </a:endParaRPr>
          </a:p>
        </p:txBody>
      </p:sp>
      <p:sp>
        <p:nvSpPr>
          <p:cNvPr id="19" name="稻壳儿春秋广告/盗版必究        原创来源：http://chn.docer.com/works?userid=199329941#!/work_time"/>
          <p:cNvSpPr/>
          <p:nvPr/>
        </p:nvSpPr>
        <p:spPr>
          <a:xfrm>
            <a:off x="695325" y="4368800"/>
            <a:ext cx="2698115" cy="2131695"/>
          </a:xfrm>
          <a:prstGeom prst="rect">
            <a:avLst/>
          </a:pr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0" name="稻壳儿春秋广告/盗版必究        原创来源：http://chn.docer.com/works?userid=199329941#!/work_time"/>
          <p:cNvSpPr txBox="1"/>
          <p:nvPr/>
        </p:nvSpPr>
        <p:spPr>
          <a:xfrm>
            <a:off x="872173" y="5439481"/>
            <a:ext cx="2372994" cy="1060450"/>
          </a:xfrm>
          <a:prstGeom prst="rect">
            <a:avLst/>
          </a:prstGeom>
          <a:noFill/>
        </p:spPr>
        <p:txBody>
          <a:bodyPr wrap="square" rtlCol="0">
            <a:spAutoFit/>
          </a:bodyPr>
          <a:p>
            <a:pPr algn="ctr">
              <a:lnSpc>
                <a:spcPct val="150000"/>
              </a:lnSpc>
            </a:pPr>
            <a:r>
              <a:rPr lang="en-US" sz="105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Please use the parking spots</a:t>
            </a:r>
            <a:r>
              <a:rPr lang="en-US" sz="105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 AWAY</a:t>
            </a:r>
            <a:r>
              <a:rPr lang="en-US" sz="105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 from the main entrance.  Leave the parking spots close to the doors for voters.</a:t>
            </a:r>
            <a:endParaRPr lang="en-US" sz="105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4" name="稻壳儿春秋广告/盗版必究        原创来源：http://chn.docer.com/works?userid=199329941#!/work_time"/>
          <p:cNvSpPr txBox="1"/>
          <p:nvPr/>
        </p:nvSpPr>
        <p:spPr>
          <a:xfrm>
            <a:off x="858520" y="5046345"/>
            <a:ext cx="2391410" cy="368300"/>
          </a:xfrm>
          <a:prstGeom prst="rect">
            <a:avLst/>
          </a:prstGeom>
          <a:noFill/>
        </p:spPr>
        <p:txBody>
          <a:bodyPr wrap="square" rtlCol="0">
            <a:spAutoFit/>
          </a:bodyPr>
          <a:p>
            <a:pPr algn="ctr"/>
            <a:r>
              <a:rPr lang="en-US" altLang="zh-CN"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PARKING </a:t>
            </a:r>
            <a:endParaRPr lang="en-US" altLang="zh-CN"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5" name="稻壳儿春秋广告/盗版必究        原创来源：http://chn.docer.com/works?userid=199329941#!/work_time"/>
          <p:cNvSpPr/>
          <p:nvPr/>
        </p:nvSpPr>
        <p:spPr>
          <a:xfrm>
            <a:off x="1471930" y="3806190"/>
            <a:ext cx="1143000" cy="1163955"/>
          </a:xfrm>
          <a:prstGeom prst="ellipse">
            <a:avLst/>
          </a:pr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6" name="稻壳儿春秋广告/盗版必究        原创来源：http://chn.docer.com/works?userid=199329941#!/work_time"/>
          <p:cNvSpPr/>
          <p:nvPr/>
        </p:nvSpPr>
        <p:spPr>
          <a:xfrm>
            <a:off x="1842770" y="4108450"/>
            <a:ext cx="400685" cy="559435"/>
          </a:xfrm>
          <a:prstGeom prst="frame">
            <a:avLst/>
          </a:prstGeom>
          <a:solidFill>
            <a:srgbClr val="E9E9E9"/>
          </a:solidFill>
          <a:ln w="12700">
            <a:miter lim="400000"/>
          </a:ln>
        </p:spPr>
        <p:txBody>
          <a:bodyPr lIns="22860" rIns="22860"/>
          <a:p>
            <a:pPr defTabSz="1219200">
              <a:defRPr sz="4800">
                <a:solidFill>
                  <a:srgbClr val="27282D"/>
                </a:solidFill>
                <a:latin typeface="Calibri" panose="020F0502020204030204"/>
                <a:ea typeface="Calibri" panose="020F0502020204030204"/>
                <a:cs typeface="Calibri" panose="020F0502020204030204"/>
                <a:sym typeface="Calibri" panose="020F0502020204030204"/>
              </a:defRPr>
            </a:pPr>
            <a:endParaRPr sz="2400">
              <a:latin typeface="Arial" panose="020B0604020202020204" pitchFamily="34" charset="0"/>
              <a:cs typeface="Arial" panose="020B0604020202020204" pitchFamily="34" charset="0"/>
              <a:sym typeface="Arial" panose="020B0604020202020204" pitchFamily="34" charset="0"/>
            </a:endParaRPr>
          </a:p>
        </p:txBody>
      </p:sp>
      <p:sp>
        <p:nvSpPr>
          <p:cNvPr id="28" name="稻壳儿春秋广告/盗版必究        原创来源：http://chn.docer.com/works?userid=199329941#!/work_time"/>
          <p:cNvSpPr/>
          <p:nvPr/>
        </p:nvSpPr>
        <p:spPr>
          <a:xfrm>
            <a:off x="8798560" y="4368800"/>
            <a:ext cx="2698115" cy="2131695"/>
          </a:xfrm>
          <a:prstGeom prst="rect">
            <a:avLst/>
          </a:pr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9" name="稻壳儿春秋广告/盗版必究        原创来源：http://chn.docer.com/works?userid=199329941#!/work_time"/>
          <p:cNvSpPr txBox="1"/>
          <p:nvPr/>
        </p:nvSpPr>
        <p:spPr>
          <a:xfrm>
            <a:off x="8960168" y="5456626"/>
            <a:ext cx="2372994" cy="818515"/>
          </a:xfrm>
          <a:prstGeom prst="rect">
            <a:avLst/>
          </a:prstGeom>
          <a:noFill/>
        </p:spPr>
        <p:txBody>
          <a:bodyPr wrap="square" rtlCol="0">
            <a:spAutoFit/>
          </a:bodyPr>
          <a:p>
            <a:pPr algn="ctr">
              <a:lnSpc>
                <a:spcPct val="150000"/>
              </a:lnSpc>
            </a:pPr>
            <a:r>
              <a:rPr lang="en-US" sz="105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The moderators are</a:t>
            </a:r>
            <a:r>
              <a:rPr lang="en-US" sz="105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 in charge</a:t>
            </a:r>
            <a:r>
              <a:rPr lang="en-US" sz="105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 at each location.  Come to them if you have any questions.</a:t>
            </a:r>
            <a:endParaRPr lang="en-US" sz="105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30" name="稻壳儿春秋广告/盗版必究        原创来源：http://chn.docer.com/works?userid=199329941#!/work_time"/>
          <p:cNvSpPr txBox="1"/>
          <p:nvPr/>
        </p:nvSpPr>
        <p:spPr>
          <a:xfrm>
            <a:off x="8961755" y="5046345"/>
            <a:ext cx="2391410" cy="368300"/>
          </a:xfrm>
          <a:prstGeom prst="rect">
            <a:avLst/>
          </a:prstGeom>
          <a:noFill/>
        </p:spPr>
        <p:txBody>
          <a:bodyPr wrap="square" rtlCol="0">
            <a:spAutoFit/>
          </a:bodyPr>
          <a:p>
            <a:pPr algn="ctr"/>
            <a:r>
              <a:rPr lang="en-US" altLang="zh-CN"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THE BOSS </a:t>
            </a:r>
            <a:endParaRPr lang="en-US" altLang="zh-CN"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31" name="稻壳儿春秋广告/盗版必究        原创来源：http://chn.docer.com/works?userid=199329941#!/work_time"/>
          <p:cNvSpPr/>
          <p:nvPr/>
        </p:nvSpPr>
        <p:spPr>
          <a:xfrm>
            <a:off x="9576435" y="3797300"/>
            <a:ext cx="1143000" cy="1163955"/>
          </a:xfrm>
          <a:prstGeom prst="ellipse">
            <a:avLst/>
          </a:pr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33" name="稻壳儿春秋广告/盗版必究        原创来源：http://chn.docer.com/works?userid=199329941#!/work_time"/>
          <p:cNvSpPr/>
          <p:nvPr/>
        </p:nvSpPr>
        <p:spPr>
          <a:xfrm>
            <a:off x="4746625" y="4368800"/>
            <a:ext cx="2698115" cy="2146300"/>
          </a:xfrm>
          <a:prstGeom prst="rect">
            <a:avLst/>
          </a:pr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34" name="稻壳儿春秋广告/盗版必究        原创来源：http://chn.docer.com/works?userid=199329941#!/work_time"/>
          <p:cNvSpPr txBox="1"/>
          <p:nvPr/>
        </p:nvSpPr>
        <p:spPr>
          <a:xfrm>
            <a:off x="4843780" y="5527675"/>
            <a:ext cx="2571115" cy="575945"/>
          </a:xfrm>
          <a:prstGeom prst="rect">
            <a:avLst/>
          </a:prstGeom>
          <a:noFill/>
        </p:spPr>
        <p:txBody>
          <a:bodyPr wrap="square" rtlCol="0">
            <a:spAutoFit/>
          </a:bodyPr>
          <a:p>
            <a:pPr algn="ctr">
              <a:lnSpc>
                <a:spcPct val="150000"/>
              </a:lnSpc>
            </a:pPr>
            <a:r>
              <a:rPr lang="en-US" sz="105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NO SMOKING on school grounds.</a:t>
            </a:r>
            <a:endParaRPr lang="en-US" sz="105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algn="ctr">
              <a:lnSpc>
                <a:spcPct val="150000"/>
              </a:lnSpc>
            </a:pPr>
            <a:r>
              <a:rPr lang="en-US" sz="105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No exceptions!</a:t>
            </a:r>
            <a:endParaRPr lang="en-US" sz="105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35" name="稻壳儿春秋广告/盗版必究        原创来源：http://chn.docer.com/works?userid=199329941#!/work_time"/>
          <p:cNvSpPr txBox="1"/>
          <p:nvPr/>
        </p:nvSpPr>
        <p:spPr>
          <a:xfrm>
            <a:off x="5083100" y="5046626"/>
            <a:ext cx="2025164" cy="368300"/>
          </a:xfrm>
          <a:prstGeom prst="rect">
            <a:avLst/>
          </a:prstGeom>
          <a:noFill/>
        </p:spPr>
        <p:txBody>
          <a:bodyPr wrap="square" rtlCol="0">
            <a:spAutoFit/>
          </a:bodyPr>
          <a:p>
            <a:pPr algn="ctr"/>
            <a:r>
              <a:rPr lang="en-US" altLang="zh-CN"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SCHOOLS</a:t>
            </a:r>
            <a:endParaRPr lang="en-US" altLang="zh-CN"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36" name="稻壳儿春秋广告/盗版必究        原创来源：http://chn.docer.com/works?userid=199329941#!/work_time"/>
          <p:cNvSpPr/>
          <p:nvPr/>
        </p:nvSpPr>
        <p:spPr>
          <a:xfrm>
            <a:off x="5524153" y="3790538"/>
            <a:ext cx="1143058" cy="1143056"/>
          </a:xfrm>
          <a:prstGeom prst="ellipse">
            <a:avLst/>
          </a:pr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37" name="稻壳儿春秋广告/盗版必究        原创来源：http://chn.docer.com/works?userid=199329941#!/work_time"/>
          <p:cNvSpPr/>
          <p:nvPr/>
        </p:nvSpPr>
        <p:spPr>
          <a:xfrm>
            <a:off x="5895455" y="1246554"/>
            <a:ext cx="400454" cy="400454"/>
          </a:xfrm>
          <a:prstGeom prst="noSmoking">
            <a:avLst/>
          </a:prstGeom>
          <a:solidFill>
            <a:srgbClr val="E9E9E9"/>
          </a:solidFill>
          <a:ln w="12700">
            <a:miter lim="400000"/>
          </a:ln>
        </p:spPr>
        <p:txBody>
          <a:bodyPr lIns="22860" rIns="22860"/>
          <a:p>
            <a:pPr defTabSz="1219200">
              <a:defRPr sz="4800">
                <a:solidFill>
                  <a:srgbClr val="27282D"/>
                </a:solidFill>
                <a:latin typeface="Calibri" panose="020F0502020204030204"/>
                <a:ea typeface="Calibri" panose="020F0502020204030204"/>
                <a:cs typeface="Calibri" panose="020F0502020204030204"/>
                <a:sym typeface="Calibri" panose="020F0502020204030204"/>
              </a:defRPr>
            </a:pPr>
            <a:endParaRPr sz="2400">
              <a:latin typeface="Arial" panose="020B0604020202020204" pitchFamily="34" charset="0"/>
              <a:cs typeface="Arial" panose="020B0604020202020204" pitchFamily="34" charset="0"/>
              <a:sym typeface="Arial" panose="020B0604020202020204" pitchFamily="34" charset="0"/>
            </a:endParaRPr>
          </a:p>
        </p:txBody>
      </p:sp>
      <p:sp>
        <p:nvSpPr>
          <p:cNvPr id="38" name="稻壳儿春秋广告/盗版必究        原创来源：http://chn.docer.com/works?userid=199329941#!/work_time"/>
          <p:cNvSpPr/>
          <p:nvPr/>
        </p:nvSpPr>
        <p:spPr>
          <a:xfrm>
            <a:off x="9909810" y="1246505"/>
            <a:ext cx="436245" cy="411480"/>
          </a:xfrm>
          <a:prstGeom prst="verticalScroll">
            <a:avLst/>
          </a:prstGeom>
          <a:solidFill>
            <a:srgbClr val="E9E9E9"/>
          </a:solidFill>
          <a:ln w="12700">
            <a:miter lim="400000"/>
          </a:ln>
        </p:spPr>
        <p:txBody>
          <a:bodyPr lIns="22860" rIns="22860"/>
          <a:p>
            <a:pPr defTabSz="1219200">
              <a:defRPr sz="4800">
                <a:solidFill>
                  <a:srgbClr val="27282D"/>
                </a:solidFill>
                <a:latin typeface="Calibri" panose="020F0502020204030204"/>
                <a:ea typeface="Calibri" panose="020F0502020204030204"/>
                <a:cs typeface="Calibri" panose="020F0502020204030204"/>
                <a:sym typeface="Calibri" panose="020F0502020204030204"/>
              </a:defRPr>
            </a:pPr>
            <a:endParaRPr sz="2400">
              <a:latin typeface="Arial" panose="020B0604020202020204" pitchFamily="34" charset="0"/>
              <a:cs typeface="Arial" panose="020B0604020202020204" pitchFamily="34" charset="0"/>
              <a:sym typeface="Arial" panose="020B0604020202020204" pitchFamily="34" charset="0"/>
            </a:endParaRPr>
          </a:p>
        </p:txBody>
      </p:sp>
      <p:sp>
        <p:nvSpPr>
          <p:cNvPr id="21" name="稻壳儿春秋广告/盗版必究        原创来源：http://chn.docer.com/works?userid=199329941#!/work_time"/>
          <p:cNvSpPr/>
          <p:nvPr/>
        </p:nvSpPr>
        <p:spPr>
          <a:xfrm>
            <a:off x="5914505" y="4175174"/>
            <a:ext cx="400454" cy="400454"/>
          </a:xfrm>
          <a:custGeom>
            <a:avLst/>
            <a:gdLst/>
            <a:ahLst/>
            <a:cxnLst>
              <a:cxn ang="0">
                <a:pos x="wd2" y="hd2"/>
              </a:cxn>
              <a:cxn ang="5400000">
                <a:pos x="wd2" y="hd2"/>
              </a:cxn>
              <a:cxn ang="10800000">
                <a:pos x="wd2" y="hd2"/>
              </a:cxn>
              <a:cxn ang="16200000">
                <a:pos x="wd2" y="hd2"/>
              </a:cxn>
            </a:cxnLst>
            <a:rect l="0" t="0" r="r" b="b"/>
            <a:pathLst>
              <a:path w="21600" h="21600" extrusionOk="0">
                <a:moveTo>
                  <a:pt x="18225" y="11475"/>
                </a:moveTo>
                <a:cubicBezTo>
                  <a:pt x="17888" y="11475"/>
                  <a:pt x="17550" y="11813"/>
                  <a:pt x="17550" y="12150"/>
                </a:cubicBezTo>
                <a:cubicBezTo>
                  <a:pt x="17550" y="12488"/>
                  <a:pt x="17550" y="12656"/>
                  <a:pt x="17550" y="12656"/>
                </a:cubicBezTo>
                <a:cubicBezTo>
                  <a:pt x="17550" y="18900"/>
                  <a:pt x="17550" y="18900"/>
                  <a:pt x="17550" y="18900"/>
                </a:cubicBezTo>
                <a:cubicBezTo>
                  <a:pt x="17550" y="19744"/>
                  <a:pt x="16875" y="20250"/>
                  <a:pt x="16200" y="20250"/>
                </a:cubicBezTo>
                <a:cubicBezTo>
                  <a:pt x="2700" y="20250"/>
                  <a:pt x="2700" y="20250"/>
                  <a:pt x="2700" y="20250"/>
                </a:cubicBezTo>
                <a:cubicBezTo>
                  <a:pt x="2025" y="20250"/>
                  <a:pt x="1350" y="19744"/>
                  <a:pt x="1350" y="18900"/>
                </a:cubicBezTo>
                <a:cubicBezTo>
                  <a:pt x="1350" y="5400"/>
                  <a:pt x="1350" y="5400"/>
                  <a:pt x="1350" y="5400"/>
                </a:cubicBezTo>
                <a:cubicBezTo>
                  <a:pt x="1350" y="4725"/>
                  <a:pt x="2025" y="4050"/>
                  <a:pt x="2700" y="4050"/>
                </a:cubicBezTo>
                <a:cubicBezTo>
                  <a:pt x="8269" y="4050"/>
                  <a:pt x="8269" y="4050"/>
                  <a:pt x="8269" y="4050"/>
                </a:cubicBezTo>
                <a:cubicBezTo>
                  <a:pt x="8269" y="4050"/>
                  <a:pt x="8438" y="4050"/>
                  <a:pt x="8775" y="4050"/>
                </a:cubicBezTo>
                <a:cubicBezTo>
                  <a:pt x="9113" y="4050"/>
                  <a:pt x="9450" y="3713"/>
                  <a:pt x="9450" y="3375"/>
                </a:cubicBezTo>
                <a:cubicBezTo>
                  <a:pt x="9450" y="3038"/>
                  <a:pt x="9113" y="2700"/>
                  <a:pt x="8775" y="2700"/>
                </a:cubicBezTo>
                <a:cubicBezTo>
                  <a:pt x="2025" y="2700"/>
                  <a:pt x="2025" y="2700"/>
                  <a:pt x="2025" y="2700"/>
                </a:cubicBezTo>
                <a:cubicBezTo>
                  <a:pt x="844" y="2700"/>
                  <a:pt x="0" y="3544"/>
                  <a:pt x="0" y="4725"/>
                </a:cubicBezTo>
                <a:cubicBezTo>
                  <a:pt x="0" y="19575"/>
                  <a:pt x="0" y="19575"/>
                  <a:pt x="0" y="19575"/>
                </a:cubicBezTo>
                <a:cubicBezTo>
                  <a:pt x="0" y="20756"/>
                  <a:pt x="844" y="21600"/>
                  <a:pt x="2025" y="21600"/>
                </a:cubicBezTo>
                <a:cubicBezTo>
                  <a:pt x="16875" y="21600"/>
                  <a:pt x="16875" y="21600"/>
                  <a:pt x="16875" y="21600"/>
                </a:cubicBezTo>
                <a:cubicBezTo>
                  <a:pt x="18056" y="21600"/>
                  <a:pt x="18900" y="20756"/>
                  <a:pt x="18900" y="19575"/>
                </a:cubicBezTo>
                <a:cubicBezTo>
                  <a:pt x="18900" y="12150"/>
                  <a:pt x="18900" y="12150"/>
                  <a:pt x="18900" y="12150"/>
                </a:cubicBezTo>
                <a:cubicBezTo>
                  <a:pt x="18900" y="11813"/>
                  <a:pt x="18562" y="11475"/>
                  <a:pt x="18225" y="11475"/>
                </a:cubicBezTo>
                <a:close/>
                <a:moveTo>
                  <a:pt x="20925" y="0"/>
                </a:moveTo>
                <a:cubicBezTo>
                  <a:pt x="14175" y="0"/>
                  <a:pt x="14175" y="0"/>
                  <a:pt x="14175" y="0"/>
                </a:cubicBezTo>
                <a:cubicBezTo>
                  <a:pt x="13838" y="0"/>
                  <a:pt x="13500" y="337"/>
                  <a:pt x="13500" y="675"/>
                </a:cubicBezTo>
                <a:cubicBezTo>
                  <a:pt x="13500" y="1012"/>
                  <a:pt x="13838" y="1350"/>
                  <a:pt x="14175" y="1350"/>
                </a:cubicBezTo>
                <a:cubicBezTo>
                  <a:pt x="19238" y="1350"/>
                  <a:pt x="19238" y="1350"/>
                  <a:pt x="19238" y="1350"/>
                </a:cubicBezTo>
                <a:cubicBezTo>
                  <a:pt x="10294" y="10294"/>
                  <a:pt x="10294" y="10294"/>
                  <a:pt x="10294" y="10294"/>
                </a:cubicBezTo>
                <a:cubicBezTo>
                  <a:pt x="9956" y="10631"/>
                  <a:pt x="9956" y="10969"/>
                  <a:pt x="10294" y="11306"/>
                </a:cubicBezTo>
                <a:cubicBezTo>
                  <a:pt x="10631" y="11475"/>
                  <a:pt x="10969" y="11475"/>
                  <a:pt x="11306" y="11306"/>
                </a:cubicBezTo>
                <a:cubicBezTo>
                  <a:pt x="20250" y="2363"/>
                  <a:pt x="20250" y="2363"/>
                  <a:pt x="20250" y="2363"/>
                </a:cubicBezTo>
                <a:cubicBezTo>
                  <a:pt x="20250" y="6750"/>
                  <a:pt x="20250" y="6750"/>
                  <a:pt x="20250" y="6750"/>
                </a:cubicBezTo>
                <a:cubicBezTo>
                  <a:pt x="20250" y="7088"/>
                  <a:pt x="20588" y="7425"/>
                  <a:pt x="20925" y="7425"/>
                </a:cubicBezTo>
                <a:cubicBezTo>
                  <a:pt x="21263" y="7425"/>
                  <a:pt x="21600" y="7088"/>
                  <a:pt x="21600" y="6750"/>
                </a:cubicBezTo>
                <a:cubicBezTo>
                  <a:pt x="21600" y="675"/>
                  <a:pt x="21600" y="675"/>
                  <a:pt x="21600" y="675"/>
                </a:cubicBezTo>
                <a:cubicBezTo>
                  <a:pt x="21600" y="337"/>
                  <a:pt x="21263" y="0"/>
                  <a:pt x="20925" y="0"/>
                </a:cubicBezTo>
                <a:close/>
              </a:path>
            </a:pathLst>
          </a:custGeom>
          <a:solidFill>
            <a:srgbClr val="E9E9E9"/>
          </a:solidFill>
          <a:ln w="12700">
            <a:miter lim="400000"/>
          </a:ln>
        </p:spPr>
        <p:txBody>
          <a:bodyPr lIns="22860" rIns="22860"/>
          <a:lstStyle/>
          <a:p>
            <a:pPr defTabSz="1219200">
              <a:defRPr sz="4800">
                <a:solidFill>
                  <a:srgbClr val="27282D"/>
                </a:solidFill>
                <a:latin typeface="Calibri" panose="020F0502020204030204"/>
                <a:ea typeface="Calibri" panose="020F0502020204030204"/>
                <a:cs typeface="Calibri" panose="020F0502020204030204"/>
                <a:sym typeface="Calibri" panose="020F0502020204030204"/>
              </a:defRPr>
            </a:pPr>
            <a:endParaRPr sz="2400" b="1">
              <a:latin typeface="Arial" panose="020B0604020202020204" pitchFamily="34" charset="0"/>
              <a:cs typeface="Arial" panose="020B0604020202020204" pitchFamily="34" charset="0"/>
              <a:sym typeface="Arial" panose="020B0604020202020204" pitchFamily="34" charset="0"/>
            </a:endParaRPr>
          </a:p>
        </p:txBody>
      </p:sp>
      <p:sp>
        <p:nvSpPr>
          <p:cNvPr id="32" name="稻壳儿春秋广告/盗版必究        原创来源：http://chn.docer.com/works?userid=199329941#!/work_time"/>
          <p:cNvSpPr/>
          <p:nvPr/>
        </p:nvSpPr>
        <p:spPr>
          <a:xfrm>
            <a:off x="9912350" y="4164330"/>
            <a:ext cx="473710" cy="448945"/>
          </a:xfrm>
          <a:prstGeom prst="smileyFace">
            <a:avLst/>
          </a:prstGeom>
          <a:solidFill>
            <a:srgbClr val="E9E9E9"/>
          </a:solidFill>
          <a:ln w="12700">
            <a:miter lim="400000"/>
          </a:ln>
        </p:spPr>
        <p:txBody>
          <a:bodyPr lIns="22860" rIns="22860"/>
          <a:p>
            <a:pPr defTabSz="1219200">
              <a:defRPr sz="4800">
                <a:solidFill>
                  <a:srgbClr val="27282D"/>
                </a:solidFill>
                <a:latin typeface="Calibri" panose="020F0502020204030204"/>
                <a:ea typeface="Calibri" panose="020F0502020204030204"/>
                <a:cs typeface="Calibri" panose="020F0502020204030204"/>
                <a:sym typeface="Calibri" panose="020F0502020204030204"/>
              </a:defRPr>
            </a:pPr>
            <a:endParaRPr sz="2400">
              <a:latin typeface="Arial" panose="020B0604020202020204" pitchFamily="34" charset="0"/>
              <a:cs typeface="Arial" panose="020B0604020202020204" pitchFamily="34" charset="0"/>
              <a:sym typeface="Arial" panose="020B0604020202020204" pitchFamily="34" charset="0"/>
            </a:endParaRPr>
          </a:p>
        </p:txBody>
      </p:sp>
      <p:sp>
        <p:nvSpPr>
          <p:cNvPr id="4" name="Text Box 3"/>
          <p:cNvSpPr txBox="1"/>
          <p:nvPr/>
        </p:nvSpPr>
        <p:spPr>
          <a:xfrm>
            <a:off x="151765" y="6524625"/>
            <a:ext cx="11701780" cy="245110"/>
          </a:xfrm>
          <a:prstGeom prst="rect">
            <a:avLst/>
          </a:prstGeom>
          <a:noFill/>
        </p:spPr>
        <p:txBody>
          <a:bodyPr wrap="square" rtlCol="0">
            <a:spAutoFit/>
          </a:bodyPr>
          <a:p>
            <a:r>
              <a:rPr lang="en-US" sz="1000">
                <a:latin typeface="Calibri" panose="020F0502020204030204" charset="0"/>
                <a:cs typeface="Calibri" panose="020F0502020204030204" charset="0"/>
              </a:rPr>
              <a:t>Poll Worker Training - Naugatuck, CT				8 Nov 2022						Slide </a:t>
            </a:r>
            <a:fld id="{9A0DB2DC-4C9A-4742-B13C-FB6460FD3503}" type="slidenum">
              <a:rPr lang="en-US" sz="1000">
                <a:latin typeface="Calibri" panose="020F0502020204030204" charset="0"/>
                <a:cs typeface="Calibri" panose="020F0502020204030204" charset="0"/>
              </a:rPr>
            </a:fld>
            <a:endParaRPr lang="en-US" sz="1000">
              <a:latin typeface="Calibri" panose="020F0502020204030204" charset="0"/>
              <a:cs typeface="Calibri" panose="020F050202020403020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2" name="稻壳儿春秋广告/盗版必究        原创来源：http://chn.docer.com/works?userid=199329941#!/work_time"/>
          <p:cNvSpPr/>
          <p:nvPr/>
        </p:nvSpPr>
        <p:spPr>
          <a:xfrm>
            <a:off x="252288" y="264795"/>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稻壳儿春秋广告/盗版必究        原创来源：http://chn.docer.com/works?userid=199329941#!/work_time"/>
          <p:cNvSpPr/>
          <p:nvPr/>
        </p:nvSpPr>
        <p:spPr>
          <a:xfrm flipV="1">
            <a:off x="252288" y="555308"/>
            <a:ext cx="443037" cy="290512"/>
          </a:xfrm>
          <a:custGeom>
            <a:avLst/>
            <a:gdLst>
              <a:gd name="connsiteX0" fmla="*/ 0 w 2614648"/>
              <a:gd name="connsiteY0" fmla="*/ 0 h 1714499"/>
              <a:gd name="connsiteX1" fmla="*/ 257175 w 2614648"/>
              <a:gd name="connsiteY1" fmla="*/ 0 h 1714499"/>
              <a:gd name="connsiteX2" fmla="*/ 642977 w 2614648"/>
              <a:gd name="connsiteY2" fmla="*/ 0 h 1714499"/>
              <a:gd name="connsiteX3" fmla="*/ 900152 w 2614648"/>
              <a:gd name="connsiteY3" fmla="*/ 0 h 1714499"/>
              <a:gd name="connsiteX4" fmla="*/ 2614648 w 2614648"/>
              <a:gd name="connsiteY4" fmla="*/ 1714499 h 1714499"/>
              <a:gd name="connsiteX5" fmla="*/ 2357473 w 2614648"/>
              <a:gd name="connsiteY5" fmla="*/ 1714499 h 1714499"/>
              <a:gd name="connsiteX6" fmla="*/ 1971671 w 2614648"/>
              <a:gd name="connsiteY6" fmla="*/ 1714499 h 1714499"/>
              <a:gd name="connsiteX7" fmla="*/ 1714496 w 2614648"/>
              <a:gd name="connsiteY7" fmla="*/ 1714499 h 17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648" h="1714499">
                <a:moveTo>
                  <a:pt x="0" y="0"/>
                </a:moveTo>
                <a:lnTo>
                  <a:pt x="257175" y="0"/>
                </a:lnTo>
                <a:lnTo>
                  <a:pt x="642977" y="0"/>
                </a:lnTo>
                <a:lnTo>
                  <a:pt x="900152" y="0"/>
                </a:lnTo>
                <a:lnTo>
                  <a:pt x="2614648" y="1714499"/>
                </a:lnTo>
                <a:lnTo>
                  <a:pt x="2357473" y="1714499"/>
                </a:lnTo>
                <a:lnTo>
                  <a:pt x="1971671" y="1714499"/>
                </a:lnTo>
                <a:lnTo>
                  <a:pt x="1714496" y="1714499"/>
                </a:lnTo>
                <a:close/>
              </a:path>
            </a:pathLst>
          </a:cu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稻壳儿春秋广告/盗版必究        原创来源：http://chn.docer.com/works?userid=199329941#!/work_time"/>
          <p:cNvSpPr txBox="1"/>
          <p:nvPr/>
        </p:nvSpPr>
        <p:spPr>
          <a:xfrm>
            <a:off x="695325" y="355252"/>
            <a:ext cx="2967354" cy="398780"/>
          </a:xfrm>
          <a:prstGeom prst="rect">
            <a:avLst/>
          </a:prstGeom>
          <a:noFill/>
        </p:spPr>
        <p:txBody>
          <a:bodyPr wrap="square" rtlCol="0">
            <a:spAutoFit/>
          </a:bodyPr>
          <a:lstStyle/>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VOTING DISTRICTS</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7" name="稻壳儿春秋广告/盗版必究        原创来源：http://chn.docer.com/works?userid=199329941#!/work_time"/>
          <p:cNvSpPr/>
          <p:nvPr/>
        </p:nvSpPr>
        <p:spPr>
          <a:xfrm>
            <a:off x="8215087" y="1465978"/>
            <a:ext cx="3281588" cy="1509764"/>
          </a:xfrm>
          <a:prstGeom prst="rect">
            <a:avLst/>
          </a:pr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0" name="稻壳儿春秋广告/盗版必究        原创来源：http://chn.docer.com/works?userid=199329941#!/work_time"/>
          <p:cNvSpPr/>
          <p:nvPr/>
        </p:nvSpPr>
        <p:spPr>
          <a:xfrm>
            <a:off x="4455160" y="1465978"/>
            <a:ext cx="3281588" cy="1509764"/>
          </a:xfrm>
          <a:prstGeom prst="rect">
            <a:avLst/>
          </a:pr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7" name="稻壳儿春秋广告/盗版必究        原创来源：http://chn.docer.com/works?userid=199329941#!/work_time"/>
          <p:cNvSpPr/>
          <p:nvPr/>
        </p:nvSpPr>
        <p:spPr>
          <a:xfrm>
            <a:off x="4455887" y="3255356"/>
            <a:ext cx="3281588" cy="1509764"/>
          </a:xfrm>
          <a:prstGeom prst="rect">
            <a:avLst/>
          </a:pr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0" name="稻壳儿春秋广告/盗版必究        原创来源：http://chn.docer.com/works?userid=199329941#!/work_time"/>
          <p:cNvSpPr/>
          <p:nvPr/>
        </p:nvSpPr>
        <p:spPr>
          <a:xfrm>
            <a:off x="695325" y="1453226"/>
            <a:ext cx="3281588" cy="1509764"/>
          </a:xfrm>
          <a:prstGeom prst="rect">
            <a:avLst/>
          </a:pr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2" name="稻壳儿春秋广告/盗版必究        原创来源：http://chn.docer.com/works?userid=199329941#!/work_time"/>
          <p:cNvSpPr txBox="1"/>
          <p:nvPr/>
        </p:nvSpPr>
        <p:spPr>
          <a:xfrm>
            <a:off x="1079500" y="1516450"/>
            <a:ext cx="2513238" cy="1060450"/>
          </a:xfrm>
          <a:prstGeom prst="rect">
            <a:avLst/>
          </a:prstGeom>
          <a:noFill/>
        </p:spPr>
        <p:txBody>
          <a:bodyPr wrap="square" rtlCol="0">
            <a:spAutoFit/>
          </a:bodyPr>
          <a:lstStyle/>
          <a:p>
            <a:pPr algn="l">
              <a:lnSpc>
                <a:spcPct val="150000"/>
              </a:lnSpc>
            </a:pPr>
            <a:r>
              <a:rPr lang="en-US" altLang="zh-CN" sz="1400" b="1"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CROSS ST (1-1)</a:t>
            </a:r>
            <a:endParaRPr lang="en-US" altLang="zh-CN" sz="1400" b="1"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algn="l">
              <a:lnSpc>
                <a:spcPct val="150000"/>
              </a:lnSpc>
            </a:pPr>
            <a:r>
              <a:rPr lang="en-US" altLang="zh-CN" sz="140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Voters: 559   </a:t>
            </a:r>
            <a:endParaRPr lang="en-US" altLang="zh-CN" sz="140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algn="l">
              <a:lnSpc>
                <a:spcPct val="150000"/>
              </a:lnSpc>
            </a:pPr>
            <a:r>
              <a:rPr lang="en-US" altLang="zh-CN" sz="14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Sen: 17   House: 131</a:t>
            </a:r>
            <a:endParaRPr lang="en-US" altLang="zh-CN" sz="14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4" name="稻壳儿春秋广告/盗版必究        原创来源：http://chn.docer.com/works?userid=199329941#!/work_time"/>
          <p:cNvSpPr/>
          <p:nvPr/>
        </p:nvSpPr>
        <p:spPr>
          <a:xfrm>
            <a:off x="695417" y="3263028"/>
            <a:ext cx="3281588" cy="1509764"/>
          </a:xfrm>
          <a:prstGeom prst="rect">
            <a:avLst/>
          </a:pr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2" name="稻壳儿春秋广告/盗版必究        原创来源：http://chn.docer.com/works?userid=199329941#!/work_time"/>
          <p:cNvSpPr txBox="1"/>
          <p:nvPr/>
        </p:nvSpPr>
        <p:spPr>
          <a:xfrm>
            <a:off x="1079500" y="3352165"/>
            <a:ext cx="2767330" cy="1060450"/>
          </a:xfrm>
          <a:prstGeom prst="rect">
            <a:avLst/>
          </a:prstGeom>
          <a:noFill/>
        </p:spPr>
        <p:txBody>
          <a:bodyPr wrap="square" rtlCol="0">
            <a:spAutoFit/>
          </a:bodyPr>
          <a:lstStyle/>
          <a:p>
            <a:pPr algn="l">
              <a:lnSpc>
                <a:spcPct val="150000"/>
              </a:lnSpc>
            </a:pPr>
            <a:r>
              <a:rPr lang="en-US" altLang="zh-CN" sz="1400" b="1"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ANDREW AVE (1-2)</a:t>
            </a:r>
            <a:endParaRPr lang="en-US" altLang="zh-CN" sz="1400" b="1"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algn="l">
              <a:lnSpc>
                <a:spcPct val="150000"/>
              </a:lnSpc>
            </a:pPr>
            <a:r>
              <a:rPr lang="en-US" altLang="zh-CN" sz="140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Voters: 3378   </a:t>
            </a:r>
            <a:endParaRPr lang="en-US" altLang="zh-CN" sz="140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algn="l">
              <a:lnSpc>
                <a:spcPct val="150000"/>
              </a:lnSpc>
            </a:pPr>
            <a:r>
              <a:rPr lang="en-US" altLang="zh-CN" sz="14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Sen: 17   House: 131</a:t>
            </a:r>
            <a:endParaRPr lang="zh-CN" altLang="en-US" sz="14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9" name="稻壳儿春秋广告/盗版必究        原创来源：http://chn.docer.com/works?userid=199329941#!/work_time"/>
          <p:cNvSpPr/>
          <p:nvPr/>
        </p:nvSpPr>
        <p:spPr>
          <a:xfrm>
            <a:off x="695417" y="5023883"/>
            <a:ext cx="3281588" cy="1509764"/>
          </a:xfrm>
          <a:prstGeom prst="rect">
            <a:avLst/>
          </a:pr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3" name="稻壳儿春秋广告/盗版必究        原创来源：http://chn.docer.com/works?userid=199329941#!/work_time"/>
          <p:cNvSpPr txBox="1"/>
          <p:nvPr/>
        </p:nvSpPr>
        <p:spPr>
          <a:xfrm>
            <a:off x="1079500" y="5125085"/>
            <a:ext cx="2827655" cy="1060450"/>
          </a:xfrm>
          <a:prstGeom prst="rect">
            <a:avLst/>
          </a:prstGeom>
          <a:noFill/>
        </p:spPr>
        <p:txBody>
          <a:bodyPr wrap="square" rtlCol="0">
            <a:spAutoFit/>
          </a:bodyPr>
          <a:p>
            <a:pPr algn="l">
              <a:lnSpc>
                <a:spcPct val="150000"/>
              </a:lnSpc>
            </a:pPr>
            <a:r>
              <a:rPr lang="en-US" altLang="zh-CN" sz="1400" b="1"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ANDREW AVE (1-3)</a:t>
            </a:r>
            <a:endParaRPr lang="en-US" altLang="zh-CN" sz="1400" b="1"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algn="l">
              <a:lnSpc>
                <a:spcPct val="150000"/>
              </a:lnSpc>
            </a:pPr>
            <a:r>
              <a:rPr lang="en-US" altLang="zh-CN" sz="140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Voters: 1739  </a:t>
            </a:r>
            <a:endParaRPr lang="en-US" altLang="zh-CN" sz="140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algn="l">
              <a:lnSpc>
                <a:spcPct val="150000"/>
              </a:lnSpc>
            </a:pPr>
            <a:r>
              <a:rPr lang="en-US" altLang="zh-CN" sz="14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Sen: 17   House: 70</a:t>
            </a:r>
            <a:endParaRPr lang="zh-CN" altLang="en-US" sz="14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4" name="稻壳儿春秋广告/盗版必究        原创来源：http://chn.docer.com/works?userid=199329941#!/work_time"/>
          <p:cNvSpPr/>
          <p:nvPr/>
        </p:nvSpPr>
        <p:spPr>
          <a:xfrm>
            <a:off x="4455252" y="5060026"/>
            <a:ext cx="3281588" cy="1509764"/>
          </a:xfrm>
          <a:prstGeom prst="rect">
            <a:avLst/>
          </a:prstGeom>
          <a:solidFill>
            <a:srgbClr val="302D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5" name="稻壳儿春秋广告/盗版必究        原创来源：http://chn.docer.com/works?userid=199329941#!/work_time"/>
          <p:cNvSpPr/>
          <p:nvPr/>
        </p:nvSpPr>
        <p:spPr>
          <a:xfrm>
            <a:off x="8215087" y="3263028"/>
            <a:ext cx="3281588" cy="1509764"/>
          </a:xfrm>
          <a:prstGeom prst="rect">
            <a:avLst/>
          </a:pr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19" name="稻壳儿春秋广告/盗版必究        原创来源：http://chn.docer.com/works?userid=199329941#!/work_time"/>
          <p:cNvSpPr/>
          <p:nvPr/>
        </p:nvSpPr>
        <p:spPr>
          <a:xfrm>
            <a:off x="8215087" y="5060078"/>
            <a:ext cx="3281588" cy="1509764"/>
          </a:xfrm>
          <a:prstGeom prst="rect">
            <a:avLst/>
          </a:prstGeom>
          <a:solidFill>
            <a:srgbClr val="BE20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3" name="稻壳儿春秋广告/盗版必究        原创来源：http://chn.docer.com/works?userid=199329941#!/work_time"/>
          <p:cNvSpPr txBox="1"/>
          <p:nvPr/>
        </p:nvSpPr>
        <p:spPr>
          <a:xfrm>
            <a:off x="4839335" y="1516380"/>
            <a:ext cx="2750185" cy="1060450"/>
          </a:xfrm>
          <a:prstGeom prst="rect">
            <a:avLst/>
          </a:prstGeom>
          <a:noFill/>
        </p:spPr>
        <p:txBody>
          <a:bodyPr wrap="square" rtlCol="0">
            <a:spAutoFit/>
          </a:bodyPr>
          <a:p>
            <a:pPr algn="l">
              <a:lnSpc>
                <a:spcPct val="150000"/>
              </a:lnSpc>
            </a:pPr>
            <a:r>
              <a:rPr lang="en-US" altLang="zh-CN" sz="1400" b="1" dirty="0">
                <a:solidFill>
                  <a:schemeClr val="bg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CENTRAL AVE (2-1)</a:t>
            </a:r>
            <a:endParaRPr lang="en-US" altLang="zh-CN" sz="1400" b="1" dirty="0">
              <a:solidFill>
                <a:schemeClr val="bg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algn="l">
              <a:lnSpc>
                <a:spcPct val="150000"/>
              </a:lnSpc>
            </a:pPr>
            <a:r>
              <a:rPr lang="en-US" altLang="zh-CN" sz="140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Voters: 3489   </a:t>
            </a:r>
            <a:endParaRPr lang="en-US" altLang="zh-CN" sz="140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algn="l">
              <a:lnSpc>
                <a:spcPct val="150000"/>
              </a:lnSpc>
            </a:pPr>
            <a:r>
              <a:rPr lang="en-US" altLang="zh-CN" sz="14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Sen: 17   House: 70</a:t>
            </a:r>
            <a:endParaRPr lang="en-US" altLang="zh-CN" sz="14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4" name="稻壳儿春秋广告/盗版必究        原创来源：http://chn.docer.com/works?userid=199329941#!/work_time"/>
          <p:cNvSpPr txBox="1"/>
          <p:nvPr/>
        </p:nvSpPr>
        <p:spPr>
          <a:xfrm>
            <a:off x="4839335" y="3326252"/>
            <a:ext cx="2513238" cy="1060450"/>
          </a:xfrm>
          <a:prstGeom prst="rect">
            <a:avLst/>
          </a:prstGeom>
          <a:noFill/>
        </p:spPr>
        <p:txBody>
          <a:bodyPr wrap="square" rtlCol="0">
            <a:spAutoFit/>
          </a:bodyPr>
          <a:p>
            <a:pPr algn="l">
              <a:lnSpc>
                <a:spcPct val="150000"/>
              </a:lnSpc>
            </a:pPr>
            <a:r>
              <a:rPr lang="en-US" altLang="zh-CN" sz="1400" b="1" dirty="0">
                <a:solidFill>
                  <a:schemeClr val="bg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CROSS ST (2-2)</a:t>
            </a:r>
            <a:endParaRPr lang="en-US" altLang="zh-CN" sz="1400" b="1" dirty="0">
              <a:solidFill>
                <a:schemeClr val="bg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algn="l">
              <a:lnSpc>
                <a:spcPct val="150000"/>
              </a:lnSpc>
            </a:pPr>
            <a:r>
              <a:rPr lang="en-US" altLang="zh-CN" sz="140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Voters: 573   </a:t>
            </a:r>
            <a:endParaRPr lang="en-US" altLang="zh-CN" sz="140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algn="l">
              <a:lnSpc>
                <a:spcPct val="150000"/>
              </a:lnSpc>
            </a:pPr>
            <a:r>
              <a:rPr lang="en-US" altLang="zh-CN" sz="14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Sen: 17   House: 70</a:t>
            </a:r>
            <a:endParaRPr lang="zh-CN" altLang="en-US" sz="14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25" name="稻壳儿春秋广告/盗版必究        原创来源：http://chn.docer.com/works?userid=199329941#!/work_time"/>
          <p:cNvSpPr txBox="1"/>
          <p:nvPr/>
        </p:nvSpPr>
        <p:spPr>
          <a:xfrm>
            <a:off x="4839335" y="5121910"/>
            <a:ext cx="2670175" cy="1060450"/>
          </a:xfrm>
          <a:prstGeom prst="rect">
            <a:avLst/>
          </a:prstGeom>
          <a:noFill/>
        </p:spPr>
        <p:txBody>
          <a:bodyPr wrap="square" rtlCol="0">
            <a:spAutoFit/>
          </a:bodyPr>
          <a:p>
            <a:pPr algn="l">
              <a:lnSpc>
                <a:spcPct val="150000"/>
              </a:lnSpc>
            </a:pPr>
            <a:r>
              <a:rPr lang="en-US" altLang="zh-CN" sz="1400" b="1" dirty="0">
                <a:solidFill>
                  <a:schemeClr val="bg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MAPLE HILL (2-3)</a:t>
            </a:r>
            <a:endParaRPr lang="en-US" altLang="zh-CN" sz="1400" b="1" dirty="0">
              <a:solidFill>
                <a:schemeClr val="bg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algn="l">
              <a:lnSpc>
                <a:spcPct val="150000"/>
              </a:lnSpc>
            </a:pPr>
            <a:r>
              <a:rPr lang="en-US" altLang="zh-CN" sz="140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Voters: 2836   </a:t>
            </a:r>
            <a:endParaRPr lang="en-US" altLang="zh-CN" sz="140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algn="l">
              <a:lnSpc>
                <a:spcPct val="150000"/>
              </a:lnSpc>
            </a:pPr>
            <a:r>
              <a:rPr lang="en-US" altLang="zh-CN" sz="14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Sen: 17   House: 70</a:t>
            </a:r>
            <a:endParaRPr lang="zh-CN" altLang="en-US" sz="14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30" name="稻壳儿春秋广告/盗版必究        原创来源：http://chn.docer.com/works?userid=199329941#!/work_time"/>
          <p:cNvSpPr txBox="1"/>
          <p:nvPr/>
        </p:nvSpPr>
        <p:spPr>
          <a:xfrm>
            <a:off x="8599170" y="1545590"/>
            <a:ext cx="2658745" cy="1060450"/>
          </a:xfrm>
          <a:prstGeom prst="rect">
            <a:avLst/>
          </a:prstGeom>
          <a:noFill/>
        </p:spPr>
        <p:txBody>
          <a:bodyPr wrap="square" rtlCol="0">
            <a:spAutoFit/>
          </a:bodyPr>
          <a:lstStyle/>
          <a:p>
            <a:pPr algn="l">
              <a:lnSpc>
                <a:spcPct val="150000"/>
              </a:lnSpc>
            </a:pPr>
            <a:r>
              <a:rPr lang="en-US" altLang="zh-CN" sz="1400" b="1"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PARKS AND REC (3-1)</a:t>
            </a:r>
            <a:endParaRPr lang="en-US" altLang="zh-CN" sz="1400" b="1"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algn="l">
              <a:lnSpc>
                <a:spcPct val="150000"/>
              </a:lnSpc>
            </a:pPr>
            <a:r>
              <a:rPr lang="en-US" altLang="zh-CN" sz="140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Voters: 2257   </a:t>
            </a:r>
            <a:endParaRPr lang="en-US" altLang="zh-CN" sz="140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algn="l">
              <a:lnSpc>
                <a:spcPct val="150000"/>
              </a:lnSpc>
            </a:pPr>
            <a:r>
              <a:rPr lang="en-US" altLang="zh-CN" sz="14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Sen: 15   House: 70</a:t>
            </a:r>
            <a:endParaRPr lang="en-US" altLang="zh-CN" sz="14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31" name="稻壳儿春秋广告/盗版必究        原创来源：http://chn.docer.com/works?userid=199329941#!/work_time"/>
          <p:cNvSpPr txBox="1"/>
          <p:nvPr/>
        </p:nvSpPr>
        <p:spPr>
          <a:xfrm>
            <a:off x="8599170" y="3357367"/>
            <a:ext cx="2513238" cy="1060450"/>
          </a:xfrm>
          <a:prstGeom prst="rect">
            <a:avLst/>
          </a:prstGeom>
          <a:noFill/>
        </p:spPr>
        <p:txBody>
          <a:bodyPr wrap="square" rtlCol="0">
            <a:spAutoFit/>
          </a:bodyPr>
          <a:lstStyle/>
          <a:p>
            <a:pPr algn="l">
              <a:lnSpc>
                <a:spcPct val="150000"/>
              </a:lnSpc>
            </a:pPr>
            <a:r>
              <a:rPr lang="en-US" altLang="zh-CN" sz="1400" b="1"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CITY HILL (3-2)</a:t>
            </a:r>
            <a:endParaRPr lang="en-US" altLang="zh-CN" sz="1400" b="1"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algn="l">
              <a:lnSpc>
                <a:spcPct val="150000"/>
              </a:lnSpc>
            </a:pPr>
            <a:r>
              <a:rPr lang="en-US" altLang="zh-CN" sz="140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Voters: 4119</a:t>
            </a:r>
            <a:endParaRPr lang="en-US" altLang="zh-CN" sz="140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algn="l">
              <a:lnSpc>
                <a:spcPct val="150000"/>
              </a:lnSpc>
            </a:pPr>
            <a:r>
              <a:rPr lang="en-US" altLang="zh-CN" sz="14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Sen: 15   House: 70</a:t>
            </a:r>
            <a:endParaRPr lang="zh-CN" altLang="en-US" sz="14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32" name="稻壳儿春秋广告/盗版必究        原创来源：http://chn.docer.com/works?userid=199329941#!/work_time"/>
          <p:cNvSpPr txBox="1"/>
          <p:nvPr/>
        </p:nvSpPr>
        <p:spPr>
          <a:xfrm>
            <a:off x="8579485" y="5096510"/>
            <a:ext cx="2678430" cy="1060450"/>
          </a:xfrm>
          <a:prstGeom prst="rect">
            <a:avLst/>
          </a:prstGeom>
          <a:noFill/>
        </p:spPr>
        <p:txBody>
          <a:bodyPr wrap="square" rtlCol="0">
            <a:spAutoFit/>
          </a:bodyPr>
          <a:p>
            <a:pPr algn="l">
              <a:lnSpc>
                <a:spcPct val="150000"/>
              </a:lnSpc>
            </a:pPr>
            <a:r>
              <a:rPr lang="en-US" altLang="zh-CN" sz="14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PARKS AND REC (3-3)</a:t>
            </a:r>
            <a:endParaRPr lang="en-US" altLang="zh-CN" sz="1400" b="1" dirty="0">
              <a:solidFill>
                <a:schemeClr val="tx1"/>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algn="l">
              <a:lnSpc>
                <a:spcPct val="150000"/>
              </a:lnSpc>
            </a:pPr>
            <a:r>
              <a:rPr lang="en-US" altLang="zh-CN" sz="140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Voters: 883   </a:t>
            </a:r>
            <a:endParaRPr lang="en-US" altLang="zh-CN" sz="1400" b="1"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algn="l">
              <a:lnSpc>
                <a:spcPct val="150000"/>
              </a:lnSpc>
            </a:pPr>
            <a:r>
              <a:rPr lang="en-US" altLang="zh-CN" sz="14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rPr>
              <a:t>Sen: 15   House: 131</a:t>
            </a:r>
            <a:endParaRPr lang="en-US" altLang="zh-CN" sz="1400" dirty="0">
              <a:solidFill>
                <a:srgbClr val="E9E9E9"/>
              </a:solidFill>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33" name="稻壳儿春秋广告/盗版必究        原创来源：http://chn.docer.com/works?userid=199329941#!/work_time"/>
          <p:cNvSpPr txBox="1"/>
          <p:nvPr/>
        </p:nvSpPr>
        <p:spPr>
          <a:xfrm>
            <a:off x="1679575" y="1054735"/>
            <a:ext cx="1312545" cy="398780"/>
          </a:xfrm>
          <a:prstGeom prst="rect">
            <a:avLst/>
          </a:prstGeom>
          <a:noFill/>
        </p:spPr>
        <p:txBody>
          <a:bodyPr wrap="square" rtlCol="0">
            <a:spAutoFit/>
          </a:bodyPr>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WARD 1</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34" name="稻壳儿春秋广告/盗版必究        原创来源：http://chn.docer.com/works?userid=199329941#!/work_time"/>
          <p:cNvSpPr txBox="1"/>
          <p:nvPr/>
        </p:nvSpPr>
        <p:spPr>
          <a:xfrm>
            <a:off x="5440045" y="1067435"/>
            <a:ext cx="1312545" cy="398780"/>
          </a:xfrm>
          <a:prstGeom prst="rect">
            <a:avLst/>
          </a:prstGeom>
          <a:noFill/>
        </p:spPr>
        <p:txBody>
          <a:bodyPr wrap="square" rtlCol="0">
            <a:spAutoFit/>
          </a:bodyPr>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WARD 2</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35" name="稻壳儿春秋广告/盗版必究        原创来源：http://chn.docer.com/works?userid=199329941#!/work_time"/>
          <p:cNvSpPr txBox="1"/>
          <p:nvPr/>
        </p:nvSpPr>
        <p:spPr>
          <a:xfrm>
            <a:off x="9200515" y="1054735"/>
            <a:ext cx="1312545" cy="398780"/>
          </a:xfrm>
          <a:prstGeom prst="rect">
            <a:avLst/>
          </a:prstGeom>
          <a:noFill/>
        </p:spPr>
        <p:txBody>
          <a:bodyPr wrap="square" rtlCol="0">
            <a:spAutoFit/>
          </a:bodyPr>
          <a:p>
            <a:r>
              <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WARD 3</a:t>
            </a:r>
            <a:endParaRPr lang="en-US" altLang="zh-CN" sz="20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grpSp>
        <p:nvGrpSpPr>
          <p:cNvPr id="18" name="Group 17"/>
          <p:cNvGrpSpPr/>
          <p:nvPr/>
        </p:nvGrpSpPr>
        <p:grpSpPr>
          <a:xfrm>
            <a:off x="10480675" y="1421130"/>
            <a:ext cx="1559560" cy="1645920"/>
            <a:chOff x="16505" y="2368"/>
            <a:chExt cx="2456" cy="2592"/>
          </a:xfrm>
        </p:grpSpPr>
        <p:sp>
          <p:nvSpPr>
            <p:cNvPr id="6" name="Explosion 2 5"/>
            <p:cNvSpPr/>
            <p:nvPr/>
          </p:nvSpPr>
          <p:spPr>
            <a:xfrm>
              <a:off x="16505" y="2368"/>
              <a:ext cx="2456" cy="2592"/>
            </a:xfrm>
            <a:prstGeom prst="irregularSeal2">
              <a:avLst/>
            </a:prstGeom>
            <a:solidFill>
              <a:schemeClr val="bg2"/>
            </a:solidFill>
            <a:ln>
              <a:solidFill>
                <a:srgbClr val="BE2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Text Box 7"/>
            <p:cNvSpPr txBox="1"/>
            <p:nvPr/>
          </p:nvSpPr>
          <p:spPr>
            <a:xfrm>
              <a:off x="17064" y="3301"/>
              <a:ext cx="1482" cy="725"/>
            </a:xfrm>
            <a:prstGeom prst="rect">
              <a:avLst/>
            </a:prstGeom>
            <a:noFill/>
          </p:spPr>
          <p:txBody>
            <a:bodyPr wrap="square" rtlCol="0">
              <a:spAutoFit/>
            </a:bodyPr>
            <a:p>
              <a:r>
                <a:rPr lang="en-US" sz="1200" b="1">
                  <a:latin typeface="Arial Narrow" panose="020B0606020202030204" charset="0"/>
                  <a:cs typeface="Arial Narrow" panose="020B0606020202030204" charset="0"/>
                </a:rPr>
                <a:t>Formerly @ Oak Terrace</a:t>
              </a:r>
              <a:endParaRPr lang="en-US" sz="1200" b="1">
                <a:latin typeface="Arial Narrow" panose="020B0606020202030204" charset="0"/>
                <a:cs typeface="Arial Narrow" panose="020B0606020202030204" charset="0"/>
              </a:endParaRPr>
            </a:p>
          </p:txBody>
        </p:sp>
      </p:grpSp>
      <p:sp>
        <p:nvSpPr>
          <p:cNvPr id="11" name="Explosion 2 10"/>
          <p:cNvSpPr/>
          <p:nvPr/>
        </p:nvSpPr>
        <p:spPr>
          <a:xfrm>
            <a:off x="10480675" y="4968875"/>
            <a:ext cx="1559560" cy="1645920"/>
          </a:xfrm>
          <a:prstGeom prst="irregularSeal2">
            <a:avLst/>
          </a:prstGeom>
          <a:solidFill>
            <a:schemeClr val="bg2"/>
          </a:solidFill>
          <a:ln>
            <a:solidFill>
              <a:srgbClr val="BE2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6" name="Text Box 15"/>
          <p:cNvSpPr txBox="1"/>
          <p:nvPr/>
        </p:nvSpPr>
        <p:spPr>
          <a:xfrm>
            <a:off x="10838180" y="5492115"/>
            <a:ext cx="880745" cy="645160"/>
          </a:xfrm>
          <a:prstGeom prst="rect">
            <a:avLst/>
          </a:prstGeom>
          <a:noFill/>
        </p:spPr>
        <p:txBody>
          <a:bodyPr wrap="square" rtlCol="0">
            <a:spAutoFit/>
          </a:bodyPr>
          <a:p>
            <a:r>
              <a:rPr lang="en-US" sz="1200" b="1">
                <a:latin typeface="Arial Narrow" panose="020B0606020202030204" charset="0"/>
                <a:cs typeface="Arial Narrow" panose="020B0606020202030204" charset="0"/>
              </a:rPr>
              <a:t>Formerly @ Western School</a:t>
            </a:r>
            <a:endParaRPr lang="en-US" sz="1200" b="1">
              <a:latin typeface="Arial Narrow" panose="020B0606020202030204" charset="0"/>
              <a:cs typeface="Arial Narrow" panose="020B0606020202030204" charset="0"/>
            </a:endParaRPr>
          </a:p>
        </p:txBody>
      </p:sp>
    </p:spTree>
  </p:cSld>
  <p:clrMapOvr>
    <a:masterClrMapping/>
  </p:clrMapOvr>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
      <a:majorFont>
        <a:latin typeface="Calibri"/>
        <a:ea typeface="Segoe Print"/>
        <a:cs typeface="Segoe Print"/>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Segoe Print"/>
        <a:cs typeface="Segoe Print"/>
        <a:font script="Jpan" typeface="HG明朝B"/>
        <a:font script="Hang" typeface="맑은 고딕"/>
        <a:font script="Hans" typeface="SimSun"/>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Segoe Print"/>
        <a:cs typeface="Segoe Print"/>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Segoe Print"/>
        <a:cs typeface="Segoe Print"/>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Segoe Print"/>
        <a:cs typeface="Segoe Print"/>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Segoe Print"/>
        <a:cs typeface="Segoe Print"/>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43032</Words>
  <Application>WPS Presentation</Application>
  <PresentationFormat>宽屏</PresentationFormat>
  <Paragraphs>1250</Paragraphs>
  <Slides>72</Slides>
  <Notes>0</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72</vt:i4>
      </vt:variant>
    </vt:vector>
  </HeadingPairs>
  <TitlesOfParts>
    <vt:vector size="89" baseType="lpstr">
      <vt:lpstr>Arial</vt:lpstr>
      <vt:lpstr>SimSun</vt:lpstr>
      <vt:lpstr>Wingdings</vt:lpstr>
      <vt:lpstr>Yu Gothic UI</vt:lpstr>
      <vt:lpstr>Calibri</vt:lpstr>
      <vt:lpstr>Calibri</vt:lpstr>
      <vt:lpstr>Freestyle Script</vt:lpstr>
      <vt:lpstr>Arial Narrow</vt:lpstr>
      <vt:lpstr>Microsoft YaHei</vt:lpstr>
      <vt:lpstr>Arial Unicode MS</vt:lpstr>
      <vt:lpstr>Cambria</vt:lpstr>
      <vt:lpstr>Times New Roman</vt:lpstr>
      <vt:lpstr>Courier New</vt:lpstr>
      <vt:lpstr>Segoe Print</vt:lpstr>
      <vt:lpstr>Calibri Light</vt:lpstr>
      <vt:lpstr>1_Office 主题​​</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Borough of Naugatuck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 Poll Worker Training</dc:title>
  <dc:creator>Matthew R Katra</dc:creator>
  <dc:subject>ROVAC - Poll Worker</dc:subject>
  <cp:lastModifiedBy>MattK</cp:lastModifiedBy>
  <cp:revision>147</cp:revision>
  <dcterms:created xsi:type="dcterms:W3CDTF">2019-05-23T09:52:00Z</dcterms:created>
  <dcterms:modified xsi:type="dcterms:W3CDTF">2023-04-04T16:12:44Z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9C42D817312E43F99651E3971AFCDDDC</vt:lpwstr>
  </property>
  <property fmtid="{D5CDD505-2E9C-101B-9397-08002B2CF9AE}" pid="3" name="KSOProductBuildVer">
    <vt:lpwstr>1033-11.2.0.11516</vt:lpwstr>
  </property>
</Properties>
</file>