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76A5F9-60B7-4F20-B9E9-DFD42D5220D0}" v="4" dt="2023-03-28T15:19:03.9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re, Lewis" userId="c5ef859b-cc86-4c7f-98ff-c7993070fa73" providerId="ADAL" clId="{7376A5F9-60B7-4F20-B9E9-DFD42D5220D0}"/>
    <pc:docChg chg="custSel addSld delSld modSld">
      <pc:chgData name="Fiore, Lewis" userId="c5ef859b-cc86-4c7f-98ff-c7993070fa73" providerId="ADAL" clId="{7376A5F9-60B7-4F20-B9E9-DFD42D5220D0}" dt="2023-03-28T16:51:31.016" v="4127" actId="6549"/>
      <pc:docMkLst>
        <pc:docMk/>
      </pc:docMkLst>
      <pc:sldChg chg="modSp mod">
        <pc:chgData name="Fiore, Lewis" userId="c5ef859b-cc86-4c7f-98ff-c7993070fa73" providerId="ADAL" clId="{7376A5F9-60B7-4F20-B9E9-DFD42D5220D0}" dt="2023-03-28T16:49:55.678" v="4105" actId="20577"/>
        <pc:sldMkLst>
          <pc:docMk/>
          <pc:sldMk cId="115309652" sldId="256"/>
        </pc:sldMkLst>
        <pc:spChg chg="mod">
          <ac:chgData name="Fiore, Lewis" userId="c5ef859b-cc86-4c7f-98ff-c7993070fa73" providerId="ADAL" clId="{7376A5F9-60B7-4F20-B9E9-DFD42D5220D0}" dt="2023-03-28T16:49:55.678" v="4105" actId="20577"/>
          <ac:spMkLst>
            <pc:docMk/>
            <pc:sldMk cId="115309652" sldId="256"/>
            <ac:spMk id="3" creationId="{C8405EF1-3BD5-FCCC-80FA-F3BCE5EF1AE9}"/>
          </ac:spMkLst>
        </pc:spChg>
      </pc:sldChg>
      <pc:sldChg chg="modSp new mod">
        <pc:chgData name="Fiore, Lewis" userId="c5ef859b-cc86-4c7f-98ff-c7993070fa73" providerId="ADAL" clId="{7376A5F9-60B7-4F20-B9E9-DFD42D5220D0}" dt="2023-03-28T16:43:15.351" v="4098" actId="255"/>
        <pc:sldMkLst>
          <pc:docMk/>
          <pc:sldMk cId="828018846" sldId="257"/>
        </pc:sldMkLst>
        <pc:spChg chg="mod">
          <ac:chgData name="Fiore, Lewis" userId="c5ef859b-cc86-4c7f-98ff-c7993070fa73" providerId="ADAL" clId="{7376A5F9-60B7-4F20-B9E9-DFD42D5220D0}" dt="2023-03-27T13:37:29.637" v="6" actId="20577"/>
          <ac:spMkLst>
            <pc:docMk/>
            <pc:sldMk cId="828018846" sldId="257"/>
            <ac:spMk id="2" creationId="{7AA285F2-4B18-03F1-BF29-FF38EF4F6C2E}"/>
          </ac:spMkLst>
        </pc:spChg>
        <pc:spChg chg="mod">
          <ac:chgData name="Fiore, Lewis" userId="c5ef859b-cc86-4c7f-98ff-c7993070fa73" providerId="ADAL" clId="{7376A5F9-60B7-4F20-B9E9-DFD42D5220D0}" dt="2023-03-28T16:43:15.351" v="4098" actId="255"/>
          <ac:spMkLst>
            <pc:docMk/>
            <pc:sldMk cId="828018846" sldId="257"/>
            <ac:spMk id="3" creationId="{B41F5EF5-0C4D-29B9-4F19-2B3C87D4D36A}"/>
          </ac:spMkLst>
        </pc:spChg>
      </pc:sldChg>
      <pc:sldChg chg="modSp new mod">
        <pc:chgData name="Fiore, Lewis" userId="c5ef859b-cc86-4c7f-98ff-c7993070fa73" providerId="ADAL" clId="{7376A5F9-60B7-4F20-B9E9-DFD42D5220D0}" dt="2023-03-28T13:22:59.626" v="1931" actId="122"/>
        <pc:sldMkLst>
          <pc:docMk/>
          <pc:sldMk cId="686798712" sldId="258"/>
        </pc:sldMkLst>
        <pc:spChg chg="mod">
          <ac:chgData name="Fiore, Lewis" userId="c5ef859b-cc86-4c7f-98ff-c7993070fa73" providerId="ADAL" clId="{7376A5F9-60B7-4F20-B9E9-DFD42D5220D0}" dt="2023-03-28T13:22:59.626" v="1931" actId="122"/>
          <ac:spMkLst>
            <pc:docMk/>
            <pc:sldMk cId="686798712" sldId="258"/>
            <ac:spMk id="2" creationId="{9B38213F-AD31-5007-9A36-042E136DA590}"/>
          </ac:spMkLst>
        </pc:spChg>
        <pc:spChg chg="mod">
          <ac:chgData name="Fiore, Lewis" userId="c5ef859b-cc86-4c7f-98ff-c7993070fa73" providerId="ADAL" clId="{7376A5F9-60B7-4F20-B9E9-DFD42D5220D0}" dt="2023-03-28T13:21:09.151" v="1924" actId="27636"/>
          <ac:spMkLst>
            <pc:docMk/>
            <pc:sldMk cId="686798712" sldId="258"/>
            <ac:spMk id="3" creationId="{7CDD62B1-C1C9-7636-D472-EBBCED81E624}"/>
          </ac:spMkLst>
        </pc:spChg>
      </pc:sldChg>
      <pc:sldChg chg="addSp delSp modSp new del mod">
        <pc:chgData name="Fiore, Lewis" userId="c5ef859b-cc86-4c7f-98ff-c7993070fa73" providerId="ADAL" clId="{7376A5F9-60B7-4F20-B9E9-DFD42D5220D0}" dt="2023-03-28T15:23:44.993" v="1995" actId="2696"/>
        <pc:sldMkLst>
          <pc:docMk/>
          <pc:sldMk cId="809270537" sldId="259"/>
        </pc:sldMkLst>
        <pc:spChg chg="mod">
          <ac:chgData name="Fiore, Lewis" userId="c5ef859b-cc86-4c7f-98ff-c7993070fa73" providerId="ADAL" clId="{7376A5F9-60B7-4F20-B9E9-DFD42D5220D0}" dt="2023-03-28T15:18:08.222" v="1983" actId="20577"/>
          <ac:spMkLst>
            <pc:docMk/>
            <pc:sldMk cId="809270537" sldId="259"/>
            <ac:spMk id="2" creationId="{2C175565-CABD-AC05-E3D3-DAF860B6D1D4}"/>
          </ac:spMkLst>
        </pc:spChg>
        <pc:spChg chg="del">
          <ac:chgData name="Fiore, Lewis" userId="c5ef859b-cc86-4c7f-98ff-c7993070fa73" providerId="ADAL" clId="{7376A5F9-60B7-4F20-B9E9-DFD42D5220D0}" dt="2023-03-28T15:19:03.983" v="1984"/>
          <ac:spMkLst>
            <pc:docMk/>
            <pc:sldMk cId="809270537" sldId="259"/>
            <ac:spMk id="3" creationId="{418F9C6D-3369-676C-1B67-BC629B51B707}"/>
          </ac:spMkLst>
        </pc:spChg>
        <pc:graphicFrameChg chg="add mod modGraphic">
          <ac:chgData name="Fiore, Lewis" userId="c5ef859b-cc86-4c7f-98ff-c7993070fa73" providerId="ADAL" clId="{7376A5F9-60B7-4F20-B9E9-DFD42D5220D0}" dt="2023-03-28T15:22:37.784" v="1994" actId="6549"/>
          <ac:graphicFrameMkLst>
            <pc:docMk/>
            <pc:sldMk cId="809270537" sldId="259"/>
            <ac:graphicFrameMk id="4" creationId="{69649BB7-BDEE-2CFC-7A71-C09F1C9A5BC6}"/>
          </ac:graphicFrameMkLst>
        </pc:graphicFrameChg>
      </pc:sldChg>
      <pc:sldChg chg="modSp new mod">
        <pc:chgData name="Fiore, Lewis" userId="c5ef859b-cc86-4c7f-98ff-c7993070fa73" providerId="ADAL" clId="{7376A5F9-60B7-4F20-B9E9-DFD42D5220D0}" dt="2023-03-28T16:50:28.381" v="4110" actId="20577"/>
        <pc:sldMkLst>
          <pc:docMk/>
          <pc:sldMk cId="1783152813" sldId="259"/>
        </pc:sldMkLst>
        <pc:spChg chg="mod">
          <ac:chgData name="Fiore, Lewis" userId="c5ef859b-cc86-4c7f-98ff-c7993070fa73" providerId="ADAL" clId="{7376A5F9-60B7-4F20-B9E9-DFD42D5220D0}" dt="2023-03-28T15:58:05.468" v="2660" actId="14100"/>
          <ac:spMkLst>
            <pc:docMk/>
            <pc:sldMk cId="1783152813" sldId="259"/>
            <ac:spMk id="2" creationId="{ABA4E35B-2EFE-BE6D-6178-93F18CC27946}"/>
          </ac:spMkLst>
        </pc:spChg>
        <pc:spChg chg="mod">
          <ac:chgData name="Fiore, Lewis" userId="c5ef859b-cc86-4c7f-98ff-c7993070fa73" providerId="ADAL" clId="{7376A5F9-60B7-4F20-B9E9-DFD42D5220D0}" dt="2023-03-28T16:50:28.381" v="4110" actId="20577"/>
          <ac:spMkLst>
            <pc:docMk/>
            <pc:sldMk cId="1783152813" sldId="259"/>
            <ac:spMk id="3" creationId="{E4124065-8D21-FA2F-52A3-5BCED6844DC8}"/>
          </ac:spMkLst>
        </pc:spChg>
      </pc:sldChg>
      <pc:sldChg chg="modSp new mod">
        <pc:chgData name="Fiore, Lewis" userId="c5ef859b-cc86-4c7f-98ff-c7993070fa73" providerId="ADAL" clId="{7376A5F9-60B7-4F20-B9E9-DFD42D5220D0}" dt="2023-03-28T16:18:32.691" v="3046" actId="6549"/>
        <pc:sldMkLst>
          <pc:docMk/>
          <pc:sldMk cId="1044258070" sldId="260"/>
        </pc:sldMkLst>
        <pc:spChg chg="mod">
          <ac:chgData name="Fiore, Lewis" userId="c5ef859b-cc86-4c7f-98ff-c7993070fa73" providerId="ADAL" clId="{7376A5F9-60B7-4F20-B9E9-DFD42D5220D0}" dt="2023-03-28T16:00:55.813" v="2708" actId="122"/>
          <ac:spMkLst>
            <pc:docMk/>
            <pc:sldMk cId="1044258070" sldId="260"/>
            <ac:spMk id="2" creationId="{BDF5E887-66A8-D5F7-6D2F-F77C09DDAE0D}"/>
          </ac:spMkLst>
        </pc:spChg>
        <pc:spChg chg="mod">
          <ac:chgData name="Fiore, Lewis" userId="c5ef859b-cc86-4c7f-98ff-c7993070fa73" providerId="ADAL" clId="{7376A5F9-60B7-4F20-B9E9-DFD42D5220D0}" dt="2023-03-28T16:18:32.691" v="3046" actId="6549"/>
          <ac:spMkLst>
            <pc:docMk/>
            <pc:sldMk cId="1044258070" sldId="260"/>
            <ac:spMk id="3" creationId="{18D3AA1A-0753-3AB0-B67D-E506F59C1DD7}"/>
          </ac:spMkLst>
        </pc:spChg>
      </pc:sldChg>
      <pc:sldChg chg="modSp new mod">
        <pc:chgData name="Fiore, Lewis" userId="c5ef859b-cc86-4c7f-98ff-c7993070fa73" providerId="ADAL" clId="{7376A5F9-60B7-4F20-B9E9-DFD42D5220D0}" dt="2023-03-28T16:51:02.394" v="4126" actId="5793"/>
        <pc:sldMkLst>
          <pc:docMk/>
          <pc:sldMk cId="1667928109" sldId="261"/>
        </pc:sldMkLst>
        <pc:spChg chg="mod">
          <ac:chgData name="Fiore, Lewis" userId="c5ef859b-cc86-4c7f-98ff-c7993070fa73" providerId="ADAL" clId="{7376A5F9-60B7-4F20-B9E9-DFD42D5220D0}" dt="2023-03-28T16:16:57" v="3022" actId="122"/>
          <ac:spMkLst>
            <pc:docMk/>
            <pc:sldMk cId="1667928109" sldId="261"/>
            <ac:spMk id="2" creationId="{31036BFD-5DEE-819C-4113-35909CC6AC5B}"/>
          </ac:spMkLst>
        </pc:spChg>
        <pc:spChg chg="mod">
          <ac:chgData name="Fiore, Lewis" userId="c5ef859b-cc86-4c7f-98ff-c7993070fa73" providerId="ADAL" clId="{7376A5F9-60B7-4F20-B9E9-DFD42D5220D0}" dt="2023-03-28T16:51:02.394" v="4126" actId="5793"/>
          <ac:spMkLst>
            <pc:docMk/>
            <pc:sldMk cId="1667928109" sldId="261"/>
            <ac:spMk id="3" creationId="{EBFB74DB-F975-C274-70B4-804ED512DBC7}"/>
          </ac:spMkLst>
        </pc:spChg>
      </pc:sldChg>
      <pc:sldChg chg="modSp new mod">
        <pc:chgData name="Fiore, Lewis" userId="c5ef859b-cc86-4c7f-98ff-c7993070fa73" providerId="ADAL" clId="{7376A5F9-60B7-4F20-B9E9-DFD42D5220D0}" dt="2023-03-28T16:51:31.016" v="4127" actId="6549"/>
        <pc:sldMkLst>
          <pc:docMk/>
          <pc:sldMk cId="1749111609" sldId="262"/>
        </pc:sldMkLst>
        <pc:spChg chg="mod">
          <ac:chgData name="Fiore, Lewis" userId="c5ef859b-cc86-4c7f-98ff-c7993070fa73" providerId="ADAL" clId="{7376A5F9-60B7-4F20-B9E9-DFD42D5220D0}" dt="2023-03-28T16:30:24.710" v="3864" actId="20577"/>
          <ac:spMkLst>
            <pc:docMk/>
            <pc:sldMk cId="1749111609" sldId="262"/>
            <ac:spMk id="2" creationId="{94905007-ED20-46EB-4479-3E3846536DD8}"/>
          </ac:spMkLst>
        </pc:spChg>
        <pc:spChg chg="mod">
          <ac:chgData name="Fiore, Lewis" userId="c5ef859b-cc86-4c7f-98ff-c7993070fa73" providerId="ADAL" clId="{7376A5F9-60B7-4F20-B9E9-DFD42D5220D0}" dt="2023-03-28T16:51:31.016" v="4127" actId="6549"/>
          <ac:spMkLst>
            <pc:docMk/>
            <pc:sldMk cId="1749111609" sldId="262"/>
            <ac:spMk id="3" creationId="{30582E31-CC18-51A1-C14F-74EC5ADA139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B6CA-0313-6FBB-A67A-E16DC10766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E5AFD4-64C3-2AC0-203B-974BA6FFAC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FAD7B2-0640-8B96-2BE3-D71CD6062E4B}"/>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5" name="Footer Placeholder 4">
            <a:extLst>
              <a:ext uri="{FF2B5EF4-FFF2-40B4-BE49-F238E27FC236}">
                <a16:creationId xmlns:a16="http://schemas.microsoft.com/office/drawing/2014/main" id="{8DF07963-40AD-3C37-A160-6180C3CA93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27DA8E-AA21-8F20-6895-AD0EE1EACF47}"/>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72232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A1ED2-BA90-E455-9C43-F2C7CC6BB8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BE2061-4CFE-1E3B-F792-FE8E7374A8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DD9F3F-FD01-B363-9AAE-16B97A2A67B7}"/>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5" name="Footer Placeholder 4">
            <a:extLst>
              <a:ext uri="{FF2B5EF4-FFF2-40B4-BE49-F238E27FC236}">
                <a16:creationId xmlns:a16="http://schemas.microsoft.com/office/drawing/2014/main" id="{337AB5A6-BC1B-2B72-CF09-D53797C6F2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EB8367-79E2-B3A5-2CBE-119E3718A2D3}"/>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97908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29C58F-025D-21EA-FD0A-F0B74DB98D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2D3AE9-C213-6FD0-5BE3-6DEEC930F5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A92EDE-3A54-DF03-C3FB-7E9B1EC007F3}"/>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5" name="Footer Placeholder 4">
            <a:extLst>
              <a:ext uri="{FF2B5EF4-FFF2-40B4-BE49-F238E27FC236}">
                <a16:creationId xmlns:a16="http://schemas.microsoft.com/office/drawing/2014/main" id="{0A2081A7-4E1B-BB99-8A96-E08C948B34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C04DA6-B2BB-DA3E-2AE8-7053E75C5C90}"/>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2456476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46A4F-55F7-06A3-26F3-5182A0B69C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E13002-6987-CA10-C9EC-906BD65BA3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8DF73-88F5-37DC-D9E1-064E17B86022}"/>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5" name="Footer Placeholder 4">
            <a:extLst>
              <a:ext uri="{FF2B5EF4-FFF2-40B4-BE49-F238E27FC236}">
                <a16:creationId xmlns:a16="http://schemas.microsoft.com/office/drawing/2014/main" id="{00EEF656-1483-7B0E-C7FB-3151E59DE5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337CEF-9058-5AD5-651D-9A27A85E0911}"/>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487128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F636-E0C5-F9B4-649B-EF56C98350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5E9D9-2BBF-BD7E-A10C-4A4DE1456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92689D-8911-337C-4FCE-72F6C14BE13A}"/>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5" name="Footer Placeholder 4">
            <a:extLst>
              <a:ext uri="{FF2B5EF4-FFF2-40B4-BE49-F238E27FC236}">
                <a16:creationId xmlns:a16="http://schemas.microsoft.com/office/drawing/2014/main" id="{E5F3B389-22D9-68A5-6AAE-E24944D498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500B9C-4D28-CD23-F87A-FBB404434158}"/>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4106842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A7B5F-BDA0-2312-EAE8-AB54561BAC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1EEE7A-415D-902D-0A71-6958EBB1DE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394E4A-B1BB-7B2B-5242-523B8225E2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50BB4D-E70A-CCAF-E0A5-2CE6F562ABDA}"/>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6" name="Footer Placeholder 5">
            <a:extLst>
              <a:ext uri="{FF2B5EF4-FFF2-40B4-BE49-F238E27FC236}">
                <a16:creationId xmlns:a16="http://schemas.microsoft.com/office/drawing/2014/main" id="{04603244-03B1-8F8D-9608-845F7478BA7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396C43E-1AF3-03E5-A7D7-365CB4308518}"/>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894058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E6A2A-F23F-1788-256E-E68317D9FD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EF2094-146B-4FEB-9CC9-9607407169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D8F22A-49CD-E1EE-9D83-1F1110D88A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F6E4FA-A6CC-FB79-45B8-AC85C9F42B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0E3E57-0F00-C4FD-7E20-F4DB1015C7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FDC96F-D666-EDDF-06CC-E8700C3BD7D3}"/>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8" name="Footer Placeholder 7">
            <a:extLst>
              <a:ext uri="{FF2B5EF4-FFF2-40B4-BE49-F238E27FC236}">
                <a16:creationId xmlns:a16="http://schemas.microsoft.com/office/drawing/2014/main" id="{9AB68648-A6D1-2CE5-D788-1F826C38F22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AB6603F-E962-AF34-ED45-104FD78EC90F}"/>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5360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74CD6-B315-6836-B402-F5D72D0CC7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3077CF-059B-EC78-4EC1-9176EE4A186A}"/>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4" name="Footer Placeholder 3">
            <a:extLst>
              <a:ext uri="{FF2B5EF4-FFF2-40B4-BE49-F238E27FC236}">
                <a16:creationId xmlns:a16="http://schemas.microsoft.com/office/drawing/2014/main" id="{1D2B9CAC-0A7B-8795-AE40-3761648A2AB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0C672FC-8973-2040-C80B-6869A78E47FB}"/>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324933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B5D446-CA1C-45B6-70B2-E4CCEE281159}"/>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3" name="Footer Placeholder 2">
            <a:extLst>
              <a:ext uri="{FF2B5EF4-FFF2-40B4-BE49-F238E27FC236}">
                <a16:creationId xmlns:a16="http://schemas.microsoft.com/office/drawing/2014/main" id="{48098CCD-A13E-9D57-A625-2983B0C8EAA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9FF1FAC-D69A-3AAB-B719-5EC563DC8371}"/>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3810376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DD600-19BC-A57F-0076-7620B02B75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2910D98-D696-CE6F-7D5A-53FBB429D6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6E44AB-6F51-38C2-5C1D-2C85D960F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9E6EE7-1177-0F39-C9E5-AA1C621B7B2C}"/>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6" name="Footer Placeholder 5">
            <a:extLst>
              <a:ext uri="{FF2B5EF4-FFF2-40B4-BE49-F238E27FC236}">
                <a16:creationId xmlns:a16="http://schemas.microsoft.com/office/drawing/2014/main" id="{949004FA-28F2-032F-7EA3-06AA523797E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DADCAA-F82D-5F31-83F2-643C131D178C}"/>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14212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AF0AD-C683-7D6B-4523-11EA68157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FFA5A6-507A-06C7-3CBE-B7DB87A0C3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E6C911A-DFC9-126D-2546-C962CAC4C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AC9B7A-5F0F-96EE-4CFD-7BC36748648E}"/>
              </a:ext>
            </a:extLst>
          </p:cNvPr>
          <p:cNvSpPr>
            <a:spLocks noGrp="1"/>
          </p:cNvSpPr>
          <p:nvPr>
            <p:ph type="dt" sz="half" idx="10"/>
          </p:nvPr>
        </p:nvSpPr>
        <p:spPr/>
        <p:txBody>
          <a:bodyPr/>
          <a:lstStyle/>
          <a:p>
            <a:fld id="{04E23B88-C4D7-4A8F-87BF-42A59D4EA5D1}" type="datetimeFigureOut">
              <a:rPr lang="en-US" smtClean="0"/>
              <a:t>3/28/2023</a:t>
            </a:fld>
            <a:endParaRPr lang="en-US" dirty="0"/>
          </a:p>
        </p:txBody>
      </p:sp>
      <p:sp>
        <p:nvSpPr>
          <p:cNvPr id="6" name="Footer Placeholder 5">
            <a:extLst>
              <a:ext uri="{FF2B5EF4-FFF2-40B4-BE49-F238E27FC236}">
                <a16:creationId xmlns:a16="http://schemas.microsoft.com/office/drawing/2014/main" id="{AC360887-CE03-D3DC-2BEE-B9536E15B3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D85784-5B41-E693-1E50-A1EE44C88D55}"/>
              </a:ext>
            </a:extLst>
          </p:cNvPr>
          <p:cNvSpPr>
            <a:spLocks noGrp="1"/>
          </p:cNvSpPr>
          <p:nvPr>
            <p:ph type="sldNum" sz="quarter" idx="12"/>
          </p:nvPr>
        </p:nvSpPr>
        <p:spPr/>
        <p:txBody>
          <a:bodyPr/>
          <a:lstStyle/>
          <a:p>
            <a:fld id="{EC75CA7C-15DB-4095-8B43-D1B2AA1B081F}" type="slidenum">
              <a:rPr lang="en-US" smtClean="0"/>
              <a:t>‹#›</a:t>
            </a:fld>
            <a:endParaRPr lang="en-US" dirty="0"/>
          </a:p>
        </p:txBody>
      </p:sp>
    </p:spTree>
    <p:extLst>
      <p:ext uri="{BB962C8B-B14F-4D97-AF65-F5344CB8AC3E}">
        <p14:creationId xmlns:p14="http://schemas.microsoft.com/office/powerpoint/2010/main" val="134004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8D50E3-5792-864D-C045-EDC5D753E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03BE6E-6EA2-5FAD-5353-8BF71337F5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883EB-A973-3A3C-9F15-46CAD03E00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E23B88-C4D7-4A8F-87BF-42A59D4EA5D1}" type="datetimeFigureOut">
              <a:rPr lang="en-US" smtClean="0"/>
              <a:t>3/28/2023</a:t>
            </a:fld>
            <a:endParaRPr lang="en-US" dirty="0"/>
          </a:p>
        </p:txBody>
      </p:sp>
      <p:sp>
        <p:nvSpPr>
          <p:cNvPr id="5" name="Footer Placeholder 4">
            <a:extLst>
              <a:ext uri="{FF2B5EF4-FFF2-40B4-BE49-F238E27FC236}">
                <a16:creationId xmlns:a16="http://schemas.microsoft.com/office/drawing/2014/main" id="{E23BB8E4-B1B4-8D9C-FC62-A59F238785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E5B2FDC-907F-D35E-46FF-110A35530B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5CA7C-15DB-4095-8B43-D1B2AA1B081F}" type="slidenum">
              <a:rPr lang="en-US" smtClean="0"/>
              <a:t>‹#›</a:t>
            </a:fld>
            <a:endParaRPr lang="en-US" dirty="0"/>
          </a:p>
        </p:txBody>
      </p:sp>
    </p:spTree>
    <p:extLst>
      <p:ext uri="{BB962C8B-B14F-4D97-AF65-F5344CB8AC3E}">
        <p14:creationId xmlns:p14="http://schemas.microsoft.com/office/powerpoint/2010/main" val="3481187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A2525-FCB5-BAA9-2D27-3EF30C816371}"/>
              </a:ext>
            </a:extLst>
          </p:cNvPr>
          <p:cNvSpPr>
            <a:spLocks noGrp="1"/>
          </p:cNvSpPr>
          <p:nvPr>
            <p:ph type="ctrTitle"/>
          </p:nvPr>
        </p:nvSpPr>
        <p:spPr>
          <a:xfrm>
            <a:off x="2164360" y="1122363"/>
            <a:ext cx="8388990" cy="739993"/>
          </a:xfrm>
        </p:spPr>
        <p:txBody>
          <a:bodyPr>
            <a:normAutofit fontScale="90000"/>
          </a:bodyPr>
          <a:lstStyle/>
          <a:p>
            <a:r>
              <a:rPr lang="en-US" dirty="0"/>
              <a:t>CVRS Data Cleanup</a:t>
            </a:r>
          </a:p>
        </p:txBody>
      </p:sp>
      <p:sp>
        <p:nvSpPr>
          <p:cNvPr id="3" name="Subtitle 2">
            <a:extLst>
              <a:ext uri="{FF2B5EF4-FFF2-40B4-BE49-F238E27FC236}">
                <a16:creationId xmlns:a16="http://schemas.microsoft.com/office/drawing/2014/main" id="{C8405EF1-3BD5-FCCC-80FA-F3BCE5EF1AE9}"/>
              </a:ext>
            </a:extLst>
          </p:cNvPr>
          <p:cNvSpPr>
            <a:spLocks noGrp="1"/>
          </p:cNvSpPr>
          <p:nvPr>
            <p:ph type="subTitle" idx="1"/>
          </p:nvPr>
        </p:nvSpPr>
        <p:spPr>
          <a:xfrm>
            <a:off x="1423332" y="1937857"/>
            <a:ext cx="9658526" cy="4739779"/>
          </a:xfrm>
        </p:spPr>
        <p:txBody>
          <a:bodyPr>
            <a:normAutofit fontScale="70000" lnSpcReduction="20000"/>
          </a:bodyPr>
          <a:lstStyle/>
          <a:p>
            <a:pPr marL="0" marR="0">
              <a:lnSpc>
                <a:spcPct val="107000"/>
              </a:lnSpc>
              <a:spcBef>
                <a:spcPts val="0"/>
              </a:spcBef>
              <a:spcAft>
                <a:spcPts val="800"/>
              </a:spcAft>
            </a:pPr>
            <a:r>
              <a:rPr lang="en-US" sz="4300" dirty="0">
                <a:effectLst/>
                <a:latin typeface="Calibri" panose="020F0502020204030204" pitchFamily="34" charset="0"/>
                <a:ea typeface="Calibri" panose="020F0502020204030204" pitchFamily="34" charset="0"/>
                <a:cs typeface="Times New Roman" panose="02020603050405020304" pitchFamily="18" charset="0"/>
              </a:rPr>
              <a:t>Zip Code Cleanup</a:t>
            </a:r>
          </a:p>
          <a:p>
            <a:pPr marL="0" marR="0" algn="l">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How the CVRS system captures and stores the 6 and 4 position Zip codes for each registration. In addition, it details out instructions for attempting to correct any Street and/or Zip Code information.</a:t>
            </a:r>
          </a:p>
          <a:p>
            <a:pPr marL="0" marR="0" algn="l">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The CVRS system interacts with a system/file from an outside Vender for the Town, Street and Zip code information. This System is a common one used by most Businesses and Government Agencies. So, as you can imagine what is used in CVRS for that data (Town &amp; Street name) has to be an exact match with that Vendor system. We all know that we enter the Street name with the range of house numbers in CVRS for our Towns. That data is usually given to us from a variety of sources, as an example the Town Engineer, Town Accessor or the Town Clerk.  The outside Vendor receives this information from the Local Postmaster. For our purposes, the Postmaster’s decision is the driver here, not the Town’s information. </a:t>
            </a:r>
          </a:p>
          <a:p>
            <a:endParaRPr lang="en-US" dirty="0"/>
          </a:p>
        </p:txBody>
      </p:sp>
    </p:spTree>
    <p:extLst>
      <p:ext uri="{BB962C8B-B14F-4D97-AF65-F5344CB8AC3E}">
        <p14:creationId xmlns:p14="http://schemas.microsoft.com/office/powerpoint/2010/main" val="11530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8213F-AD31-5007-9A36-042E136DA590}"/>
              </a:ext>
            </a:extLst>
          </p:cNvPr>
          <p:cNvSpPr>
            <a:spLocks noGrp="1"/>
          </p:cNvSpPr>
          <p:nvPr>
            <p:ph type="title"/>
          </p:nvPr>
        </p:nvSpPr>
        <p:spPr/>
        <p:txBody>
          <a:bodyPr/>
          <a:lstStyle/>
          <a:p>
            <a:pPr algn="ctr"/>
            <a:r>
              <a:rPr lang="en-US" dirty="0"/>
              <a:t>CVRS Data Cleanup</a:t>
            </a:r>
          </a:p>
        </p:txBody>
      </p:sp>
      <p:sp>
        <p:nvSpPr>
          <p:cNvPr id="3" name="Content Placeholder 2">
            <a:extLst>
              <a:ext uri="{FF2B5EF4-FFF2-40B4-BE49-F238E27FC236}">
                <a16:creationId xmlns:a16="http://schemas.microsoft.com/office/drawing/2014/main" id="{7CDD62B1-C1C9-7636-D472-EBBCED81E624}"/>
              </a:ext>
            </a:extLst>
          </p:cNvPr>
          <p:cNvSpPr>
            <a:spLocks noGrp="1"/>
          </p:cNvSpPr>
          <p:nvPr>
            <p:ph idx="1"/>
          </p:nvPr>
        </p:nvSpPr>
        <p:spPr/>
        <p:txBody>
          <a:bodyPr>
            <a:normAutofit fontScale="85000" lnSpcReduction="20000"/>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At times these two data sources do not match up, and that is why you will have zeros in the Zip code areas.  Example of this as follows: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CVRS has - O’Hara Street, Postmaster has </a:t>
            </a:r>
            <a:r>
              <a:rPr lang="en-US" sz="2400" dirty="0" err="1">
                <a:effectLst/>
                <a:latin typeface="Calibri" panose="020F0502020204030204" pitchFamily="34" charset="0"/>
                <a:ea typeface="Calibri" panose="020F0502020204030204" pitchFamily="34" charset="0"/>
                <a:cs typeface="Times New Roman" panose="02020603050405020304" pitchFamily="18" charset="0"/>
              </a:rPr>
              <a:t>O’hara</a:t>
            </a:r>
            <a:r>
              <a:rPr lang="en-US" sz="2400" dirty="0">
                <a:effectLst/>
                <a:latin typeface="Calibri" panose="020F0502020204030204" pitchFamily="34" charset="0"/>
                <a:ea typeface="Calibri" panose="020F0502020204030204" pitchFamily="34" charset="0"/>
                <a:cs typeface="Times New Roman" panose="02020603050405020304" pitchFamily="18" charset="0"/>
              </a:rPr>
              <a:t> Street.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CVRS has – Marshall Drive, Postmaster has Marshal Drive.</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CVRS has – Main Street Village, Postmaster has 10 Main Street.</a:t>
            </a:r>
          </a:p>
          <a:p>
            <a:pPr marL="0" marR="0">
              <a:lnSpc>
                <a:spcPct val="107000"/>
              </a:lnSpc>
              <a:spcBef>
                <a:spcPts val="0"/>
              </a:spcBef>
              <a:spcAft>
                <a:spcPts val="800"/>
              </a:spcAft>
            </a:pPr>
            <a:r>
              <a:rPr lang="en-US" sz="2300" dirty="0">
                <a:effectLst/>
                <a:latin typeface="Calibri" panose="020F0502020204030204" pitchFamily="34" charset="0"/>
                <a:ea typeface="Calibri" panose="020F0502020204030204" pitchFamily="34" charset="0"/>
                <a:cs typeface="Times New Roman" panose="02020603050405020304" pitchFamily="18" charset="0"/>
              </a:rPr>
              <a:t>In the first two examples above, you need to change the Street name within CVRS to what the Postmaster is using, unless you can convince the Postmaster to use the Town’s name.  In example three, same as the above or convince the Postmaster to add ‘Main Street Village’ as a legitimate address.  If neither happens, then you should edit all the ’Main Street Village’ registrations to have a mailing address of ‘10 Main Street’.</a:t>
            </a:r>
          </a:p>
          <a:p>
            <a:pPr marL="0" marR="0">
              <a:lnSpc>
                <a:spcPct val="107000"/>
              </a:lnSpc>
              <a:spcBef>
                <a:spcPts val="0"/>
              </a:spcBef>
              <a:spcAft>
                <a:spcPts val="800"/>
              </a:spcAft>
            </a:pPr>
            <a:r>
              <a:rPr lang="en-US" sz="2300" dirty="0">
                <a:effectLst/>
                <a:latin typeface="Calibri" panose="020F0502020204030204" pitchFamily="34" charset="0"/>
                <a:ea typeface="Calibri" panose="020F0502020204030204" pitchFamily="34" charset="0"/>
                <a:cs typeface="Times New Roman" panose="02020603050405020304" pitchFamily="18" charset="0"/>
              </a:rPr>
              <a:t>To complicate matters even more, we are not convinced that the DMV Department/System is utilizing the same a Vendor/File system, as many registrations come through without the address check verification that the Postmaster is using. </a:t>
            </a:r>
          </a:p>
          <a:p>
            <a:endParaRPr lang="en-US" dirty="0"/>
          </a:p>
        </p:txBody>
      </p:sp>
    </p:spTree>
    <p:extLst>
      <p:ext uri="{BB962C8B-B14F-4D97-AF65-F5344CB8AC3E}">
        <p14:creationId xmlns:p14="http://schemas.microsoft.com/office/powerpoint/2010/main" val="686798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285F2-4B18-03F1-BF29-FF38EF4F6C2E}"/>
              </a:ext>
            </a:extLst>
          </p:cNvPr>
          <p:cNvSpPr>
            <a:spLocks noGrp="1"/>
          </p:cNvSpPr>
          <p:nvPr>
            <p:ph type="title"/>
          </p:nvPr>
        </p:nvSpPr>
        <p:spPr/>
        <p:txBody>
          <a:bodyPr/>
          <a:lstStyle/>
          <a:p>
            <a:r>
              <a:rPr lang="en-US" dirty="0"/>
              <a:t>			CVRS Data Cleanup</a:t>
            </a:r>
          </a:p>
        </p:txBody>
      </p:sp>
      <p:sp>
        <p:nvSpPr>
          <p:cNvPr id="3" name="Content Placeholder 2">
            <a:extLst>
              <a:ext uri="{FF2B5EF4-FFF2-40B4-BE49-F238E27FC236}">
                <a16:creationId xmlns:a16="http://schemas.microsoft.com/office/drawing/2014/main" id="{B41F5EF5-0C4D-29B9-4F19-2B3C87D4D36A}"/>
              </a:ext>
            </a:extLst>
          </p:cNvPr>
          <p:cNvSpPr>
            <a:spLocks noGrp="1"/>
          </p:cNvSpPr>
          <p:nvPr>
            <p:ph idx="1"/>
          </p:nvPr>
        </p:nvSpPr>
        <p:spPr/>
        <p:txBody>
          <a:bodyPr>
            <a:noAutofit/>
          </a:bodyPr>
          <a:lstStyle/>
          <a:p>
            <a:r>
              <a:rPr lang="en-US" sz="1400" dirty="0">
                <a:effectLst/>
                <a:latin typeface="Calibri" panose="020F0502020204030204" pitchFamily="34" charset="0"/>
                <a:ea typeface="Calibri" panose="020F0502020204030204" pitchFamily="34" charset="0"/>
                <a:cs typeface="Calibri" panose="020F0502020204030204" pitchFamily="34" charset="0"/>
              </a:rPr>
              <a:t>There are some other nuances that we can address with street information. If an Apartment or Unit number is provided, then it is recommended that you use the Unit Number column verses having that information stored on the Street Number column. If used in your office, you should locally develop a standard on the data entered in that column (example a # preceding). It should be noted that sometimes the Local Postmaster will request that you do not use the Unit Number column for certain addresses. </a:t>
            </a:r>
          </a:p>
          <a:p>
            <a:r>
              <a:rPr lang="en-US" sz="1400" dirty="0">
                <a:latin typeface="Calibri" panose="020F0502020204030204" pitchFamily="34" charset="0"/>
                <a:ea typeface="Calibri" panose="020F0502020204030204" pitchFamily="34" charset="0"/>
                <a:cs typeface="Calibri" panose="020F0502020204030204" pitchFamily="34" charset="0"/>
              </a:rPr>
              <a:t>Periods (.) in any column cause problems with application/system performance and with program coding.  Thus, whenever possible they should be removed.  Need to mention, the new CVRS Vendor might be able to remove them at conversion time.</a:t>
            </a:r>
          </a:p>
          <a:p>
            <a:r>
              <a:rPr lang="en-US" sz="1400" dirty="0">
                <a:latin typeface="Calibri" panose="020F0502020204030204" pitchFamily="34" charset="0"/>
                <a:ea typeface="Calibri" panose="020F0502020204030204" pitchFamily="34" charset="0"/>
                <a:cs typeface="Calibri" panose="020F0502020204030204" pitchFamily="34" charset="0"/>
              </a:rPr>
              <a:t>Apostrophes (‘) in any column also cause problems with application/system performance and with program coding.  Thus, whenever possible they should be removed.  The caveat here is that some Street Names and Voters Names need to use the apostrophe.</a:t>
            </a:r>
          </a:p>
          <a:p>
            <a:r>
              <a:rPr lang="en-US" sz="1400" dirty="0">
                <a:effectLst/>
                <a:latin typeface="Calibri" panose="020F0502020204030204" pitchFamily="34" charset="0"/>
                <a:ea typeface="Calibri" panose="020F0502020204030204" pitchFamily="34" charset="0"/>
                <a:cs typeface="Calibri" panose="020F0502020204030204" pitchFamily="34" charset="0"/>
              </a:rPr>
              <a:t>Redundant Mailing Address information and Previous Voter Name information also impacts </a:t>
            </a:r>
            <a:r>
              <a:rPr lang="en-US" sz="1400" dirty="0">
                <a:latin typeface="Calibri" panose="020F0502020204030204" pitchFamily="34" charset="0"/>
                <a:ea typeface="Calibri" panose="020F0502020204030204" pitchFamily="34" charset="0"/>
                <a:cs typeface="Calibri" panose="020F0502020204030204" pitchFamily="34" charset="0"/>
              </a:rPr>
              <a:t>application/system performance.  These areas should only be used if the information is uniquely different from the Voters registration address and/or name.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p>
            <a:r>
              <a:rPr lang="en-US" sz="1400" dirty="0">
                <a:effectLst/>
                <a:latin typeface="Calibri" panose="020F0502020204030204" pitchFamily="34" charset="0"/>
                <a:ea typeface="Calibri" panose="020F0502020204030204" pitchFamily="34" charset="0"/>
                <a:cs typeface="Calibri" panose="020F0502020204030204" pitchFamily="34" charset="0"/>
              </a:rPr>
              <a:t>For the Suffix column, you should locally develop a standard on the data entered in this column.  As an example, the third could be a 3 or III.</a:t>
            </a:r>
          </a:p>
          <a:p>
            <a:r>
              <a:rPr lang="en-US" sz="1400" dirty="0">
                <a:latin typeface="Calibri" panose="020F0502020204030204" pitchFamily="34" charset="0"/>
                <a:cs typeface="Calibri" panose="020F0502020204030204" pitchFamily="34" charset="0"/>
              </a:rPr>
              <a:t>Asterisk Voters, should be investigated and hopefully corrected not only from a data standpoint but also in assisting your Checkers.  Unfortunately, the CVRS report on this type has been removed and you now need to request this report from Steve Mason.</a:t>
            </a:r>
          </a:p>
          <a:p>
            <a:r>
              <a:rPr lang="en-US" sz="1400" dirty="0">
                <a:latin typeface="Calibri" panose="020F0502020204030204" pitchFamily="34" charset="0"/>
                <a:cs typeface="Calibri" panose="020F0502020204030204" pitchFamily="34" charset="0"/>
              </a:rPr>
              <a:t>It should also be noted that Voters who have been confirmed as deceased should be in an ‘off’ status not in an ‘inactive’ status.</a:t>
            </a:r>
          </a:p>
        </p:txBody>
      </p:sp>
    </p:spTree>
    <p:extLst>
      <p:ext uri="{BB962C8B-B14F-4D97-AF65-F5344CB8AC3E}">
        <p14:creationId xmlns:p14="http://schemas.microsoft.com/office/powerpoint/2010/main" val="828018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E35B-2EFE-BE6D-6178-93F18CC27946}"/>
              </a:ext>
            </a:extLst>
          </p:cNvPr>
          <p:cNvSpPr>
            <a:spLocks noGrp="1"/>
          </p:cNvSpPr>
          <p:nvPr>
            <p:ph type="title"/>
          </p:nvPr>
        </p:nvSpPr>
        <p:spPr>
          <a:xfrm>
            <a:off x="1010652" y="365125"/>
            <a:ext cx="10343147" cy="1069039"/>
          </a:xfrm>
        </p:spPr>
        <p:txBody>
          <a:bodyPr/>
          <a:lstStyle/>
          <a:p>
            <a:pPr algn="ctr"/>
            <a:r>
              <a:rPr lang="en-US" dirty="0"/>
              <a:t>Convert a Diskfile to an Excel Spreadsheet</a:t>
            </a:r>
          </a:p>
        </p:txBody>
      </p:sp>
      <p:sp>
        <p:nvSpPr>
          <p:cNvPr id="3" name="Content Placeholder 2">
            <a:extLst>
              <a:ext uri="{FF2B5EF4-FFF2-40B4-BE49-F238E27FC236}">
                <a16:creationId xmlns:a16="http://schemas.microsoft.com/office/drawing/2014/main" id="{E4124065-8D21-FA2F-52A3-5BCED6844DC8}"/>
              </a:ext>
            </a:extLst>
          </p:cNvPr>
          <p:cNvSpPr>
            <a:spLocks noGrp="1"/>
          </p:cNvSpPr>
          <p:nvPr>
            <p:ph idx="1"/>
          </p:nvPr>
        </p:nvSpPr>
        <p:spPr>
          <a:xfrm>
            <a:off x="838200" y="1232033"/>
            <a:ext cx="10515599" cy="5053263"/>
          </a:xfrm>
        </p:spPr>
        <p:txBody>
          <a:bodyPr>
            <a:noAutofit/>
          </a:bodyPr>
          <a:lstStyle/>
          <a:p>
            <a:r>
              <a:rPr lang="en-US" sz="2000" b="0" i="0" u="none" strike="noStrike" dirty="0">
                <a:effectLst/>
                <a:latin typeface="Calibri" panose="020F0502020204030204" pitchFamily="34" charset="0"/>
                <a:cs typeface="Calibri" panose="020F0502020204030204" pitchFamily="34" charset="0"/>
              </a:rPr>
              <a:t>Open CVRS</a:t>
            </a:r>
          </a:p>
          <a:p>
            <a:r>
              <a:rPr lang="en-US" sz="2000" b="0" i="0" u="none" strike="noStrike" dirty="0">
                <a:effectLst/>
                <a:latin typeface="Calibri" panose="020F0502020204030204" pitchFamily="34" charset="0"/>
                <a:cs typeface="Calibri" panose="020F0502020204030204" pitchFamily="34" charset="0"/>
              </a:rPr>
              <a:t>Click on REGISTRAR MAINTENANCE</a:t>
            </a:r>
          </a:p>
          <a:p>
            <a:r>
              <a:rPr lang="en-US" sz="2000" b="0" i="0" u="none" strike="noStrike" dirty="0">
                <a:effectLst/>
                <a:latin typeface="Calibri" panose="020F0502020204030204" pitchFamily="34" charset="0"/>
                <a:cs typeface="Calibri" panose="020F0502020204030204" pitchFamily="34" charset="0"/>
              </a:rPr>
              <a:t>Click on DISK FILE</a:t>
            </a:r>
            <a:r>
              <a:rPr lang="en-US" sz="2000" dirty="0">
                <a:latin typeface="Calibri" panose="020F0502020204030204" pitchFamily="34" charset="0"/>
                <a:cs typeface="Calibri" panose="020F0502020204030204" pitchFamily="34" charset="0"/>
              </a:rPr>
              <a:t> </a:t>
            </a:r>
          </a:p>
          <a:p>
            <a:r>
              <a:rPr lang="en-US" sz="2000" b="0" i="0" u="none" strike="noStrike" dirty="0">
                <a:effectLst/>
                <a:latin typeface="Calibri" panose="020F0502020204030204" pitchFamily="34" charset="0"/>
                <a:cs typeface="Calibri" panose="020F0502020204030204" pitchFamily="34" charset="0"/>
              </a:rPr>
              <a:t>On the next screen, you can click on several areas:</a:t>
            </a:r>
            <a:r>
              <a:rPr lang="en-US" sz="2000" dirty="0">
                <a:latin typeface="Calibri" panose="020F0502020204030204" pitchFamily="34" charset="0"/>
                <a:cs typeface="Calibri" panose="020F0502020204030204" pitchFamily="34" charset="0"/>
              </a:rPr>
              <a:t>   </a:t>
            </a:r>
          </a:p>
          <a:p>
            <a:pPr marL="0" indent="0">
              <a:buNone/>
            </a:pPr>
            <a:r>
              <a:rPr lang="en-US" sz="2000" b="0" i="0" u="none" strike="noStrike" dirty="0">
                <a:effectLst/>
                <a:latin typeface="Calibri" panose="020F0502020204030204" pitchFamily="34" charset="0"/>
                <a:cs typeface="Calibri" panose="020F0502020204030204" pitchFamily="34" charset="0"/>
              </a:rPr>
              <a:t>  1.  Click on STATE</a:t>
            </a:r>
            <a:r>
              <a:rPr lang="en-US" sz="2000" dirty="0">
                <a:latin typeface="Calibri" panose="020F0502020204030204" pitchFamily="34" charset="0"/>
                <a:cs typeface="Calibri" panose="020F0502020204030204" pitchFamily="34" charset="0"/>
              </a:rPr>
              <a:t> or LOCAL</a:t>
            </a:r>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or you can pick a range of DISTRICTS </a:t>
            </a:r>
          </a:p>
          <a:p>
            <a:pPr marL="0" indent="0">
              <a:buNone/>
            </a:pPr>
            <a:r>
              <a:rPr lang="en-US" sz="2000" b="0" i="0" u="none" strike="noStrike" dirty="0">
                <a:effectLst/>
                <a:latin typeface="Calibri" panose="020F0502020204030204" pitchFamily="34" charset="0"/>
                <a:cs typeface="Calibri" panose="020F0502020204030204" pitchFamily="34" charset="0"/>
              </a:rPr>
              <a:t>  2. In VOTER STATUS, highlight the category of voters you want (example click on active and 	inactive if you want your report to contain both)</a:t>
            </a:r>
            <a:r>
              <a:rPr lang="en-US" sz="2000" dirty="0">
                <a:latin typeface="Calibri" panose="020F0502020204030204" pitchFamily="34" charset="0"/>
                <a:cs typeface="Calibri" panose="020F0502020204030204" pitchFamily="34" charset="0"/>
              </a:rPr>
              <a:t> </a:t>
            </a:r>
          </a:p>
          <a:p>
            <a:pPr marL="0" indent="0">
              <a:buNone/>
            </a:pPr>
            <a:r>
              <a:rPr lang="en-US" sz="2000" b="0" i="0" u="none" strike="noStrike" dirty="0">
                <a:effectLst/>
                <a:latin typeface="Calibri" panose="020F0502020204030204" pitchFamily="34" charset="0"/>
                <a:cs typeface="Calibri" panose="020F0502020204030204" pitchFamily="34" charset="0"/>
              </a:rPr>
              <a:t>  3. In ENROLLMENT, if you want all parties, don't click on anything. If you want a particular party, 	click on it (them).</a:t>
            </a:r>
            <a:r>
              <a:rPr lang="en-US" sz="2000" dirty="0">
                <a:latin typeface="Calibri" panose="020F0502020204030204" pitchFamily="34" charset="0"/>
                <a:cs typeface="Calibri" panose="020F0502020204030204" pitchFamily="34" charset="0"/>
              </a:rPr>
              <a:t> </a:t>
            </a:r>
          </a:p>
          <a:p>
            <a:pPr marL="0" indent="0">
              <a:buNone/>
            </a:pPr>
            <a:r>
              <a:rPr lang="en-US" sz="2000" b="0" i="0" u="none" strike="noStrike" dirty="0">
                <a:effectLst/>
                <a:latin typeface="Calibri" panose="020F0502020204030204" pitchFamily="34" charset="0"/>
                <a:cs typeface="Calibri" panose="020F0502020204030204" pitchFamily="34" charset="0"/>
              </a:rPr>
              <a:t> 4.  If you want the voters who voted for a particular election, complete the ELECTION DATE fields.</a:t>
            </a:r>
            <a:r>
              <a:rPr lang="en-US" sz="2000" dirty="0">
                <a:latin typeface="Calibri" panose="020F0502020204030204" pitchFamily="34" charset="0"/>
                <a:cs typeface="Calibri" panose="020F0502020204030204" pitchFamily="34" charset="0"/>
              </a:rPr>
              <a:t> </a:t>
            </a:r>
          </a:p>
          <a:p>
            <a:pPr marL="0" indent="0">
              <a:buNone/>
            </a:pPr>
            <a:r>
              <a:rPr lang="en-US" sz="2000" b="0" i="0" u="none" strike="noStrike" dirty="0">
                <a:effectLst/>
                <a:latin typeface="Calibri" panose="020F0502020204030204" pitchFamily="34" charset="0"/>
                <a:cs typeface="Calibri" panose="020F0502020204030204" pitchFamily="34" charset="0"/>
              </a:rPr>
              <a:t> 5.  In VOTING OPTIONS, the default is ALL or you can choose between ‘voted’, ‘not voted’ or 	‘Absentee’.</a:t>
            </a:r>
            <a:r>
              <a:rPr lang="en-US" sz="2000" dirty="0">
                <a:latin typeface="Calibri" panose="020F0502020204030204" pitchFamily="34" charset="0"/>
                <a:cs typeface="Calibri" panose="020F0502020204030204" pitchFamily="34" charset="0"/>
              </a:rPr>
              <a:t> </a:t>
            </a:r>
          </a:p>
          <a:p>
            <a:pPr marL="0" indent="0">
              <a:buNone/>
            </a:pPr>
            <a:r>
              <a:rPr lang="en-US" sz="1800" b="0" i="0" u="none" strike="noStrike" dirty="0">
                <a:effectLst/>
                <a:latin typeface="Arial" panose="020B0604020202020204" pitchFamily="34" charset="0"/>
              </a:rPr>
              <a:t> 6.  In FIELD OPTION, click on Birth Date and/or Telephone number if you want these to show on the 	report.</a:t>
            </a:r>
            <a:r>
              <a:rPr lang="en-US" sz="1400" dirty="0"/>
              <a:t> </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3152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E887-66A8-D5F7-6D2F-F77C09DDAE0D}"/>
              </a:ext>
            </a:extLst>
          </p:cNvPr>
          <p:cNvSpPr>
            <a:spLocks noGrp="1"/>
          </p:cNvSpPr>
          <p:nvPr>
            <p:ph type="title"/>
          </p:nvPr>
        </p:nvSpPr>
        <p:spPr/>
        <p:txBody>
          <a:bodyPr/>
          <a:lstStyle/>
          <a:p>
            <a:pPr algn="ctr"/>
            <a:r>
              <a:rPr lang="en-US" dirty="0"/>
              <a:t>Convert a </a:t>
            </a:r>
            <a:r>
              <a:rPr lang="en-US" dirty="0" err="1"/>
              <a:t>Diskfile</a:t>
            </a:r>
            <a:r>
              <a:rPr lang="en-US" dirty="0"/>
              <a:t> to an Excel Spreadsheet</a:t>
            </a:r>
          </a:p>
        </p:txBody>
      </p:sp>
      <p:sp>
        <p:nvSpPr>
          <p:cNvPr id="3" name="Content Placeholder 2">
            <a:extLst>
              <a:ext uri="{FF2B5EF4-FFF2-40B4-BE49-F238E27FC236}">
                <a16:creationId xmlns:a16="http://schemas.microsoft.com/office/drawing/2014/main" id="{18D3AA1A-0753-3AB0-B67D-E506F59C1DD7}"/>
              </a:ext>
            </a:extLst>
          </p:cNvPr>
          <p:cNvSpPr>
            <a:spLocks noGrp="1"/>
          </p:cNvSpPr>
          <p:nvPr>
            <p:ph idx="1"/>
          </p:nvPr>
        </p:nvSpPr>
        <p:spPr>
          <a:xfrm>
            <a:off x="838199" y="1459684"/>
            <a:ext cx="10579217" cy="5033191"/>
          </a:xfrm>
        </p:spPr>
        <p:txBody>
          <a:bodyPr>
            <a:normAutofit/>
          </a:bodyPr>
          <a:lstStyle/>
          <a:p>
            <a:pPr marL="0" indent="0">
              <a:buNone/>
            </a:pPr>
            <a:r>
              <a:rPr lang="en-US" dirty="0"/>
              <a:t> 	</a:t>
            </a:r>
            <a:r>
              <a:rPr lang="en-US" sz="2000" dirty="0"/>
              <a:t>7.  AGE RANGE, only click on an age range if you want your report to ONLY show the 	above voters who are in that age range.</a:t>
            </a:r>
          </a:p>
          <a:p>
            <a:pPr marL="0" indent="0">
              <a:buNone/>
            </a:pPr>
            <a:r>
              <a:rPr lang="en-US" sz="2000" b="0" i="0" u="none" strike="noStrike" dirty="0">
                <a:effectLst/>
              </a:rPr>
              <a:t>	 8.  DATA OPTIONS, as an example, you can click on ALL and get everything or you can 	scroll down while holding the shift key down click on TOWN STREET, then continue to hold 	down the shift key and scroll down</a:t>
            </a:r>
            <a:r>
              <a:rPr lang="en-US" sz="2000" dirty="0"/>
              <a:t> </a:t>
            </a:r>
            <a:r>
              <a:rPr lang="en-US" sz="2000" b="0" i="0" u="none" strike="noStrike" dirty="0">
                <a:effectLst/>
              </a:rPr>
              <a:t>and click on VOTER. The result will be that all three 	elements (Town Street, Election History, and Voter) will be highlighted 	and will in turn</a:t>
            </a:r>
            <a:r>
              <a:rPr lang="en-US" sz="2000" dirty="0"/>
              <a:t> </a:t>
            </a:r>
            <a:r>
              <a:rPr lang="en-US" sz="2000" b="0" i="0" u="none" strike="noStrike" dirty="0">
                <a:effectLst/>
              </a:rPr>
              <a:t>be 	included in your report.</a:t>
            </a:r>
          </a:p>
          <a:p>
            <a:r>
              <a:rPr lang="en-US" sz="1800" b="0" i="0" u="none" strike="noStrike" dirty="0">
                <a:effectLst/>
                <a:latin typeface="Arial" panose="020B0604020202020204" pitchFamily="34" charset="0"/>
              </a:rPr>
              <a:t>Click on SUBMIT REQUEST</a:t>
            </a:r>
            <a:r>
              <a:rPr lang="en-US" sz="1400" dirty="0"/>
              <a:t> </a:t>
            </a:r>
          </a:p>
          <a:p>
            <a:r>
              <a:rPr lang="en-US" sz="1800" b="0" i="0" u="none" strike="noStrike" dirty="0">
                <a:effectLst/>
                <a:latin typeface="Arial" panose="020B0604020202020204" pitchFamily="34" charset="0"/>
              </a:rPr>
              <a:t>On the next screen, click on REPORT STATUS</a:t>
            </a:r>
            <a:r>
              <a:rPr lang="en-US" sz="1400" dirty="0"/>
              <a:t> </a:t>
            </a:r>
          </a:p>
          <a:p>
            <a:r>
              <a:rPr lang="en-US" sz="1800" b="0" i="0" u="none" strike="noStrike" dirty="0">
                <a:effectLst/>
                <a:latin typeface="Arial" panose="020B0604020202020204" pitchFamily="34" charset="0"/>
              </a:rPr>
              <a:t>On the next screen, your report will be listed. If in the far-right hand column it says PROCESSING, click on REFRESH.  If the report status still shows</a:t>
            </a:r>
            <a:r>
              <a:rPr lang="en-US" sz="1400" dirty="0"/>
              <a:t> </a:t>
            </a:r>
            <a:r>
              <a:rPr lang="en-US" sz="1800" b="0" i="0" u="none" strike="noStrike" dirty="0">
                <a:effectLst/>
                <a:latin typeface="Arial" panose="020B0604020202020204" pitchFamily="34" charset="0"/>
              </a:rPr>
              <a:t>PROCESSING, repeat this process until the status of the report reads COMPLETED.</a:t>
            </a:r>
            <a:r>
              <a:rPr lang="en-US" sz="1400" dirty="0"/>
              <a:t> </a:t>
            </a:r>
          </a:p>
          <a:p>
            <a:r>
              <a:rPr lang="en-US" sz="1800" b="0" i="0" u="none" strike="noStrike" dirty="0">
                <a:effectLst/>
                <a:latin typeface="Arial" panose="020B0604020202020204" pitchFamily="34" charset="0"/>
              </a:rPr>
              <a:t>When the report status shows COMPLETED, double click on the REPORT ID (it will appear in red).</a:t>
            </a:r>
          </a:p>
          <a:p>
            <a:r>
              <a:rPr lang="en-US" sz="1800" b="0" i="0" u="none" strike="noStrike" dirty="0">
                <a:effectLst/>
                <a:latin typeface="Arial" panose="020B0604020202020204" pitchFamily="34" charset="0"/>
              </a:rPr>
              <a:t>On the bottom left, you will then receive the download complete screen.  Click on OPEN</a:t>
            </a:r>
            <a:r>
              <a:rPr lang="en-US" sz="1050" dirty="0"/>
              <a:t> </a:t>
            </a:r>
            <a:r>
              <a:rPr lang="en-US" sz="1400" dirty="0"/>
              <a:t> </a:t>
            </a:r>
            <a:r>
              <a:rPr lang="en-US" sz="2000" dirty="0"/>
              <a:t> </a:t>
            </a:r>
          </a:p>
          <a:p>
            <a:pPr marL="0" indent="0">
              <a:buNone/>
            </a:pPr>
            <a:endParaRPr lang="en-US" dirty="0"/>
          </a:p>
        </p:txBody>
      </p:sp>
    </p:spTree>
    <p:extLst>
      <p:ext uri="{BB962C8B-B14F-4D97-AF65-F5344CB8AC3E}">
        <p14:creationId xmlns:p14="http://schemas.microsoft.com/office/powerpoint/2010/main" val="1044258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36BFD-5DEE-819C-4113-35909CC6AC5B}"/>
              </a:ext>
            </a:extLst>
          </p:cNvPr>
          <p:cNvSpPr>
            <a:spLocks noGrp="1"/>
          </p:cNvSpPr>
          <p:nvPr>
            <p:ph type="title"/>
          </p:nvPr>
        </p:nvSpPr>
        <p:spPr/>
        <p:txBody>
          <a:bodyPr/>
          <a:lstStyle/>
          <a:p>
            <a:pPr algn="ctr"/>
            <a:r>
              <a:rPr lang="en-US" dirty="0"/>
              <a:t>Convert a </a:t>
            </a:r>
            <a:r>
              <a:rPr lang="en-US" dirty="0" err="1"/>
              <a:t>Diskfile</a:t>
            </a:r>
            <a:r>
              <a:rPr lang="en-US" dirty="0"/>
              <a:t> to an Excel Spreadsheet</a:t>
            </a:r>
          </a:p>
        </p:txBody>
      </p:sp>
      <p:sp>
        <p:nvSpPr>
          <p:cNvPr id="3" name="Content Placeholder 2">
            <a:extLst>
              <a:ext uri="{FF2B5EF4-FFF2-40B4-BE49-F238E27FC236}">
                <a16:creationId xmlns:a16="http://schemas.microsoft.com/office/drawing/2014/main" id="{EBFB74DB-F975-C274-70B4-804ED512DBC7}"/>
              </a:ext>
            </a:extLst>
          </p:cNvPr>
          <p:cNvSpPr>
            <a:spLocks noGrp="1"/>
          </p:cNvSpPr>
          <p:nvPr>
            <p:ph idx="1"/>
          </p:nvPr>
        </p:nvSpPr>
        <p:spPr>
          <a:xfrm>
            <a:off x="838200" y="1518406"/>
            <a:ext cx="10629550" cy="4832059"/>
          </a:xfrm>
        </p:spPr>
        <p:txBody>
          <a:bodyPr/>
          <a:lstStyle/>
          <a:p>
            <a:r>
              <a:rPr lang="en-US" sz="2000" b="0" i="0" u="none" strike="noStrike" dirty="0">
                <a:effectLst/>
              </a:rPr>
              <a:t>When you click OPEN as indicated prior, in this example you will see four files.  Also, you might need to extract these files (to unzip them). </a:t>
            </a:r>
            <a:r>
              <a:rPr lang="en-US" sz="2000" dirty="0"/>
              <a:t> </a:t>
            </a:r>
          </a:p>
          <a:p>
            <a:r>
              <a:rPr lang="en-US" sz="2000" b="0" i="0" u="none" strike="noStrike" dirty="0">
                <a:effectLst/>
              </a:rPr>
              <a:t>You will then see the Extract Path and Folder where the files are stored, take note of that.</a:t>
            </a:r>
          </a:p>
          <a:p>
            <a:r>
              <a:rPr lang="en-US" sz="2000" dirty="0"/>
              <a:t>Close out and Sign off from CVRS.</a:t>
            </a:r>
          </a:p>
          <a:p>
            <a:endParaRPr lang="en-US" sz="2000" dirty="0"/>
          </a:p>
          <a:p>
            <a:r>
              <a:rPr lang="en-US" sz="2000" u="sng" dirty="0"/>
              <a:t>OPEN EXCEL</a:t>
            </a:r>
            <a:endParaRPr lang="en-US" sz="2000" dirty="0"/>
          </a:p>
          <a:p>
            <a:r>
              <a:rPr lang="en-US" sz="2000" b="0" i="0" u="none" strike="noStrike" dirty="0">
                <a:effectLst/>
              </a:rPr>
              <a:t>Under FILE select OPEN</a:t>
            </a:r>
            <a:r>
              <a:rPr lang="en-US" sz="2000" dirty="0"/>
              <a:t> </a:t>
            </a:r>
          </a:p>
          <a:p>
            <a:r>
              <a:rPr lang="en-US" sz="2000" dirty="0"/>
              <a:t>On the next screen click on ‘This PC’ and find your downloads from above.</a:t>
            </a:r>
          </a:p>
          <a:p>
            <a:r>
              <a:rPr lang="en-US" sz="2000" b="0" i="0" u="none" strike="noStrike" dirty="0">
                <a:effectLst/>
              </a:rPr>
              <a:t>At the bottom right of the next screen, change ALL EXCEL FILES to ALL FILES. </a:t>
            </a:r>
          </a:p>
          <a:p>
            <a:r>
              <a:rPr lang="en-US" sz="2000" dirty="0"/>
              <a:t>As an example, </a:t>
            </a:r>
            <a:r>
              <a:rPr lang="en-US" sz="2000" b="0" i="0" u="none" strike="noStrike" dirty="0">
                <a:effectLst/>
              </a:rPr>
              <a:t>Double click on the VOTER File.</a:t>
            </a:r>
          </a:p>
          <a:p>
            <a:r>
              <a:rPr lang="en-US" sz="2000" b="0" i="0" u="none" strike="noStrike" dirty="0">
                <a:effectLst/>
              </a:rPr>
              <a:t>Receive the Text Import Wizard Screen and click on NEXT</a:t>
            </a:r>
            <a:r>
              <a:rPr lang="en-US" sz="2000" dirty="0"/>
              <a:t>.  Make sure the ‘DELIMITED’ option is checked off.</a:t>
            </a:r>
          </a:p>
          <a:p>
            <a:endParaRPr lang="en-US" dirty="0"/>
          </a:p>
          <a:p>
            <a:endParaRPr lang="en-US" dirty="0"/>
          </a:p>
        </p:txBody>
      </p:sp>
    </p:spTree>
    <p:extLst>
      <p:ext uri="{BB962C8B-B14F-4D97-AF65-F5344CB8AC3E}">
        <p14:creationId xmlns:p14="http://schemas.microsoft.com/office/powerpoint/2010/main" val="1667928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5007-ED20-46EB-4479-3E3846536DD8}"/>
              </a:ext>
            </a:extLst>
          </p:cNvPr>
          <p:cNvSpPr>
            <a:spLocks noGrp="1"/>
          </p:cNvSpPr>
          <p:nvPr>
            <p:ph type="title"/>
          </p:nvPr>
        </p:nvSpPr>
        <p:spPr/>
        <p:txBody>
          <a:bodyPr/>
          <a:lstStyle/>
          <a:p>
            <a:r>
              <a:rPr lang="en-US" dirty="0"/>
              <a:t>	Convert a </a:t>
            </a:r>
            <a:r>
              <a:rPr lang="en-US" dirty="0" err="1"/>
              <a:t>Diskfile</a:t>
            </a:r>
            <a:r>
              <a:rPr lang="en-US" dirty="0"/>
              <a:t> to an Excel Spreadsheet</a:t>
            </a:r>
          </a:p>
        </p:txBody>
      </p:sp>
      <p:sp>
        <p:nvSpPr>
          <p:cNvPr id="3" name="Content Placeholder 2">
            <a:extLst>
              <a:ext uri="{FF2B5EF4-FFF2-40B4-BE49-F238E27FC236}">
                <a16:creationId xmlns:a16="http://schemas.microsoft.com/office/drawing/2014/main" id="{30582E31-CC18-51A1-C14F-74EC5ADA139E}"/>
              </a:ext>
            </a:extLst>
          </p:cNvPr>
          <p:cNvSpPr>
            <a:spLocks noGrp="1"/>
          </p:cNvSpPr>
          <p:nvPr>
            <p:ph idx="1"/>
          </p:nvPr>
        </p:nvSpPr>
        <p:spPr/>
        <p:txBody>
          <a:bodyPr>
            <a:normAutofit/>
          </a:bodyPr>
          <a:lstStyle/>
          <a:p>
            <a:r>
              <a:rPr lang="en-US" sz="2000" b="0" i="0" u="none" strike="noStrike" dirty="0">
                <a:effectLst/>
              </a:rPr>
              <a:t>On the next screen, click on COMMA and then click NEXT.</a:t>
            </a:r>
            <a:r>
              <a:rPr lang="en-US" sz="2000" dirty="0"/>
              <a:t> </a:t>
            </a:r>
          </a:p>
          <a:p>
            <a:r>
              <a:rPr lang="en-US" sz="2000" b="0" i="0" u="none" strike="noStrike" dirty="0">
                <a:effectLst/>
              </a:rPr>
              <a:t>On the next screen, click FINISH.</a:t>
            </a:r>
            <a:r>
              <a:rPr lang="en-US" sz="2000" dirty="0"/>
              <a:t> </a:t>
            </a:r>
          </a:p>
          <a:p>
            <a:r>
              <a:rPr lang="en-US" sz="2000" b="0" i="0" u="none" strike="noStrike" dirty="0">
                <a:effectLst/>
              </a:rPr>
              <a:t>Now all of the CVRS data you selected is on an Excel spreadsheet.</a:t>
            </a:r>
            <a:r>
              <a:rPr lang="en-US" sz="2000" dirty="0"/>
              <a:t> </a:t>
            </a:r>
          </a:p>
          <a:p>
            <a:r>
              <a:rPr lang="en-US" sz="2000" dirty="0"/>
              <a:t>The file REPORT (html.doc) is in the same folder as the data.  This file contains the file layout and Header information.</a:t>
            </a:r>
          </a:p>
          <a:p>
            <a:r>
              <a:rPr lang="en-US" sz="2000" b="0" i="0" u="none" strike="noStrike" dirty="0">
                <a:effectLst/>
              </a:rPr>
              <a:t>Adjust the column widths on your Excel Spreadsheet so that each column's information is shown.  Delete any columns of information that you don't need or want.</a:t>
            </a:r>
            <a:r>
              <a:rPr lang="en-US" sz="2000" dirty="0"/>
              <a:t> </a:t>
            </a:r>
          </a:p>
          <a:p>
            <a:r>
              <a:rPr lang="en-US" sz="2000" b="0" i="0" u="none" strike="noStrike" dirty="0">
                <a:effectLst/>
              </a:rPr>
              <a:t>Sort the Excel spreadsheet as you want it set up (example, alpha order by last name).</a:t>
            </a:r>
            <a:r>
              <a:rPr lang="en-US" sz="2000" dirty="0"/>
              <a:t> </a:t>
            </a:r>
          </a:p>
        </p:txBody>
      </p:sp>
    </p:spTree>
    <p:extLst>
      <p:ext uri="{BB962C8B-B14F-4D97-AF65-F5344CB8AC3E}">
        <p14:creationId xmlns:p14="http://schemas.microsoft.com/office/powerpoint/2010/main" val="1749111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1376</Words>
  <Application>Microsoft Office PowerPoint</Application>
  <PresentationFormat>Widescreen</PresentationFormat>
  <Paragraphs>57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CVRS Data Cleanup</vt:lpstr>
      <vt:lpstr>CVRS Data Cleanup</vt:lpstr>
      <vt:lpstr>   CVRS Data Cleanup</vt:lpstr>
      <vt:lpstr>Convert a Diskfile to an Excel Spreadsheet</vt:lpstr>
      <vt:lpstr>Convert a Diskfile to an Excel Spreadsheet</vt:lpstr>
      <vt:lpstr>Convert a Diskfile to an Excel Spreadsheet</vt:lpstr>
      <vt:lpstr> Convert a Diskfile to an Excel Spreadsheet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CVRS Data Cleanup</dc:title>
  <dc:creator>Fiore, Lewis</dc:creator>
  <cp:lastModifiedBy>Fiore, Lewis</cp:lastModifiedBy>
  <cp:revision>1</cp:revision>
  <dcterms:created xsi:type="dcterms:W3CDTF">2023-03-27T13:28:54Z</dcterms:created>
  <dcterms:modified xsi:type="dcterms:W3CDTF">2023-03-28T16:51:50Z</dcterms:modified>
</cp:coreProperties>
</file>