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52"/>
  </p:notesMasterIdLst>
  <p:handoutMasterIdLst>
    <p:handoutMasterId r:id="rId53"/>
  </p:handoutMasterIdLst>
  <p:sldIdLst>
    <p:sldId id="256" r:id="rId2"/>
    <p:sldId id="275" r:id="rId3"/>
    <p:sldId id="300" r:id="rId4"/>
    <p:sldId id="276" r:id="rId5"/>
    <p:sldId id="268" r:id="rId6"/>
    <p:sldId id="271" r:id="rId7"/>
    <p:sldId id="291" r:id="rId8"/>
    <p:sldId id="272" r:id="rId9"/>
    <p:sldId id="299" r:id="rId10"/>
    <p:sldId id="301" r:id="rId11"/>
    <p:sldId id="277" r:id="rId12"/>
    <p:sldId id="270" r:id="rId13"/>
    <p:sldId id="278" r:id="rId14"/>
    <p:sldId id="273" r:id="rId15"/>
    <p:sldId id="293" r:id="rId16"/>
    <p:sldId id="279" r:id="rId17"/>
    <p:sldId id="280" r:id="rId18"/>
    <p:sldId id="282" r:id="rId19"/>
    <p:sldId id="283" r:id="rId20"/>
    <p:sldId id="289" r:id="rId21"/>
    <p:sldId id="290" r:id="rId22"/>
    <p:sldId id="284" r:id="rId23"/>
    <p:sldId id="285" r:id="rId24"/>
    <p:sldId id="287" r:id="rId25"/>
    <p:sldId id="295" r:id="rId26"/>
    <p:sldId id="294" r:id="rId27"/>
    <p:sldId id="286" r:id="rId28"/>
    <p:sldId id="296" r:id="rId29"/>
    <p:sldId id="288" r:id="rId30"/>
    <p:sldId id="269" r:id="rId31"/>
    <p:sldId id="259" r:id="rId32"/>
    <p:sldId id="260" r:id="rId33"/>
    <p:sldId id="257" r:id="rId34"/>
    <p:sldId id="261" r:id="rId35"/>
    <p:sldId id="292" r:id="rId36"/>
    <p:sldId id="262" r:id="rId37"/>
    <p:sldId id="297" r:id="rId38"/>
    <p:sldId id="263" r:id="rId39"/>
    <p:sldId id="298" r:id="rId40"/>
    <p:sldId id="265" r:id="rId41"/>
    <p:sldId id="266" r:id="rId42"/>
    <p:sldId id="267" r:id="rId43"/>
    <p:sldId id="302" r:id="rId44"/>
    <p:sldId id="303" r:id="rId45"/>
    <p:sldId id="307" r:id="rId46"/>
    <p:sldId id="308" r:id="rId47"/>
    <p:sldId id="304" r:id="rId48"/>
    <p:sldId id="305" r:id="rId49"/>
    <p:sldId id="306" r:id="rId50"/>
    <p:sldId id="30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98F8B-ABE1-C246-9890-73E2936D141B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7A917-A246-DC42-835D-DDB8565C20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75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54E7-AE91-BF47-81E6-90E13468B07E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8ED5F-53C5-9148-BC2E-08A00DBDF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9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00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8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did</a:t>
            </a:r>
            <a:r>
              <a:rPr lang="en-US" baseline="0" dirty="0"/>
              <a:t> you go when you needed information before the internet? The Library?  Now you go to the Library on the internet!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9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save with retained with election materials—either with ROV</a:t>
            </a:r>
            <a:r>
              <a:rPr lang="en-US" baseline="0" dirty="0"/>
              <a:t> or 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4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10 calendar days and SOTS has chosen audited towns, you may open the ballot transfer case. Package and label boxes for disposition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67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briefly about party rule petions and list of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DMV: daily but if you have old reports your must</a:t>
            </a:r>
            <a:r>
              <a:rPr lang="en-US" baseline="0" dirty="0"/>
              <a:t> use RC -075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0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CGS 35e: “name is placed</a:t>
            </a:r>
            <a:r>
              <a:rPr lang="en-US" baseline="0" dirty="0"/>
              <a:t> on inactive registry list for 4 years. At the expiration of the 4 years on inactive voter shall be removed from registry list.”</a:t>
            </a:r>
          </a:p>
          <a:p>
            <a:r>
              <a:rPr lang="en-US" baseline="0" dirty="0"/>
              <a:t>CGS 9-58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 that any such application of an elector whose name has been removed from the registry list for a period of at least five years may be placed on microfilm, destroyed or otherwise disposed of, in the manner provided in section 7-109, by such registrars.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2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7-109 deals with destruction of records/public record laws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8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CGS 9-21  Within</a:t>
            </a:r>
            <a:r>
              <a:rPr lang="en-US" baseline="0" dirty="0"/>
              <a:t> 48 hours f receiving a voter registration admitting official must transmit notice to previous town or state.  SOTS will notify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D0B685-E9FB-CF4F-A7F6-A65B1F371924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</p:sldLayoutIdLst>
  <p:transition spd="slow">
    <p:push dir="u"/>
  </p:transition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tstatelibrary.org/wp-content/uploads/2015/05/GL2009-2-EmailManagement.pdf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tstatelibrary.org/wp-content/uploads/2015/05/Email-Management-Municipal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tstatelibrary.org/wp-content/uploads/2015/05/M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677" b="11677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Do I have to keep ALL this stuff?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Records Retention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047" y="5778766"/>
            <a:ext cx="7732059" cy="4034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ROVAC CONFERENCE  UPDATED SPRING 2022</a:t>
            </a:r>
          </a:p>
        </p:txBody>
      </p:sp>
    </p:spTree>
    <p:extLst>
      <p:ext uri="{BB962C8B-B14F-4D97-AF65-F5344CB8AC3E}">
        <p14:creationId xmlns:p14="http://schemas.microsoft.com/office/powerpoint/2010/main" val="143627395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852459-6A54-4DFB-9FF9-602B19C9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49AAF3-8447-478A-8C39-DCE8097C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https://ctstatelibrary.org/wp-content/uploads/2015/05/RecordsMeasurementGuide.pdf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B1972F0E-48AC-4B21-9603-B2857D3ADA4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156470"/>
              </p:ext>
            </p:extLst>
          </p:nvPr>
        </p:nvGraphicFramePr>
        <p:xfrm>
          <a:off x="4473146" y="914400"/>
          <a:ext cx="4358117" cy="563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829103" imgH="7543800" progId="Acrobat.Document.DC">
                  <p:embed/>
                </p:oleObj>
              </mc:Choice>
              <mc:Fallback>
                <p:oleObj name="Acrobat Document" r:id="rId3" imgW="5829103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3146" y="914400"/>
                        <a:ext cx="4358117" cy="563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294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Ballots Pop Quiz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Unvoted ballots may be destroyed: </a:t>
            </a:r>
          </a:p>
          <a:p>
            <a:pPr lvl="0"/>
            <a:endParaRPr lang="en-US" dirty="0"/>
          </a:p>
          <a:p>
            <a:pPr lvl="1">
              <a:buFont typeface="+mj-lt"/>
              <a:buAutoNum type="alphaLcPeriod"/>
            </a:pPr>
            <a:r>
              <a:rPr lang="en-US" sz="2400" dirty="0"/>
              <a:t>(14) days after an uncontested election.	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After 22 months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After 60 days	</a:t>
            </a:r>
          </a:p>
          <a:p>
            <a:r>
              <a:rPr lang="en-US" dirty="0"/>
              <a:t>LEAD Communication May 18, 2017</a:t>
            </a:r>
          </a:p>
          <a:p>
            <a:r>
              <a:rPr lang="en-US" dirty="0"/>
              <a:t>http://</a:t>
            </a:r>
            <a:r>
              <a:rPr lang="en-US" dirty="0" err="1"/>
              <a:t>portal.ct.gov</a:t>
            </a:r>
            <a:r>
              <a:rPr lang="en-US" dirty="0"/>
              <a:t>/SOTS/Election-Services/LEAD-Communications/2017-LEAD-COMMUNICATIONS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10029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5" grpId="2" uiExpand="1" build="p"/>
      <p:bldP spid="5" grpId="3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Ballots (M6- 010)</a:t>
            </a:r>
          </a:p>
        </p:txBody>
      </p:sp>
      <p:pic>
        <p:nvPicPr>
          <p:cNvPr id="8" name="Content Placeholder 7" descr="161108_EX_ballots.jpg.CROP.promo-large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14730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Includes:</a:t>
            </a:r>
          </a:p>
          <a:p>
            <a:r>
              <a:rPr lang="en-US" dirty="0"/>
              <a:t>machine test ballots</a:t>
            </a:r>
          </a:p>
          <a:p>
            <a:r>
              <a:rPr lang="en-US" dirty="0"/>
              <a:t>spoiled/abandoned ballots </a:t>
            </a:r>
          </a:p>
          <a:p>
            <a:r>
              <a:rPr lang="en-US" dirty="0"/>
              <a:t>executed optical machine ballots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71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Ballots (M6-010)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180 days after a state or local Election, if not contested [CGS §9-302] </a:t>
            </a:r>
          </a:p>
          <a:p>
            <a:r>
              <a:rPr lang="en-US" sz="2000" dirty="0"/>
              <a:t>22 months after a federal Election [42 USC 1974]</a:t>
            </a:r>
          </a:p>
          <a:p>
            <a:r>
              <a:rPr lang="en-US" sz="2000" dirty="0"/>
              <a:t>60 days; per SOTS 5/16/17,see LEAD Communications </a:t>
            </a:r>
          </a:p>
          <a:p>
            <a:r>
              <a:rPr lang="en-US" sz="2000" dirty="0"/>
              <a:t>RC-075 not required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0" b="12760"/>
          <a:stretch>
            <a:fillRect/>
          </a:stretch>
        </p:blipFill>
        <p:spPr>
          <a:xfrm>
            <a:off x="403412" y="1879600"/>
            <a:ext cx="4200434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18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7023" b="70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405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 --Canvass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Canvass records retention is obsolete. </a:t>
            </a:r>
          </a:p>
          <a:p>
            <a:pPr marL="0" indent="0">
              <a:buNone/>
            </a:pPr>
            <a:r>
              <a:rPr lang="en-US" dirty="0"/>
              <a:t>	TRUE 		</a:t>
            </a:r>
          </a:p>
          <a:p>
            <a:pPr marL="0" indent="0">
              <a:buNone/>
            </a:pPr>
            <a:r>
              <a:rPr lang="en-US" dirty="0"/>
              <a:t>	FALSE </a:t>
            </a:r>
          </a:p>
        </p:txBody>
      </p:sp>
    </p:spTree>
    <p:extLst>
      <p:ext uri="{BB962C8B-B14F-4D97-AF65-F5344CB8AC3E}">
        <p14:creationId xmlns:p14="http://schemas.microsoft.com/office/powerpoint/2010/main" val="1123133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Canvass (M6-020)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Retention:</a:t>
            </a:r>
          </a:p>
          <a:p>
            <a:r>
              <a:rPr lang="en-US" dirty="0"/>
              <a:t>Current year plus 1</a:t>
            </a:r>
          </a:p>
          <a:p>
            <a:r>
              <a:rPr lang="en-US" dirty="0"/>
              <a:t>RC-075 required 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Includes: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N</a:t>
            </a:r>
            <a:r>
              <a:rPr lang="en-US" sz="2400" spc="-5" dirty="0">
                <a:solidFill>
                  <a:schemeClr val="tx1"/>
                </a:solidFill>
              </a:rPr>
              <a:t>a</a:t>
            </a:r>
            <a:r>
              <a:rPr lang="en-US" sz="2400" dirty="0">
                <a:solidFill>
                  <a:schemeClr val="tx1"/>
                </a:solidFill>
              </a:rPr>
              <a:t>tional Ch</a:t>
            </a:r>
            <a:r>
              <a:rPr lang="en-US" sz="2400" spc="-5" dirty="0">
                <a:solidFill>
                  <a:schemeClr val="tx1"/>
                </a:solidFill>
              </a:rPr>
              <a:t>a</a:t>
            </a:r>
            <a:r>
              <a:rPr lang="en-US" sz="2400" dirty="0">
                <a:solidFill>
                  <a:schemeClr val="tx1"/>
                </a:solidFill>
              </a:rPr>
              <a:t>nge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Address notificati</a:t>
            </a:r>
            <a:r>
              <a:rPr lang="en-US" sz="2400" spc="-10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</a:rPr>
              <a:t>n</a:t>
            </a:r>
          </a:p>
          <a:p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spc="-5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partme</a:t>
            </a:r>
            <a:r>
              <a:rPr lang="en-US" sz="2400" spc="-5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 Motor Vehicles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spc="-5" dirty="0">
                <a:solidFill>
                  <a:schemeClr val="tx1"/>
                </a:solidFill>
              </a:rPr>
              <a:t>D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spc="-5" dirty="0">
                <a:solidFill>
                  <a:schemeClr val="tx1"/>
                </a:solidFill>
              </a:rPr>
              <a:t>V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Tumbleweed system notificati</a:t>
            </a:r>
            <a:r>
              <a:rPr lang="en-US" sz="2400" spc="-10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</a:rPr>
              <a:t>ns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</a:t>
            </a:r>
            <a:r>
              <a:rPr lang="en-US" sz="2400" spc="-5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her relat</a:t>
            </a:r>
            <a:r>
              <a:rPr lang="en-US" sz="2400" spc="-5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d reco</a:t>
            </a:r>
            <a:r>
              <a:rPr lang="en-US" sz="2400" spc="-5" dirty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ds, such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as those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do</a:t>
            </a:r>
            <a:r>
              <a:rPr lang="en-US" sz="2400" spc="-5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umenti</a:t>
            </a:r>
            <a:r>
              <a:rPr lang="en-US" sz="2400" spc="-5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g mail, teleph</a:t>
            </a:r>
            <a:r>
              <a:rPr lang="en-US" sz="2400" spc="-5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</a:rPr>
              <a:t>ne,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spc="-5" dirty="0">
                <a:solidFill>
                  <a:schemeClr val="tx1"/>
                </a:solidFill>
              </a:rPr>
              <a:t>an</a:t>
            </a:r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door‐</a:t>
            </a:r>
            <a:r>
              <a:rPr lang="en-US" sz="2400" spc="-5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o‐door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inquiries.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b="5759"/>
          <a:stretch>
            <a:fillRect/>
          </a:stretch>
        </p:blipFill>
        <p:spPr>
          <a:xfrm>
            <a:off x="822274" y="3593528"/>
            <a:ext cx="2505126" cy="253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5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0490" marR="0">
              <a:spcBef>
                <a:spcPts val="295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1"/>
                </a:solidFill>
              </a:rPr>
              <a:t>Canvass</a:t>
            </a:r>
            <a:r>
              <a:rPr lang="en-US" sz="4000" b="1" spc="5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–</a:t>
            </a:r>
            <a:r>
              <a:rPr lang="en-US" sz="4000" b="1" spc="-5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History of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Remova</a:t>
            </a:r>
            <a:r>
              <a:rPr lang="en-US" sz="2400" b="1" spc="-5" dirty="0">
                <a:solidFill>
                  <a:schemeClr val="tx1"/>
                </a:solidFill>
              </a:rPr>
              <a:t>l</a:t>
            </a:r>
            <a:r>
              <a:rPr lang="en-US" sz="2400" b="1" dirty="0">
                <a:solidFill>
                  <a:schemeClr val="tx1"/>
                </a:solidFill>
              </a:rPr>
              <a:t>s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fr</a:t>
            </a:r>
            <a:r>
              <a:rPr lang="en-US" sz="2400" b="1" spc="-5" dirty="0">
                <a:solidFill>
                  <a:schemeClr val="tx1"/>
                </a:solidFill>
              </a:rPr>
              <a:t>o</a:t>
            </a:r>
            <a:r>
              <a:rPr lang="en-US" sz="2400" b="1" dirty="0">
                <a:solidFill>
                  <a:schemeClr val="tx1"/>
                </a:solidFill>
              </a:rPr>
              <a:t>m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spc="-5" dirty="0">
                <a:solidFill>
                  <a:schemeClr val="tx1"/>
                </a:solidFill>
              </a:rPr>
              <a:t>V</a:t>
            </a:r>
            <a:r>
              <a:rPr lang="en-US" sz="2400" b="1" dirty="0">
                <a:solidFill>
                  <a:schemeClr val="tx1"/>
                </a:solidFill>
              </a:rPr>
              <a:t>oter</a:t>
            </a:r>
            <a:r>
              <a:rPr lang="en-US" sz="2400" b="1" spc="-5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List (M6-030)</a:t>
            </a:r>
            <a:endParaRPr lang="en-US" sz="2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Consists of </a:t>
            </a:r>
            <a:r>
              <a:rPr lang="en-US" sz="2400" spc="-5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he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list of removals from voter list. Also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known as </a:t>
            </a:r>
            <a:r>
              <a:rPr lang="en-US" sz="2400" spc="-5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</a:rPr>
              <a:t>Of</a:t>
            </a:r>
            <a:r>
              <a:rPr lang="en-US" sz="2400" spc="-5" dirty="0">
                <a:solidFill>
                  <a:schemeClr val="tx1"/>
                </a:solidFill>
              </a:rPr>
              <a:t>fs.”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year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spc="-10" dirty="0">
                <a:solidFill>
                  <a:schemeClr val="tx1"/>
                </a:solidFill>
              </a:rPr>
              <a:t>l</a:t>
            </a:r>
            <a:r>
              <a:rPr lang="en-US" sz="2400" dirty="0">
                <a:solidFill>
                  <a:schemeClr val="tx1"/>
                </a:solidFill>
              </a:rPr>
              <a:t>us 1 year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295"/>
              </a:spcBef>
            </a:pPr>
            <a:r>
              <a:rPr lang="en-US" sz="2400" dirty="0">
                <a:solidFill>
                  <a:schemeClr val="tx1"/>
                </a:solidFill>
              </a:rPr>
              <a:t>Destroy after </a:t>
            </a:r>
            <a:r>
              <a:rPr lang="en-US" sz="2400" spc="-5" dirty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eceipt of    signed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Form RC‐</a:t>
            </a:r>
            <a:r>
              <a:rPr lang="en-US" sz="2400" spc="-5" dirty="0">
                <a:solidFill>
                  <a:schemeClr val="tx1"/>
                </a:solidFill>
              </a:rPr>
              <a:t>075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No</a:t>
            </a:r>
            <a:r>
              <a:rPr lang="en-US" sz="2400" b="1" spc="-5" dirty="0">
                <a:solidFill>
                  <a:schemeClr val="tx1"/>
                </a:solidFill>
              </a:rPr>
              <a:t>ti</a:t>
            </a:r>
            <a:r>
              <a:rPr lang="en-US" sz="2400" b="1" dirty="0">
                <a:solidFill>
                  <a:schemeClr val="tx1"/>
                </a:solidFill>
              </a:rPr>
              <a:t>ce of Confirmation</a:t>
            </a:r>
            <a:r>
              <a:rPr lang="en-US" sz="2400" b="1" spc="-1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of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spc="-5" dirty="0">
                <a:solidFill>
                  <a:schemeClr val="tx1"/>
                </a:solidFill>
              </a:rPr>
              <a:t>e</a:t>
            </a:r>
            <a:r>
              <a:rPr lang="en-US" sz="2400" b="1" dirty="0">
                <a:solidFill>
                  <a:schemeClr val="tx1"/>
                </a:solidFill>
              </a:rPr>
              <a:t>si</a:t>
            </a:r>
            <a:r>
              <a:rPr lang="en-US" sz="2400" b="1" spc="-5" dirty="0">
                <a:solidFill>
                  <a:schemeClr val="tx1"/>
                </a:solidFill>
              </a:rPr>
              <a:t>d</a:t>
            </a:r>
            <a:r>
              <a:rPr lang="en-US" sz="2400" b="1" dirty="0">
                <a:solidFill>
                  <a:schemeClr val="tx1"/>
                </a:solidFill>
              </a:rPr>
              <a:t>ence (M6-040)</a:t>
            </a:r>
          </a:p>
          <a:p>
            <a:pPr marL="0" marR="0" indent="0">
              <a:spcBef>
                <a:spcPts val="295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fontAlgn="t"/>
            <a:r>
              <a:rPr lang="en-US" sz="2400" dirty="0"/>
              <a:t>Moving voter to inactive status.</a:t>
            </a:r>
          </a:p>
          <a:p>
            <a:pPr fontAlgn="t"/>
            <a:r>
              <a:rPr lang="en-US" sz="2400" dirty="0"/>
              <a:t>Until elector omitted from registry list for 5 years </a:t>
            </a:r>
          </a:p>
          <a:p>
            <a:pPr fontAlgn="t"/>
            <a:r>
              <a:rPr lang="en-US" sz="2400" dirty="0"/>
              <a:t>[CGS §9‐35 and §9‐58]</a:t>
            </a:r>
          </a:p>
          <a:p>
            <a:pPr fontAlgn="t"/>
            <a:r>
              <a:rPr lang="en-US" sz="2400" dirty="0"/>
              <a:t>Destroy after receipt of signed Form RC‐075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6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Convicted Persons, list of (M6-060)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4163" y="2151063"/>
            <a:ext cx="3931920" cy="3975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Retention:</a:t>
            </a:r>
          </a:p>
          <a:p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y</a:t>
            </a:r>
            <a:r>
              <a:rPr lang="en-US" sz="2400" spc="-5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ars after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notification of removal</a:t>
            </a:r>
          </a:p>
          <a:p>
            <a:pPr marL="118745" marR="0">
              <a:spcBef>
                <a:spcPts val="295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Destroy after </a:t>
            </a:r>
            <a:r>
              <a:rPr lang="en-US" sz="2400" spc="-5" dirty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eceipt of signed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Form RC‐</a:t>
            </a:r>
            <a:r>
              <a:rPr lang="en-US" sz="2400" spc="-5" dirty="0">
                <a:solidFill>
                  <a:schemeClr val="tx1"/>
                </a:solidFill>
              </a:rPr>
              <a:t>075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 descr="monopol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6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54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Contingency plan (M6-070)</a:t>
            </a:r>
          </a:p>
        </p:txBody>
      </p:sp>
      <p:pic>
        <p:nvPicPr>
          <p:cNvPr id="5" name="Picture Placeholder 4" descr="emergency pl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r="22178"/>
          <a:stretch>
            <a:fillRect/>
          </a:stretch>
        </p:blipFill>
        <p:spPr>
          <a:xfrm>
            <a:off x="4926330" y="2151063"/>
            <a:ext cx="3931920" cy="39751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188" y="2151063"/>
            <a:ext cx="3931920" cy="3975100"/>
          </a:xfrm>
        </p:spPr>
        <p:txBody>
          <a:bodyPr>
            <a:normAutofit/>
          </a:bodyPr>
          <a:lstStyle/>
          <a:p>
            <a:r>
              <a:rPr lang="en-US" dirty="0"/>
              <a:t>Public Act 11‐46</a:t>
            </a:r>
          </a:p>
          <a:p>
            <a:r>
              <a:rPr lang="en-US" dirty="0"/>
              <a:t>Plan developed for elections, primaries and referenda. </a:t>
            </a:r>
          </a:p>
          <a:p>
            <a:r>
              <a:rPr lang="en-US" dirty="0"/>
              <a:t>Until superseded [Public Act 11‐46 §2(a)] </a:t>
            </a:r>
          </a:p>
          <a:p>
            <a:r>
              <a:rPr lang="en-US" dirty="0"/>
              <a:t>Form RC‐075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13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feel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5" y="3121488"/>
            <a:ext cx="8488056" cy="2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2529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Plan, cont.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Including but not limited to: </a:t>
            </a:r>
          </a:p>
          <a:p>
            <a:pPr lvl="1"/>
            <a:r>
              <a:rPr lang="en-US" dirty="0"/>
              <a:t>solutions for ballot shortages, and strategies to implement in the event of a shortage</a:t>
            </a:r>
          </a:p>
          <a:p>
            <a:pPr lvl="1"/>
            <a:r>
              <a:rPr lang="en-US" dirty="0"/>
              <a:t>absence of poll workers, loss of power</a:t>
            </a:r>
          </a:p>
          <a:p>
            <a:pPr lvl="1"/>
            <a:r>
              <a:rPr lang="en-US" dirty="0"/>
              <a:t>fire or the sounding of an alarm within a polling place</a:t>
            </a:r>
          </a:p>
          <a:p>
            <a:pPr lvl="1"/>
            <a:r>
              <a:rPr lang="en-US" dirty="0"/>
              <a:t>voting machine malfunctions</a:t>
            </a:r>
          </a:p>
          <a:p>
            <a:pPr lvl="1"/>
            <a:r>
              <a:rPr lang="en-US" dirty="0"/>
              <a:t> a weather or other natural disaster</a:t>
            </a:r>
          </a:p>
          <a:p>
            <a:pPr lvl="1"/>
            <a:r>
              <a:rPr lang="en-US" dirty="0"/>
              <a:t>the need to remove a poll worker or moderator and to replace such worker or moderator</a:t>
            </a:r>
          </a:p>
          <a:p>
            <a:pPr lvl="1"/>
            <a:r>
              <a:rPr lang="en-US" dirty="0"/>
              <a:t>disorder in and around the polling place.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066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Lists (M6-070- M6-170)</a:t>
            </a:r>
          </a:p>
        </p:txBody>
      </p:sp>
      <p:pic>
        <p:nvPicPr>
          <p:cNvPr id="4" name="Content Placeholder 3" descr="lis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 b="12390"/>
          <a:stretch>
            <a:fillRect/>
          </a:stretch>
        </p:blipFill>
        <p:spPr>
          <a:xfrm rot="5400000">
            <a:off x="1495273" y="2889729"/>
            <a:ext cx="7076747" cy="5020305"/>
          </a:xfrm>
        </p:spPr>
      </p:pic>
    </p:spTree>
    <p:extLst>
      <p:ext uri="{BB962C8B-B14F-4D97-AF65-F5344CB8AC3E}">
        <p14:creationId xmlns:p14="http://schemas.microsoft.com/office/powerpoint/2010/main" val="131449258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Quiz: Lists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/>
              <a:t>A Registry list and Enrollment list are the same. </a:t>
            </a:r>
          </a:p>
          <a:p>
            <a:pPr marL="0" lvl="0" indent="0">
              <a:buNone/>
            </a:pPr>
            <a:r>
              <a:rPr lang="en-US" sz="4000" dirty="0"/>
              <a:t>	True 		</a:t>
            </a:r>
          </a:p>
          <a:p>
            <a:pPr marL="0" lvl="0" indent="0">
              <a:buNone/>
            </a:pPr>
            <a:r>
              <a:rPr lang="en-US" sz="4000" dirty="0"/>
              <a:t>	False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75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Lists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Corrected and Supplemental M6-080</a:t>
            </a:r>
          </a:p>
          <a:p>
            <a:r>
              <a:rPr lang="en-US" dirty="0"/>
              <a:t>List of voters’ party affiliations as of 45 days before a primary election. </a:t>
            </a:r>
          </a:p>
          <a:p>
            <a:r>
              <a:rPr lang="en-US" dirty="0"/>
              <a:t>Until new list printed [CGS §9‐55(e)] </a:t>
            </a:r>
          </a:p>
          <a:p>
            <a:r>
              <a:rPr lang="en-US" dirty="0"/>
              <a:t>Destroy after receipt of signed Form RC‐075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Notice of Intent to Erase Party Affiliation M6-090</a:t>
            </a:r>
          </a:p>
          <a:p>
            <a:r>
              <a:rPr lang="en-US" dirty="0"/>
              <a:t>List of individuals who are removed from party membership. </a:t>
            </a:r>
          </a:p>
          <a:p>
            <a:r>
              <a:rPr lang="en-US" dirty="0"/>
              <a:t>Until elector omitted from registry list for 5 years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§9‐60, §9‐62, and §9‐63.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7364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Final and Supplementary – Registrar’s Copy (M6-140)</a:t>
            </a:r>
            <a:endParaRPr lang="en-US" dirty="0"/>
          </a:p>
          <a:p>
            <a:r>
              <a:rPr lang="en-US" dirty="0"/>
              <a:t>List of registered voters. </a:t>
            </a:r>
          </a:p>
          <a:p>
            <a:r>
              <a:rPr lang="en-US" dirty="0"/>
              <a:t>2 years [CGS §9‐39]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See M6‐490 for Town Clerk’s requirements.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Preliminary List (M6-150)</a:t>
            </a:r>
          </a:p>
          <a:p>
            <a:r>
              <a:rPr lang="en-US" dirty="0"/>
              <a:t>Obsolete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43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600" dirty="0"/>
              <a:t>We must  keep our jury lists for five (5) years.</a:t>
            </a:r>
          </a:p>
          <a:p>
            <a:pPr marL="0" lvl="0" indent="0">
              <a:buNone/>
            </a:pPr>
            <a:r>
              <a:rPr lang="en-US" sz="3600" dirty="0"/>
              <a:t>	True 		</a:t>
            </a:r>
          </a:p>
          <a:p>
            <a:pPr marL="0" lvl="0" indent="0">
              <a:buNone/>
            </a:pPr>
            <a:r>
              <a:rPr lang="en-US" sz="3600" dirty="0"/>
              <a:t>	False</a:t>
            </a:r>
          </a:p>
          <a:p>
            <a:pPr marL="0" lvl="0" indent="0">
              <a:buNone/>
            </a:pPr>
            <a:r>
              <a:rPr lang="en-US" sz="3600" dirty="0"/>
              <a:t>M6-100 is obsolete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79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Monthly change reports must be kept: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2 years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never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5 years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83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Monthly Change Detail (M6-110)</a:t>
            </a:r>
          </a:p>
          <a:p>
            <a:r>
              <a:rPr lang="en-US" b="1" dirty="0"/>
              <a:t>Obsolete</a:t>
            </a:r>
          </a:p>
          <a:p>
            <a:r>
              <a:rPr lang="en-US" dirty="0"/>
              <a:t>You can still use but no requirement for disposition.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Motor Vehicle Monthly Change of Address List (M6-120)</a:t>
            </a:r>
          </a:p>
          <a:p>
            <a:r>
              <a:rPr lang="en-US" dirty="0"/>
              <a:t>List of individuals who checked off the voter registration section on driver’s license or motor vehicle registration. </a:t>
            </a:r>
          </a:p>
          <a:p>
            <a:r>
              <a:rPr lang="en-US" dirty="0"/>
              <a:t>2 years [42 USC 20 §1973gg‐ 6(i) (National Voter Registration Act of 1993)]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§9‐35(c).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21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lists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(M6‐470) Petition for Call to Amend Town Party Rules Petition for caucus or convention to amend existing party rules. </a:t>
            </a:r>
          </a:p>
          <a:p>
            <a:r>
              <a:rPr lang="en-US" dirty="0"/>
              <a:t>3 years </a:t>
            </a:r>
          </a:p>
          <a:p>
            <a:r>
              <a:rPr lang="en-US" dirty="0"/>
              <a:t>signed Form RC‐075 needed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M6‐130 Polling Place Officials, List of List of workers,</a:t>
            </a:r>
          </a:p>
          <a:p>
            <a:r>
              <a:rPr lang="en-US" dirty="0"/>
              <a:t> certified and signed by the registrar, for both general and primary elections</a:t>
            </a:r>
          </a:p>
          <a:p>
            <a:r>
              <a:rPr lang="en-US" dirty="0"/>
              <a:t>Includes oaths. 14 days after election</a:t>
            </a:r>
          </a:p>
          <a:p>
            <a:r>
              <a:rPr lang="en-US" dirty="0"/>
              <a:t>If not contested Destroy after receipt of signed Form RC‐075 CGS §9‐258 and §9‐436. </a:t>
            </a:r>
          </a:p>
          <a:p>
            <a:r>
              <a:rPr lang="en-US" dirty="0"/>
              <a:t>If attached to moderator’s return, retain for same period as the return.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2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 Paperwork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Signatures of Electors – Failure to Present ID (M6-160)</a:t>
            </a:r>
            <a:endParaRPr lang="en-US" dirty="0"/>
          </a:p>
          <a:p>
            <a:r>
              <a:rPr lang="en-US" dirty="0"/>
              <a:t>Sign‐in sheet for electors who did not present identification at polls. </a:t>
            </a:r>
          </a:p>
          <a:p>
            <a:r>
              <a:rPr lang="en-US" dirty="0"/>
              <a:t>180 days - state or local</a:t>
            </a:r>
          </a:p>
          <a:p>
            <a:r>
              <a:rPr lang="en-US" dirty="0"/>
              <a:t>22 months- federal</a:t>
            </a:r>
          </a:p>
          <a:p>
            <a:r>
              <a:rPr lang="en-US" dirty="0"/>
              <a:t>RC-075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Unofficial Checkers – Request for Appointment </a:t>
            </a:r>
          </a:p>
          <a:p>
            <a:r>
              <a:rPr lang="en-US" dirty="0"/>
              <a:t>Requests from persons seeking appointment as unofficial checkers for elections, referendum, and primary candidate checkers. </a:t>
            </a:r>
          </a:p>
          <a:p>
            <a:r>
              <a:rPr lang="en-US" dirty="0"/>
              <a:t>14 days after election, if not contested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§9‐235 and §9‐436a.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2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152CDD-B171-40DC-AE42-88EF1B8AF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D2DAFE-8A35-4707-8717-B7476224E5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5F9C5E-E991-4DD0-A3B4-0D990F7BE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62" y="2076449"/>
            <a:ext cx="6887875" cy="40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4348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280" r="5280"/>
          <a:stretch>
            <a:fillRect/>
          </a:stretch>
        </p:blipFill>
        <p:spPr>
          <a:xfrm>
            <a:off x="131763" y="444500"/>
            <a:ext cx="8574087" cy="436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Voter Registration Records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59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YEARS FROM WHEN?</a:t>
            </a:r>
          </a:p>
        </p:txBody>
      </p:sp>
      <p:pic>
        <p:nvPicPr>
          <p:cNvPr id="5" name="Content Placeholder 4" descr="confusion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119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“UNTIL VOTER HAS BEEN OMITTED FROM REGISTRY FOR FIVE (5) YEARS.”</a:t>
            </a:r>
          </a:p>
          <a:p>
            <a:r>
              <a:rPr lang="en-US" dirty="0"/>
              <a:t>4 YEARS INACTIVE AND 1 YEAR OFF </a:t>
            </a:r>
          </a:p>
          <a:p>
            <a:r>
              <a:rPr lang="en-US" dirty="0"/>
              <a:t>OR OFF 5 YEARS</a:t>
            </a:r>
          </a:p>
          <a:p>
            <a:r>
              <a:rPr lang="en-US" dirty="0"/>
              <a:t>CGS 9-35e  and CGS 9-58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66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statutes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35" y="2133600"/>
            <a:ext cx="7940216" cy="3992563"/>
          </a:xfrm>
        </p:spPr>
        <p:txBody>
          <a:bodyPr>
            <a:normAutofit/>
          </a:bodyPr>
          <a:lstStyle/>
          <a:p>
            <a:r>
              <a:rPr lang="en-US" b="1" dirty="0"/>
              <a:t>CGS 35e</a:t>
            </a:r>
            <a:r>
              <a:rPr lang="en-US" dirty="0"/>
              <a:t>: “name 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PLACED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on inactive registry list for 4 years. At</a:t>
            </a:r>
            <a:r>
              <a:rPr lang="en-US" b="1" dirty="0"/>
              <a:t> </a:t>
            </a:r>
            <a:r>
              <a:rPr lang="en-US" dirty="0"/>
              <a:t>the expiration of the 4 years on inactive voter shall be </a:t>
            </a:r>
            <a:r>
              <a:rPr lang="en-US" b="1" dirty="0">
                <a:solidFill>
                  <a:srgbClr val="FF0000"/>
                </a:solidFill>
              </a:rPr>
              <a:t>REMOVED</a:t>
            </a:r>
            <a:r>
              <a:rPr lang="en-US" dirty="0"/>
              <a:t> from registry list.”</a:t>
            </a:r>
          </a:p>
          <a:p>
            <a:r>
              <a:rPr lang="en-US" b="1" dirty="0"/>
              <a:t>CGS 9-58 “</a:t>
            </a:r>
            <a:r>
              <a:rPr lang="en-US" dirty="0">
                <a:solidFill>
                  <a:schemeClr val="tx1"/>
                </a:solidFill>
              </a:rPr>
              <a:t>except that any such application of an elector whose name has been </a:t>
            </a:r>
            <a:r>
              <a:rPr lang="en-US" b="1" dirty="0">
                <a:solidFill>
                  <a:srgbClr val="FF0000"/>
                </a:solidFill>
              </a:rPr>
              <a:t>REMOVED </a:t>
            </a:r>
            <a:r>
              <a:rPr lang="en-US" dirty="0">
                <a:solidFill>
                  <a:schemeClr val="tx1"/>
                </a:solidFill>
              </a:rPr>
              <a:t>from the registry list for a period of at least five years may be placed on microfilm, destroyed or otherwise disposed of, in the manner provided in section 7-109, by such registrars.”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5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Voter Registration--M6-180  &amp; M6-190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/>
              <a:t>Cancellation of</a:t>
            </a:r>
            <a:r>
              <a:rPr lang="en-US" u="sng" dirty="0"/>
              <a:t>	</a:t>
            </a:r>
            <a:r>
              <a:rPr lang="en-US" b="1" u="sng" dirty="0"/>
              <a:t>M6-180</a:t>
            </a:r>
          </a:p>
          <a:p>
            <a:r>
              <a:rPr lang="en-US" dirty="0"/>
              <a:t>From  former town to new town</a:t>
            </a:r>
          </a:p>
          <a:p>
            <a:r>
              <a:rPr lang="en-US" dirty="0"/>
              <a:t>Most done on CVRS (99%)</a:t>
            </a:r>
          </a:p>
          <a:p>
            <a:r>
              <a:rPr lang="en-US" dirty="0"/>
              <a:t>Keep until elector omitted from registry for five (5) years.</a:t>
            </a:r>
          </a:p>
          <a:p>
            <a:r>
              <a:rPr lang="en-US" dirty="0"/>
              <a:t>CGS 9-21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/>
              <a:t>Continuance of	M6-190</a:t>
            </a:r>
            <a:endParaRPr lang="en-US" u="sng" dirty="0"/>
          </a:p>
          <a:p>
            <a:r>
              <a:rPr lang="en-US" dirty="0"/>
              <a:t>Response of voter to any inquiry regarding voter’s residence.</a:t>
            </a:r>
          </a:p>
          <a:p>
            <a:r>
              <a:rPr lang="en-US" dirty="0"/>
              <a:t>Canvass, ERIC, Monthly letters</a:t>
            </a:r>
          </a:p>
          <a:p>
            <a:r>
              <a:rPr lang="en-US" dirty="0"/>
              <a:t>Until elector omitted from the list 5 years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75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Voter Registration </a:t>
            </a:r>
            <a:r>
              <a:rPr lang="mr-IN" dirty="0"/>
              <a:t>–</a:t>
            </a:r>
            <a:r>
              <a:rPr lang="en-US" dirty="0"/>
              <a:t> Removal for non-Residence (M6-200)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Registrars are NOT in agreement</a:t>
            </a:r>
          </a:p>
          <a:p>
            <a:r>
              <a:rPr lang="en-US" dirty="0"/>
              <a:t>All evidence kept permanently</a:t>
            </a:r>
          </a:p>
          <a:p>
            <a:r>
              <a:rPr lang="en-US" dirty="0"/>
              <a:t>CGS 9-43 </a:t>
            </a:r>
          </a:p>
        </p:txBody>
      </p:sp>
      <p:pic>
        <p:nvPicPr>
          <p:cNvPr id="5" name="Content Placeholder 4" descr="the office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17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47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registration card file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8" b="36698"/>
          <a:stretch>
            <a:fillRect/>
          </a:stretch>
        </p:blipFill>
        <p:spPr/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Registration Cards</a:t>
            </a:r>
          </a:p>
        </p:txBody>
      </p:sp>
    </p:spTree>
    <p:extLst>
      <p:ext uri="{BB962C8B-B14F-4D97-AF65-F5344CB8AC3E}">
        <p14:creationId xmlns:p14="http://schemas.microsoft.com/office/powerpoint/2010/main" val="47742988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37" y="630382"/>
            <a:ext cx="8582750" cy="853670"/>
          </a:xfrm>
        </p:spPr>
        <p:txBody>
          <a:bodyPr/>
          <a:lstStyle/>
          <a:p>
            <a:r>
              <a:rPr lang="en-US" dirty="0"/>
              <a:t>Voter Registration Card (M6-210)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/>
              <a:t>Application for admittance</a:t>
            </a:r>
          </a:p>
          <a:p>
            <a:r>
              <a:rPr lang="en-US" sz="3600" dirty="0"/>
              <a:t>Change of party</a:t>
            </a:r>
          </a:p>
          <a:p>
            <a:r>
              <a:rPr lang="en-US" sz="3600" dirty="0"/>
              <a:t>Change of name </a:t>
            </a:r>
          </a:p>
          <a:p>
            <a:r>
              <a:rPr lang="en-US" sz="3600" dirty="0"/>
              <a:t>Change of address</a:t>
            </a:r>
          </a:p>
          <a:p>
            <a:r>
              <a:rPr lang="en-US" sz="3600" dirty="0"/>
              <a:t>DMV  or other agency registrations</a:t>
            </a:r>
          </a:p>
          <a:p>
            <a:r>
              <a:rPr lang="en-US" sz="3600" dirty="0"/>
              <a:t>Keep until elector omitted from registry list for five (5) years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48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must retain rejected cards until elector reapplies or for five (5) years.			</a:t>
            </a:r>
          </a:p>
          <a:p>
            <a:pPr marL="0" indent="0">
              <a:buNone/>
            </a:pPr>
            <a:r>
              <a:rPr lang="en-US" dirty="0"/>
              <a:t>	True		</a:t>
            </a:r>
          </a:p>
          <a:p>
            <a:pPr marL="0" indent="0">
              <a:buNone/>
            </a:pPr>
            <a:r>
              <a:rPr lang="en-US" dirty="0"/>
              <a:t>	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2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Voter Registration Card (M6-210)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Rejected Applications </a:t>
            </a:r>
          </a:p>
          <a:p>
            <a:r>
              <a:rPr lang="en-US" sz="2800" dirty="0"/>
              <a:t>No Signature, date, birthdate</a:t>
            </a:r>
          </a:p>
          <a:p>
            <a:r>
              <a:rPr lang="en-US" sz="2800" dirty="0"/>
              <a:t>citizen unchecked</a:t>
            </a:r>
          </a:p>
          <a:p>
            <a:r>
              <a:rPr lang="en-US" sz="2800" dirty="0"/>
              <a:t>Ineligibility (not old enough)</a:t>
            </a:r>
          </a:p>
          <a:p>
            <a:r>
              <a:rPr lang="en-US" sz="2800" b="1" dirty="0"/>
              <a:t>RETURN CARD**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Exact Duplicates</a:t>
            </a:r>
          </a:p>
          <a:p>
            <a:r>
              <a:rPr lang="en-US" sz="2800" u="sng" dirty="0"/>
              <a:t>EXACT</a:t>
            </a:r>
          </a:p>
          <a:p>
            <a:r>
              <a:rPr lang="en-US" sz="2800" dirty="0"/>
              <a:t>DMV and agencies</a:t>
            </a:r>
          </a:p>
          <a:p>
            <a:r>
              <a:rPr lang="en-US" sz="2800" dirty="0"/>
              <a:t>Disposal is at registrars’ discretion once verified.</a:t>
            </a:r>
          </a:p>
          <a:p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395376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Cards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FOI Questions: </a:t>
            </a:r>
          </a:p>
          <a:p>
            <a:r>
              <a:rPr lang="en-US" dirty="0"/>
              <a:t>Despite retention schedule it is suggested the we keep the card.</a:t>
            </a:r>
          </a:p>
          <a:p>
            <a:r>
              <a:rPr lang="en-US" dirty="0"/>
              <a:t>Contact voter; ask him/her to fill out new card </a:t>
            </a:r>
            <a:r>
              <a:rPr lang="en-US"/>
              <a:t>per 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138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Permission to destroy records is given by:</a:t>
            </a:r>
          </a:p>
          <a:p>
            <a:pPr marL="917575" lvl="1">
              <a:buFont typeface="+mj-lt"/>
              <a:buAutoNum type="alphaLcPeriod"/>
            </a:pPr>
            <a:r>
              <a:rPr lang="en-US" dirty="0"/>
              <a:t>Secretary of the State</a:t>
            </a:r>
          </a:p>
          <a:p>
            <a:pPr marL="917575" lvl="1">
              <a:buFont typeface="+mj-lt"/>
              <a:buAutoNum type="alphaLcPeriod"/>
            </a:pPr>
            <a:r>
              <a:rPr lang="en-US" dirty="0"/>
              <a:t>FOI (Freedom of Information)</a:t>
            </a:r>
          </a:p>
          <a:p>
            <a:pPr marL="917575" lvl="1">
              <a:buFont typeface="+mj-lt"/>
              <a:buAutoNum type="alphaLcPeriod"/>
            </a:pPr>
            <a:r>
              <a:rPr lang="en-US" dirty="0"/>
              <a:t>CT State Library	</a:t>
            </a:r>
          </a:p>
        </p:txBody>
      </p:sp>
    </p:spTree>
    <p:extLst>
      <p:ext uri="{BB962C8B-B14F-4D97-AF65-F5344CB8AC3E}">
        <p14:creationId xmlns:p14="http://schemas.microsoft.com/office/powerpoint/2010/main" val="369246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59" y="630382"/>
            <a:ext cx="8574087" cy="967840"/>
          </a:xfrm>
        </p:spPr>
        <p:txBody>
          <a:bodyPr>
            <a:normAutofit fontScale="90000"/>
          </a:bodyPr>
          <a:lstStyle/>
          <a:p>
            <a:r>
              <a:rPr lang="en-US" dirty="0"/>
              <a:t>Card: application for retention on voter list (M6-220)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Permanent; kept in Municipality</a:t>
            </a:r>
          </a:p>
          <a:p>
            <a:r>
              <a:rPr lang="en-US" dirty="0"/>
              <a:t>Consists of an application by an elector challenged as non‐resident or a transfer of registration / enrollment within town. </a:t>
            </a:r>
            <a:r>
              <a:rPr lang="en-US" u="sng" dirty="0"/>
              <a:t>CGS 9-43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9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Card (M6-230)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Includes FPCA/members of armed forces</a:t>
            </a:r>
          </a:p>
          <a:p>
            <a:r>
              <a:rPr lang="en-US" sz="3600" dirty="0"/>
              <a:t>Same five (5) years</a:t>
            </a:r>
          </a:p>
        </p:txBody>
      </p:sp>
    </p:spTree>
    <p:extLst>
      <p:ext uri="{BB962C8B-B14F-4D97-AF65-F5344CB8AC3E}">
        <p14:creationId xmlns:p14="http://schemas.microsoft.com/office/powerpoint/2010/main" val="315792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Voter Registration Information Requests (M6-080)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and address of person requesting information</a:t>
            </a:r>
          </a:p>
          <a:p>
            <a:r>
              <a:rPr lang="en-US" dirty="0"/>
              <a:t>Or to whom notice of registration status was sent</a:t>
            </a:r>
          </a:p>
          <a:p>
            <a:r>
              <a:rPr lang="en-US" dirty="0"/>
              <a:t>2 years ( NVRA 1993)</a:t>
            </a:r>
          </a:p>
          <a:p>
            <a:r>
              <a:rPr lang="en-US" dirty="0"/>
              <a:t>Destroy after receipt of signed RC-075</a:t>
            </a:r>
          </a:p>
        </p:txBody>
      </p:sp>
    </p:spTree>
    <p:extLst>
      <p:ext uri="{BB962C8B-B14F-4D97-AF65-F5344CB8AC3E}">
        <p14:creationId xmlns:p14="http://schemas.microsoft.com/office/powerpoint/2010/main" val="3729986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2BD4EB-ABBE-4049-8CE5-6760544E5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Emails: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AE7F993A-7580-4597-8163-873F00DD9E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D696CB-2231-48E2-A7AD-3E1C33A4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09" y="2017059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481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CBA497-D99B-4B68-9AF6-3624E546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9245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E66225D-2CCD-486E-A81C-154CF74A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Schedule M1 - General Administration Records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63ACA71-0A73-4A57-B230-CD5A5B41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887" y="2438400"/>
            <a:ext cx="7076747" cy="3992563"/>
          </a:xfrm>
        </p:spPr>
        <p:txBody>
          <a:bodyPr>
            <a:normAutofit/>
          </a:bodyPr>
          <a:lstStyle/>
          <a:p>
            <a:r>
              <a:rPr lang="en-US" b="1" dirty="0"/>
              <a:t>M1-080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Routine, including FOI requests </a:t>
            </a:r>
          </a:p>
          <a:p>
            <a:pPr lvl="1">
              <a:spcBef>
                <a:spcPts val="0"/>
              </a:spcBef>
            </a:pPr>
            <a:r>
              <a:rPr lang="en-US" dirty="0"/>
              <a:t>2 years 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Destroy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r>
              <a:rPr lang="en-US" b="1" dirty="0"/>
              <a:t>M1-085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Policy </a:t>
            </a:r>
            <a:r>
              <a:rPr lang="en-US" dirty="0"/>
              <a:t>	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permanent 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maintain in municipality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1C82C6-6B92-47FD-B255-3C5C2C9C4FF5}"/>
              </a:ext>
            </a:extLst>
          </p:cNvPr>
          <p:cNvSpPr txBox="1"/>
          <p:nvPr/>
        </p:nvSpPr>
        <p:spPr>
          <a:xfrm>
            <a:off x="1919416" y="1833645"/>
            <a:ext cx="707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Correspondence (in electronic or paper format)</a:t>
            </a:r>
          </a:p>
        </p:txBody>
      </p:sp>
    </p:spTree>
    <p:extLst>
      <p:ext uri="{BB962C8B-B14F-4D97-AF65-F5344CB8AC3E}">
        <p14:creationId xmlns:p14="http://schemas.microsoft.com/office/powerpoint/2010/main" val="3074488601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F9FCF-B4C8-4D95-B4C3-1951169B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3600" dirty="0"/>
              <a:t>Schedule M1 - General Administration Records</a:t>
            </a:r>
            <a:r>
              <a:rPr lang="en-US" sz="4400" dirty="0"/>
              <a:t/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13DD8C-4D27-404C-A1AF-C05FDE07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12" y="2697538"/>
            <a:ext cx="3931920" cy="397510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dirty="0"/>
              <a:t>M1-125</a:t>
            </a:r>
          </a:p>
          <a:p>
            <a:pPr lvl="1"/>
            <a:r>
              <a:rPr lang="en-US" dirty="0"/>
              <a:t>Transitory messages-(i.e. non-record material such as junk mail, publications, notices, reviews, announcements, employee activities, routine business activities, casual and routine communications similar to telephone conversations</a:t>
            </a:r>
          </a:p>
          <a:p>
            <a:pPr lvl="2"/>
            <a:r>
              <a:rPr lang="en-US" dirty="0"/>
              <a:t>No requirement</a:t>
            </a:r>
          </a:p>
          <a:p>
            <a:pPr lvl="2"/>
            <a:r>
              <a:rPr lang="en-US" dirty="0"/>
              <a:t>Destroy at will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FC5466-4F2B-49F1-B8D7-EE9094F8D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8188" y="2697538"/>
            <a:ext cx="3931920" cy="39751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M1-130</a:t>
            </a:r>
          </a:p>
          <a:p>
            <a:pPr lvl="1"/>
            <a:r>
              <a:rPr lang="en-US" dirty="0"/>
              <a:t>less than permanent (i.e. documenting state policy or policy process, protection of vital public information) </a:t>
            </a:r>
          </a:p>
          <a:p>
            <a:pPr lvl="2"/>
            <a:r>
              <a:rPr lang="en-US" dirty="0"/>
              <a:t>Erase after retention period required for destroy equivalent hard copy</a:t>
            </a:r>
          </a:p>
          <a:p>
            <a:pPr lvl="2"/>
            <a:r>
              <a:rPr lang="en-US" dirty="0"/>
              <a:t>destroy</a:t>
            </a:r>
          </a:p>
          <a:p>
            <a:pPr lvl="1"/>
            <a:r>
              <a:rPr lang="en-US" dirty="0"/>
              <a:t>Permanent or Permanent/Archival </a:t>
            </a:r>
          </a:p>
          <a:p>
            <a:pPr lvl="2"/>
            <a:r>
              <a:rPr lang="en-US" dirty="0"/>
              <a:t>Delete when transferred to paper or microfilm </a:t>
            </a:r>
          </a:p>
          <a:p>
            <a:pPr lvl="2"/>
            <a:r>
              <a:rPr lang="en-US" dirty="0"/>
              <a:t>maintain in municipality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0DC3C8-9BEC-4777-971A-D02C1F58E3C1}"/>
              </a:ext>
            </a:extLst>
          </p:cNvPr>
          <p:cNvSpPr txBox="1"/>
          <p:nvPr/>
        </p:nvSpPr>
        <p:spPr>
          <a:xfrm>
            <a:off x="700216" y="1743431"/>
            <a:ext cx="6293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M1-125,130,135 Electronic mail messages </a:t>
            </a:r>
          </a:p>
        </p:txBody>
      </p:sp>
    </p:spTree>
    <p:extLst>
      <p:ext uri="{BB962C8B-B14F-4D97-AF65-F5344CB8AC3E}">
        <p14:creationId xmlns:p14="http://schemas.microsoft.com/office/powerpoint/2010/main" val="54014399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ECAFF8B-BE66-4554-BA3E-7A232F7F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</a:t>
            </a:r>
            <a:r>
              <a:rPr lang="en-US" dirty="0" err="1"/>
              <a:t>Resouces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48CC01-14F9-4C42-A3A7-9851E171B5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https://ctstatelibrary.org/wp-content/uploads/2015/05/GL2009-2-EmailManagement.pdf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ED23E76-3D2D-44D6-9533-6CB166729D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4778375" y="2157966"/>
            <a:ext cx="3932238" cy="39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6512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xmlns="" id="{69B1CF7F-D341-46EC-85DC-D54B84C9A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470" y="683740"/>
            <a:ext cx="5600570" cy="571314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B49DF1C5-B1F9-4EFB-AC18-BD147BFE1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07CFA79F-441D-4C84-ABE0-1A7BB656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5320554"/>
            <a:ext cx="2475395" cy="510988"/>
          </a:xfrm>
        </p:spPr>
        <p:txBody>
          <a:bodyPr/>
          <a:lstStyle/>
          <a:p>
            <a:r>
              <a:rPr lang="en-US" dirty="0"/>
              <a:t>Resources, cont.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CFA76FCD-C3D8-4686-A7EB-3C8A27E76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680" y="594360"/>
            <a:ext cx="3521717" cy="3675888"/>
          </a:xfrm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A7DEF5-3230-478C-AF1D-27F55AF1E59B}"/>
              </a:ext>
            </a:extLst>
          </p:cNvPr>
          <p:cNvSpPr txBox="1"/>
          <p:nvPr/>
        </p:nvSpPr>
        <p:spPr>
          <a:xfrm>
            <a:off x="291353" y="1087394"/>
            <a:ext cx="3069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https://ctstatelibrary.org/</a:t>
            </a:r>
            <a:r>
              <a:rPr lang="en-US" dirty="0">
                <a:hlinkClick r:id="rId3"/>
              </a:rPr>
              <a:t>wp-content</a:t>
            </a:r>
            <a:r>
              <a:rPr lang="en-US" dirty="0"/>
              <a:t>/uploads/2015/05/Email-Management-Municipal.pdf</a:t>
            </a:r>
          </a:p>
        </p:txBody>
      </p:sp>
    </p:spTree>
    <p:extLst>
      <p:ext uri="{BB962C8B-B14F-4D97-AF65-F5344CB8AC3E}">
        <p14:creationId xmlns:p14="http://schemas.microsoft.com/office/powerpoint/2010/main" val="234821149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F48BB2F-487E-4F28-8AE2-FA2989466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5752" y="676283"/>
            <a:ext cx="5741772" cy="58398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F0079A-62DB-4AAE-81B0-9FAF32E64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517B3D2-E22C-44FA-8688-127706F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883788"/>
            <a:ext cx="2475395" cy="510988"/>
          </a:xfrm>
        </p:spPr>
        <p:txBody>
          <a:bodyPr/>
          <a:lstStyle/>
          <a:p>
            <a:r>
              <a:rPr lang="en-US" dirty="0"/>
              <a:t>Resources, cont.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C567844-6C8D-4D5A-91F8-D8221E1122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D4A6FE-E0A1-4E0F-8A9E-5410FCEE9153}"/>
              </a:ext>
            </a:extLst>
          </p:cNvPr>
          <p:cNvSpPr txBox="1"/>
          <p:nvPr/>
        </p:nvSpPr>
        <p:spPr>
          <a:xfrm>
            <a:off x="284164" y="1097861"/>
            <a:ext cx="2961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https://ctstatelibrary.org/wp-content/uploads/2015/05/EmailGuidelines.pdf</a:t>
            </a:r>
          </a:p>
        </p:txBody>
      </p:sp>
    </p:spTree>
    <p:extLst>
      <p:ext uri="{BB962C8B-B14F-4D97-AF65-F5344CB8AC3E}">
        <p14:creationId xmlns:p14="http://schemas.microsoft.com/office/powerpoint/2010/main" val="269227289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Where to start?</a:t>
            </a:r>
          </a:p>
        </p:txBody>
      </p:sp>
      <p:sp>
        <p:nvSpPr>
          <p:cNvPr id="13" name="Subtitle 12"/>
          <p:cNvSpPr>
            <a:spLocks noGrp="1"/>
          </p:cNvSpPr>
          <p:nvPr>
            <p:ph sz="half" idx="1"/>
          </p:nvPr>
        </p:nvSpPr>
        <p:spPr>
          <a:xfrm>
            <a:off x="403411" y="2151063"/>
            <a:ext cx="4278561" cy="3975100"/>
          </a:xfrm>
        </p:spPr>
        <p:txBody>
          <a:bodyPr>
            <a:noAutofit/>
          </a:bodyPr>
          <a:lstStyle/>
          <a:p>
            <a:r>
              <a:rPr lang="en-US" sz="2400" dirty="0"/>
              <a:t>Connecticut State library</a:t>
            </a:r>
          </a:p>
          <a:p>
            <a:r>
              <a:rPr lang="en-US" sz="2400" dirty="0"/>
              <a:t>Municipal Records Retention Schedule</a:t>
            </a:r>
          </a:p>
          <a:p>
            <a:r>
              <a:rPr lang="en-US" sz="2400" dirty="0"/>
              <a:t>Electors and Election Records</a:t>
            </a:r>
          </a:p>
          <a:p>
            <a:r>
              <a:rPr lang="en-US" sz="2400" dirty="0">
                <a:hlinkClick r:id="rId3"/>
              </a:rPr>
              <a:t>https://ctstatelibrary.org/wp-content/uploads/2015/05/M6.pdf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3589" r="13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9954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66AF679F-7D72-480F-B9EE-721FFB0E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CCM Records Retention Seminar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EE3442F5-F0B4-42CA-892C-E80D47E16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54" y="2138925"/>
            <a:ext cx="7076747" cy="3992563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Date: </a:t>
            </a:r>
            <a:r>
              <a:rPr 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Wednesday, May 11, 2022</a:t>
            </a:r>
            <a:endParaRPr lang="en-US" dirty="0">
              <a:solidFill>
                <a:srgbClr val="444444"/>
              </a:solidFill>
              <a:latin typeface="Roboto" panose="02000000000000000000" pitchFamily="2" charset="0"/>
            </a:endParaRPr>
          </a:p>
          <a:p>
            <a:r>
              <a:rPr 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Time:</a:t>
            </a:r>
            <a:r>
              <a:rPr 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10:00 AM - 11:30 AM EDT</a:t>
            </a:r>
          </a:p>
          <a:p>
            <a:pPr algn="l"/>
            <a:r>
              <a:rPr 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Registration Deadline: </a:t>
            </a:r>
            <a:r>
              <a:rPr 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Wednesday, May 11, 2022</a:t>
            </a:r>
          </a:p>
          <a:p>
            <a:pPr algn="l"/>
            <a:r>
              <a:rPr lang="en-US"/>
              <a:t>https://www.ccm-ct.org/Education-and-Events/Event-Info/sessionaltcd/20220511_RECRET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7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records do we retain?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Official record copy only</a:t>
            </a:r>
          </a:p>
          <a:p>
            <a:r>
              <a:rPr lang="en-US" sz="3600" dirty="0"/>
              <a:t>Incudes: Paper, electronic</a:t>
            </a:r>
          </a:p>
          <a:p>
            <a:r>
              <a:rPr lang="en-US" sz="3600" dirty="0"/>
              <a:t>Pertains to retention NOT disclosure of records.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84" y="2329031"/>
            <a:ext cx="4514624" cy="33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7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OBSOLETE RECORDS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Records designated as “OBSOLETE” or “SERIES CLOSED” </a:t>
            </a:r>
          </a:p>
          <a:p>
            <a:r>
              <a:rPr lang="en-US" dirty="0"/>
              <a:t>no longer created or received in the normal course of business. </a:t>
            </a:r>
          </a:p>
          <a:p>
            <a:r>
              <a:rPr lang="en-US" b="1" dirty="0"/>
              <a:t>BUT</a:t>
            </a:r>
            <a:r>
              <a:rPr lang="mr-IN" b="1" dirty="0"/>
              <a:t>…</a:t>
            </a:r>
            <a:r>
              <a:rPr lang="en-US" dirty="0"/>
              <a:t>Records custodians should request approval for the appropriate disposition of any records so designated as soon as the retention period has passed.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334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orm-RC-075.pdf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1265" r="-627" b="47275"/>
          <a:stretch/>
        </p:blipFill>
        <p:spPr>
          <a:xfrm>
            <a:off x="423334" y="1577975"/>
            <a:ext cx="8574088" cy="6945313"/>
          </a:xfrm>
        </p:spPr>
      </p:pic>
      <p:sp>
        <p:nvSpPr>
          <p:cNvPr id="6" name="Content Placeholder 5"/>
          <p:cNvSpPr>
            <a:spLocks noGrp="1"/>
          </p:cNvSpPr>
          <p:nvPr>
            <p:ph type="subTitle" idx="4294967295"/>
          </p:nvPr>
        </p:nvSpPr>
        <p:spPr>
          <a:xfrm>
            <a:off x="0" y="1533525"/>
            <a:ext cx="7753350" cy="4445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44500"/>
            <a:ext cx="7810500" cy="1089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Required paperwork  </a:t>
            </a:r>
            <a:br>
              <a:rPr lang="en-US" dirty="0"/>
            </a:br>
            <a:r>
              <a:rPr lang="en-US" sz="2700" dirty="0"/>
              <a:t>https://ctstatelibrary.org/publicrecords/municipal</a:t>
            </a:r>
          </a:p>
        </p:txBody>
      </p:sp>
    </p:spTree>
    <p:extLst>
      <p:ext uri="{BB962C8B-B14F-4D97-AF65-F5344CB8AC3E}">
        <p14:creationId xmlns:p14="http://schemas.microsoft.com/office/powerpoint/2010/main" val="29308314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65866"/>
            <a:ext cx="675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6267" y="3244334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9666" y="897467"/>
            <a:ext cx="3597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733" y="1066800"/>
            <a:ext cx="8009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 descr="Completed RC-07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12689"/>
          <a:stretch/>
        </p:blipFill>
        <p:spPr>
          <a:xfrm>
            <a:off x="3435606" y="972065"/>
            <a:ext cx="5783740" cy="5585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E46F9-5808-4046-A276-0420DA74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E59F4A-D02F-434C-8D07-FC96EF7B3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567" y="675504"/>
            <a:ext cx="4069080" cy="5450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443A49-E677-48A2-ABB8-013F10F33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996" y="2456329"/>
            <a:ext cx="3171566" cy="2749985"/>
          </a:xfrm>
        </p:spPr>
        <p:txBody>
          <a:bodyPr/>
          <a:lstStyle/>
          <a:p>
            <a:r>
              <a:rPr lang="en-US" dirty="0"/>
              <a:t>https://ctstatelibrary.org/wp-content/uploads/2021/12/Form-RC-075_MunicipalRecordsDisposal.pdf</a:t>
            </a:r>
          </a:p>
        </p:txBody>
      </p:sp>
    </p:spTree>
    <p:extLst>
      <p:ext uri="{BB962C8B-B14F-4D97-AF65-F5344CB8AC3E}">
        <p14:creationId xmlns:p14="http://schemas.microsoft.com/office/powerpoint/2010/main" val="351479686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9605</TotalTime>
  <Words>1625</Words>
  <Application>Microsoft Office PowerPoint</Application>
  <PresentationFormat>On-screen Show (4:3)</PresentationFormat>
  <Paragraphs>273</Paragraphs>
  <Slides>50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Calibri</vt:lpstr>
      <vt:lpstr>Corbel</vt:lpstr>
      <vt:lpstr>Roboto</vt:lpstr>
      <vt:lpstr>Times New Roman</vt:lpstr>
      <vt:lpstr>Wingdings</vt:lpstr>
      <vt:lpstr>Spectrum</vt:lpstr>
      <vt:lpstr>Acrobat Document</vt:lpstr>
      <vt:lpstr>Records Retention</vt:lpstr>
      <vt:lpstr>What we feel</vt:lpstr>
      <vt:lpstr>Reality</vt:lpstr>
      <vt:lpstr>Pop Quiz</vt:lpstr>
      <vt:lpstr>Where to start?</vt:lpstr>
      <vt:lpstr>What records do we retain?</vt:lpstr>
      <vt:lpstr>OBSOLETE RECORDS </vt:lpstr>
      <vt:lpstr>Required paperwork   https://ctstatelibrary.org/publicrecords/municipal</vt:lpstr>
      <vt:lpstr>PowerPoint Presentation</vt:lpstr>
      <vt:lpstr>PowerPoint Presentation</vt:lpstr>
      <vt:lpstr>Ballots Pop Quiz</vt:lpstr>
      <vt:lpstr>Ballots (M6- 010)</vt:lpstr>
      <vt:lpstr>Ballots (M6-010)</vt:lpstr>
      <vt:lpstr>Canvass</vt:lpstr>
      <vt:lpstr>Pop Quiz --Canvass</vt:lpstr>
      <vt:lpstr>Canvass (M6-020)</vt:lpstr>
      <vt:lpstr>Canvass – </vt:lpstr>
      <vt:lpstr>Convicted Persons, list of (M6-060)</vt:lpstr>
      <vt:lpstr>Emergency Contingency plan (M6-070)</vt:lpstr>
      <vt:lpstr>Emergency Plan, cont.</vt:lpstr>
      <vt:lpstr>Lists (M6-070- M6-170)</vt:lpstr>
      <vt:lpstr>Pop Quiz: Lists </vt:lpstr>
      <vt:lpstr>Enrollment Lists</vt:lpstr>
      <vt:lpstr>Registry Lists</vt:lpstr>
      <vt:lpstr>Pop Quiz</vt:lpstr>
      <vt:lpstr>Pop Quiz</vt:lpstr>
      <vt:lpstr>Monthly Reports</vt:lpstr>
      <vt:lpstr>Other lists</vt:lpstr>
      <vt:lpstr>Misc. Paperwork</vt:lpstr>
      <vt:lpstr>Voter Registration Records</vt:lpstr>
      <vt:lpstr>5 YEARS FROM WHEN?</vt:lpstr>
      <vt:lpstr>Relevant statutes</vt:lpstr>
      <vt:lpstr>Voter Registration--M6-180  &amp; M6-190</vt:lpstr>
      <vt:lpstr>Voter Registration – Removal for non-Residence (M6-200)</vt:lpstr>
      <vt:lpstr>Registration Cards</vt:lpstr>
      <vt:lpstr>Voter Registration Card (M6-210)</vt:lpstr>
      <vt:lpstr>Pop Quiz</vt:lpstr>
      <vt:lpstr>Voter Registration Card (M6-210)</vt:lpstr>
      <vt:lpstr>Incomplete Cards</vt:lpstr>
      <vt:lpstr>Card: application for retention on voter list (M6-220)</vt:lpstr>
      <vt:lpstr>Federal Card (M6-230)</vt:lpstr>
      <vt:lpstr>Voter Registration Information Requests (M6-080)</vt:lpstr>
      <vt:lpstr>Emails: </vt:lpstr>
      <vt:lpstr>PowerPoint Presentation</vt:lpstr>
      <vt:lpstr>Schedule M1 - General Administration Records </vt:lpstr>
      <vt:lpstr> Schedule M1 - General Administration Records </vt:lpstr>
      <vt:lpstr>Email Resouces</vt:lpstr>
      <vt:lpstr>Resources, cont.</vt:lpstr>
      <vt:lpstr>Resources, cont.</vt:lpstr>
      <vt:lpstr> CCM Records Retention Seminar </vt:lpstr>
    </vt:vector>
  </TitlesOfParts>
  <Company>Red Hat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Records retention</dc:title>
  <dc:creator>Peter Blinstrubas</dc:creator>
  <cp:lastModifiedBy>ROVAC</cp:lastModifiedBy>
  <cp:revision>54</cp:revision>
  <cp:lastPrinted>2018-03-13T19:45:45Z</cp:lastPrinted>
  <dcterms:created xsi:type="dcterms:W3CDTF">2018-03-07T22:52:36Z</dcterms:created>
  <dcterms:modified xsi:type="dcterms:W3CDTF">2022-04-04T20:12:15Z</dcterms:modified>
</cp:coreProperties>
</file>