
<file path=[Content_Types].xml><?xml version="1.0" encoding="utf-8"?>
<Types xmlns="http://schemas.openxmlformats.org/package/2006/content-types">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1"/>
  </p:notesMasterIdLst>
  <p:sldIdLst>
    <p:sldId id="304" r:id="rId5"/>
    <p:sldId id="314" r:id="rId6"/>
    <p:sldId id="317" r:id="rId7"/>
    <p:sldId id="318" r:id="rId8"/>
    <p:sldId id="319" r:id="rId9"/>
    <p:sldId id="320" r:id="rId1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7" autoAdjust="0"/>
    <p:restoredTop sz="93750" autoAdjust="0"/>
  </p:normalViewPr>
  <p:slideViewPr>
    <p:cSldViewPr snapToGrid="0">
      <p:cViewPr varScale="1">
        <p:scale>
          <a:sx n="64" d="100"/>
          <a:sy n="64" d="100"/>
        </p:scale>
        <p:origin x="756" y="30"/>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presProps" Target="presProp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commentAuthors" Target="commentAuthors.xml"/><Relationship Id="rId17" Type="http://schemas.microsoft.com/office/2018/10/relationships/authors" Target="authors.xml"/><Relationship Id="rId2" Type="http://schemas.openxmlformats.org/officeDocument/2006/relationships/customXml" Target="../customXml/item2.xml"/><Relationship Id="rId16"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notesMaster" Target="notesMasters/notesMaster1.xml"/><Relationship Id="rId5" Type="http://schemas.openxmlformats.org/officeDocument/2006/relationships/slide" Target="slides/slide1.xml"/><Relationship Id="rId15" Type="http://schemas.openxmlformats.org/officeDocument/2006/relationships/theme" Target="theme/theme1.xml"/><Relationship Id="rId10" Type="http://schemas.openxmlformats.org/officeDocument/2006/relationships/slide" Target="slides/slide6.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t>9/6/2022</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1874520"/>
            <a:ext cx="4379976" cy="1547583"/>
          </a:xfrm>
        </p:spPr>
        <p:txBody>
          <a:bodyPr/>
          <a:lstStyle/>
          <a:p>
            <a:r>
              <a:rPr lang="en-US" dirty="0"/>
              <a:t>Recent litigation</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6" y="3483864"/>
            <a:ext cx="4379976" cy="613370"/>
          </a:xfrm>
        </p:spPr>
        <p:txBody>
          <a:bodyPr/>
          <a:lstStyle/>
          <a:p>
            <a:r>
              <a:rPr lang="en-US" dirty="0" err="1"/>
              <a:t>ROVAC</a:t>
            </a:r>
            <a:r>
              <a:rPr lang="en-US" dirty="0"/>
              <a:t> CONFERENCE 2022</a:t>
            </a:r>
          </a:p>
        </p:txBody>
      </p:sp>
    </p:spTree>
    <p:extLst>
      <p:ext uri="{BB962C8B-B14F-4D97-AF65-F5344CB8AC3E}">
        <p14:creationId xmlns:p14="http://schemas.microsoft.com/office/powerpoint/2010/main" val="14761372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6501848" cy="1325563"/>
          </a:xfrm>
        </p:spPr>
        <p:txBody>
          <a:bodyPr>
            <a:normAutofit fontScale="90000"/>
          </a:bodyPr>
          <a:lstStyle/>
          <a:p>
            <a:r>
              <a:rPr lang="nl-NL" dirty="0"/>
              <a:t>Klein, et al v. Mitchell, et al - HHD-CV22-6152172S</a:t>
            </a:r>
            <a:endParaRPr lang="en-ZA" dirty="0"/>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114800" cy="2779776"/>
          </a:xfrm>
        </p:spPr>
        <p:txBody>
          <a:bodyPr vert="horz" lIns="91440" tIns="45720" rIns="91440" bIns="45720" rtlCol="0" anchor="t">
            <a:normAutofit fontScale="92500"/>
          </a:bodyPr>
          <a:lstStyle/>
          <a:p>
            <a:r>
              <a:rPr lang="en-US" dirty="0"/>
              <a:t>Issue related to the processing of town committee primary petitions.  </a:t>
            </a:r>
          </a:p>
          <a:p>
            <a:r>
              <a:rPr lang="en-US" dirty="0"/>
              <a:t>The court found the testimony of all of the electors and circulators presented by the plaintiffs credible and that all of the pages they signed or circulated should not have been rejected. </a:t>
            </a:r>
          </a:p>
          <a:p>
            <a:r>
              <a:rPr lang="en-US" dirty="0"/>
              <a:t>The court ordered a new primary to be held for town committee.  </a:t>
            </a:r>
          </a:p>
        </p:txBody>
      </p:sp>
      <p:sp>
        <p:nvSpPr>
          <p:cNvPr id="10" name="Date Placeholder 9">
            <a:extLst>
              <a:ext uri="{FF2B5EF4-FFF2-40B4-BE49-F238E27FC236}">
                <a16:creationId xmlns:a16="http://schemas.microsoft.com/office/drawing/2014/main" id="{5B977C86-3B4D-43C8-8241-380CB8620E21}"/>
              </a:ext>
            </a:extLst>
          </p:cNvPr>
          <p:cNvSpPr>
            <a:spLocks noGrp="1"/>
          </p:cNvSpPr>
          <p:nvPr>
            <p:ph type="dt" sz="half" idx="10"/>
          </p:nvPr>
        </p:nvSpPr>
        <p:spPr>
          <a:xfrm>
            <a:off x="838200" y="6356350"/>
            <a:ext cx="1371600" cy="365125"/>
          </a:xfrm>
        </p:spPr>
        <p:txBody>
          <a:bodyPr/>
          <a:lstStyle/>
          <a:p>
            <a:r>
              <a:rPr lang="en-US" dirty="0"/>
              <a:t>7/1/20XX</a:t>
            </a:r>
          </a:p>
        </p:txBody>
      </p:sp>
      <p:sp>
        <p:nvSpPr>
          <p:cNvPr id="988" name="Footer Placeholder 4">
            <a:extLst>
              <a:ext uri="{FF2B5EF4-FFF2-40B4-BE49-F238E27FC236}">
                <a16:creationId xmlns:a16="http://schemas.microsoft.com/office/drawing/2014/main" id="{913B4A80-6C83-FB4C-8D49-B81A9804DEC0}"/>
              </a:ext>
            </a:extLst>
          </p:cNvPr>
          <p:cNvSpPr>
            <a:spLocks noGrp="1"/>
          </p:cNvSpPr>
          <p:nvPr>
            <p:ph type="ftr" sz="quarter" idx="11"/>
          </p:nvPr>
        </p:nvSpPr>
        <p:spPr>
          <a:xfrm>
            <a:off x="3867912" y="6356350"/>
            <a:ext cx="2743200" cy="365125"/>
          </a:xfrm>
        </p:spPr>
        <p:txBody>
          <a:bodyPr/>
          <a:lstStyle/>
          <a:p>
            <a:r>
              <a:rPr lang="en-ZA" dirty="0"/>
              <a:t>Pitch deck title</a:t>
            </a: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spTree>
    <p:extLst>
      <p:ext uri="{BB962C8B-B14F-4D97-AF65-F5344CB8AC3E}">
        <p14:creationId xmlns:p14="http://schemas.microsoft.com/office/powerpoint/2010/main" val="6209913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B47A38-8F0A-BA80-BA31-46B4AAE2D920}"/>
              </a:ext>
            </a:extLst>
          </p:cNvPr>
          <p:cNvSpPr>
            <a:spLocks noGrp="1"/>
          </p:cNvSpPr>
          <p:nvPr>
            <p:ph type="title"/>
          </p:nvPr>
        </p:nvSpPr>
        <p:spPr>
          <a:xfrm>
            <a:off x="838200" y="1289304"/>
            <a:ext cx="5199822" cy="1325563"/>
          </a:xfrm>
        </p:spPr>
        <p:txBody>
          <a:bodyPr>
            <a:normAutofit fontScale="90000"/>
          </a:bodyPr>
          <a:lstStyle/>
          <a:p>
            <a:r>
              <a:rPr lang="en-US" dirty="0" err="1"/>
              <a:t>Hrezi</a:t>
            </a:r>
            <a:r>
              <a:rPr lang="en-US" dirty="0"/>
              <a:t> v. Merrill, </a:t>
            </a:r>
            <a:r>
              <a:rPr lang="en-US" dirty="0" err="1"/>
              <a:t>HHD</a:t>
            </a:r>
            <a:r>
              <a:rPr lang="en-US" dirty="0"/>
              <a:t>-</a:t>
            </a:r>
            <a:r>
              <a:rPr lang="en-US" dirty="0" err="1"/>
              <a:t>CV22</a:t>
            </a:r>
            <a:r>
              <a:rPr lang="en-US" dirty="0"/>
              <a:t>-6156703-S</a:t>
            </a:r>
          </a:p>
        </p:txBody>
      </p:sp>
      <p:sp>
        <p:nvSpPr>
          <p:cNvPr id="3" name="Date Placeholder 2">
            <a:extLst>
              <a:ext uri="{FF2B5EF4-FFF2-40B4-BE49-F238E27FC236}">
                <a16:creationId xmlns:a16="http://schemas.microsoft.com/office/drawing/2014/main" id="{A83D0FA0-A977-43E0-F2F1-727308C6C91A}"/>
              </a:ext>
            </a:extLst>
          </p:cNvPr>
          <p:cNvSpPr>
            <a:spLocks noGrp="1"/>
          </p:cNvSpPr>
          <p:nvPr>
            <p:ph type="dt" sz="half" idx="10"/>
          </p:nvPr>
        </p:nvSpPr>
        <p:spPr/>
        <p:txBody>
          <a:bodyPr/>
          <a:lstStyle/>
          <a:p>
            <a:r>
              <a:rPr lang="en-US"/>
              <a:t>7/1/20XX</a:t>
            </a:r>
            <a:endParaRPr lang="en-US" dirty="0"/>
          </a:p>
        </p:txBody>
      </p:sp>
      <p:sp>
        <p:nvSpPr>
          <p:cNvPr id="4" name="Footer Placeholder 3">
            <a:extLst>
              <a:ext uri="{FF2B5EF4-FFF2-40B4-BE49-F238E27FC236}">
                <a16:creationId xmlns:a16="http://schemas.microsoft.com/office/drawing/2014/main" id="{F15CCF9F-3A27-4673-8251-41A623D1ECBA}"/>
              </a:ext>
            </a:extLst>
          </p:cNvPr>
          <p:cNvSpPr>
            <a:spLocks noGrp="1"/>
          </p:cNvSpPr>
          <p:nvPr>
            <p:ph type="ftr" sz="quarter" idx="11"/>
          </p:nvPr>
        </p:nvSpPr>
        <p:spPr/>
        <p:txBody>
          <a:bodyPr/>
          <a:lstStyle/>
          <a:p>
            <a:r>
              <a:rPr lang="en-US"/>
              <a:t>Pitch deck title</a:t>
            </a:r>
            <a:endParaRPr lang="en-US" dirty="0"/>
          </a:p>
        </p:txBody>
      </p:sp>
      <p:sp>
        <p:nvSpPr>
          <p:cNvPr id="5" name="Slide Number Placeholder 4">
            <a:extLst>
              <a:ext uri="{FF2B5EF4-FFF2-40B4-BE49-F238E27FC236}">
                <a16:creationId xmlns:a16="http://schemas.microsoft.com/office/drawing/2014/main" id="{AC8C74B8-694C-2354-F65B-235BE3BDDEE8}"/>
              </a:ext>
            </a:extLst>
          </p:cNvPr>
          <p:cNvSpPr>
            <a:spLocks noGrp="1"/>
          </p:cNvSpPr>
          <p:nvPr>
            <p:ph type="sldNum" sz="quarter" idx="12"/>
          </p:nvPr>
        </p:nvSpPr>
        <p:spPr/>
        <p:txBody>
          <a:bodyPr/>
          <a:lstStyle/>
          <a:p>
            <a:fld id="{B5CEABB6-07DC-46E8-9B57-56EC44A396E5}" type="slidenum">
              <a:rPr lang="en-US" smtClean="0"/>
              <a:t>3</a:t>
            </a:fld>
            <a:endParaRPr lang="en-US" dirty="0"/>
          </a:p>
        </p:txBody>
      </p:sp>
      <p:sp>
        <p:nvSpPr>
          <p:cNvPr id="6" name="Text Placeholder 5">
            <a:extLst>
              <a:ext uri="{FF2B5EF4-FFF2-40B4-BE49-F238E27FC236}">
                <a16:creationId xmlns:a16="http://schemas.microsoft.com/office/drawing/2014/main" id="{826E2327-D11D-466F-C554-8C491A3E88DB}"/>
              </a:ext>
            </a:extLst>
          </p:cNvPr>
          <p:cNvSpPr>
            <a:spLocks noGrp="1"/>
          </p:cNvSpPr>
          <p:nvPr>
            <p:ph type="body" sz="quarter" idx="13"/>
          </p:nvPr>
        </p:nvSpPr>
        <p:spPr/>
        <p:txBody>
          <a:bodyPr/>
          <a:lstStyle/>
          <a:p>
            <a:r>
              <a:rPr lang="en-US" dirty="0"/>
              <a:t>Issue related to the circulation of primary petition pages and the primary process.</a:t>
            </a:r>
          </a:p>
          <a:p>
            <a:r>
              <a:rPr lang="en-US" dirty="0"/>
              <a:t>Court found that the campaign was not organized sufficiently and was partially at fault for failing to gather signatures.</a:t>
            </a:r>
          </a:p>
          <a:p>
            <a:r>
              <a:rPr lang="en-US" dirty="0"/>
              <a:t>Court found the state primary system to be Constitutional.</a:t>
            </a:r>
          </a:p>
          <a:p>
            <a:endParaRPr lang="en-US" dirty="0"/>
          </a:p>
          <a:p>
            <a:endParaRPr lang="en-US" dirty="0"/>
          </a:p>
        </p:txBody>
      </p:sp>
    </p:spTree>
    <p:extLst>
      <p:ext uri="{BB962C8B-B14F-4D97-AF65-F5344CB8AC3E}">
        <p14:creationId xmlns:p14="http://schemas.microsoft.com/office/powerpoint/2010/main" val="279743744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C8DFBF-1AE6-3D83-8832-665801A6AA83}"/>
              </a:ext>
            </a:extLst>
          </p:cNvPr>
          <p:cNvSpPr>
            <a:spLocks noGrp="1"/>
          </p:cNvSpPr>
          <p:nvPr>
            <p:ph type="title"/>
          </p:nvPr>
        </p:nvSpPr>
        <p:spPr>
          <a:xfrm>
            <a:off x="838200" y="1289304"/>
            <a:ext cx="7162800" cy="1325563"/>
          </a:xfrm>
        </p:spPr>
        <p:txBody>
          <a:bodyPr>
            <a:normAutofit fontScale="90000"/>
          </a:bodyPr>
          <a:lstStyle/>
          <a:p>
            <a:r>
              <a:rPr lang="en-US" dirty="0" err="1"/>
              <a:t>Juliemar</a:t>
            </a:r>
            <a:r>
              <a:rPr lang="en-US" dirty="0"/>
              <a:t> Ortiz v. </a:t>
            </a:r>
            <a:r>
              <a:rPr lang="en-US" dirty="0" err="1"/>
              <a:t>patricia</a:t>
            </a:r>
            <a:r>
              <a:rPr lang="en-US" dirty="0"/>
              <a:t> </a:t>
            </a:r>
            <a:r>
              <a:rPr lang="en-US" dirty="0" err="1"/>
              <a:t>howard</a:t>
            </a:r>
            <a:r>
              <a:rPr lang="en-US" dirty="0"/>
              <a:t>, Charles Clemons, jr., </a:t>
            </a:r>
            <a:r>
              <a:rPr lang="en-US" dirty="0" err="1"/>
              <a:t>denise</a:t>
            </a:r>
            <a:r>
              <a:rPr lang="en-US" dirty="0"/>
              <a:t> </a:t>
            </a:r>
            <a:r>
              <a:rPr lang="en-US" dirty="0" err="1"/>
              <a:t>merrill</a:t>
            </a:r>
            <a:endParaRPr lang="en-US" dirty="0"/>
          </a:p>
        </p:txBody>
      </p:sp>
      <p:sp>
        <p:nvSpPr>
          <p:cNvPr id="3" name="Date Placeholder 2">
            <a:extLst>
              <a:ext uri="{FF2B5EF4-FFF2-40B4-BE49-F238E27FC236}">
                <a16:creationId xmlns:a16="http://schemas.microsoft.com/office/drawing/2014/main" id="{B7240431-50DB-F2BE-2C7C-34FAD964FB51}"/>
              </a:ext>
            </a:extLst>
          </p:cNvPr>
          <p:cNvSpPr>
            <a:spLocks noGrp="1"/>
          </p:cNvSpPr>
          <p:nvPr>
            <p:ph type="dt" sz="half" idx="10"/>
          </p:nvPr>
        </p:nvSpPr>
        <p:spPr/>
        <p:txBody>
          <a:bodyPr/>
          <a:lstStyle/>
          <a:p>
            <a:r>
              <a:rPr lang="en-US"/>
              <a:t>7/1/20XX</a:t>
            </a:r>
            <a:endParaRPr lang="en-US" dirty="0"/>
          </a:p>
        </p:txBody>
      </p:sp>
      <p:sp>
        <p:nvSpPr>
          <p:cNvPr id="4" name="Footer Placeholder 3">
            <a:extLst>
              <a:ext uri="{FF2B5EF4-FFF2-40B4-BE49-F238E27FC236}">
                <a16:creationId xmlns:a16="http://schemas.microsoft.com/office/drawing/2014/main" id="{431FC23C-A635-C69D-3744-268011EF10F9}"/>
              </a:ext>
            </a:extLst>
          </p:cNvPr>
          <p:cNvSpPr>
            <a:spLocks noGrp="1"/>
          </p:cNvSpPr>
          <p:nvPr>
            <p:ph type="ftr" sz="quarter" idx="11"/>
          </p:nvPr>
        </p:nvSpPr>
        <p:spPr/>
        <p:txBody>
          <a:bodyPr/>
          <a:lstStyle/>
          <a:p>
            <a:r>
              <a:rPr lang="en-US"/>
              <a:t>Pitch deck title</a:t>
            </a:r>
            <a:endParaRPr lang="en-US" dirty="0"/>
          </a:p>
        </p:txBody>
      </p:sp>
      <p:sp>
        <p:nvSpPr>
          <p:cNvPr id="5" name="Slide Number Placeholder 4">
            <a:extLst>
              <a:ext uri="{FF2B5EF4-FFF2-40B4-BE49-F238E27FC236}">
                <a16:creationId xmlns:a16="http://schemas.microsoft.com/office/drawing/2014/main" id="{4C7365C8-D8D1-F615-465A-381699E2AA52}"/>
              </a:ext>
            </a:extLst>
          </p:cNvPr>
          <p:cNvSpPr>
            <a:spLocks noGrp="1"/>
          </p:cNvSpPr>
          <p:nvPr>
            <p:ph type="sldNum" sz="quarter" idx="12"/>
          </p:nvPr>
        </p:nvSpPr>
        <p:spPr/>
        <p:txBody>
          <a:bodyPr/>
          <a:lstStyle/>
          <a:p>
            <a:fld id="{B5CEABB6-07DC-46E8-9B57-56EC44A396E5}" type="slidenum">
              <a:rPr lang="en-US" smtClean="0"/>
              <a:t>4</a:t>
            </a:fld>
            <a:endParaRPr lang="en-US" dirty="0"/>
          </a:p>
        </p:txBody>
      </p:sp>
      <p:sp>
        <p:nvSpPr>
          <p:cNvPr id="6" name="Text Placeholder 5">
            <a:extLst>
              <a:ext uri="{FF2B5EF4-FFF2-40B4-BE49-F238E27FC236}">
                <a16:creationId xmlns:a16="http://schemas.microsoft.com/office/drawing/2014/main" id="{0B75FF57-91F2-15AF-79F4-C4FE78516E8D}"/>
              </a:ext>
            </a:extLst>
          </p:cNvPr>
          <p:cNvSpPr>
            <a:spLocks noGrp="1"/>
          </p:cNvSpPr>
          <p:nvPr>
            <p:ph type="body" sz="quarter" idx="13"/>
          </p:nvPr>
        </p:nvSpPr>
        <p:spPr/>
        <p:txBody>
          <a:bodyPr/>
          <a:lstStyle/>
          <a:p>
            <a:r>
              <a:rPr lang="en-US" dirty="0"/>
              <a:t>Issue related to circulation of primary petitions.</a:t>
            </a:r>
          </a:p>
          <a:p>
            <a:r>
              <a:rPr lang="en-US" dirty="0"/>
              <a:t>Petition pages were rejected because some of the circulators were not enrolled party members at the time they were circulating the pages.</a:t>
            </a:r>
          </a:p>
          <a:p>
            <a:r>
              <a:rPr lang="en-US" dirty="0"/>
              <a:t>Judge declined to place the candidate on the ballot.</a:t>
            </a:r>
          </a:p>
          <a:p>
            <a:endParaRPr lang="en-US" dirty="0"/>
          </a:p>
        </p:txBody>
      </p:sp>
    </p:spTree>
    <p:extLst>
      <p:ext uri="{BB962C8B-B14F-4D97-AF65-F5344CB8AC3E}">
        <p14:creationId xmlns:p14="http://schemas.microsoft.com/office/powerpoint/2010/main" val="323296603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64EE1A-EFE3-A2D6-FB7C-755A2885B579}"/>
              </a:ext>
            </a:extLst>
          </p:cNvPr>
          <p:cNvSpPr>
            <a:spLocks noGrp="1"/>
          </p:cNvSpPr>
          <p:nvPr>
            <p:ph type="title"/>
          </p:nvPr>
        </p:nvSpPr>
        <p:spPr>
          <a:xfrm>
            <a:off x="838199" y="1289304"/>
            <a:ext cx="5373757" cy="1325563"/>
          </a:xfrm>
        </p:spPr>
        <p:txBody>
          <a:bodyPr/>
          <a:lstStyle/>
          <a:p>
            <a:r>
              <a:rPr lang="en-US" dirty="0"/>
              <a:t>Brown v. Clemons</a:t>
            </a:r>
          </a:p>
        </p:txBody>
      </p:sp>
      <p:sp>
        <p:nvSpPr>
          <p:cNvPr id="3" name="Date Placeholder 2">
            <a:extLst>
              <a:ext uri="{FF2B5EF4-FFF2-40B4-BE49-F238E27FC236}">
                <a16:creationId xmlns:a16="http://schemas.microsoft.com/office/drawing/2014/main" id="{95CF9AD1-ABBA-5028-70B5-DB32EDFD6701}"/>
              </a:ext>
            </a:extLst>
          </p:cNvPr>
          <p:cNvSpPr>
            <a:spLocks noGrp="1"/>
          </p:cNvSpPr>
          <p:nvPr>
            <p:ph type="dt" sz="half" idx="10"/>
          </p:nvPr>
        </p:nvSpPr>
        <p:spPr/>
        <p:txBody>
          <a:bodyPr/>
          <a:lstStyle/>
          <a:p>
            <a:r>
              <a:rPr lang="en-US"/>
              <a:t>7/1/20XX</a:t>
            </a:r>
            <a:endParaRPr lang="en-US" dirty="0"/>
          </a:p>
        </p:txBody>
      </p:sp>
      <p:sp>
        <p:nvSpPr>
          <p:cNvPr id="4" name="Footer Placeholder 3">
            <a:extLst>
              <a:ext uri="{FF2B5EF4-FFF2-40B4-BE49-F238E27FC236}">
                <a16:creationId xmlns:a16="http://schemas.microsoft.com/office/drawing/2014/main" id="{3B724F3B-8241-0161-A955-AB045ACF9243}"/>
              </a:ext>
            </a:extLst>
          </p:cNvPr>
          <p:cNvSpPr>
            <a:spLocks noGrp="1"/>
          </p:cNvSpPr>
          <p:nvPr>
            <p:ph type="ftr" sz="quarter" idx="11"/>
          </p:nvPr>
        </p:nvSpPr>
        <p:spPr/>
        <p:txBody>
          <a:bodyPr/>
          <a:lstStyle/>
          <a:p>
            <a:r>
              <a:rPr lang="en-US"/>
              <a:t>Pitch deck title</a:t>
            </a:r>
            <a:endParaRPr lang="en-US" dirty="0"/>
          </a:p>
        </p:txBody>
      </p:sp>
      <p:sp>
        <p:nvSpPr>
          <p:cNvPr id="5" name="Slide Number Placeholder 4">
            <a:extLst>
              <a:ext uri="{FF2B5EF4-FFF2-40B4-BE49-F238E27FC236}">
                <a16:creationId xmlns:a16="http://schemas.microsoft.com/office/drawing/2014/main" id="{BDC221D3-0AEF-7C6E-D406-031928C13015}"/>
              </a:ext>
            </a:extLst>
          </p:cNvPr>
          <p:cNvSpPr>
            <a:spLocks noGrp="1"/>
          </p:cNvSpPr>
          <p:nvPr>
            <p:ph type="sldNum" sz="quarter" idx="12"/>
          </p:nvPr>
        </p:nvSpPr>
        <p:spPr/>
        <p:txBody>
          <a:bodyPr/>
          <a:lstStyle/>
          <a:p>
            <a:fld id="{B5CEABB6-07DC-46E8-9B57-56EC44A396E5}" type="slidenum">
              <a:rPr lang="en-US" smtClean="0"/>
              <a:t>5</a:t>
            </a:fld>
            <a:endParaRPr lang="en-US" dirty="0"/>
          </a:p>
        </p:txBody>
      </p:sp>
      <p:sp>
        <p:nvSpPr>
          <p:cNvPr id="6" name="Text Placeholder 5">
            <a:extLst>
              <a:ext uri="{FF2B5EF4-FFF2-40B4-BE49-F238E27FC236}">
                <a16:creationId xmlns:a16="http://schemas.microsoft.com/office/drawing/2014/main" id="{4EC152FB-BA72-49EC-D6F7-A43AFC54B37D}"/>
              </a:ext>
            </a:extLst>
          </p:cNvPr>
          <p:cNvSpPr>
            <a:spLocks noGrp="1"/>
          </p:cNvSpPr>
          <p:nvPr>
            <p:ph type="body" sz="quarter" idx="13"/>
          </p:nvPr>
        </p:nvSpPr>
        <p:spPr/>
        <p:txBody>
          <a:bodyPr/>
          <a:lstStyle/>
          <a:p>
            <a:r>
              <a:rPr lang="en-US" dirty="0"/>
              <a:t>Issue related to alleged mistakes made during August primary.  </a:t>
            </a:r>
          </a:p>
          <a:p>
            <a:r>
              <a:rPr lang="en-US" dirty="0"/>
              <a:t>Close vote recount was conducted which altered the votes enough to change the winner.</a:t>
            </a:r>
          </a:p>
          <a:p>
            <a:r>
              <a:rPr lang="en-US" dirty="0"/>
              <a:t>Court ordered a second recount and reversed the initial recount.</a:t>
            </a:r>
          </a:p>
          <a:p>
            <a:r>
              <a:rPr lang="en-US" dirty="0"/>
              <a:t>Remains in litigation.</a:t>
            </a:r>
          </a:p>
        </p:txBody>
      </p:sp>
    </p:spTree>
    <p:extLst>
      <p:ext uri="{BB962C8B-B14F-4D97-AF65-F5344CB8AC3E}">
        <p14:creationId xmlns:p14="http://schemas.microsoft.com/office/powerpoint/2010/main" val="239606341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49B809-3CDB-1F0F-E01A-845D50FC9AEE}"/>
              </a:ext>
            </a:extLst>
          </p:cNvPr>
          <p:cNvSpPr>
            <a:spLocks noGrp="1"/>
          </p:cNvSpPr>
          <p:nvPr>
            <p:ph type="title"/>
          </p:nvPr>
        </p:nvSpPr>
        <p:spPr>
          <a:xfrm>
            <a:off x="838199" y="1289304"/>
            <a:ext cx="7043531" cy="1325563"/>
          </a:xfrm>
        </p:spPr>
        <p:txBody>
          <a:bodyPr>
            <a:normAutofit fontScale="90000"/>
          </a:bodyPr>
          <a:lstStyle/>
          <a:p>
            <a:r>
              <a:rPr lang="da-DK" dirty="0"/>
              <a:t>Robert Stefanowski, et al v. Mark F. Kohler, et al</a:t>
            </a:r>
            <a:endParaRPr lang="en-US" dirty="0"/>
          </a:p>
        </p:txBody>
      </p:sp>
      <p:sp>
        <p:nvSpPr>
          <p:cNvPr id="3" name="Date Placeholder 2">
            <a:extLst>
              <a:ext uri="{FF2B5EF4-FFF2-40B4-BE49-F238E27FC236}">
                <a16:creationId xmlns:a16="http://schemas.microsoft.com/office/drawing/2014/main" id="{6DCF962E-BD30-2665-9AF7-9567806D1039}"/>
              </a:ext>
            </a:extLst>
          </p:cNvPr>
          <p:cNvSpPr>
            <a:spLocks noGrp="1"/>
          </p:cNvSpPr>
          <p:nvPr>
            <p:ph type="dt" sz="half" idx="10"/>
          </p:nvPr>
        </p:nvSpPr>
        <p:spPr/>
        <p:txBody>
          <a:bodyPr/>
          <a:lstStyle/>
          <a:p>
            <a:r>
              <a:rPr lang="en-US"/>
              <a:t>7/1/20XX</a:t>
            </a:r>
            <a:endParaRPr lang="en-US" dirty="0"/>
          </a:p>
        </p:txBody>
      </p:sp>
      <p:sp>
        <p:nvSpPr>
          <p:cNvPr id="4" name="Footer Placeholder 3">
            <a:extLst>
              <a:ext uri="{FF2B5EF4-FFF2-40B4-BE49-F238E27FC236}">
                <a16:creationId xmlns:a16="http://schemas.microsoft.com/office/drawing/2014/main" id="{AB313D71-35C2-4C87-E102-46D2F5537A21}"/>
              </a:ext>
            </a:extLst>
          </p:cNvPr>
          <p:cNvSpPr>
            <a:spLocks noGrp="1"/>
          </p:cNvSpPr>
          <p:nvPr>
            <p:ph type="ftr" sz="quarter" idx="11"/>
          </p:nvPr>
        </p:nvSpPr>
        <p:spPr/>
        <p:txBody>
          <a:bodyPr/>
          <a:lstStyle/>
          <a:p>
            <a:r>
              <a:rPr lang="en-US"/>
              <a:t>Pitch deck title</a:t>
            </a:r>
            <a:endParaRPr lang="en-US" dirty="0"/>
          </a:p>
        </p:txBody>
      </p:sp>
      <p:sp>
        <p:nvSpPr>
          <p:cNvPr id="5" name="Slide Number Placeholder 4">
            <a:extLst>
              <a:ext uri="{FF2B5EF4-FFF2-40B4-BE49-F238E27FC236}">
                <a16:creationId xmlns:a16="http://schemas.microsoft.com/office/drawing/2014/main" id="{0E229444-EC7C-B473-C836-7D92C1793F82}"/>
              </a:ext>
            </a:extLst>
          </p:cNvPr>
          <p:cNvSpPr>
            <a:spLocks noGrp="1"/>
          </p:cNvSpPr>
          <p:nvPr>
            <p:ph type="sldNum" sz="quarter" idx="12"/>
          </p:nvPr>
        </p:nvSpPr>
        <p:spPr/>
        <p:txBody>
          <a:bodyPr/>
          <a:lstStyle/>
          <a:p>
            <a:fld id="{B5CEABB6-07DC-46E8-9B57-56EC44A396E5}" type="slidenum">
              <a:rPr lang="en-US" smtClean="0"/>
              <a:t>6</a:t>
            </a:fld>
            <a:endParaRPr lang="en-US" dirty="0"/>
          </a:p>
        </p:txBody>
      </p:sp>
      <p:sp>
        <p:nvSpPr>
          <p:cNvPr id="6" name="Text Placeholder 5">
            <a:extLst>
              <a:ext uri="{FF2B5EF4-FFF2-40B4-BE49-F238E27FC236}">
                <a16:creationId xmlns:a16="http://schemas.microsoft.com/office/drawing/2014/main" id="{5B7E9ED8-E4FD-800F-3872-CB855BF562E6}"/>
              </a:ext>
            </a:extLst>
          </p:cNvPr>
          <p:cNvSpPr>
            <a:spLocks noGrp="1"/>
          </p:cNvSpPr>
          <p:nvPr>
            <p:ph type="body" sz="quarter" idx="13"/>
          </p:nvPr>
        </p:nvSpPr>
        <p:spPr/>
        <p:txBody>
          <a:bodyPr/>
          <a:lstStyle/>
          <a:p>
            <a:r>
              <a:rPr lang="en-US" dirty="0"/>
              <a:t>Issue related to the nomination of a candidate by a minor party.</a:t>
            </a:r>
          </a:p>
          <a:p>
            <a:r>
              <a:rPr lang="en-US" dirty="0"/>
              <a:t>Candidate alleges that minor party did not follow party rules during convention.</a:t>
            </a:r>
          </a:p>
          <a:p>
            <a:r>
              <a:rPr lang="en-US" dirty="0"/>
              <a:t>Remains in litigation.</a:t>
            </a:r>
          </a:p>
        </p:txBody>
      </p:sp>
    </p:spTree>
    <p:extLst>
      <p:ext uri="{BB962C8B-B14F-4D97-AF65-F5344CB8AC3E}">
        <p14:creationId xmlns:p14="http://schemas.microsoft.com/office/powerpoint/2010/main" val="3000071100"/>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2.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3.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{D248DD34-6458-4A52-9999-0BC9721233A1}tf16411248_win32</Template>
  <TotalTime>22</TotalTime>
  <Words>292</Words>
  <Application>Microsoft Office PowerPoint</Application>
  <PresentationFormat>Widescreen</PresentationFormat>
  <Paragraphs>38</Paragraphs>
  <Slides>6</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6</vt:i4>
      </vt:variant>
    </vt:vector>
  </HeadingPairs>
  <TitlesOfParts>
    <vt:vector size="11" baseType="lpstr">
      <vt:lpstr>Arial</vt:lpstr>
      <vt:lpstr>Avenir Next LT Pro Light</vt:lpstr>
      <vt:lpstr>Calibri</vt:lpstr>
      <vt:lpstr>Posterama</vt:lpstr>
      <vt:lpstr>Office Theme</vt:lpstr>
      <vt:lpstr>Recent litigation</vt:lpstr>
      <vt:lpstr>Klein, et al v. Mitchell, et al - HHD-CV22-6152172S</vt:lpstr>
      <vt:lpstr>Hrezi v. Merrill, HHD-CV22-6156703-S</vt:lpstr>
      <vt:lpstr>Juliemar Ortiz v. patricia howard, Charles Clemons, jr., denise merrill</vt:lpstr>
      <vt:lpstr>Brown v. Clemons</vt:lpstr>
      <vt:lpstr>Robert Stefanowski, et al v. Mark F. Kohler, et al</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Recent litigation</dc:title>
  <dc:creator>Bromley, Ted</dc:creator>
  <cp:lastModifiedBy>Bromley, Ted</cp:lastModifiedBy>
  <cp:revision>1</cp:revision>
  <dcterms:created xsi:type="dcterms:W3CDTF">2022-09-06T16:39:41Z</dcterms:created>
  <dcterms:modified xsi:type="dcterms:W3CDTF">2022-09-06T17:02:18Z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