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744" r:id="rId1"/>
  </p:sldMasterIdLst>
  <p:sldIdLst>
    <p:sldId id="256" r:id="rId2"/>
    <p:sldId id="258" r:id="rId3"/>
    <p:sldId id="259" r:id="rId4"/>
    <p:sldId id="260" r:id="rId5"/>
    <p:sldId id="265" r:id="rId6"/>
    <p:sldId id="266" r:id="rId7"/>
    <p:sldId id="267" r:id="rId8"/>
    <p:sldId id="268" r:id="rId9"/>
    <p:sldId id="261" r:id="rId10"/>
    <p:sldId id="262" r:id="rId11"/>
    <p:sldId id="263" r:id="rId12"/>
    <p:sldId id="264"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0" d="100"/>
          <a:sy n="60" d="100"/>
        </p:scale>
        <p:origin x="1464" y="2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romley, Ted" userId="cb13e5c1-b325-4eeb-96d6-293808480a0d" providerId="ADAL" clId="{61801A69-5A0C-4FA2-BDAE-B02DA09660AF}"/>
    <pc:docChg chg="delSld modSld">
      <pc:chgData name="Bromley, Ted" userId="cb13e5c1-b325-4eeb-96d6-293808480a0d" providerId="ADAL" clId="{61801A69-5A0C-4FA2-BDAE-B02DA09660AF}" dt="2022-09-06T14:25:00.488" v="29" actId="47"/>
      <pc:docMkLst>
        <pc:docMk/>
      </pc:docMkLst>
      <pc:sldChg chg="modSp mod">
        <pc:chgData name="Bromley, Ted" userId="cb13e5c1-b325-4eeb-96d6-293808480a0d" providerId="ADAL" clId="{61801A69-5A0C-4FA2-BDAE-B02DA09660AF}" dt="2022-09-06T14:23:43.639" v="25" actId="20577"/>
        <pc:sldMkLst>
          <pc:docMk/>
          <pc:sldMk cId="0" sldId="256"/>
        </pc:sldMkLst>
        <pc:spChg chg="mod">
          <ac:chgData name="Bromley, Ted" userId="cb13e5c1-b325-4eeb-96d6-293808480a0d" providerId="ADAL" clId="{61801A69-5A0C-4FA2-BDAE-B02DA09660AF}" dt="2022-09-06T14:23:40.091" v="21" actId="20577"/>
          <ac:spMkLst>
            <pc:docMk/>
            <pc:sldMk cId="0" sldId="256"/>
            <ac:spMk id="2" creationId="{00000000-0000-0000-0000-000000000000}"/>
          </ac:spMkLst>
        </pc:spChg>
        <pc:spChg chg="mod">
          <ac:chgData name="Bromley, Ted" userId="cb13e5c1-b325-4eeb-96d6-293808480a0d" providerId="ADAL" clId="{61801A69-5A0C-4FA2-BDAE-B02DA09660AF}" dt="2022-09-06T14:23:43.639" v="25" actId="20577"/>
          <ac:spMkLst>
            <pc:docMk/>
            <pc:sldMk cId="0" sldId="256"/>
            <ac:spMk id="3" creationId="{00000000-0000-0000-0000-000000000000}"/>
          </ac:spMkLst>
        </pc:spChg>
      </pc:sldChg>
      <pc:sldChg chg="del">
        <pc:chgData name="Bromley, Ted" userId="cb13e5c1-b325-4eeb-96d6-293808480a0d" providerId="ADAL" clId="{61801A69-5A0C-4FA2-BDAE-B02DA09660AF}" dt="2022-09-06T14:23:51.732" v="26" actId="47"/>
        <pc:sldMkLst>
          <pc:docMk/>
          <pc:sldMk cId="0" sldId="257"/>
        </pc:sldMkLst>
      </pc:sldChg>
      <pc:sldChg chg="del">
        <pc:chgData name="Bromley, Ted" userId="cb13e5c1-b325-4eeb-96d6-293808480a0d" providerId="ADAL" clId="{61801A69-5A0C-4FA2-BDAE-B02DA09660AF}" dt="2022-09-06T14:25:00.488" v="29" actId="47"/>
        <pc:sldMkLst>
          <pc:docMk/>
          <pc:sldMk cId="115018277" sldId="282"/>
        </pc:sldMkLst>
      </pc:sldChg>
      <pc:sldChg chg="del">
        <pc:chgData name="Bromley, Ted" userId="cb13e5c1-b325-4eeb-96d6-293808480a0d" providerId="ADAL" clId="{61801A69-5A0C-4FA2-BDAE-B02DA09660AF}" dt="2022-09-06T14:24:59.109" v="28" actId="47"/>
        <pc:sldMkLst>
          <pc:docMk/>
          <pc:sldMk cId="1491109679" sldId="283"/>
        </pc:sldMkLst>
      </pc:sldChg>
      <pc:sldChg chg="del">
        <pc:chgData name="Bromley, Ted" userId="cb13e5c1-b325-4eeb-96d6-293808480a0d" providerId="ADAL" clId="{61801A69-5A0C-4FA2-BDAE-B02DA09660AF}" dt="2022-09-06T14:24:57.785" v="27" actId="47"/>
        <pc:sldMkLst>
          <pc:docMk/>
          <pc:sldMk cId="3152964584" sldId="284"/>
        </pc:sldMkLst>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8466" y="-8468"/>
            <a:ext cx="9169804" cy="6874935"/>
            <a:chOff x="-8466" y="-8468"/>
            <a:chExt cx="9169804" cy="6874935"/>
          </a:xfrm>
        </p:grpSpPr>
        <p:cxnSp>
          <p:nvCxnSpPr>
            <p:cNvPr id="17" name="Straight Connector 16"/>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9" name="Freeform 18"/>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Freeform 19"/>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1" name="Freeform 20"/>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21"/>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Freeform 22"/>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Freeform 23"/>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Freeform 24"/>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Freeform 27"/>
            <p:cNvSpPr/>
            <p:nvPr/>
          </p:nvSpPr>
          <p:spPr>
            <a:xfrm>
              <a:off x="-8466" y="-8468"/>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130595" y="2404534"/>
            <a:ext cx="5826719"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130595" y="4050834"/>
            <a:ext cx="5826719"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F03E10BE-7E50-42BA-AB3D-EBA5E8B71886}" type="datetimeFigureOut">
              <a:rPr lang="en-US" smtClean="0"/>
              <a:t>9/6/2022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2061CB-2A65-4F2B-9FA5-87DDCB230F1F}" type="slidenum">
              <a:rPr lang="en-US" smtClean="0"/>
              <a:t>‹#›</a:t>
            </a:fld>
            <a:endParaRPr lang="en-US"/>
          </a:p>
        </p:txBody>
      </p:sp>
    </p:spTree>
    <p:extLst>
      <p:ext uri="{BB962C8B-B14F-4D97-AF65-F5344CB8AC3E}">
        <p14:creationId xmlns:p14="http://schemas.microsoft.com/office/powerpoint/2010/main" val="19197317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09600" y="4470400"/>
            <a:ext cx="6347714"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03E10BE-7E50-42BA-AB3D-EBA5E8B71886}" type="datetimeFigureOut">
              <a:rPr lang="en-US" smtClean="0"/>
              <a:t>9/6/2022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2061CB-2A65-4F2B-9FA5-87DDCB230F1F}" type="slidenum">
              <a:rPr lang="en-US" smtClean="0"/>
              <a:t>‹#›</a:t>
            </a:fld>
            <a:endParaRPr lang="en-US"/>
          </a:p>
        </p:txBody>
      </p:sp>
    </p:spTree>
    <p:extLst>
      <p:ext uri="{BB962C8B-B14F-4D97-AF65-F5344CB8AC3E}">
        <p14:creationId xmlns:p14="http://schemas.microsoft.com/office/powerpoint/2010/main" val="20598810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101074" y="3632200"/>
            <a:ext cx="541980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09598" y="4470400"/>
            <a:ext cx="6347715"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03E10BE-7E50-42BA-AB3D-EBA5E8B71886}" type="datetimeFigureOut">
              <a:rPr lang="en-US" smtClean="0"/>
              <a:t>9/6/2022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2061CB-2A65-4F2B-9FA5-87DDCB230F1F}" type="slidenum">
              <a:rPr lang="en-US" smtClean="0"/>
              <a:t>‹#›</a:t>
            </a:fld>
            <a:endParaRPr lang="en-US"/>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14363392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09598" y="1931988"/>
            <a:ext cx="6347715"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03E10BE-7E50-42BA-AB3D-EBA5E8B71886}" type="datetimeFigureOut">
              <a:rPr lang="en-US" smtClean="0"/>
              <a:t>9/6/2022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2061CB-2A65-4F2B-9FA5-87DDCB230F1F}" type="slidenum">
              <a:rPr lang="en-US" smtClean="0"/>
              <a:t>‹#›</a:t>
            </a:fld>
            <a:endParaRPr lang="en-US"/>
          </a:p>
        </p:txBody>
      </p:sp>
    </p:spTree>
    <p:extLst>
      <p:ext uri="{BB962C8B-B14F-4D97-AF65-F5344CB8AC3E}">
        <p14:creationId xmlns:p14="http://schemas.microsoft.com/office/powerpoint/2010/main" val="10997127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03E10BE-7E50-42BA-AB3D-EBA5E8B71886}" type="datetimeFigureOut">
              <a:rPr lang="en-US" smtClean="0"/>
              <a:t>9/6/2022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2061CB-2A65-4F2B-9FA5-87DDCB230F1F}" type="slidenum">
              <a:rPr lang="en-US" smtClean="0"/>
              <a:t>‹#›</a:t>
            </a:fld>
            <a:endParaRPr lang="en-US"/>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6616083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15848" y="609600"/>
            <a:ext cx="6341465"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03E10BE-7E50-42BA-AB3D-EBA5E8B71886}" type="datetimeFigureOut">
              <a:rPr lang="en-US" smtClean="0"/>
              <a:t>9/6/2022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2061CB-2A65-4F2B-9FA5-87DDCB230F1F}" type="slidenum">
              <a:rPr lang="en-US" smtClean="0"/>
              <a:t>‹#›</a:t>
            </a:fld>
            <a:endParaRPr lang="en-US"/>
          </a:p>
        </p:txBody>
      </p:sp>
    </p:spTree>
    <p:extLst>
      <p:ext uri="{BB962C8B-B14F-4D97-AF65-F5344CB8AC3E}">
        <p14:creationId xmlns:p14="http://schemas.microsoft.com/office/powerpoint/2010/main" val="113361017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03E10BE-7E50-42BA-AB3D-EBA5E8B71886}" type="datetimeFigureOut">
              <a:rPr lang="en-US" smtClean="0"/>
              <a:t>9/6/2022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2061CB-2A65-4F2B-9FA5-87DDCB230F1F}" type="slidenum">
              <a:rPr lang="en-US" smtClean="0"/>
              <a:t>‹#›</a:t>
            </a:fld>
            <a:endParaRPr lang="en-US"/>
          </a:p>
        </p:txBody>
      </p:sp>
    </p:spTree>
    <p:extLst>
      <p:ext uri="{BB962C8B-B14F-4D97-AF65-F5344CB8AC3E}">
        <p14:creationId xmlns:p14="http://schemas.microsoft.com/office/powerpoint/2010/main" val="25631577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77312" y="609600"/>
            <a:ext cx="978812"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09599" y="609600"/>
            <a:ext cx="5195026" cy="525145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03E10BE-7E50-42BA-AB3D-EBA5E8B71886}" type="datetimeFigureOut">
              <a:rPr lang="en-US" smtClean="0"/>
              <a:t>9/6/2022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2061CB-2A65-4F2B-9FA5-87DDCB230F1F}" type="slidenum">
              <a:rPr lang="en-US" smtClean="0"/>
              <a:t>‹#›</a:t>
            </a:fld>
            <a:endParaRPr lang="en-US"/>
          </a:p>
        </p:txBody>
      </p:sp>
    </p:spTree>
    <p:extLst>
      <p:ext uri="{BB962C8B-B14F-4D97-AF65-F5344CB8AC3E}">
        <p14:creationId xmlns:p14="http://schemas.microsoft.com/office/powerpoint/2010/main" val="32423124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03E10BE-7E50-42BA-AB3D-EBA5E8B71886}" type="datetimeFigureOut">
              <a:rPr lang="en-US" smtClean="0"/>
              <a:t>9/6/2022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2061CB-2A65-4F2B-9FA5-87DDCB230F1F}" type="slidenum">
              <a:rPr lang="en-US" smtClean="0"/>
              <a:t>‹#›</a:t>
            </a:fld>
            <a:endParaRPr lang="en-US"/>
          </a:p>
        </p:txBody>
      </p:sp>
    </p:spTree>
    <p:extLst>
      <p:ext uri="{BB962C8B-B14F-4D97-AF65-F5344CB8AC3E}">
        <p14:creationId xmlns:p14="http://schemas.microsoft.com/office/powerpoint/2010/main" val="14781409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09598" y="2700868"/>
            <a:ext cx="6347715"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09598" y="4527448"/>
            <a:ext cx="6347715"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03E10BE-7E50-42BA-AB3D-EBA5E8B71886}" type="datetimeFigureOut">
              <a:rPr lang="en-US" smtClean="0"/>
              <a:t>9/6/2022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2061CB-2A65-4F2B-9FA5-87DDCB230F1F}" type="slidenum">
              <a:rPr lang="en-US" smtClean="0"/>
              <a:t>‹#›</a:t>
            </a:fld>
            <a:endParaRPr lang="en-US"/>
          </a:p>
        </p:txBody>
      </p:sp>
    </p:spTree>
    <p:extLst>
      <p:ext uri="{BB962C8B-B14F-4D97-AF65-F5344CB8AC3E}">
        <p14:creationId xmlns:p14="http://schemas.microsoft.com/office/powerpoint/2010/main" val="16888443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1320800"/>
          </a:xfrm>
        </p:spPr>
        <p:txBody>
          <a:bodyPr/>
          <a:lstStyle/>
          <a:p>
            <a:r>
              <a:rPr lang="en-US"/>
              <a:t>Click to edit Master title style</a:t>
            </a:r>
            <a:endParaRPr lang="en-US" dirty="0"/>
          </a:p>
        </p:txBody>
      </p:sp>
      <p:sp>
        <p:nvSpPr>
          <p:cNvPr id="3" name="Content Placeholder 2"/>
          <p:cNvSpPr>
            <a:spLocks noGrp="1"/>
          </p:cNvSpPr>
          <p:nvPr>
            <p:ph sz="half" idx="1"/>
          </p:nvPr>
        </p:nvSpPr>
        <p:spPr>
          <a:xfrm>
            <a:off x="609600" y="2160589"/>
            <a:ext cx="3088109" cy="3880772"/>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869204" y="2160590"/>
            <a:ext cx="3088110" cy="388077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03E10BE-7E50-42BA-AB3D-EBA5E8B71886}" type="datetimeFigureOut">
              <a:rPr lang="en-US" smtClean="0"/>
              <a:t>9/6/2022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B2061CB-2A65-4F2B-9FA5-87DDCB230F1F}" type="slidenum">
              <a:rPr lang="en-US" smtClean="0"/>
              <a:t>‹#›</a:t>
            </a:fld>
            <a:endParaRPr lang="en-US"/>
          </a:p>
        </p:txBody>
      </p:sp>
    </p:spTree>
    <p:extLst>
      <p:ext uri="{BB962C8B-B14F-4D97-AF65-F5344CB8AC3E}">
        <p14:creationId xmlns:p14="http://schemas.microsoft.com/office/powerpoint/2010/main" val="14633091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3" cy="1320800"/>
          </a:xfrm>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09599"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599" y="2737246"/>
            <a:ext cx="3090672"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866640"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3866640" y="2737246"/>
            <a:ext cx="3090672"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03E10BE-7E50-42BA-AB3D-EBA5E8B71886}" type="datetimeFigureOut">
              <a:rPr lang="en-US" smtClean="0"/>
              <a:t>9/6/2022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B2061CB-2A65-4F2B-9FA5-87DDCB230F1F}" type="slidenum">
              <a:rPr lang="en-US" smtClean="0"/>
              <a:t>‹#›</a:t>
            </a:fld>
            <a:endParaRPr lang="en-US"/>
          </a:p>
        </p:txBody>
      </p:sp>
    </p:spTree>
    <p:extLst>
      <p:ext uri="{BB962C8B-B14F-4D97-AF65-F5344CB8AC3E}">
        <p14:creationId xmlns:p14="http://schemas.microsoft.com/office/powerpoint/2010/main" val="2454581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4"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03E10BE-7E50-42BA-AB3D-EBA5E8B71886}" type="datetimeFigureOut">
              <a:rPr lang="en-US" smtClean="0"/>
              <a:t>9/6/2022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B2061CB-2A65-4F2B-9FA5-87DDCB230F1F}" type="slidenum">
              <a:rPr lang="en-US" smtClean="0"/>
              <a:t>‹#›</a:t>
            </a:fld>
            <a:endParaRPr lang="en-US"/>
          </a:p>
        </p:txBody>
      </p:sp>
    </p:spTree>
    <p:extLst>
      <p:ext uri="{BB962C8B-B14F-4D97-AF65-F5344CB8AC3E}">
        <p14:creationId xmlns:p14="http://schemas.microsoft.com/office/powerpoint/2010/main" val="8365559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03E10BE-7E50-42BA-AB3D-EBA5E8B71886}" type="datetimeFigureOut">
              <a:rPr lang="en-US" smtClean="0"/>
              <a:t>9/6/2022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B2061CB-2A65-4F2B-9FA5-87DDCB230F1F}" type="slidenum">
              <a:rPr lang="en-US" smtClean="0"/>
              <a:t>‹#›</a:t>
            </a:fld>
            <a:endParaRPr lang="en-US"/>
          </a:p>
        </p:txBody>
      </p:sp>
    </p:spTree>
    <p:extLst>
      <p:ext uri="{BB962C8B-B14F-4D97-AF65-F5344CB8AC3E}">
        <p14:creationId xmlns:p14="http://schemas.microsoft.com/office/powerpoint/2010/main" val="767572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99" y="1498604"/>
            <a:ext cx="2790182"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3571275" y="514925"/>
            <a:ext cx="3386037"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09599" y="2777069"/>
            <a:ext cx="2790182" cy="2584449"/>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F03E10BE-7E50-42BA-AB3D-EBA5E8B71886}" type="datetimeFigureOut">
              <a:rPr lang="en-US" smtClean="0"/>
              <a:t>9/6/2022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B2061CB-2A65-4F2B-9FA5-87DDCB230F1F}" type="slidenum">
              <a:rPr lang="en-US" smtClean="0"/>
              <a:t>‹#›</a:t>
            </a:fld>
            <a:endParaRPr lang="en-US"/>
          </a:p>
        </p:txBody>
      </p:sp>
    </p:spTree>
    <p:extLst>
      <p:ext uri="{BB962C8B-B14F-4D97-AF65-F5344CB8AC3E}">
        <p14:creationId xmlns:p14="http://schemas.microsoft.com/office/powerpoint/2010/main" val="19516376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99" y="4800600"/>
            <a:ext cx="6347714"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09599" y="609600"/>
            <a:ext cx="6347714"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09599" y="5367338"/>
            <a:ext cx="6347714"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03E10BE-7E50-42BA-AB3D-EBA5E8B71886}" type="datetimeFigureOut">
              <a:rPr lang="en-US" smtClean="0"/>
              <a:t>9/6/2022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B2061CB-2A65-4F2B-9FA5-87DDCB230F1F}" type="slidenum">
              <a:rPr lang="en-US" smtClean="0"/>
              <a:t>‹#›</a:t>
            </a:fld>
            <a:endParaRPr lang="en-US"/>
          </a:p>
        </p:txBody>
      </p:sp>
    </p:spTree>
    <p:extLst>
      <p:ext uri="{BB962C8B-B14F-4D97-AF65-F5344CB8AC3E}">
        <p14:creationId xmlns:p14="http://schemas.microsoft.com/office/powerpoint/2010/main" val="20051746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7" name="Group 16"/>
          <p:cNvGrpSpPr/>
          <p:nvPr/>
        </p:nvGrpSpPr>
        <p:grpSpPr>
          <a:xfrm>
            <a:off x="-8467" y="-8468"/>
            <a:ext cx="9169805" cy="6874935"/>
            <a:chOff x="-8467" y="-8468"/>
            <a:chExt cx="9169805" cy="6874935"/>
          </a:xfrm>
        </p:grpSpPr>
        <p:sp>
          <p:nvSpPr>
            <p:cNvPr id="7" name="Freeform 6"/>
            <p:cNvSpPr/>
            <p:nvPr/>
          </p:nvSpPr>
          <p:spPr>
            <a:xfrm>
              <a:off x="-8467" y="4013200"/>
              <a:ext cx="457200" cy="285326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8" name="Straight Connector 7"/>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0" name="Freeform 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09599" y="609600"/>
            <a:ext cx="6347713"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09599" y="2160590"/>
            <a:ext cx="6347714"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405258" y="6041363"/>
            <a:ext cx="684132"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F03E10BE-7E50-42BA-AB3D-EBA5E8B71886}" type="datetimeFigureOut">
              <a:rPr lang="en-US" smtClean="0"/>
              <a:t>9/6/2022</a:t>
            </a:fld>
            <a:endParaRPr lang="en-US"/>
          </a:p>
        </p:txBody>
      </p:sp>
      <p:sp>
        <p:nvSpPr>
          <p:cNvPr id="5" name="Footer Placeholder 4"/>
          <p:cNvSpPr>
            <a:spLocks noGrp="1"/>
          </p:cNvSpPr>
          <p:nvPr>
            <p:ph type="ftr" sz="quarter" idx="3"/>
          </p:nvPr>
        </p:nvSpPr>
        <p:spPr>
          <a:xfrm>
            <a:off x="609599" y="6041363"/>
            <a:ext cx="4622973"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44676" y="6041363"/>
            <a:ext cx="512638" cy="365125"/>
          </a:xfrm>
          <a:prstGeom prst="rect">
            <a:avLst/>
          </a:prstGeom>
        </p:spPr>
        <p:txBody>
          <a:bodyPr vert="horz" lIns="91440" tIns="45720" rIns="91440" bIns="45720" rtlCol="0" anchor="ctr"/>
          <a:lstStyle>
            <a:lvl1pPr algn="r">
              <a:defRPr sz="900">
                <a:solidFill>
                  <a:schemeClr val="accent1"/>
                </a:solidFill>
              </a:defRPr>
            </a:lvl1pPr>
          </a:lstStyle>
          <a:p>
            <a:fld id="{AB2061CB-2A65-4F2B-9FA5-87DDCB230F1F}" type="slidenum">
              <a:rPr lang="en-US" smtClean="0"/>
              <a:t>‹#›</a:t>
            </a:fld>
            <a:endParaRPr lang="en-US"/>
          </a:p>
        </p:txBody>
      </p:sp>
    </p:spTree>
    <p:extLst>
      <p:ext uri="{BB962C8B-B14F-4D97-AF65-F5344CB8AC3E}">
        <p14:creationId xmlns:p14="http://schemas.microsoft.com/office/powerpoint/2010/main" val="729948616"/>
      </p:ext>
    </p:extLst>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 id="2147483756" r:id="rId12"/>
    <p:sldLayoutId id="2147483757" r:id="rId13"/>
    <p:sldLayoutId id="2147483758" r:id="rId14"/>
    <p:sldLayoutId id="2147483759" r:id="rId15"/>
    <p:sldLayoutId id="2147483760"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Petitions</a:t>
            </a:r>
          </a:p>
        </p:txBody>
      </p:sp>
      <p:sp>
        <p:nvSpPr>
          <p:cNvPr id="3" name="Subtitle 2"/>
          <p:cNvSpPr>
            <a:spLocks noGrp="1"/>
          </p:cNvSpPr>
          <p:nvPr>
            <p:ph type="subTitle" idx="1"/>
          </p:nvPr>
        </p:nvSpPr>
        <p:spPr/>
        <p:txBody>
          <a:bodyPr/>
          <a:lstStyle/>
          <a:p>
            <a:r>
              <a:rPr lang="en-US" dirty="0"/>
              <a:t>Registrars of Voters</a:t>
            </a:r>
          </a:p>
          <a:p>
            <a:r>
              <a:rPr lang="en-US" dirty="0"/>
              <a:t>2022</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Access to general election ballot – Nominating Petition</a:t>
            </a:r>
          </a:p>
        </p:txBody>
      </p:sp>
      <p:sp>
        <p:nvSpPr>
          <p:cNvPr id="3" name="Content Placeholder 2"/>
          <p:cNvSpPr>
            <a:spLocks noGrp="1"/>
          </p:cNvSpPr>
          <p:nvPr>
            <p:ph idx="1"/>
          </p:nvPr>
        </p:nvSpPr>
        <p:spPr/>
        <p:txBody>
          <a:bodyPr>
            <a:normAutofit fontScale="55000" lnSpcReduction="20000"/>
          </a:bodyPr>
          <a:lstStyle/>
          <a:p>
            <a:pPr lvl="1"/>
            <a:r>
              <a:rPr lang="en-US" dirty="0"/>
              <a:t>Use of a nominating petition will allow the petitioner to be placed on the general election ballot in November.    </a:t>
            </a:r>
          </a:p>
          <a:p>
            <a:pPr lvl="1"/>
            <a:r>
              <a:rPr lang="en-US" dirty="0"/>
              <a:t>Nominating petitions can be used in two ways:</a:t>
            </a:r>
          </a:p>
          <a:p>
            <a:pPr lvl="2"/>
            <a:r>
              <a:rPr lang="en-US" sz="2400" dirty="0"/>
              <a:t>Nominating petition </a:t>
            </a:r>
            <a:r>
              <a:rPr lang="en-US" sz="2400" i="1" dirty="0"/>
              <a:t>without</a:t>
            </a:r>
            <a:r>
              <a:rPr lang="en-US" sz="2400" dirty="0"/>
              <a:t> party designation.  A successful candidate will appear on the general election ballot on a line entitled “petitioning candidate”.</a:t>
            </a:r>
          </a:p>
          <a:p>
            <a:pPr lvl="2"/>
            <a:r>
              <a:rPr lang="en-US" sz="2400" dirty="0"/>
              <a:t>Nominating petition </a:t>
            </a:r>
            <a:r>
              <a:rPr lang="en-US" sz="2400" i="1" dirty="0"/>
              <a:t>with</a:t>
            </a:r>
            <a:r>
              <a:rPr lang="en-US" sz="2400" dirty="0"/>
              <a:t> party designation.  A successful candidate will appear on the general election ballot on a line with their party name.</a:t>
            </a:r>
          </a:p>
          <a:p>
            <a:pPr lvl="1"/>
            <a:r>
              <a:rPr lang="en-US" dirty="0"/>
              <a:t>Nominating petitions are available from the Secretary of the State beginning on the first business day of January in the relevant election year and are due to the town clerk in the town in which they were circulated 90 days before the election.</a:t>
            </a:r>
          </a:p>
          <a:p>
            <a:pPr lvl="1"/>
            <a:r>
              <a:rPr lang="en-US" dirty="0"/>
              <a:t>Ballot order:</a:t>
            </a:r>
          </a:p>
          <a:p>
            <a:pPr lvl="2"/>
            <a:r>
              <a:rPr lang="en-US" sz="2400" dirty="0"/>
              <a:t>Democrat</a:t>
            </a:r>
          </a:p>
          <a:p>
            <a:pPr lvl="2"/>
            <a:r>
              <a:rPr lang="en-US" sz="2400" dirty="0"/>
              <a:t>Republican</a:t>
            </a:r>
          </a:p>
          <a:p>
            <a:pPr lvl="2"/>
            <a:r>
              <a:rPr lang="en-US" sz="2400" dirty="0"/>
              <a:t>Any Minor Parties</a:t>
            </a:r>
          </a:p>
          <a:p>
            <a:pPr lvl="2"/>
            <a:r>
              <a:rPr lang="en-US" sz="2400" dirty="0"/>
              <a:t>Petitioning Candidates </a:t>
            </a:r>
            <a:r>
              <a:rPr lang="en-US" sz="2400" i="1" dirty="0"/>
              <a:t>with</a:t>
            </a:r>
            <a:r>
              <a:rPr lang="en-US" sz="2400" dirty="0"/>
              <a:t> party designation</a:t>
            </a:r>
          </a:p>
          <a:p>
            <a:pPr lvl="2"/>
            <a:r>
              <a:rPr lang="en-US" sz="2400" dirty="0"/>
              <a:t>Petitioning Candidates </a:t>
            </a:r>
            <a:r>
              <a:rPr lang="en-US" sz="2400" i="1" dirty="0"/>
              <a:t>without</a:t>
            </a:r>
            <a:r>
              <a:rPr lang="en-US" sz="2400" dirty="0"/>
              <a:t> party designation</a:t>
            </a:r>
          </a:p>
          <a:p>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Creation of Minor Party</a:t>
            </a:r>
          </a:p>
        </p:txBody>
      </p:sp>
      <p:sp>
        <p:nvSpPr>
          <p:cNvPr id="3" name="Content Placeholder 2"/>
          <p:cNvSpPr>
            <a:spLocks noGrp="1"/>
          </p:cNvSpPr>
          <p:nvPr>
            <p:ph idx="1"/>
          </p:nvPr>
        </p:nvSpPr>
        <p:spPr>
          <a:xfrm>
            <a:off x="457200" y="1295400"/>
            <a:ext cx="8229600" cy="5334000"/>
          </a:xfrm>
        </p:spPr>
        <p:txBody>
          <a:bodyPr>
            <a:normAutofit/>
          </a:bodyPr>
          <a:lstStyle/>
          <a:p>
            <a:pPr lvl="2"/>
            <a:r>
              <a:rPr lang="en-US" sz="1800" dirty="0"/>
              <a:t>All minor parties must start by using a nominating petition as described above.  They are not allowed to simply file a form or statement with the Secretary of the State like in other States.</a:t>
            </a:r>
          </a:p>
          <a:p>
            <a:pPr lvl="2"/>
            <a:r>
              <a:rPr lang="en-US" sz="1800" dirty="0"/>
              <a:t>In order to be recognized as a minor party three things must happen:</a:t>
            </a:r>
          </a:p>
          <a:p>
            <a:pPr lvl="3"/>
            <a:r>
              <a:rPr lang="en-US" dirty="0"/>
              <a:t>The party must first circulate a nominating petition with a party designation as described above.</a:t>
            </a:r>
          </a:p>
          <a:p>
            <a:pPr lvl="3"/>
            <a:r>
              <a:rPr lang="en-US" dirty="0"/>
              <a:t>The party must successfully file nominating petitions with sufficient signatures equal to 1% of the total votes cast for the office at the last election (or 1% of the total votes cast for the entire election when a multi-opening office is in question).</a:t>
            </a:r>
          </a:p>
          <a:p>
            <a:pPr lvl="3"/>
            <a:r>
              <a:rPr lang="en-US" dirty="0"/>
              <a:t>If the party successfully petitions, the candidate on the petition will be placed on the ballot on a separate line identified by the party name.  The candidate in question must receive 1% of the totals votes cast for the office in question at the current election (or 1% of the total votes cast for the entire election when a multi-opening office is in question).</a:t>
            </a:r>
          </a:p>
          <a:p>
            <a:pPr lvl="3"/>
            <a:r>
              <a:rPr lang="en-US" dirty="0"/>
              <a:t>If the candidate is successful in receiving the required number of votes, the party is statutorily recognized as a minor party.  The minor party would then have to file party rules with the Secretary of the State describing their method of endorsement.  </a:t>
            </a:r>
          </a:p>
          <a:p>
            <a:pPr lvl="3"/>
            <a:r>
              <a:rPr lang="en-US" dirty="0"/>
              <a:t>If these requirements are met, the minor party would then be allowed to simply nominate a candidate for the office that they have attained minor party status for the next time the office is on the ballot. </a:t>
            </a:r>
          </a:p>
          <a:p>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Write-In Candidate</a:t>
            </a:r>
          </a:p>
        </p:txBody>
      </p:sp>
      <p:sp>
        <p:nvSpPr>
          <p:cNvPr id="3" name="Content Placeholder 2"/>
          <p:cNvSpPr>
            <a:spLocks noGrp="1"/>
          </p:cNvSpPr>
          <p:nvPr>
            <p:ph idx="1"/>
          </p:nvPr>
        </p:nvSpPr>
        <p:spPr/>
        <p:txBody>
          <a:bodyPr/>
          <a:lstStyle/>
          <a:p>
            <a:pPr lvl="1"/>
            <a:r>
              <a:rPr lang="en-US" dirty="0"/>
              <a:t>Any registered voter may apply through the office of the Secretary of the State to be a write-in candidate.  The individual’s name will not appear on the ballot and must be written in by each voter on both the voting machine and any absentee ballot.</a:t>
            </a:r>
          </a:p>
          <a:p>
            <a:pPr lvl="1"/>
            <a:r>
              <a:rPr lang="en-US" dirty="0"/>
              <a:t>The deadline to register as a write-in candidate is 14 days before the election.</a:t>
            </a:r>
          </a:p>
          <a:p>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59ABBD-4C6F-4BAE-B66E-3E705D4C6857}"/>
              </a:ext>
            </a:extLst>
          </p:cNvPr>
          <p:cNvSpPr>
            <a:spLocks noGrp="1"/>
          </p:cNvSpPr>
          <p:nvPr>
            <p:ph type="title"/>
          </p:nvPr>
        </p:nvSpPr>
        <p:spPr/>
        <p:txBody>
          <a:bodyPr/>
          <a:lstStyle/>
          <a:p>
            <a:r>
              <a:rPr lang="en-US" dirty="0"/>
              <a:t>PRIMARY PETITION V. NOMINATING PETITION</a:t>
            </a:r>
          </a:p>
        </p:txBody>
      </p:sp>
      <p:sp>
        <p:nvSpPr>
          <p:cNvPr id="4" name="TextBox 3">
            <a:extLst>
              <a:ext uri="{FF2B5EF4-FFF2-40B4-BE49-F238E27FC236}">
                <a16:creationId xmlns:a16="http://schemas.microsoft.com/office/drawing/2014/main" id="{9C9103FE-57F2-40DD-B16A-B3D0C42022BB}"/>
              </a:ext>
            </a:extLst>
          </p:cNvPr>
          <p:cNvSpPr txBox="1"/>
          <p:nvPr/>
        </p:nvSpPr>
        <p:spPr>
          <a:xfrm>
            <a:off x="609599" y="2286000"/>
            <a:ext cx="7543800" cy="3536481"/>
          </a:xfrm>
          <a:prstGeom prst="rect">
            <a:avLst/>
          </a:prstGeom>
          <a:noFill/>
        </p:spPr>
        <p:txBody>
          <a:bodyPr wrap="square">
            <a:spAutoFit/>
          </a:bodyPr>
          <a:lstStyle/>
          <a:p>
            <a:pPr marL="0" marR="0">
              <a:lnSpc>
                <a:spcPct val="107000"/>
              </a:lnSpc>
              <a:spcBef>
                <a:spcPts val="0"/>
              </a:spcBef>
              <a:spcAft>
                <a:spcPts val="800"/>
              </a:spcAft>
            </a:pPr>
            <a:r>
              <a:rPr lang="en-US" dirty="0">
                <a:effectLst/>
                <a:ea typeface="Calibri" panose="020F0502020204030204" pitchFamily="34" charset="0"/>
                <a:cs typeface="Times New Roman" panose="02020603050405020304" pitchFamily="18" charset="0"/>
              </a:rPr>
              <a:t>Who can request?</a:t>
            </a:r>
          </a:p>
          <a:p>
            <a:pPr marL="0" marR="0">
              <a:lnSpc>
                <a:spcPct val="107000"/>
              </a:lnSpc>
              <a:spcBef>
                <a:spcPts val="0"/>
              </a:spcBef>
              <a:spcAft>
                <a:spcPts val="800"/>
              </a:spcAft>
            </a:pPr>
            <a:r>
              <a:rPr lang="en-US" dirty="0">
                <a:effectLst/>
                <a:ea typeface="Calibri" panose="020F0502020204030204" pitchFamily="34" charset="0"/>
                <a:cs typeface="Times New Roman" panose="02020603050405020304" pitchFamily="18" charset="0"/>
              </a:rPr>
              <a:t>Primary petition is for the major parties only,. They are issued to active enrolled party members only. You are not eligible for a primary petition if you do not have party privileges. This can be an issue when someone switches between parties.  There is a 3 month waiting period before privileges attach. </a:t>
            </a:r>
          </a:p>
          <a:p>
            <a:pPr marL="0" marR="0">
              <a:lnSpc>
                <a:spcPct val="107000"/>
              </a:lnSpc>
              <a:spcBef>
                <a:spcPts val="0"/>
              </a:spcBef>
              <a:spcAft>
                <a:spcPts val="800"/>
              </a:spcAft>
            </a:pPr>
            <a:r>
              <a:rPr lang="en-US" dirty="0">
                <a:effectLst/>
                <a:ea typeface="Calibri" panose="020F0502020204030204" pitchFamily="34" charset="0"/>
                <a:cs typeface="Times New Roman" panose="02020603050405020304" pitchFamily="18" charset="0"/>
              </a:rPr>
              <a:t>Nominating petitions can be requested by any elector, party affiliation does not matter. If the individual requesting the nominating petition is a Democratic or Republican, they fill in NONE for party affiliation. The nominating petition is for access to the November Election ballot, not for the primary. </a:t>
            </a:r>
          </a:p>
        </p:txBody>
      </p:sp>
    </p:spTree>
    <p:extLst>
      <p:ext uri="{BB962C8B-B14F-4D97-AF65-F5344CB8AC3E}">
        <p14:creationId xmlns:p14="http://schemas.microsoft.com/office/powerpoint/2010/main" val="422957196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F3C348-521B-4DE0-8F30-F7B4FA65C9C8}"/>
              </a:ext>
            </a:extLst>
          </p:cNvPr>
          <p:cNvSpPr>
            <a:spLocks noGrp="1"/>
          </p:cNvSpPr>
          <p:nvPr>
            <p:ph type="title"/>
          </p:nvPr>
        </p:nvSpPr>
        <p:spPr/>
        <p:txBody>
          <a:bodyPr/>
          <a:lstStyle/>
          <a:p>
            <a:r>
              <a:rPr lang="en-US" dirty="0"/>
              <a:t>PRIMARY PETITION V. NOMINATING PETITION</a:t>
            </a:r>
          </a:p>
        </p:txBody>
      </p:sp>
      <p:sp>
        <p:nvSpPr>
          <p:cNvPr id="4" name="TextBox 3">
            <a:extLst>
              <a:ext uri="{FF2B5EF4-FFF2-40B4-BE49-F238E27FC236}">
                <a16:creationId xmlns:a16="http://schemas.microsoft.com/office/drawing/2014/main" id="{774F8A6F-ACE5-4929-9464-3C648827AB62}"/>
              </a:ext>
            </a:extLst>
          </p:cNvPr>
          <p:cNvSpPr txBox="1"/>
          <p:nvPr/>
        </p:nvSpPr>
        <p:spPr>
          <a:xfrm>
            <a:off x="571876" y="2286000"/>
            <a:ext cx="7581524" cy="2453620"/>
          </a:xfrm>
          <a:prstGeom prst="rect">
            <a:avLst/>
          </a:prstGeom>
          <a:noFill/>
        </p:spPr>
        <p:txBody>
          <a:bodyPr wrap="square">
            <a:spAutoFit/>
          </a:bodyPr>
          <a:lstStyle/>
          <a:p>
            <a:pPr marL="0" marR="0">
              <a:lnSpc>
                <a:spcPct val="107000"/>
              </a:lnSpc>
              <a:spcBef>
                <a:spcPts val="0"/>
              </a:spcBef>
              <a:spcAft>
                <a:spcPts val="800"/>
              </a:spcAft>
            </a:pPr>
            <a:r>
              <a:rPr lang="en-US" sz="1800" dirty="0">
                <a:effectLst/>
                <a:ea typeface="Calibri" panose="020F0502020204030204" pitchFamily="34" charset="0"/>
                <a:cs typeface="Times New Roman" panose="02020603050405020304" pitchFamily="18" charset="0"/>
              </a:rPr>
              <a:t>When can they be requested?</a:t>
            </a:r>
            <a:endParaRPr lang="en-US" sz="1400" dirty="0">
              <a:effectLst/>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1800" dirty="0">
                <a:effectLst/>
                <a:ea typeface="Calibri" panose="020F0502020204030204" pitchFamily="34" charset="0"/>
                <a:cs typeface="Times New Roman" panose="02020603050405020304" pitchFamily="18" charset="0"/>
              </a:rPr>
              <a:t>Primary petitions for statewide offices and Representative in Congress can be requested 150 days before the primary (April 26, 2022). Senate, Assembly, Judge of Probate &amp; Registrar of Voters are available 77 days before the primary (May 24, 2022).</a:t>
            </a:r>
            <a:endParaRPr lang="en-US" sz="1400" dirty="0">
              <a:effectLst/>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endParaRPr lang="en-US" sz="1800" dirty="0">
              <a:effectLst/>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1800" dirty="0">
                <a:effectLst/>
                <a:ea typeface="Calibri" panose="020F0502020204030204" pitchFamily="34" charset="0"/>
                <a:cs typeface="Times New Roman" panose="02020603050405020304" pitchFamily="18" charset="0"/>
              </a:rPr>
              <a:t>Nominating petitions are available the first business day in January.</a:t>
            </a:r>
            <a:endParaRPr lang="en-US" sz="1400" dirty="0">
              <a:effectLs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07505015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67D658-ECFE-40C1-A34F-2D8CD5C6CF05}"/>
              </a:ext>
            </a:extLst>
          </p:cNvPr>
          <p:cNvSpPr>
            <a:spLocks noGrp="1"/>
          </p:cNvSpPr>
          <p:nvPr>
            <p:ph type="title"/>
          </p:nvPr>
        </p:nvSpPr>
        <p:spPr/>
        <p:txBody>
          <a:bodyPr/>
          <a:lstStyle/>
          <a:p>
            <a:r>
              <a:rPr lang="en-US" dirty="0"/>
              <a:t>PRIMARY PETITION V. NOMINATING PETITION</a:t>
            </a:r>
          </a:p>
        </p:txBody>
      </p:sp>
      <p:sp>
        <p:nvSpPr>
          <p:cNvPr id="4" name="TextBox 3">
            <a:extLst>
              <a:ext uri="{FF2B5EF4-FFF2-40B4-BE49-F238E27FC236}">
                <a16:creationId xmlns:a16="http://schemas.microsoft.com/office/drawing/2014/main" id="{41871A75-C910-4E47-9BC6-4F108DA62EBF}"/>
              </a:ext>
            </a:extLst>
          </p:cNvPr>
          <p:cNvSpPr txBox="1"/>
          <p:nvPr/>
        </p:nvSpPr>
        <p:spPr>
          <a:xfrm>
            <a:off x="533400" y="2667000"/>
            <a:ext cx="7696201" cy="2684133"/>
          </a:xfrm>
          <a:prstGeom prst="rect">
            <a:avLst/>
          </a:prstGeom>
          <a:noFill/>
        </p:spPr>
        <p:txBody>
          <a:bodyPr wrap="square">
            <a:spAutoFit/>
          </a:bodyPr>
          <a:lstStyle/>
          <a:p>
            <a:pPr marL="0" marR="0">
              <a:lnSpc>
                <a:spcPct val="107000"/>
              </a:lnSpc>
              <a:spcBef>
                <a:spcPts val="0"/>
              </a:spcBef>
              <a:spcAft>
                <a:spcPts val="800"/>
              </a:spcAft>
            </a:pPr>
            <a:r>
              <a:rPr lang="en-US" sz="1800" dirty="0">
                <a:effectLst/>
                <a:ea typeface="Calibri" panose="020F0502020204030204" pitchFamily="34" charset="0"/>
                <a:cs typeface="Times New Roman" panose="02020603050405020304" pitchFamily="18" charset="0"/>
              </a:rPr>
              <a:t>What is the filing deadline &amp; where do they get filed?</a:t>
            </a:r>
            <a:endParaRPr lang="en-US" sz="1400" dirty="0">
              <a:effectLst/>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1800" dirty="0">
                <a:effectLst/>
                <a:ea typeface="Calibri" panose="020F0502020204030204" pitchFamily="34" charset="0"/>
                <a:cs typeface="Times New Roman" panose="02020603050405020304" pitchFamily="18" charset="0"/>
              </a:rPr>
              <a:t>Primary petitions are due to the Registrar of Voters in the town which the petition was circulated by 4 pm the 63</a:t>
            </a:r>
            <a:r>
              <a:rPr lang="en-US" sz="1800" baseline="30000" dirty="0">
                <a:effectLst/>
                <a:ea typeface="Calibri" panose="020F0502020204030204" pitchFamily="34" charset="0"/>
                <a:cs typeface="Times New Roman" panose="02020603050405020304" pitchFamily="18" charset="0"/>
              </a:rPr>
              <a:t>rd</a:t>
            </a:r>
            <a:r>
              <a:rPr lang="en-US" sz="1800" dirty="0">
                <a:effectLst/>
                <a:ea typeface="Calibri" panose="020F0502020204030204" pitchFamily="34" charset="0"/>
                <a:cs typeface="Times New Roman" panose="02020603050405020304" pitchFamily="18" charset="0"/>
              </a:rPr>
              <a:t> day before the primary (June 7, 2022).</a:t>
            </a:r>
          </a:p>
          <a:p>
            <a:pPr marL="0" marR="0">
              <a:lnSpc>
                <a:spcPct val="107000"/>
              </a:lnSpc>
              <a:spcBef>
                <a:spcPts val="0"/>
              </a:spcBef>
              <a:spcAft>
                <a:spcPts val="800"/>
              </a:spcAft>
            </a:pPr>
            <a:endParaRPr lang="en-US" sz="1400" dirty="0">
              <a:effectLst/>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1800" dirty="0">
                <a:effectLst/>
                <a:ea typeface="Calibri" panose="020F0502020204030204" pitchFamily="34" charset="0"/>
                <a:cs typeface="Times New Roman" panose="02020603050405020304" pitchFamily="18" charset="0"/>
              </a:rPr>
              <a:t>Nominating petitions are due to be filed with the Town Clerk in the town which they were circulated or SOTS by the 4 pm the 90</a:t>
            </a:r>
            <a:r>
              <a:rPr lang="en-US" sz="1800" baseline="30000" dirty="0">
                <a:effectLst/>
                <a:ea typeface="Calibri" panose="020F0502020204030204" pitchFamily="34" charset="0"/>
                <a:cs typeface="Times New Roman" panose="02020603050405020304" pitchFamily="18" charset="0"/>
              </a:rPr>
              <a:t>th</a:t>
            </a:r>
            <a:r>
              <a:rPr lang="en-US" sz="1800" dirty="0">
                <a:effectLst/>
                <a:ea typeface="Calibri" panose="020F0502020204030204" pitchFamily="34" charset="0"/>
                <a:cs typeface="Times New Roman" panose="02020603050405020304" pitchFamily="18" charset="0"/>
              </a:rPr>
              <a:t> day before the election (August 10, 2022).</a:t>
            </a:r>
            <a:endParaRPr lang="en-US" sz="1400" dirty="0">
              <a:effectLs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7360621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790374-C790-4253-9405-D0E069F23814}"/>
              </a:ext>
            </a:extLst>
          </p:cNvPr>
          <p:cNvSpPr>
            <a:spLocks noGrp="1"/>
          </p:cNvSpPr>
          <p:nvPr>
            <p:ph type="title"/>
          </p:nvPr>
        </p:nvSpPr>
        <p:spPr/>
        <p:txBody>
          <a:bodyPr/>
          <a:lstStyle/>
          <a:p>
            <a:r>
              <a:rPr lang="en-US" dirty="0"/>
              <a:t>PRIMARY PETITION V. NOMINATING PETITION</a:t>
            </a:r>
          </a:p>
        </p:txBody>
      </p:sp>
      <p:sp>
        <p:nvSpPr>
          <p:cNvPr id="4" name="TextBox 3">
            <a:extLst>
              <a:ext uri="{FF2B5EF4-FFF2-40B4-BE49-F238E27FC236}">
                <a16:creationId xmlns:a16="http://schemas.microsoft.com/office/drawing/2014/main" id="{7DB85145-FD4C-4165-A2DD-57430454571F}"/>
              </a:ext>
            </a:extLst>
          </p:cNvPr>
          <p:cNvSpPr txBox="1"/>
          <p:nvPr/>
        </p:nvSpPr>
        <p:spPr>
          <a:xfrm>
            <a:off x="533400" y="2667000"/>
            <a:ext cx="8001000" cy="2459841"/>
          </a:xfrm>
          <a:prstGeom prst="rect">
            <a:avLst/>
          </a:prstGeom>
          <a:noFill/>
        </p:spPr>
        <p:txBody>
          <a:bodyPr wrap="square">
            <a:spAutoFit/>
          </a:bodyPr>
          <a:lstStyle/>
          <a:p>
            <a:pPr marL="0" marR="0">
              <a:lnSpc>
                <a:spcPct val="107000"/>
              </a:lnSpc>
              <a:spcBef>
                <a:spcPts val="0"/>
              </a:spcBef>
              <a:spcAft>
                <a:spcPts val="800"/>
              </a:spcAft>
            </a:pPr>
            <a:r>
              <a:rPr lang="en-US" sz="1800" dirty="0">
                <a:effectLst/>
                <a:ea typeface="Calibri" panose="020F0502020204030204" pitchFamily="34" charset="0"/>
                <a:cs typeface="Times New Roman" panose="02020603050405020304" pitchFamily="18" charset="0"/>
              </a:rPr>
              <a:t>Who issues the petitions?</a:t>
            </a:r>
            <a:endParaRPr lang="en-US" sz="1400" dirty="0">
              <a:effectLst/>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1800" dirty="0">
                <a:effectLst/>
                <a:ea typeface="Calibri" panose="020F0502020204030204" pitchFamily="34" charset="0"/>
                <a:cs typeface="Times New Roman" panose="02020603050405020304" pitchFamily="18" charset="0"/>
              </a:rPr>
              <a:t>Primary petitions for Statewide</a:t>
            </a:r>
            <a:r>
              <a:rPr lang="en-US" dirty="0">
                <a:ea typeface="Calibri" panose="020F0502020204030204" pitchFamily="34" charset="0"/>
                <a:cs typeface="Times New Roman" panose="02020603050405020304" pitchFamily="18" charset="0"/>
              </a:rPr>
              <a:t> Representative in Congress</a:t>
            </a:r>
            <a:r>
              <a:rPr lang="en-US" sz="1800" dirty="0">
                <a:effectLst/>
                <a:ea typeface="Calibri" panose="020F0502020204030204" pitchFamily="34" charset="0"/>
                <a:cs typeface="Times New Roman" panose="02020603050405020304" pitchFamily="18" charset="0"/>
              </a:rPr>
              <a:t> are solely issued by SOTS.  Multi town Assembly, Senate &amp; Multi Town Judge of Probate Districts (multi town is more than one town) are issued by SOTS.  Single Town Assembly, Judge of Probate &amp; Registrar of Voters are issued by ROVS. </a:t>
            </a:r>
          </a:p>
          <a:p>
            <a:pPr marL="0" marR="0">
              <a:lnSpc>
                <a:spcPct val="107000"/>
              </a:lnSpc>
              <a:spcBef>
                <a:spcPts val="0"/>
              </a:spcBef>
              <a:spcAft>
                <a:spcPts val="800"/>
              </a:spcAft>
            </a:pPr>
            <a:r>
              <a:rPr lang="en-US" sz="1800" dirty="0">
                <a:solidFill>
                  <a:srgbClr val="FF0000"/>
                </a:solidFill>
                <a:effectLst/>
                <a:ea typeface="Calibri" panose="020F0502020204030204" pitchFamily="34" charset="0"/>
                <a:cs typeface="Times New Roman" panose="02020603050405020304" pitchFamily="18" charset="0"/>
              </a:rPr>
              <a:t> </a:t>
            </a:r>
            <a:endParaRPr lang="en-US" sz="1400" dirty="0">
              <a:effectLst/>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1800" dirty="0">
                <a:effectLst/>
                <a:ea typeface="Calibri" panose="020F0502020204030204" pitchFamily="34" charset="0"/>
                <a:cs typeface="Times New Roman" panose="02020603050405020304" pitchFamily="18" charset="0"/>
              </a:rPr>
              <a:t>Nominating petitions for all offices are issued by SOTS</a:t>
            </a:r>
            <a:r>
              <a:rPr lang="en-US" sz="1800" dirty="0">
                <a:effectLst/>
                <a:latin typeface="Consolas" panose="020B0609020204030204" pitchFamily="49" charset="0"/>
                <a:ea typeface="Calibri" panose="020F0502020204030204" pitchFamily="34" charset="0"/>
                <a:cs typeface="Times New Roman" panose="02020603050405020304" pitchFamily="18" charset="0"/>
              </a:rPr>
              <a:t>.</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27241907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3B3801-EE7C-4418-BBC9-8B531B4F3596}"/>
              </a:ext>
            </a:extLst>
          </p:cNvPr>
          <p:cNvSpPr>
            <a:spLocks noGrp="1"/>
          </p:cNvSpPr>
          <p:nvPr>
            <p:ph type="title"/>
          </p:nvPr>
        </p:nvSpPr>
        <p:spPr/>
        <p:txBody>
          <a:bodyPr/>
          <a:lstStyle/>
          <a:p>
            <a:r>
              <a:rPr lang="en-US" dirty="0"/>
              <a:t>PRIMARY PETITION V. NOMINATING PETITION</a:t>
            </a:r>
          </a:p>
        </p:txBody>
      </p:sp>
      <p:sp>
        <p:nvSpPr>
          <p:cNvPr id="4" name="TextBox 3">
            <a:extLst>
              <a:ext uri="{FF2B5EF4-FFF2-40B4-BE49-F238E27FC236}">
                <a16:creationId xmlns:a16="http://schemas.microsoft.com/office/drawing/2014/main" id="{D616E683-FD3D-4484-81A5-D592F8C3C7F9}"/>
              </a:ext>
            </a:extLst>
          </p:cNvPr>
          <p:cNvSpPr txBox="1"/>
          <p:nvPr/>
        </p:nvSpPr>
        <p:spPr>
          <a:xfrm>
            <a:off x="581684" y="2057400"/>
            <a:ext cx="7848601" cy="3342710"/>
          </a:xfrm>
          <a:prstGeom prst="rect">
            <a:avLst/>
          </a:prstGeom>
          <a:noFill/>
        </p:spPr>
        <p:txBody>
          <a:bodyPr wrap="square">
            <a:spAutoFit/>
          </a:bodyPr>
          <a:lstStyle/>
          <a:p>
            <a:pPr marL="0" marR="0">
              <a:lnSpc>
                <a:spcPct val="107000"/>
              </a:lnSpc>
              <a:spcBef>
                <a:spcPts val="0"/>
              </a:spcBef>
              <a:spcAft>
                <a:spcPts val="800"/>
              </a:spcAft>
            </a:pPr>
            <a:r>
              <a:rPr lang="en-US" sz="1800" dirty="0">
                <a:effectLst/>
                <a:ea typeface="Calibri" panose="020F0502020204030204" pitchFamily="34" charset="0"/>
                <a:cs typeface="Times New Roman" panose="02020603050405020304" pitchFamily="18" charset="0"/>
              </a:rPr>
              <a:t>How do you determine number of signatures required?</a:t>
            </a:r>
            <a:endParaRPr lang="en-US" sz="1400" dirty="0">
              <a:effectLst/>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1800" dirty="0">
                <a:effectLst/>
                <a:ea typeface="Calibri" panose="020F0502020204030204" pitchFamily="34" charset="0"/>
                <a:cs typeface="Times New Roman" panose="02020603050405020304" pitchFamily="18" charset="0"/>
              </a:rPr>
              <a:t>Primary petitions for Statewide &amp; Representative in Congress are 2% of the enrolled party members for that district. Primary petitions for Senate, Assembly, Judge of Probate &amp; Registrar of Voters is 5% of the enrolled party members for that district or town. </a:t>
            </a:r>
          </a:p>
          <a:p>
            <a:pPr marL="0" marR="0">
              <a:lnSpc>
                <a:spcPct val="107000"/>
              </a:lnSpc>
              <a:spcBef>
                <a:spcPts val="0"/>
              </a:spcBef>
              <a:spcAft>
                <a:spcPts val="800"/>
              </a:spcAft>
            </a:pPr>
            <a:endParaRPr lang="en-US" sz="1400" dirty="0">
              <a:effectLst/>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1800" dirty="0">
                <a:effectLst/>
                <a:ea typeface="Calibri" panose="020F0502020204030204" pitchFamily="34" charset="0"/>
                <a:cs typeface="Times New Roman" panose="02020603050405020304" pitchFamily="18" charset="0"/>
              </a:rPr>
              <a:t>Nominating petitions signature requirement is 1% of the total votes cast for that office in prior election. Those numbers are already known to you using the 2020 election results (1% all offices, 1% for minor parties and special elections). </a:t>
            </a:r>
            <a:endParaRPr lang="en-US" sz="1400" dirty="0">
              <a:effectLs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06828354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7C4D97-6807-4DDF-BF64-C8227191002F}"/>
              </a:ext>
            </a:extLst>
          </p:cNvPr>
          <p:cNvSpPr>
            <a:spLocks noGrp="1"/>
          </p:cNvSpPr>
          <p:nvPr>
            <p:ph type="title"/>
          </p:nvPr>
        </p:nvSpPr>
        <p:spPr/>
        <p:txBody>
          <a:bodyPr/>
          <a:lstStyle/>
          <a:p>
            <a:r>
              <a:rPr lang="en-US" dirty="0"/>
              <a:t>PRIMARY PETITION V. NOMINATING PETITION</a:t>
            </a:r>
          </a:p>
        </p:txBody>
      </p:sp>
      <p:sp>
        <p:nvSpPr>
          <p:cNvPr id="4" name="TextBox 3">
            <a:extLst>
              <a:ext uri="{FF2B5EF4-FFF2-40B4-BE49-F238E27FC236}">
                <a16:creationId xmlns:a16="http://schemas.microsoft.com/office/drawing/2014/main" id="{36F30337-6E6E-4C6B-86B7-B8E935E81338}"/>
              </a:ext>
            </a:extLst>
          </p:cNvPr>
          <p:cNvSpPr txBox="1"/>
          <p:nvPr/>
        </p:nvSpPr>
        <p:spPr>
          <a:xfrm>
            <a:off x="457200" y="1752600"/>
            <a:ext cx="7772401" cy="4528163"/>
          </a:xfrm>
          <a:prstGeom prst="rect">
            <a:avLst/>
          </a:prstGeom>
          <a:noFill/>
        </p:spPr>
        <p:txBody>
          <a:bodyPr wrap="square">
            <a:spAutoFit/>
          </a:bodyPr>
          <a:lstStyle/>
          <a:p>
            <a:pPr marL="0" marR="0">
              <a:lnSpc>
                <a:spcPct val="107000"/>
              </a:lnSpc>
              <a:spcBef>
                <a:spcPts val="0"/>
              </a:spcBef>
              <a:spcAft>
                <a:spcPts val="800"/>
              </a:spcAft>
            </a:pPr>
            <a:endParaRPr lang="en-US" sz="1800" dirty="0">
              <a:effectLst/>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1800" dirty="0">
                <a:effectLst/>
                <a:ea typeface="Calibri" panose="020F0502020204030204" pitchFamily="34" charset="0"/>
                <a:cs typeface="Times New Roman" panose="02020603050405020304" pitchFamily="18" charset="0"/>
              </a:rPr>
              <a:t>What are the application &amp; petition requirements?</a:t>
            </a:r>
            <a:endParaRPr lang="en-US" sz="1400" dirty="0">
              <a:effectLst/>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1800" dirty="0">
                <a:effectLst/>
                <a:ea typeface="Calibri" panose="020F0502020204030204" pitchFamily="34" charset="0"/>
                <a:cs typeface="Times New Roman" panose="02020603050405020304" pitchFamily="18" charset="0"/>
              </a:rPr>
              <a:t>Primary Petition:  The application requirements are name, address, office sought, &amp; statement of consent to appear on ballot. Remember that Single Town Assembly, ROV, &amp; Single Judge of Probate go to ROV in their town to apply. The petition requires name &amp; address of each candidate, office sought &amp; party. Warning must be on top of page in bold print. </a:t>
            </a:r>
            <a:endParaRPr lang="en-US" sz="1400" dirty="0">
              <a:effectLst/>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1800" dirty="0">
                <a:effectLst/>
                <a:ea typeface="Calibri" panose="020F0502020204030204" pitchFamily="34" charset="0"/>
                <a:cs typeface="Times New Roman" panose="02020603050405020304" pitchFamily="18" charset="0"/>
              </a:rPr>
              <a:t>Nominating petition: Application to contain warning in bold print at the top, name and address of candidate, office sought and date of election. </a:t>
            </a:r>
            <a:r>
              <a:rPr lang="en-US" sz="1800" u="sng" dirty="0">
                <a:effectLst/>
                <a:ea typeface="Calibri" panose="020F0502020204030204" pitchFamily="34" charset="0"/>
                <a:cs typeface="Times New Roman" panose="02020603050405020304" pitchFamily="18" charset="0"/>
              </a:rPr>
              <a:t>Nominating petition candidates name shall appear on the ballot as they are enrolled</a:t>
            </a:r>
            <a:r>
              <a:rPr lang="en-US" sz="1800" dirty="0">
                <a:effectLst/>
                <a:ea typeface="Calibri" panose="020F0502020204030204" pitchFamily="34" charset="0"/>
                <a:cs typeface="Times New Roman" panose="02020603050405020304" pitchFamily="18" charset="0"/>
              </a:rPr>
              <a:t>. The application must be brought to local town clerk to verify that individual is registered in their town and how their name appears on the last registry list. </a:t>
            </a:r>
            <a:endParaRPr lang="en-US" sz="1400" dirty="0">
              <a:effectLs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16315198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FA4F35-D861-4A83-85F3-A043574BA710}"/>
              </a:ext>
            </a:extLst>
          </p:cNvPr>
          <p:cNvSpPr>
            <a:spLocks noGrp="1"/>
          </p:cNvSpPr>
          <p:nvPr>
            <p:ph type="title"/>
          </p:nvPr>
        </p:nvSpPr>
        <p:spPr/>
        <p:txBody>
          <a:bodyPr/>
          <a:lstStyle/>
          <a:p>
            <a:r>
              <a:rPr lang="en-US" dirty="0"/>
              <a:t>PRIMARY PETITION V. NOMINATING PETITION</a:t>
            </a:r>
          </a:p>
        </p:txBody>
      </p:sp>
      <p:sp>
        <p:nvSpPr>
          <p:cNvPr id="4" name="TextBox 3">
            <a:extLst>
              <a:ext uri="{FF2B5EF4-FFF2-40B4-BE49-F238E27FC236}">
                <a16:creationId xmlns:a16="http://schemas.microsoft.com/office/drawing/2014/main" id="{86EB8052-EC77-4689-B949-E9FF860B298F}"/>
              </a:ext>
            </a:extLst>
          </p:cNvPr>
          <p:cNvSpPr txBox="1"/>
          <p:nvPr/>
        </p:nvSpPr>
        <p:spPr>
          <a:xfrm>
            <a:off x="685799" y="2209800"/>
            <a:ext cx="7772401" cy="3276859"/>
          </a:xfrm>
          <a:prstGeom prst="rect">
            <a:avLst/>
          </a:prstGeom>
          <a:noFill/>
        </p:spPr>
        <p:txBody>
          <a:bodyPr wrap="square">
            <a:spAutoFit/>
          </a:bodyPr>
          <a:lstStyle/>
          <a:p>
            <a:pPr marL="0" marR="0">
              <a:lnSpc>
                <a:spcPct val="107000"/>
              </a:lnSpc>
              <a:spcBef>
                <a:spcPts val="0"/>
              </a:spcBef>
              <a:spcAft>
                <a:spcPts val="800"/>
              </a:spcAft>
            </a:pPr>
            <a:endParaRPr lang="en-US" dirty="0">
              <a:highlight>
                <a:srgbClr val="00FFFF"/>
              </a:highlight>
              <a:latin typeface="Consolas" panose="020B0609020204030204" pitchFamily="49"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1800" dirty="0">
                <a:effectLst/>
                <a:ea typeface="Calibri" panose="020F0502020204030204" pitchFamily="34" charset="0"/>
                <a:cs typeface="Times New Roman" panose="02020603050405020304" pitchFamily="18" charset="0"/>
              </a:rPr>
              <a:t>Primary petition circulator will receive one 2-sided document from SOTS. They are responsible for making copies. The petition will already have the name of candidate, office they are seeking, and party. The circulator adds the name of the town in section A.</a:t>
            </a:r>
          </a:p>
          <a:p>
            <a:pPr marL="0" marR="0">
              <a:lnSpc>
                <a:spcPct val="107000"/>
              </a:lnSpc>
              <a:spcBef>
                <a:spcPts val="0"/>
              </a:spcBef>
              <a:spcAft>
                <a:spcPts val="800"/>
              </a:spcAft>
            </a:pPr>
            <a:endParaRPr lang="en-US" sz="1400" dirty="0">
              <a:effectLst/>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1800" dirty="0">
                <a:effectLst/>
                <a:ea typeface="Calibri" panose="020F0502020204030204" pitchFamily="34" charset="0"/>
                <a:cs typeface="Times New Roman" panose="02020603050405020304" pitchFamily="18" charset="0"/>
              </a:rPr>
              <a:t>Nominating petition circulator will receive one 2-sided document from SOTS. They are responsible for making copies.  The petition will have date of election, party, office, candidate name and address prefilled out. Circulator will add name of town where petitioning is circulated</a:t>
            </a:r>
            <a:endParaRPr lang="en-US" sz="1400" dirty="0">
              <a:effectLs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2790936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Definitions</a:t>
            </a:r>
          </a:p>
        </p:txBody>
      </p:sp>
      <p:sp>
        <p:nvSpPr>
          <p:cNvPr id="3" name="Content Placeholder 2"/>
          <p:cNvSpPr>
            <a:spLocks noGrp="1"/>
          </p:cNvSpPr>
          <p:nvPr>
            <p:ph idx="1"/>
          </p:nvPr>
        </p:nvSpPr>
        <p:spPr>
          <a:xfrm>
            <a:off x="457200" y="1295400"/>
            <a:ext cx="8229600" cy="5257800"/>
          </a:xfrm>
        </p:spPr>
        <p:txBody>
          <a:bodyPr>
            <a:normAutofit lnSpcReduction="10000"/>
          </a:bodyPr>
          <a:lstStyle/>
          <a:p>
            <a:pPr lvl="1"/>
            <a:r>
              <a:rPr lang="en-US" b="1" i="1" u="sng" dirty="0"/>
              <a:t>District office</a:t>
            </a:r>
            <a:r>
              <a:rPr lang="en-US" dirty="0"/>
              <a:t> means an elective office for which only the electors in a district may vote.</a:t>
            </a:r>
          </a:p>
          <a:p>
            <a:pPr lvl="1"/>
            <a:r>
              <a:rPr lang="en-US" b="1" i="1" u="sng" dirty="0"/>
              <a:t>Municipal office</a:t>
            </a:r>
            <a:r>
              <a:rPr lang="en-US" dirty="0"/>
              <a:t> means an elective office for which only the electors of a single town, city, borough, or political subdivision may vote.</a:t>
            </a:r>
          </a:p>
          <a:p>
            <a:pPr lvl="1"/>
            <a:r>
              <a:rPr lang="en-US" b="1" i="1" u="sng" dirty="0"/>
              <a:t>Major party</a:t>
            </a:r>
            <a:r>
              <a:rPr lang="en-US" dirty="0"/>
              <a:t> means (A) a political party or organization whose candidate for Governor at the last-preceding election for Governor received, under the designation of that political party or organization, at least twenty per cent of the whole number of votes cast for all candidates for Governor, or (B) a political party having, at the last-preceding election for Governor, a number of enrolled members on the active registry list equal to at least twenty per cent of the total number of enrolled members of all political parties on the active registry list in the state.</a:t>
            </a:r>
          </a:p>
          <a:p>
            <a:pPr lvl="1"/>
            <a:r>
              <a:rPr lang="en-US" b="1" i="1" u="sng" dirty="0"/>
              <a:t>Minor party</a:t>
            </a:r>
            <a:r>
              <a:rPr lang="en-US" dirty="0"/>
              <a:t> means a political party or organization which is not a major party and whose candidate for the office in question received at the last-preceding regular election for such office, under the designation of that political party or organization, at least one per cent of the whole number of votes cast for all candidates for such office at such election.</a:t>
            </a:r>
          </a:p>
          <a:p>
            <a:pPr lvl="1"/>
            <a:r>
              <a:rPr lang="en-US" b="1" i="1" u="sng" dirty="0"/>
              <a:t>State office</a:t>
            </a:r>
            <a:r>
              <a:rPr lang="en-US" dirty="0"/>
              <a:t> means any office for which all the electors of the state may vote and includes the office of Governor, Lieutenant Governor, Secretary, Treasurer, Comptroller, Attorney General and senator in Congress, but does not include the office of elector of President and Vice-President of the United States.</a:t>
            </a:r>
          </a:p>
          <a:p>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7C665C-E730-4A63-B5D1-2E7885FCC6AC}"/>
              </a:ext>
            </a:extLst>
          </p:cNvPr>
          <p:cNvSpPr>
            <a:spLocks noGrp="1"/>
          </p:cNvSpPr>
          <p:nvPr>
            <p:ph type="title"/>
          </p:nvPr>
        </p:nvSpPr>
        <p:spPr/>
        <p:txBody>
          <a:bodyPr/>
          <a:lstStyle/>
          <a:p>
            <a:r>
              <a:rPr lang="en-US" dirty="0"/>
              <a:t>PRIMARY PETITION V. NOMINATING PETITION</a:t>
            </a:r>
          </a:p>
        </p:txBody>
      </p:sp>
      <p:sp>
        <p:nvSpPr>
          <p:cNvPr id="4" name="TextBox 3">
            <a:extLst>
              <a:ext uri="{FF2B5EF4-FFF2-40B4-BE49-F238E27FC236}">
                <a16:creationId xmlns:a16="http://schemas.microsoft.com/office/drawing/2014/main" id="{76D19228-1C52-466B-858D-35F70D419185}"/>
              </a:ext>
            </a:extLst>
          </p:cNvPr>
          <p:cNvSpPr txBox="1"/>
          <p:nvPr/>
        </p:nvSpPr>
        <p:spPr>
          <a:xfrm>
            <a:off x="533400" y="1828800"/>
            <a:ext cx="7848601" cy="3342710"/>
          </a:xfrm>
          <a:prstGeom prst="rect">
            <a:avLst/>
          </a:prstGeom>
          <a:noFill/>
        </p:spPr>
        <p:txBody>
          <a:bodyPr wrap="square">
            <a:spAutoFit/>
          </a:bodyPr>
          <a:lstStyle/>
          <a:p>
            <a:pPr marL="0" marR="0">
              <a:lnSpc>
                <a:spcPct val="107000"/>
              </a:lnSpc>
              <a:spcBef>
                <a:spcPts val="0"/>
              </a:spcBef>
              <a:spcAft>
                <a:spcPts val="800"/>
              </a:spcAft>
            </a:pPr>
            <a:endParaRPr lang="en-US" sz="1800" dirty="0">
              <a:effectLst/>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1800" dirty="0">
                <a:effectLst/>
                <a:ea typeface="Calibri" panose="020F0502020204030204" pitchFamily="34" charset="0"/>
                <a:cs typeface="Times New Roman" panose="02020603050405020304" pitchFamily="18" charset="0"/>
              </a:rPr>
              <a:t>Who can sign petition?</a:t>
            </a:r>
            <a:endParaRPr lang="en-US" sz="1400" dirty="0">
              <a:effectLst/>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1800" dirty="0">
                <a:effectLst/>
                <a:ea typeface="Calibri" panose="020F0502020204030204" pitchFamily="34" charset="0"/>
                <a:cs typeface="Times New Roman" panose="02020603050405020304" pitchFamily="18" charset="0"/>
              </a:rPr>
              <a:t>Primary petition can be signed only by enrolled party members in town listed on petition. Each petition can only be circulated in one town. Party members may only sign one petition candidate. Candidates can circulate their own petitions.  Circulators cannot circulate petitions for two different or opposing slates.</a:t>
            </a:r>
            <a:endParaRPr lang="en-US" sz="1400" dirty="0">
              <a:effectLst/>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1800" dirty="0">
                <a:effectLst/>
                <a:ea typeface="Calibri" panose="020F0502020204030204" pitchFamily="34" charset="0"/>
                <a:cs typeface="Times New Roman" panose="02020603050405020304" pitchFamily="18" charset="0"/>
              </a:rPr>
              <a:t>Nominating petition can be signed by any elector regardless of affiliation. Each petition page can only be circulated in one town.  Signatures can be withdrawn. Electors can sign more than one nominating petition.`</a:t>
            </a:r>
            <a:endParaRPr lang="en-US" sz="1400" dirty="0">
              <a:effectLs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71341969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572125-DED0-4AAA-991F-60E9ECADD335}"/>
              </a:ext>
            </a:extLst>
          </p:cNvPr>
          <p:cNvSpPr>
            <a:spLocks noGrp="1"/>
          </p:cNvSpPr>
          <p:nvPr>
            <p:ph type="title"/>
          </p:nvPr>
        </p:nvSpPr>
        <p:spPr/>
        <p:txBody>
          <a:bodyPr/>
          <a:lstStyle/>
          <a:p>
            <a:r>
              <a:rPr lang="en-US" dirty="0"/>
              <a:t>PRIMARY PETITION V. NOMINATING PETITION</a:t>
            </a:r>
          </a:p>
        </p:txBody>
      </p:sp>
      <p:sp>
        <p:nvSpPr>
          <p:cNvPr id="4" name="TextBox 3">
            <a:extLst>
              <a:ext uri="{FF2B5EF4-FFF2-40B4-BE49-F238E27FC236}">
                <a16:creationId xmlns:a16="http://schemas.microsoft.com/office/drawing/2014/main" id="{AACB08A5-104F-47F5-B0CA-45AF2E9E952D}"/>
              </a:ext>
            </a:extLst>
          </p:cNvPr>
          <p:cNvSpPr txBox="1"/>
          <p:nvPr/>
        </p:nvSpPr>
        <p:spPr>
          <a:xfrm>
            <a:off x="533400" y="1930400"/>
            <a:ext cx="7772400" cy="3935436"/>
          </a:xfrm>
          <a:prstGeom prst="rect">
            <a:avLst/>
          </a:prstGeom>
          <a:noFill/>
        </p:spPr>
        <p:txBody>
          <a:bodyPr wrap="square">
            <a:spAutoFit/>
          </a:bodyPr>
          <a:lstStyle/>
          <a:p>
            <a:pPr marL="0" marR="0">
              <a:lnSpc>
                <a:spcPct val="107000"/>
              </a:lnSpc>
              <a:spcBef>
                <a:spcPts val="0"/>
              </a:spcBef>
              <a:spcAft>
                <a:spcPts val="800"/>
              </a:spcAft>
            </a:pPr>
            <a:r>
              <a:rPr lang="en-US" sz="1800" dirty="0">
                <a:effectLst/>
                <a:ea typeface="Calibri" panose="020F0502020204030204" pitchFamily="34" charset="0"/>
                <a:cs typeface="Times New Roman" panose="02020603050405020304" pitchFamily="18" charset="0"/>
              </a:rPr>
              <a:t>Primary petitions Sections C, D, &amp; E</a:t>
            </a:r>
            <a:endParaRPr lang="en-US" sz="1400" dirty="0">
              <a:effectLst/>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1800" dirty="0">
                <a:effectLst/>
                <a:ea typeface="Calibri" panose="020F0502020204030204" pitchFamily="34" charset="0"/>
                <a:cs typeface="Times New Roman" panose="02020603050405020304" pitchFamily="18" charset="0"/>
              </a:rPr>
              <a:t>C. Statement by Registrar of Voters as to Circulator’s Status as Enrolled Party Member. This section must be filled out by ROV where circulator lives. Circulator can circulator petition in multi towns. Circulator MAY have this section done before circulating the petition but MUST complete it before filing with ROV of town circulated. Signatures must be original.</a:t>
            </a:r>
            <a:endParaRPr lang="en-US" sz="1400" dirty="0">
              <a:effectLst/>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1800" dirty="0">
                <a:effectLst/>
                <a:ea typeface="Calibri" panose="020F0502020204030204" pitchFamily="34" charset="0"/>
                <a:cs typeface="Times New Roman" panose="02020603050405020304" pitchFamily="18" charset="0"/>
              </a:rPr>
              <a:t>D. Circulator’s acknowledgement must be done after collecting signatures and before submitting to ROV. Sworn statement of circulator under oath. Signatures must be originals.</a:t>
            </a:r>
            <a:endParaRPr lang="en-US" sz="1400" dirty="0">
              <a:effectLst/>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1800" dirty="0">
                <a:effectLst/>
                <a:ea typeface="Calibri" panose="020F0502020204030204" pitchFamily="34" charset="0"/>
                <a:cs typeface="Times New Roman" panose="02020603050405020304" pitchFamily="18" charset="0"/>
              </a:rPr>
              <a:t>E. Certification by Registrar of Voters for town which petition was circulator and signatures collected. How many were accepted. Must have ROV’s original signature.</a:t>
            </a:r>
            <a:endParaRPr lang="en-US" sz="1400" dirty="0">
              <a:effectLs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20451156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A3DD63-7969-44CD-ABF3-AA78C562F530}"/>
              </a:ext>
            </a:extLst>
          </p:cNvPr>
          <p:cNvSpPr>
            <a:spLocks noGrp="1"/>
          </p:cNvSpPr>
          <p:nvPr>
            <p:ph type="title"/>
          </p:nvPr>
        </p:nvSpPr>
        <p:spPr/>
        <p:txBody>
          <a:bodyPr/>
          <a:lstStyle/>
          <a:p>
            <a:r>
              <a:rPr lang="en-US" dirty="0"/>
              <a:t>PRIMARY PETITION V. NOMINATING PETITION</a:t>
            </a:r>
          </a:p>
        </p:txBody>
      </p:sp>
      <p:sp>
        <p:nvSpPr>
          <p:cNvPr id="4" name="TextBox 3">
            <a:extLst>
              <a:ext uri="{FF2B5EF4-FFF2-40B4-BE49-F238E27FC236}">
                <a16:creationId xmlns:a16="http://schemas.microsoft.com/office/drawing/2014/main" id="{D1E14F61-4C6C-4835-B1DB-EEBBD1880CD4}"/>
              </a:ext>
            </a:extLst>
          </p:cNvPr>
          <p:cNvSpPr txBox="1"/>
          <p:nvPr/>
        </p:nvSpPr>
        <p:spPr>
          <a:xfrm>
            <a:off x="533400" y="2362200"/>
            <a:ext cx="7696200" cy="3342710"/>
          </a:xfrm>
          <a:prstGeom prst="rect">
            <a:avLst/>
          </a:prstGeom>
          <a:noFill/>
        </p:spPr>
        <p:txBody>
          <a:bodyPr wrap="square">
            <a:spAutoFit/>
          </a:bodyPr>
          <a:lstStyle/>
          <a:p>
            <a:pPr marL="0" marR="0">
              <a:lnSpc>
                <a:spcPct val="107000"/>
              </a:lnSpc>
              <a:spcBef>
                <a:spcPts val="0"/>
              </a:spcBef>
              <a:spcAft>
                <a:spcPts val="800"/>
              </a:spcAft>
            </a:pPr>
            <a:r>
              <a:rPr lang="en-US" sz="1800" dirty="0">
                <a:effectLst/>
                <a:ea typeface="Calibri" panose="020F0502020204030204" pitchFamily="34" charset="0"/>
                <a:cs typeface="Times New Roman" panose="02020603050405020304" pitchFamily="18" charset="0"/>
              </a:rPr>
              <a:t>Nominating petitions Sections C, D, &amp; E</a:t>
            </a:r>
            <a:endParaRPr lang="en-US" sz="1400" dirty="0">
              <a:effectLst/>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1800" dirty="0">
                <a:effectLst/>
                <a:ea typeface="Calibri" panose="020F0502020204030204" pitchFamily="34" charset="0"/>
                <a:cs typeface="Times New Roman" panose="02020603050405020304" pitchFamily="18" charset="0"/>
              </a:rPr>
              <a:t>C.  Circulator verification of residency. The circulator must be an elector. Circulator MAY attest to their residence before they circulator the petition but MUST have it done before they submit petition to Town Clerk. </a:t>
            </a:r>
            <a:endParaRPr lang="en-US" sz="1400" dirty="0">
              <a:effectLst/>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1800" dirty="0">
                <a:effectLst/>
                <a:ea typeface="Calibri" panose="020F0502020204030204" pitchFamily="34" charset="0"/>
                <a:cs typeface="Times New Roman" panose="02020603050405020304" pitchFamily="18" charset="0"/>
              </a:rPr>
              <a:t>D. Circulator’s acknowledgement must be an original signature and must be done before submitting the petition.</a:t>
            </a:r>
            <a:endParaRPr lang="en-US" sz="1400" dirty="0">
              <a:effectLst/>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1800" dirty="0">
                <a:effectLst/>
                <a:ea typeface="Calibri" panose="020F0502020204030204" pitchFamily="34" charset="0"/>
                <a:cs typeface="Times New Roman" panose="02020603050405020304" pitchFamily="18" charset="0"/>
              </a:rPr>
              <a:t>E. Certification of signatures can be done by Town Clerk or ROV. Date petition filed with town clerk, number of signatures accepted and signature Town Clerk or ROV.</a:t>
            </a:r>
            <a:endParaRPr lang="en-US" sz="1400" dirty="0">
              <a:effectLs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41094537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8DF505-916C-4612-9417-26337F97F11D}"/>
              </a:ext>
            </a:extLst>
          </p:cNvPr>
          <p:cNvSpPr>
            <a:spLocks noGrp="1"/>
          </p:cNvSpPr>
          <p:nvPr>
            <p:ph type="title"/>
          </p:nvPr>
        </p:nvSpPr>
        <p:spPr/>
        <p:txBody>
          <a:bodyPr/>
          <a:lstStyle/>
          <a:p>
            <a:r>
              <a:rPr lang="en-US" dirty="0"/>
              <a:t>PRIMARY PETITION V. NOMINATING PETITION</a:t>
            </a:r>
          </a:p>
        </p:txBody>
      </p:sp>
      <p:sp>
        <p:nvSpPr>
          <p:cNvPr id="4" name="TextBox 3">
            <a:extLst>
              <a:ext uri="{FF2B5EF4-FFF2-40B4-BE49-F238E27FC236}">
                <a16:creationId xmlns:a16="http://schemas.microsoft.com/office/drawing/2014/main" id="{8C053E43-2B9A-41DF-BB17-5184EF2FCECB}"/>
              </a:ext>
            </a:extLst>
          </p:cNvPr>
          <p:cNvSpPr txBox="1"/>
          <p:nvPr/>
        </p:nvSpPr>
        <p:spPr>
          <a:xfrm>
            <a:off x="588474" y="2253486"/>
            <a:ext cx="7772400" cy="2351028"/>
          </a:xfrm>
          <a:prstGeom prst="rect">
            <a:avLst/>
          </a:prstGeom>
          <a:noFill/>
        </p:spPr>
        <p:txBody>
          <a:bodyPr wrap="square">
            <a:spAutoFit/>
          </a:bodyPr>
          <a:lstStyle/>
          <a:p>
            <a:pPr marL="0" marR="0">
              <a:lnSpc>
                <a:spcPct val="107000"/>
              </a:lnSpc>
              <a:spcBef>
                <a:spcPts val="0"/>
              </a:spcBef>
              <a:spcAft>
                <a:spcPts val="800"/>
              </a:spcAft>
            </a:pPr>
            <a:r>
              <a:rPr lang="en-US" sz="1800" dirty="0">
                <a:effectLst/>
                <a:ea typeface="Calibri" panose="020F0502020204030204" pitchFamily="34" charset="0"/>
                <a:cs typeface="Times New Roman" panose="02020603050405020304" pitchFamily="18" charset="0"/>
              </a:rPr>
              <a:t>Filing and verifications of names</a:t>
            </a:r>
            <a:endParaRPr lang="en-US" sz="1400" dirty="0">
              <a:effectLst/>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1800" dirty="0">
                <a:effectLst/>
                <a:ea typeface="Calibri" panose="020F0502020204030204" pitchFamily="34" charset="0"/>
                <a:cs typeface="Times New Roman" panose="02020603050405020304" pitchFamily="18" charset="0"/>
              </a:rPr>
              <a:t>Primary petitions are to be filed with ROV by deadline. Petitions can be filed as the are completed and they do not have to wait to start verifying the signatures. Certified pages to be forwarded to SOTS within 7 days.</a:t>
            </a:r>
            <a:endParaRPr lang="en-US" sz="1400" dirty="0">
              <a:effectLst/>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1800" dirty="0">
                <a:effectLst/>
                <a:ea typeface="Calibri" panose="020F0502020204030204" pitchFamily="34" charset="0"/>
                <a:cs typeface="Times New Roman" panose="02020603050405020304" pitchFamily="18" charset="0"/>
              </a:rPr>
              <a:t>Nominating petitions are to be filed by the deadline with the Town Clerk of the town named in section A or SOTS. Petitions to be verified and return to SOTS within 2 weeks after submitted to town clerk. </a:t>
            </a:r>
            <a:endParaRPr lang="en-US" sz="1400" dirty="0">
              <a:effectLs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93313784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4445C9-C4E9-459B-9DD6-3C1E349D7CA9}"/>
              </a:ext>
            </a:extLst>
          </p:cNvPr>
          <p:cNvSpPr>
            <a:spLocks noGrp="1"/>
          </p:cNvSpPr>
          <p:nvPr>
            <p:ph type="title"/>
          </p:nvPr>
        </p:nvSpPr>
        <p:spPr/>
        <p:txBody>
          <a:bodyPr/>
          <a:lstStyle/>
          <a:p>
            <a:r>
              <a:rPr lang="en-US" dirty="0"/>
              <a:t>PRIMARY PETITION V. NOMINATING PETITION</a:t>
            </a:r>
          </a:p>
        </p:txBody>
      </p:sp>
      <p:sp>
        <p:nvSpPr>
          <p:cNvPr id="4" name="TextBox 3">
            <a:extLst>
              <a:ext uri="{FF2B5EF4-FFF2-40B4-BE49-F238E27FC236}">
                <a16:creationId xmlns:a16="http://schemas.microsoft.com/office/drawing/2014/main" id="{FA4CCDF3-B312-458F-96E0-1C4DA8A26669}"/>
              </a:ext>
            </a:extLst>
          </p:cNvPr>
          <p:cNvSpPr txBox="1"/>
          <p:nvPr/>
        </p:nvSpPr>
        <p:spPr>
          <a:xfrm>
            <a:off x="609599" y="1881243"/>
            <a:ext cx="7696200" cy="4653582"/>
          </a:xfrm>
          <a:prstGeom prst="rect">
            <a:avLst/>
          </a:prstGeom>
          <a:noFill/>
        </p:spPr>
        <p:txBody>
          <a:bodyPr wrap="square">
            <a:spAutoFit/>
          </a:bodyPr>
          <a:lstStyle/>
          <a:p>
            <a:pPr marL="0" marR="0">
              <a:lnSpc>
                <a:spcPct val="107000"/>
              </a:lnSpc>
              <a:spcBef>
                <a:spcPts val="0"/>
              </a:spcBef>
              <a:spcAft>
                <a:spcPts val="800"/>
              </a:spcAft>
            </a:pPr>
            <a:r>
              <a:rPr lang="en-US" sz="1800" dirty="0">
                <a:effectLst/>
                <a:ea typeface="Calibri" panose="020F0502020204030204" pitchFamily="34" charset="0"/>
                <a:cs typeface="Times New Roman" panose="02020603050405020304" pitchFamily="18" charset="0"/>
              </a:rPr>
              <a:t>Reasons for rejection by Town &amp; SOTS</a:t>
            </a:r>
            <a:endParaRPr lang="en-US" sz="1400" dirty="0">
              <a:effectLst/>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1800" dirty="0">
                <a:effectLst/>
                <a:ea typeface="Calibri" panose="020F0502020204030204" pitchFamily="34" charset="0"/>
                <a:cs typeface="Times New Roman" panose="02020603050405020304" pitchFamily="18" charset="0"/>
              </a:rPr>
              <a:t>Primary petition:</a:t>
            </a:r>
            <a:endParaRPr lang="en-US" sz="1400" dirty="0">
              <a:effectLst/>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1800" dirty="0">
                <a:effectLst/>
                <a:ea typeface="Calibri" panose="020F0502020204030204" pitchFamily="34" charset="0"/>
                <a:cs typeface="Times New Roman" panose="02020603050405020304" pitchFamily="18" charset="0"/>
              </a:rPr>
              <a:t>Signatures rejected if not from correct town.</a:t>
            </a:r>
            <a:endParaRPr lang="en-US" sz="1400" dirty="0">
              <a:effectLst/>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1800" dirty="0">
                <a:effectLst/>
                <a:ea typeface="Calibri" panose="020F0502020204030204" pitchFamily="34" charset="0"/>
                <a:cs typeface="Times New Roman" panose="02020603050405020304" pitchFamily="18" charset="0"/>
              </a:rPr>
              <a:t>Elector is not a party member.</a:t>
            </a:r>
            <a:endParaRPr lang="en-US" sz="1400" dirty="0">
              <a:effectLst/>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1800" dirty="0">
                <a:effectLst/>
                <a:ea typeface="Calibri" panose="020F0502020204030204" pitchFamily="34" charset="0"/>
                <a:cs typeface="Times New Roman" panose="02020603050405020304" pitchFamily="18" charset="0"/>
              </a:rPr>
              <a:t>Elector signed petition but did not include DOB and 2 individuals, Jr. &amp; Sr. live at same address. </a:t>
            </a:r>
            <a:endParaRPr lang="en-US" sz="1400" dirty="0">
              <a:effectLst/>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1800" dirty="0">
                <a:effectLst/>
                <a:ea typeface="Calibri" panose="020F0502020204030204" pitchFamily="34" charset="0"/>
                <a:cs typeface="Times New Roman" panose="02020603050405020304" pitchFamily="18" charset="0"/>
              </a:rPr>
              <a:t>Elector signed more than one petition.</a:t>
            </a:r>
            <a:endParaRPr lang="en-US" sz="1400" dirty="0">
              <a:effectLst/>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1800" dirty="0">
                <a:effectLst/>
                <a:ea typeface="Calibri" panose="020F0502020204030204" pitchFamily="34" charset="0"/>
                <a:cs typeface="Times New Roman" panose="02020603050405020304" pitchFamily="18" charset="0"/>
              </a:rPr>
              <a:t>Circulator not enrolled party member.</a:t>
            </a:r>
            <a:endParaRPr lang="en-US" sz="1400" dirty="0">
              <a:effectLst/>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1800" dirty="0">
                <a:effectLst/>
                <a:ea typeface="Calibri" panose="020F0502020204030204" pitchFamily="34" charset="0"/>
                <a:cs typeface="Times New Roman" panose="02020603050405020304" pitchFamily="18" charset="0"/>
              </a:rPr>
              <a:t>Circulator did not complete sections C and/or D before turning into ROV. </a:t>
            </a:r>
            <a:endParaRPr lang="en-US" sz="1400" dirty="0">
              <a:effectLst/>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1800" dirty="0">
                <a:effectLst/>
                <a:ea typeface="Calibri" panose="020F0502020204030204" pitchFamily="34" charset="0"/>
                <a:cs typeface="Times New Roman" panose="02020603050405020304" pitchFamily="18" charset="0"/>
              </a:rPr>
              <a:t>Page 2 of petition is missing, not attached by staple or other means.</a:t>
            </a:r>
            <a:endParaRPr lang="en-US" sz="1400" dirty="0">
              <a:effectLst/>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1800" dirty="0">
                <a:effectLst/>
                <a:ea typeface="Calibri" panose="020F0502020204030204" pitchFamily="34" charset="0"/>
                <a:cs typeface="Times New Roman" panose="02020603050405020304" pitchFamily="18" charset="0"/>
              </a:rPr>
              <a:t>Page 2 is a copy, signatures are not original</a:t>
            </a:r>
            <a:endParaRPr lang="en-US" sz="1400" dirty="0">
              <a:effectLst/>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1800" dirty="0">
                <a:effectLst/>
                <a:ea typeface="Calibri" panose="020F0502020204030204" pitchFamily="34" charset="0"/>
                <a:cs typeface="Times New Roman" panose="02020603050405020304" pitchFamily="18" charset="0"/>
              </a:rPr>
              <a:t>Not filed on time!!!</a:t>
            </a:r>
            <a:endParaRPr lang="en-US" sz="1400" dirty="0">
              <a:effectLs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95222139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2F9DB6-70DF-4CC3-ADAA-AD29C4EA7BAF}"/>
              </a:ext>
            </a:extLst>
          </p:cNvPr>
          <p:cNvSpPr>
            <a:spLocks noGrp="1"/>
          </p:cNvSpPr>
          <p:nvPr>
            <p:ph type="title"/>
          </p:nvPr>
        </p:nvSpPr>
        <p:spPr/>
        <p:txBody>
          <a:bodyPr/>
          <a:lstStyle/>
          <a:p>
            <a:r>
              <a:rPr lang="en-US" dirty="0"/>
              <a:t>PRIMARY PETITION V. NOMINATING PETITION</a:t>
            </a:r>
          </a:p>
        </p:txBody>
      </p:sp>
      <p:sp>
        <p:nvSpPr>
          <p:cNvPr id="4" name="TextBox 3">
            <a:extLst>
              <a:ext uri="{FF2B5EF4-FFF2-40B4-BE49-F238E27FC236}">
                <a16:creationId xmlns:a16="http://schemas.microsoft.com/office/drawing/2014/main" id="{8D989765-A8AE-4F8B-A761-F5DFF4556E10}"/>
              </a:ext>
            </a:extLst>
          </p:cNvPr>
          <p:cNvSpPr txBox="1"/>
          <p:nvPr/>
        </p:nvSpPr>
        <p:spPr>
          <a:xfrm>
            <a:off x="609599" y="2057400"/>
            <a:ext cx="8001001" cy="4049442"/>
          </a:xfrm>
          <a:prstGeom prst="rect">
            <a:avLst/>
          </a:prstGeom>
          <a:noFill/>
        </p:spPr>
        <p:txBody>
          <a:bodyPr wrap="square">
            <a:spAutoFit/>
          </a:bodyPr>
          <a:lstStyle/>
          <a:p>
            <a:pPr>
              <a:lnSpc>
                <a:spcPct val="107000"/>
              </a:lnSpc>
              <a:spcAft>
                <a:spcPts val="800"/>
              </a:spcAft>
            </a:pPr>
            <a:r>
              <a:rPr lang="en-US" sz="1800" dirty="0">
                <a:effectLst/>
                <a:ea typeface="Calibri" panose="020F0502020204030204" pitchFamily="34" charset="0"/>
                <a:cs typeface="Times New Roman" panose="02020603050405020304" pitchFamily="18" charset="0"/>
              </a:rPr>
              <a:t>Reasons for rejection by Town &amp; SOTS</a:t>
            </a:r>
            <a:endParaRPr lang="en-US" sz="1400" dirty="0">
              <a:effectLst/>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1800" dirty="0">
                <a:effectLst/>
                <a:ea typeface="Calibri" panose="020F0502020204030204" pitchFamily="34" charset="0"/>
                <a:cs typeface="Times New Roman" panose="02020603050405020304" pitchFamily="18" charset="0"/>
              </a:rPr>
              <a:t>Nominating petition</a:t>
            </a:r>
            <a:endParaRPr lang="en-US" sz="1400" dirty="0">
              <a:effectLst/>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1800" dirty="0">
                <a:effectLst/>
                <a:ea typeface="Calibri" panose="020F0502020204030204" pitchFamily="34" charset="0"/>
                <a:cs typeface="Times New Roman" panose="02020603050405020304" pitchFamily="18" charset="0"/>
              </a:rPr>
              <a:t>Signatures rejected if not from correct town.</a:t>
            </a:r>
          </a:p>
          <a:p>
            <a:pPr marL="0" marR="0">
              <a:lnSpc>
                <a:spcPct val="107000"/>
              </a:lnSpc>
              <a:spcBef>
                <a:spcPts val="0"/>
              </a:spcBef>
              <a:spcAft>
                <a:spcPts val="800"/>
              </a:spcAft>
            </a:pPr>
            <a:r>
              <a:rPr lang="en-US" sz="1800" dirty="0">
                <a:effectLst/>
                <a:ea typeface="Calibri" panose="020F0502020204030204" pitchFamily="34" charset="0"/>
                <a:cs typeface="Times New Roman" panose="02020603050405020304" pitchFamily="18" charset="0"/>
              </a:rPr>
              <a:t>Elector signed petition but did not include DOB and 2 individuals, Jr. &amp; Sr. live at same address. </a:t>
            </a:r>
            <a:endParaRPr lang="en-US" sz="1400" dirty="0">
              <a:effectLst/>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1800" dirty="0">
                <a:effectLst/>
                <a:ea typeface="Calibri" panose="020F0502020204030204" pitchFamily="34" charset="0"/>
                <a:cs typeface="Times New Roman" panose="02020603050405020304" pitchFamily="18" charset="0"/>
              </a:rPr>
              <a:t>Circulator did not complete sections C and/or D before turning into Town Clerk or ROV. Note Circulator does NOT have to be a CT resident. </a:t>
            </a:r>
            <a:endParaRPr lang="en-US" sz="1400" dirty="0">
              <a:effectLst/>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1800" dirty="0">
                <a:effectLst/>
                <a:ea typeface="Calibri" panose="020F0502020204030204" pitchFamily="34" charset="0"/>
                <a:cs typeface="Times New Roman" panose="02020603050405020304" pitchFamily="18" charset="0"/>
              </a:rPr>
              <a:t>Page 2 of petition is missing, not attached by staple or other means.</a:t>
            </a:r>
            <a:endParaRPr lang="en-US" sz="1400" dirty="0">
              <a:effectLst/>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1800" dirty="0">
                <a:effectLst/>
                <a:ea typeface="Calibri" panose="020F0502020204030204" pitchFamily="34" charset="0"/>
                <a:cs typeface="Times New Roman" panose="02020603050405020304" pitchFamily="18" charset="0"/>
              </a:rPr>
              <a:t>Page 2 is a copy; signatures are not original. Note if Town Clerk section is incomplete, they can cure it (CGS 9-453o) </a:t>
            </a:r>
            <a:endParaRPr lang="en-US" sz="1400" dirty="0">
              <a:effectLst/>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1800" dirty="0">
                <a:effectLst/>
                <a:ea typeface="Calibri" panose="020F0502020204030204" pitchFamily="34" charset="0"/>
                <a:cs typeface="Times New Roman" panose="02020603050405020304" pitchFamily="18" charset="0"/>
              </a:rPr>
              <a:t>Not filed on time!</a:t>
            </a:r>
            <a:endParaRPr lang="en-US" sz="1400" dirty="0">
              <a:effectLs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9171218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Endorsement</a:t>
            </a:r>
          </a:p>
        </p:txBody>
      </p:sp>
      <p:sp>
        <p:nvSpPr>
          <p:cNvPr id="3" name="Content Placeholder 2"/>
          <p:cNvSpPr>
            <a:spLocks noGrp="1"/>
          </p:cNvSpPr>
          <p:nvPr>
            <p:ph idx="1"/>
          </p:nvPr>
        </p:nvSpPr>
        <p:spPr/>
        <p:txBody>
          <a:bodyPr>
            <a:normAutofit/>
          </a:bodyPr>
          <a:lstStyle/>
          <a:p>
            <a:pPr lvl="1"/>
            <a:r>
              <a:rPr lang="en-US" dirty="0"/>
              <a:t>Party endorsement achieved for a state or district office through the convention process.  A candidate must receive at least 15% of any roll call vote taken at the convention.  </a:t>
            </a:r>
          </a:p>
          <a:p>
            <a:pPr lvl="1"/>
            <a:r>
              <a:rPr lang="en-US" dirty="0"/>
              <a:t>Party endorsement is achieved for a municipal office (including the office of single town state representative) or for member of a town committee through (1) town committee process, (2) caucus, or (3) local convention.</a:t>
            </a:r>
          </a:p>
          <a:p>
            <a:pPr lvl="1"/>
            <a:r>
              <a:rPr lang="en-US" dirty="0"/>
              <a:t>Party rules of a State Central Committee or of a local town committee will dictate what endorsement mechanism will be used and how the mechanism will be run.</a:t>
            </a:r>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br>
              <a:rPr lang="en-US" sz="3100" b="0" dirty="0"/>
            </a:br>
            <a:r>
              <a:rPr lang="en-US" sz="3100" b="0" dirty="0"/>
              <a:t>Challenge Endorsement – Primary (Two Methods)</a:t>
            </a:r>
            <a:br>
              <a:rPr lang="en-US" dirty="0"/>
            </a:br>
            <a:endParaRPr lang="en-US" dirty="0"/>
          </a:p>
        </p:txBody>
      </p:sp>
      <p:sp>
        <p:nvSpPr>
          <p:cNvPr id="3" name="Content Placeholder 2"/>
          <p:cNvSpPr>
            <a:spLocks noGrp="1"/>
          </p:cNvSpPr>
          <p:nvPr>
            <p:ph idx="1"/>
          </p:nvPr>
        </p:nvSpPr>
        <p:spPr>
          <a:xfrm>
            <a:off x="457200" y="2057400"/>
            <a:ext cx="8229600" cy="4648200"/>
          </a:xfrm>
        </p:spPr>
        <p:txBody>
          <a:bodyPr>
            <a:normAutofit/>
          </a:bodyPr>
          <a:lstStyle/>
          <a:p>
            <a:pPr lvl="1"/>
            <a:r>
              <a:rPr lang="en-US" dirty="0"/>
              <a:t>Party endorsements for a state or district office can be challenged in two different manners; each ultimately resulting in a primary:</a:t>
            </a:r>
          </a:p>
          <a:p>
            <a:pPr lvl="2"/>
            <a:r>
              <a:rPr lang="en-US" sz="1800" dirty="0"/>
              <a:t>Receive at least 15% of any roll call vote taken at a convention.</a:t>
            </a:r>
          </a:p>
          <a:p>
            <a:pPr lvl="2"/>
            <a:r>
              <a:rPr lang="en-US" sz="1800" dirty="0"/>
              <a:t>File a primary petition consisting of a total signature amount equal to at least 5% of the enrolled party members in the district.  (2% in Congressional district or statewide office).  </a:t>
            </a:r>
          </a:p>
          <a:p>
            <a:pPr lvl="3"/>
            <a:r>
              <a:rPr lang="en-US" dirty="0"/>
              <a:t>Petitions are available from the Secretary of the State after the close of the convention.  (105 days before the primary for statewide or congressional offices)</a:t>
            </a:r>
          </a:p>
          <a:p>
            <a:pPr lvl="1"/>
            <a:r>
              <a:rPr lang="en-US" dirty="0"/>
              <a:t>Party endorsements for municipal offices (including the office of single town state representative) can be challenged only by primary petition.</a:t>
            </a:r>
          </a:p>
          <a:p>
            <a:pPr lvl="2"/>
            <a:r>
              <a:rPr lang="en-US" sz="1800" dirty="0"/>
              <a:t>Any petition filed must consist of a total signature amount equal to at least 5% of the enrolled party members in the municipality.  </a:t>
            </a:r>
          </a:p>
          <a:p>
            <a:pPr lvl="3"/>
            <a:r>
              <a:rPr lang="en-US" dirty="0"/>
              <a:t>Petitions are available from the registrars of voters of the municipality the day after the close of the endorsement mechanism.  (Town committee meeting, caucus, or local convention).</a:t>
            </a:r>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Primary Petitions</a:t>
            </a:r>
          </a:p>
        </p:txBody>
      </p:sp>
      <p:sp>
        <p:nvSpPr>
          <p:cNvPr id="3" name="Content Placeholder 2"/>
          <p:cNvSpPr>
            <a:spLocks noGrp="1"/>
          </p:cNvSpPr>
          <p:nvPr>
            <p:ph idx="1"/>
          </p:nvPr>
        </p:nvSpPr>
        <p:spPr/>
        <p:txBody>
          <a:bodyPr>
            <a:normAutofit fontScale="92500" lnSpcReduction="10000"/>
          </a:bodyPr>
          <a:lstStyle/>
          <a:p>
            <a:r>
              <a:rPr lang="en-US" dirty="0"/>
              <a:t>STATE AND MULTI-TOWN DISTRICT PRIMARY PETITION AVAILABILITY</a:t>
            </a:r>
          </a:p>
          <a:p>
            <a:pPr marL="137160" indent="0">
              <a:buNone/>
            </a:pPr>
            <a:r>
              <a:rPr lang="en-US" dirty="0"/>
              <a:t> </a:t>
            </a:r>
          </a:p>
          <a:p>
            <a:r>
              <a:rPr lang="en-US" dirty="0"/>
              <a:t>Primary petitions for all statewide offices and Representative in Congress are available from the Secretary of the State on April 26, 2022.  Primary petitions for State Senator and State Representative (from Multi-Town Districts) are available from the Secretary of the State beginning on May 24, 2022.  </a:t>
            </a:r>
          </a:p>
          <a:p>
            <a:endParaRPr lang="en-US" dirty="0"/>
          </a:p>
          <a:p>
            <a:r>
              <a:rPr lang="en-US" dirty="0"/>
              <a:t>Primary petitions for State Representative from a Single-Town District </a:t>
            </a:r>
            <a:r>
              <a:rPr lang="en-US" b="1" i="1" u="sng" dirty="0"/>
              <a:t>are not available</a:t>
            </a:r>
            <a:r>
              <a:rPr lang="en-US" dirty="0"/>
              <a:t> from the Secretary of the State and will still be available </a:t>
            </a:r>
            <a:r>
              <a:rPr lang="en-US" b="1" i="1" u="sng" dirty="0"/>
              <a:t>only</a:t>
            </a:r>
            <a:r>
              <a:rPr lang="en-US" dirty="0"/>
              <a:t> from the registrar of voters as they have been in the past.</a:t>
            </a:r>
          </a:p>
          <a:p>
            <a:endParaRPr lang="en-US" dirty="0"/>
          </a:p>
        </p:txBody>
      </p:sp>
    </p:spTree>
    <p:extLst>
      <p:ext uri="{BB962C8B-B14F-4D97-AF65-F5344CB8AC3E}">
        <p14:creationId xmlns:p14="http://schemas.microsoft.com/office/powerpoint/2010/main" val="5014313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Primary Petitions</a:t>
            </a:r>
          </a:p>
        </p:txBody>
      </p:sp>
      <p:sp>
        <p:nvSpPr>
          <p:cNvPr id="3" name="Content Placeholder 2"/>
          <p:cNvSpPr>
            <a:spLocks noGrp="1"/>
          </p:cNvSpPr>
          <p:nvPr>
            <p:ph idx="1"/>
          </p:nvPr>
        </p:nvSpPr>
        <p:spPr/>
        <p:txBody>
          <a:bodyPr>
            <a:normAutofit fontScale="92500" lnSpcReduction="10000"/>
          </a:bodyPr>
          <a:lstStyle/>
          <a:p>
            <a:r>
              <a:rPr lang="en-US" dirty="0"/>
              <a:t>STATE AND MULTI-TOWN DISTRICT PRIMARY PETITION FILING DEADLINE</a:t>
            </a:r>
          </a:p>
          <a:p>
            <a:pPr marL="137160" indent="0">
              <a:buNone/>
            </a:pPr>
            <a:r>
              <a:rPr lang="en-US" dirty="0"/>
              <a:t> </a:t>
            </a:r>
          </a:p>
          <a:p>
            <a:r>
              <a:rPr lang="en-US" dirty="0"/>
              <a:t>All State and Multi-Town District primary petitions are to be filed with the </a:t>
            </a:r>
            <a:r>
              <a:rPr lang="en-US" b="1" i="1" u="sng" dirty="0"/>
              <a:t>registrar of voters</a:t>
            </a:r>
            <a:r>
              <a:rPr lang="en-US" dirty="0"/>
              <a:t> in the town in which such petitions were circulated on June 7, 2022.  </a:t>
            </a:r>
          </a:p>
          <a:p>
            <a:endParaRPr lang="en-US" dirty="0"/>
          </a:p>
          <a:p>
            <a:r>
              <a:rPr lang="en-US" dirty="0"/>
              <a:t>REGISTRAR OF VOTERS AVAILABILITY</a:t>
            </a:r>
          </a:p>
          <a:p>
            <a:endParaRPr lang="en-US" dirty="0"/>
          </a:p>
          <a:p>
            <a:r>
              <a:rPr lang="en-US" dirty="0"/>
              <a:t>Registrars of Voters are required to be in their office on June 7, 2022, the final day for filing primary petitions, from 1 p.m. to 4 p.m.  </a:t>
            </a:r>
          </a:p>
          <a:p>
            <a:endParaRPr lang="en-US" dirty="0"/>
          </a:p>
        </p:txBody>
      </p:sp>
    </p:spTree>
    <p:extLst>
      <p:ext uri="{BB962C8B-B14F-4D97-AF65-F5344CB8AC3E}">
        <p14:creationId xmlns:p14="http://schemas.microsoft.com/office/powerpoint/2010/main" val="37351049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Primary Petitions</a:t>
            </a:r>
          </a:p>
        </p:txBody>
      </p:sp>
      <p:sp>
        <p:nvSpPr>
          <p:cNvPr id="3" name="Content Placeholder 2"/>
          <p:cNvSpPr>
            <a:spLocks noGrp="1"/>
          </p:cNvSpPr>
          <p:nvPr>
            <p:ph idx="1"/>
          </p:nvPr>
        </p:nvSpPr>
        <p:spPr/>
        <p:txBody>
          <a:bodyPr>
            <a:normAutofit fontScale="85000" lnSpcReduction="10000"/>
          </a:bodyPr>
          <a:lstStyle/>
          <a:p>
            <a:r>
              <a:rPr lang="en-US" dirty="0"/>
              <a:t>REGISTRAR OF VOTERS RESPONSIBILITIES</a:t>
            </a:r>
          </a:p>
          <a:p>
            <a:endParaRPr lang="en-US" dirty="0"/>
          </a:p>
          <a:p>
            <a:r>
              <a:rPr lang="en-US" dirty="0"/>
              <a:t>Once Statewide and Multi-Town District primary petitions are filed with the registrars of voters of the various towns, the registrars of voters must provide each person submitting such petition pages a receipt in duplicate (one for the candidate and one to be sent to the Secretary of the State).  </a:t>
            </a:r>
          </a:p>
          <a:p>
            <a:endParaRPr lang="en-US" dirty="0"/>
          </a:p>
          <a:p>
            <a:r>
              <a:rPr lang="en-US" dirty="0"/>
              <a:t>Upon acceptance of the primary petition pages, the registrar of voters must check the signatures contained on each primary petition page to ensure the signatures are valid.  </a:t>
            </a:r>
            <a:r>
              <a:rPr lang="en-US" i="1" u="sng" dirty="0"/>
              <a:t>The registrars of voters have seven (7) days to complete this task</a:t>
            </a:r>
            <a:r>
              <a:rPr lang="en-US" dirty="0"/>
              <a:t>.  Once the petition pages are reviewed and the signatures are verified, the registrar of voters shall forward the petition pages to the Office of the Secretary of the State.</a:t>
            </a:r>
          </a:p>
          <a:p>
            <a:endParaRPr lang="en-US" dirty="0"/>
          </a:p>
        </p:txBody>
      </p:sp>
    </p:spTree>
    <p:extLst>
      <p:ext uri="{BB962C8B-B14F-4D97-AF65-F5344CB8AC3E}">
        <p14:creationId xmlns:p14="http://schemas.microsoft.com/office/powerpoint/2010/main" val="13258030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Primary Petitions</a:t>
            </a:r>
          </a:p>
        </p:txBody>
      </p:sp>
      <p:sp>
        <p:nvSpPr>
          <p:cNvPr id="3" name="Content Placeholder 2"/>
          <p:cNvSpPr>
            <a:spLocks noGrp="1"/>
          </p:cNvSpPr>
          <p:nvPr>
            <p:ph idx="1"/>
          </p:nvPr>
        </p:nvSpPr>
        <p:spPr/>
        <p:txBody>
          <a:bodyPr>
            <a:normAutofit fontScale="92500" lnSpcReduction="10000"/>
          </a:bodyPr>
          <a:lstStyle/>
          <a:p>
            <a:r>
              <a:rPr lang="en-US" dirty="0"/>
              <a:t>PLEASE NOTE:  registrars of voters shall forward </a:t>
            </a:r>
            <a:r>
              <a:rPr lang="en-US" u="sng" dirty="0"/>
              <a:t>only</a:t>
            </a:r>
            <a:r>
              <a:rPr lang="en-US" dirty="0"/>
              <a:t> </a:t>
            </a:r>
            <a:r>
              <a:rPr lang="en-US" u="sng" dirty="0"/>
              <a:t>State and Multi-Town District</a:t>
            </a:r>
            <a:r>
              <a:rPr lang="en-US" dirty="0"/>
              <a:t> primary petitions to the Secretary of the State.  </a:t>
            </a:r>
            <a:r>
              <a:rPr lang="en-US" i="1" dirty="0"/>
              <a:t>Single-Town</a:t>
            </a:r>
            <a:r>
              <a:rPr lang="en-US" dirty="0"/>
              <a:t> District State Representative and municipal office primary petitions will be filed at the local level as they have been in the past.</a:t>
            </a:r>
          </a:p>
          <a:p>
            <a:endParaRPr lang="en-US" dirty="0"/>
          </a:p>
          <a:p>
            <a:r>
              <a:rPr lang="en-US" dirty="0"/>
              <a:t>Once received, the Office of the Secretary of the State will complete the tabulation of signatures from the various State and Multi-Town District petition pages and determine if there are sufficient signatures throughout the applicable district to qualify such candidate to participate in a primary for the office in question.  Once our office has made the determination, the registrars of voters and town clerks will be notified of any primary in their districts.</a:t>
            </a:r>
          </a:p>
          <a:p>
            <a:endParaRPr lang="en-US" dirty="0"/>
          </a:p>
        </p:txBody>
      </p:sp>
    </p:spTree>
    <p:extLst>
      <p:ext uri="{BB962C8B-B14F-4D97-AF65-F5344CB8AC3E}">
        <p14:creationId xmlns:p14="http://schemas.microsoft.com/office/powerpoint/2010/main" val="8233533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Endorsement v. Nomination</a:t>
            </a:r>
          </a:p>
        </p:txBody>
      </p:sp>
      <p:sp>
        <p:nvSpPr>
          <p:cNvPr id="3" name="Content Placeholder 2"/>
          <p:cNvSpPr>
            <a:spLocks noGrp="1"/>
          </p:cNvSpPr>
          <p:nvPr>
            <p:ph idx="1"/>
          </p:nvPr>
        </p:nvSpPr>
        <p:spPr/>
        <p:txBody>
          <a:bodyPr>
            <a:normAutofit fontScale="92500" lnSpcReduction="10000"/>
          </a:bodyPr>
          <a:lstStyle/>
          <a:p>
            <a:pPr lvl="1"/>
            <a:r>
              <a:rPr lang="en-US" dirty="0"/>
              <a:t>A party endorsed candidate is a candidate who has been endorsed by a convention, town committee or caucus (dependent on the particular office in question) as a candidate in a primary to be held by such party.  This applies to major parties only.</a:t>
            </a:r>
          </a:p>
          <a:p>
            <a:pPr lvl="1"/>
            <a:r>
              <a:rPr lang="en-US" dirty="0"/>
              <a:t>If no other person other than a party endorsed candidate received sufficient delegate support at a convention or has filed a primary petition within the prescribed timeframe, the endorsed candidate shall be deemed to have been lawfully chosen as the nominee of such party and no primary will be held for such office.  This applies to major parties only.</a:t>
            </a:r>
          </a:p>
          <a:p>
            <a:pPr lvl="1"/>
            <a:r>
              <a:rPr lang="en-US" dirty="0"/>
              <a:t>Pursuant to Connecticut law minor parties are not subject to a primary.  As such, minor parties make candidate selections after any scheduled primary for major parties.  The selected candidates of the minor parties automatically become the nominees of the party.</a:t>
            </a:r>
          </a:p>
          <a:p>
            <a:endParaRPr lang="en-US" dirty="0"/>
          </a:p>
        </p:txBody>
      </p:sp>
    </p:spTree>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131</TotalTime>
  <Words>3031</Words>
  <Application>Microsoft Office PowerPoint</Application>
  <PresentationFormat>On-screen Show (4:3)</PresentationFormat>
  <Paragraphs>146</Paragraphs>
  <Slides>25</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25</vt:i4>
      </vt:variant>
    </vt:vector>
  </HeadingPairs>
  <TitlesOfParts>
    <vt:vector size="31" baseType="lpstr">
      <vt:lpstr>Arial</vt:lpstr>
      <vt:lpstr>Calibri</vt:lpstr>
      <vt:lpstr>Consolas</vt:lpstr>
      <vt:lpstr>Trebuchet MS</vt:lpstr>
      <vt:lpstr>Wingdings 3</vt:lpstr>
      <vt:lpstr>Facet</vt:lpstr>
      <vt:lpstr>Petitions</vt:lpstr>
      <vt:lpstr>Definitions</vt:lpstr>
      <vt:lpstr>Endorsement</vt:lpstr>
      <vt:lpstr> Challenge Endorsement – Primary (Two Methods) </vt:lpstr>
      <vt:lpstr>Primary Petitions</vt:lpstr>
      <vt:lpstr>Primary Petitions</vt:lpstr>
      <vt:lpstr>Primary Petitions</vt:lpstr>
      <vt:lpstr>Primary Petitions</vt:lpstr>
      <vt:lpstr>Endorsement v. Nomination</vt:lpstr>
      <vt:lpstr>Access to general election ballot – Nominating Petition</vt:lpstr>
      <vt:lpstr>Creation of Minor Party</vt:lpstr>
      <vt:lpstr>Write-In Candidate</vt:lpstr>
      <vt:lpstr>PRIMARY PETITION V. NOMINATING PETITION</vt:lpstr>
      <vt:lpstr>PRIMARY PETITION V. NOMINATING PETITION</vt:lpstr>
      <vt:lpstr>PRIMARY PETITION V. NOMINATING PETITION</vt:lpstr>
      <vt:lpstr>PRIMARY PETITION V. NOMINATING PETITION</vt:lpstr>
      <vt:lpstr>PRIMARY PETITION V. NOMINATING PETITION</vt:lpstr>
      <vt:lpstr>PRIMARY PETITION V. NOMINATING PETITION</vt:lpstr>
      <vt:lpstr>PRIMARY PETITION V. NOMINATING PETITION</vt:lpstr>
      <vt:lpstr>PRIMARY PETITION V. NOMINATING PETITION</vt:lpstr>
      <vt:lpstr>PRIMARY PETITION V. NOMINATING PETITION</vt:lpstr>
      <vt:lpstr>PRIMARY PETITION V. NOMINATING PETITION</vt:lpstr>
      <vt:lpstr>PRIMARY PETITION V. NOMINATING PETITION</vt:lpstr>
      <vt:lpstr>PRIMARY PETITION V. NOMINATING PETITION</vt:lpstr>
      <vt:lpstr>PRIMARY PETITION V. NOMINATING PETITION</vt:lpstr>
    </vt:vector>
  </TitlesOfParts>
  <Company>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Ballot Access</dc:title>
  <dc:creator>tbromley</dc:creator>
  <cp:lastModifiedBy>Bromley, Ted</cp:lastModifiedBy>
  <cp:revision>10</cp:revision>
  <dcterms:created xsi:type="dcterms:W3CDTF">2014-01-22T16:17:31Z</dcterms:created>
  <dcterms:modified xsi:type="dcterms:W3CDTF">2022-09-06T14:25:04Z</dcterms:modified>
</cp:coreProperties>
</file>