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31"/>
  </p:notesMasterIdLst>
  <p:handoutMasterIdLst>
    <p:handoutMasterId r:id="rId32"/>
  </p:handoutMasterIdLst>
  <p:sldIdLst>
    <p:sldId id="256" r:id="rId2"/>
    <p:sldId id="307" r:id="rId3"/>
    <p:sldId id="290" r:id="rId4"/>
    <p:sldId id="301" r:id="rId5"/>
    <p:sldId id="302" r:id="rId6"/>
    <p:sldId id="303" r:id="rId7"/>
    <p:sldId id="271" r:id="rId8"/>
    <p:sldId id="310" r:id="rId9"/>
    <p:sldId id="300" r:id="rId10"/>
    <p:sldId id="309" r:id="rId11"/>
    <p:sldId id="299" r:id="rId12"/>
    <p:sldId id="293" r:id="rId13"/>
    <p:sldId id="294" r:id="rId14"/>
    <p:sldId id="296" r:id="rId15"/>
    <p:sldId id="295" r:id="rId16"/>
    <p:sldId id="297" r:id="rId17"/>
    <p:sldId id="298" r:id="rId18"/>
    <p:sldId id="263" r:id="rId19"/>
    <p:sldId id="285" r:id="rId20"/>
    <p:sldId id="306" r:id="rId21"/>
    <p:sldId id="305" r:id="rId22"/>
    <p:sldId id="308" r:id="rId23"/>
    <p:sldId id="257" r:id="rId24"/>
    <p:sldId id="278" r:id="rId25"/>
    <p:sldId id="279" r:id="rId26"/>
    <p:sldId id="304" r:id="rId27"/>
    <p:sldId id="282" r:id="rId28"/>
    <p:sldId id="289" r:id="rId29"/>
    <p:sldId id="292"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p:cViewPr varScale="1">
        <p:scale>
          <a:sx n="100" d="100"/>
          <a:sy n="100" d="100"/>
        </p:scale>
        <p:origin x="216" y="96"/>
      </p:cViewPr>
      <p:guideLst>
        <p:guide orient="horz" pos="2160"/>
        <p:guide pos="3840"/>
      </p:guideLst>
    </p:cSldViewPr>
  </p:slideViewPr>
  <p:outlineViewPr>
    <p:cViewPr>
      <p:scale>
        <a:sx n="33" d="100"/>
        <a:sy n="33" d="100"/>
      </p:scale>
      <p:origin x="0" y="156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50C63E-AB59-40F0-9844-74166EAE732E}" type="datetimeFigureOut">
              <a:rPr lang="en-US" smtClean="0"/>
              <a:t>9/6/2022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F7039D-2F9D-4695-9865-3F22A69760EF}" type="slidenum">
              <a:rPr lang="en-US" smtClean="0"/>
              <a:t>‹#›</a:t>
            </a:fld>
            <a:endParaRPr lang="en-US"/>
          </a:p>
        </p:txBody>
      </p:sp>
    </p:spTree>
    <p:extLst>
      <p:ext uri="{BB962C8B-B14F-4D97-AF65-F5344CB8AC3E}">
        <p14:creationId xmlns:p14="http://schemas.microsoft.com/office/powerpoint/2010/main" val="81992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F44F46-937A-4B5A-9C2F-89B70A989E0F}" type="datetimeFigureOut">
              <a:rPr lang="en-US" smtClean="0"/>
              <a:t>9/6/2022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8BCA29-2D11-44EE-BD74-990A3D65CEFD}" type="slidenum">
              <a:rPr lang="en-US" smtClean="0"/>
              <a:t>‹#›</a:t>
            </a:fld>
            <a:endParaRPr lang="en-US"/>
          </a:p>
        </p:txBody>
      </p:sp>
    </p:spTree>
    <p:extLst>
      <p:ext uri="{BB962C8B-B14F-4D97-AF65-F5344CB8AC3E}">
        <p14:creationId xmlns:p14="http://schemas.microsoft.com/office/powerpoint/2010/main" val="54265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a:t>
            </a:fld>
            <a:endParaRPr lang="en-US"/>
          </a:p>
        </p:txBody>
      </p:sp>
    </p:spTree>
    <p:extLst>
      <p:ext uri="{BB962C8B-B14F-4D97-AF65-F5344CB8AC3E}">
        <p14:creationId xmlns:p14="http://schemas.microsoft.com/office/powerpoint/2010/main" val="215325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24</a:t>
            </a:fld>
            <a:endParaRPr lang="en-US"/>
          </a:p>
        </p:txBody>
      </p:sp>
    </p:spTree>
    <p:extLst>
      <p:ext uri="{BB962C8B-B14F-4D97-AF65-F5344CB8AC3E}">
        <p14:creationId xmlns:p14="http://schemas.microsoft.com/office/powerpoint/2010/main" val="266297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25</a:t>
            </a:fld>
            <a:endParaRPr lang="en-US"/>
          </a:p>
        </p:txBody>
      </p:sp>
    </p:spTree>
    <p:extLst>
      <p:ext uri="{BB962C8B-B14F-4D97-AF65-F5344CB8AC3E}">
        <p14:creationId xmlns:p14="http://schemas.microsoft.com/office/powerpoint/2010/main" val="262286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27</a:t>
            </a:fld>
            <a:endParaRPr lang="en-US"/>
          </a:p>
        </p:txBody>
      </p:sp>
    </p:spTree>
    <p:extLst>
      <p:ext uri="{BB962C8B-B14F-4D97-AF65-F5344CB8AC3E}">
        <p14:creationId xmlns:p14="http://schemas.microsoft.com/office/powerpoint/2010/main" val="338912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28</a:t>
            </a:fld>
            <a:endParaRPr lang="en-US"/>
          </a:p>
        </p:txBody>
      </p:sp>
    </p:spTree>
    <p:extLst>
      <p:ext uri="{BB962C8B-B14F-4D97-AF65-F5344CB8AC3E}">
        <p14:creationId xmlns:p14="http://schemas.microsoft.com/office/powerpoint/2010/main" val="453233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CA29-2D11-44EE-BD74-990A3D65CEFD}" type="slidenum">
              <a:rPr lang="en-US" smtClean="0"/>
              <a:t>29</a:t>
            </a:fld>
            <a:endParaRPr lang="en-US"/>
          </a:p>
        </p:txBody>
      </p:sp>
    </p:spTree>
    <p:extLst>
      <p:ext uri="{BB962C8B-B14F-4D97-AF65-F5344CB8AC3E}">
        <p14:creationId xmlns:p14="http://schemas.microsoft.com/office/powerpoint/2010/main" val="110557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CA29-2D11-44EE-BD74-990A3D65CEFD}" type="slidenum">
              <a:rPr lang="en-US" smtClean="0"/>
              <a:t>3</a:t>
            </a:fld>
            <a:endParaRPr lang="en-US"/>
          </a:p>
        </p:txBody>
      </p:sp>
    </p:spTree>
    <p:extLst>
      <p:ext uri="{BB962C8B-B14F-4D97-AF65-F5344CB8AC3E}">
        <p14:creationId xmlns:p14="http://schemas.microsoft.com/office/powerpoint/2010/main" val="19931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 allowed to register by 5:00 PM all others have till 12:00 Noon.</a:t>
            </a:r>
          </a:p>
        </p:txBody>
      </p:sp>
      <p:sp>
        <p:nvSpPr>
          <p:cNvPr id="4" name="Slide Number Placeholder 3"/>
          <p:cNvSpPr>
            <a:spLocks noGrp="1"/>
          </p:cNvSpPr>
          <p:nvPr>
            <p:ph type="sldNum" sz="quarter" idx="10"/>
          </p:nvPr>
        </p:nvSpPr>
        <p:spPr/>
        <p:txBody>
          <a:bodyPr/>
          <a:lstStyle/>
          <a:p>
            <a:fld id="{188BCA29-2D11-44EE-BD74-990A3D65CEFD}" type="slidenum">
              <a:rPr lang="en-US" smtClean="0"/>
              <a:t>5</a:t>
            </a:fld>
            <a:endParaRPr lang="en-US"/>
          </a:p>
        </p:txBody>
      </p:sp>
    </p:spTree>
    <p:extLst>
      <p:ext uri="{BB962C8B-B14F-4D97-AF65-F5344CB8AC3E}">
        <p14:creationId xmlns:p14="http://schemas.microsoft.com/office/powerpoint/2010/main" val="156507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7</a:t>
            </a:fld>
            <a:endParaRPr lang="en-US"/>
          </a:p>
        </p:txBody>
      </p:sp>
    </p:spTree>
    <p:extLst>
      <p:ext uri="{BB962C8B-B14F-4D97-AF65-F5344CB8AC3E}">
        <p14:creationId xmlns:p14="http://schemas.microsoft.com/office/powerpoint/2010/main" val="87182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Municipal version of acceptable ID for this November. Asterisks only count at State Elections Governor and Presidential</a:t>
            </a:r>
          </a:p>
        </p:txBody>
      </p:sp>
      <p:sp>
        <p:nvSpPr>
          <p:cNvPr id="4" name="Slide Number Placeholder 3"/>
          <p:cNvSpPr>
            <a:spLocks noGrp="1"/>
          </p:cNvSpPr>
          <p:nvPr>
            <p:ph type="sldNum" sz="quarter" idx="10"/>
          </p:nvPr>
        </p:nvSpPr>
        <p:spPr/>
        <p:txBody>
          <a:bodyPr/>
          <a:lstStyle/>
          <a:p>
            <a:fld id="{188BCA29-2D11-44EE-BD74-990A3D65CEFD}" type="slidenum">
              <a:rPr lang="en-US" smtClean="0"/>
              <a:t>13</a:t>
            </a:fld>
            <a:endParaRPr lang="en-US"/>
          </a:p>
        </p:txBody>
      </p:sp>
    </p:spTree>
    <p:extLst>
      <p:ext uri="{BB962C8B-B14F-4D97-AF65-F5344CB8AC3E}">
        <p14:creationId xmlns:p14="http://schemas.microsoft.com/office/powerpoint/2010/main" val="99554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a:t>
            </a:r>
            <a:r>
              <a:rPr lang="en-US" baseline="0" dirty="0"/>
              <a:t> not used in Municipal Elections.</a:t>
            </a:r>
            <a:endParaRPr lang="en-US" dirty="0"/>
          </a:p>
        </p:txBody>
      </p:sp>
      <p:sp>
        <p:nvSpPr>
          <p:cNvPr id="4" name="Slide Number Placeholder 3"/>
          <p:cNvSpPr>
            <a:spLocks noGrp="1"/>
          </p:cNvSpPr>
          <p:nvPr>
            <p:ph type="sldNum" sz="quarter" idx="10"/>
          </p:nvPr>
        </p:nvSpPr>
        <p:spPr/>
        <p:txBody>
          <a:bodyPr/>
          <a:lstStyle/>
          <a:p>
            <a:fld id="{188BCA29-2D11-44EE-BD74-990A3D65CEFD}" type="slidenum">
              <a:rPr lang="en-US" smtClean="0"/>
              <a:t>16</a:t>
            </a:fld>
            <a:endParaRPr lang="en-US"/>
          </a:p>
        </p:txBody>
      </p:sp>
    </p:spTree>
    <p:extLst>
      <p:ext uri="{BB962C8B-B14F-4D97-AF65-F5344CB8AC3E}">
        <p14:creationId xmlns:p14="http://schemas.microsoft.com/office/powerpoint/2010/main" val="215001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18</a:t>
            </a:fld>
            <a:endParaRPr lang="en-US"/>
          </a:p>
        </p:txBody>
      </p:sp>
    </p:spTree>
    <p:extLst>
      <p:ext uri="{BB962C8B-B14F-4D97-AF65-F5344CB8AC3E}">
        <p14:creationId xmlns:p14="http://schemas.microsoft.com/office/powerpoint/2010/main" val="382378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19</a:t>
            </a:fld>
            <a:endParaRPr lang="en-US"/>
          </a:p>
        </p:txBody>
      </p:sp>
    </p:spTree>
    <p:extLst>
      <p:ext uri="{BB962C8B-B14F-4D97-AF65-F5344CB8AC3E}">
        <p14:creationId xmlns:p14="http://schemas.microsoft.com/office/powerpoint/2010/main" val="130349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23</a:t>
            </a:fld>
            <a:endParaRPr lang="en-US"/>
          </a:p>
        </p:txBody>
      </p:sp>
    </p:spTree>
    <p:extLst>
      <p:ext uri="{BB962C8B-B14F-4D97-AF65-F5344CB8AC3E}">
        <p14:creationId xmlns:p14="http://schemas.microsoft.com/office/powerpoint/2010/main" val="55507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9948379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758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534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0000FF"/>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fld id="{EF6EAD45-FD74-4B62-BD63-363F1AE12FF5}" type="datetime1">
              <a:rPr lang="en-US" smtClean="0">
                <a:solidFill>
                  <a:prstClr val="white">
                    <a:shade val="50000"/>
                  </a:prstClr>
                </a:solidFill>
              </a:rPr>
              <a:t>9/6/2022</a:t>
            </a:fld>
            <a:endParaRPr lang="en-US">
              <a:solidFill>
                <a:prstClr val="white">
                  <a:shade val="50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a:solidFill>
                  <a:prstClr val="white">
                    <a:shade val="50000"/>
                  </a:prstClr>
                </a:solidFill>
              </a:rPr>
              <a:t>2018 Primary Election</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2A1A0FC6-1749-4353-959F-FA9A9EDFB0E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07153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003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60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835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87166B-5302-49AF-86E0-2F0250BA25E0}"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167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87166B-5302-49AF-86E0-2F0250BA25E0}"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88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87166B-5302-49AF-86E0-2F0250BA25E0}"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819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279501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76DF1-0F34-4356-AF40-E943CA6683F6}"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76775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99D76DF1-0F34-4356-AF40-E943CA6683F6}" type="datetimeFigureOut">
              <a:rPr lang="en-US" smtClean="0"/>
              <a:t>9/6/2022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A187166B-5302-49AF-86E0-2F0250BA25E0}" type="slidenum">
              <a:rPr lang="en-US" smtClean="0"/>
              <a:t>‹#›</a:t>
            </a:fld>
            <a:endParaRPr lang="en-US" dirty="0"/>
          </a:p>
        </p:txBody>
      </p:sp>
    </p:spTree>
    <p:extLst>
      <p:ext uri="{BB962C8B-B14F-4D97-AF65-F5344CB8AC3E}">
        <p14:creationId xmlns:p14="http://schemas.microsoft.com/office/powerpoint/2010/main" val="86141760"/>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ortal.ct.gov/SOTS/Election-Services/Handbooks/Handbooks-Moderators-Absentee-Ballot-Counters-Recanvass-and-Aud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rovac.org/index.php?page=Handbook"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ivsllc.com/indexWelcome.html" TargetMode="External"/><Relationship Id="rId3" Type="http://schemas.openxmlformats.org/officeDocument/2006/relationships/hyperlink" Target="http://rovac.org/" TargetMode="External"/><Relationship Id="rId7" Type="http://schemas.openxmlformats.org/officeDocument/2006/relationships/hyperlink" Target="http://www.lhsassociate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portal.ct.gov/SOTS/Election-Services/Calendars/Election-Calendars" TargetMode="External"/><Relationship Id="rId5" Type="http://schemas.openxmlformats.org/officeDocument/2006/relationships/hyperlink" Target="http://portal.ct.gov/SOTS/Election-Services/LEAD-Communications/LEAD-Communication" TargetMode="External"/><Relationship Id="rId10" Type="http://schemas.openxmlformats.org/officeDocument/2006/relationships/hyperlink" Target="https://citi.uconn.edu/registrarofvoters" TargetMode="External"/><Relationship Id="rId4" Type="http://schemas.openxmlformats.org/officeDocument/2006/relationships/hyperlink" Target="http://portal.ct.gov/SOTS/Common-Elements/V5-Template---Redesign/Elections--Voting--Home-Page" TargetMode="External"/><Relationship Id="rId9" Type="http://schemas.openxmlformats.org/officeDocument/2006/relationships/hyperlink" Target="http://www.adkinsinc.n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180320" cy="3355848"/>
          </a:xfrm>
        </p:spPr>
        <p:txBody>
          <a:bodyPr>
            <a:normAutofit/>
          </a:bodyPr>
          <a:lstStyle/>
          <a:p>
            <a:r>
              <a:rPr lang="en-US" dirty="0"/>
              <a:t>Registrar of Voters </a:t>
            </a:r>
            <a:br>
              <a:rPr lang="en-US" dirty="0"/>
            </a:br>
            <a:r>
              <a:rPr lang="en-US" dirty="0"/>
              <a:t>New Registrar Class </a:t>
            </a:r>
            <a:br>
              <a:rPr lang="en-US" dirty="0"/>
            </a:br>
            <a:r>
              <a:rPr lang="en-US" dirty="0"/>
              <a:t>Fall </a:t>
            </a:r>
            <a:r>
              <a:rPr lang="en-US" dirty="0" smtClean="0"/>
              <a:t>2022</a:t>
            </a:r>
            <a:endParaRPr lang="en-US" dirty="0"/>
          </a:p>
        </p:txBody>
      </p:sp>
      <p:sp>
        <p:nvSpPr>
          <p:cNvPr id="3" name="Subtitle 2"/>
          <p:cNvSpPr>
            <a:spLocks noGrp="1"/>
          </p:cNvSpPr>
          <p:nvPr>
            <p:ph type="subTitle" idx="1"/>
          </p:nvPr>
        </p:nvSpPr>
        <p:spPr>
          <a:xfrm>
            <a:off x="2971800" y="3505200"/>
            <a:ext cx="6858000" cy="3429000"/>
          </a:xfrm>
        </p:spPr>
        <p:txBody>
          <a:bodyPr/>
          <a:lstStyle/>
          <a:p>
            <a:endParaRPr lang="en-US" dirty="0"/>
          </a:p>
          <a:p>
            <a:r>
              <a:rPr lang="en-US" dirty="0" smtClean="0"/>
              <a:t>			Tim </a:t>
            </a:r>
            <a:r>
              <a:rPr lang="en-US" dirty="0"/>
              <a:t>De Carlo - Waterbury</a:t>
            </a:r>
          </a:p>
          <a:p>
            <a:pPr algn="ctr"/>
            <a:r>
              <a:rPr lang="en-US" dirty="0"/>
              <a:t>										</a:t>
            </a:r>
          </a:p>
        </p:txBody>
      </p:sp>
    </p:spTree>
    <p:extLst>
      <p:ext uri="{BB962C8B-B14F-4D97-AF65-F5344CB8AC3E}">
        <p14:creationId xmlns:p14="http://schemas.microsoft.com/office/powerpoint/2010/main" val="41530495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Justice ADA Checklist</a:t>
            </a:r>
            <a:endParaRPr lang="en-US" dirty="0"/>
          </a:p>
        </p:txBody>
      </p:sp>
      <p:pic>
        <p:nvPicPr>
          <p:cNvPr id="5" name="Content Placeholder 4"/>
          <p:cNvPicPr>
            <a:picLocks noGrp="1" noChangeAspect="1"/>
          </p:cNvPicPr>
          <p:nvPr>
            <p:ph sz="half" idx="1"/>
          </p:nvPr>
        </p:nvPicPr>
        <p:blipFill>
          <a:blip r:embed="rId2"/>
          <a:stretch>
            <a:fillRect/>
          </a:stretch>
        </p:blipFill>
        <p:spPr>
          <a:xfrm>
            <a:off x="990600" y="2209800"/>
            <a:ext cx="4398002" cy="3092165"/>
          </a:xfrm>
          <a:prstGeom prst="rect">
            <a:avLst/>
          </a:prstGeom>
        </p:spPr>
      </p:pic>
      <p:sp>
        <p:nvSpPr>
          <p:cNvPr id="4" name="Text Placeholder 3"/>
          <p:cNvSpPr>
            <a:spLocks noGrp="1"/>
          </p:cNvSpPr>
          <p:nvPr>
            <p:ph type="body" sz="half" idx="2"/>
          </p:nvPr>
        </p:nvSpPr>
        <p:spPr>
          <a:xfrm>
            <a:off x="5388602" y="2743200"/>
            <a:ext cx="5384800" cy="4525963"/>
          </a:xfrm>
        </p:spPr>
        <p:txBody>
          <a:bodyPr/>
          <a:lstStyle/>
          <a:p>
            <a:r>
              <a:rPr lang="en-US" dirty="0"/>
              <a:t>https://www.ada.gov/votingchecklist.pdf</a:t>
            </a:r>
          </a:p>
        </p:txBody>
      </p:sp>
    </p:spTree>
    <p:extLst>
      <p:ext uri="{BB962C8B-B14F-4D97-AF65-F5344CB8AC3E}">
        <p14:creationId xmlns:p14="http://schemas.microsoft.com/office/powerpoint/2010/main" val="3425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81001"/>
            <a:ext cx="9525000" cy="834541"/>
          </a:xfrm>
        </p:spPr>
        <p:txBody>
          <a:bodyPr>
            <a:noAutofit/>
          </a:bodyPr>
          <a:lstStyle/>
          <a:p>
            <a:pPr>
              <a:defRPr/>
            </a:pPr>
            <a:r>
              <a:rPr lang="en-US" sz="4400" dirty="0">
                <a:latin typeface="Bodoni MT" panose="02070603080606020203" pitchFamily="18" charset="0"/>
              </a:rPr>
              <a:t> Allowed Inside Polling Place</a:t>
            </a:r>
          </a:p>
        </p:txBody>
      </p:sp>
      <p:sp>
        <p:nvSpPr>
          <p:cNvPr id="31747" name="Rectangle 3"/>
          <p:cNvSpPr>
            <a:spLocks noGrp="1" noChangeArrowheads="1"/>
          </p:cNvSpPr>
          <p:nvPr>
            <p:ph idx="1"/>
          </p:nvPr>
        </p:nvSpPr>
        <p:spPr>
          <a:xfrm>
            <a:off x="1295400" y="1428220"/>
            <a:ext cx="8382000" cy="4630424"/>
          </a:xfrm>
        </p:spPr>
        <p:txBody>
          <a:bodyPr>
            <a:normAutofit fontScale="32500" lnSpcReduction="20000"/>
          </a:bodyPr>
          <a:lstStyle/>
          <a:p>
            <a:pPr eaLnBrk="1" hangingPunct="1">
              <a:lnSpc>
                <a:spcPct val="120000"/>
              </a:lnSpc>
              <a:spcBef>
                <a:spcPct val="15000"/>
              </a:spcBef>
            </a:pPr>
            <a:r>
              <a:rPr lang="en-US" altLang="en-US" sz="6000" b="1" dirty="0"/>
              <a:t>Electors</a:t>
            </a:r>
            <a:r>
              <a:rPr lang="en-US" altLang="en-US" sz="6000" dirty="0"/>
              <a:t> (while voting) </a:t>
            </a:r>
          </a:p>
          <a:p>
            <a:pPr eaLnBrk="1" hangingPunct="1">
              <a:lnSpc>
                <a:spcPct val="120000"/>
              </a:lnSpc>
              <a:spcBef>
                <a:spcPct val="15000"/>
              </a:spcBef>
            </a:pPr>
            <a:r>
              <a:rPr lang="en-US" altLang="en-US" sz="6000" b="1" dirty="0"/>
              <a:t>Person assisting elector </a:t>
            </a:r>
            <a:r>
              <a:rPr lang="en-US" altLang="en-US" sz="6000" dirty="0"/>
              <a:t>in voting or with curbside voting </a:t>
            </a:r>
          </a:p>
          <a:p>
            <a:pPr marL="800100" lvl="1" indent="-342900">
              <a:lnSpc>
                <a:spcPct val="120000"/>
              </a:lnSpc>
              <a:spcBef>
                <a:spcPct val="15000"/>
              </a:spcBef>
            </a:pPr>
            <a:r>
              <a:rPr lang="en-US" altLang="en-US" sz="6000" b="1" dirty="0">
                <a:solidFill>
                  <a:srgbClr val="FF0000"/>
                </a:solidFill>
              </a:rPr>
              <a:t>NO candidate </a:t>
            </a:r>
            <a:r>
              <a:rPr lang="en-US" altLang="en-US" sz="6000" dirty="0"/>
              <a:t>unless member of voter’s immediate family. </a:t>
            </a:r>
          </a:p>
          <a:p>
            <a:pPr marL="800100" lvl="1" indent="-342900">
              <a:lnSpc>
                <a:spcPct val="120000"/>
              </a:lnSpc>
              <a:spcBef>
                <a:spcPct val="15000"/>
              </a:spcBef>
            </a:pPr>
            <a:r>
              <a:rPr lang="en-US" altLang="en-US" sz="6000" b="1" dirty="0">
                <a:solidFill>
                  <a:srgbClr val="FF0000"/>
                </a:solidFill>
              </a:rPr>
              <a:t>NO</a:t>
            </a:r>
            <a:r>
              <a:rPr lang="en-US" altLang="en-US" sz="6000" dirty="0"/>
              <a:t> representative of employer or union. Record each name. </a:t>
            </a:r>
          </a:p>
          <a:p>
            <a:pPr eaLnBrk="1" hangingPunct="1">
              <a:lnSpc>
                <a:spcPct val="120000"/>
              </a:lnSpc>
              <a:spcBef>
                <a:spcPct val="15000"/>
              </a:spcBef>
            </a:pPr>
            <a:r>
              <a:rPr lang="en-US" altLang="en-US" sz="6000" b="1" dirty="0"/>
              <a:t>Children of the elector </a:t>
            </a:r>
            <a:r>
              <a:rPr lang="en-US" altLang="en-US" sz="6000" dirty="0"/>
              <a:t>(must be supervised, 15 or younger)</a:t>
            </a:r>
          </a:p>
          <a:p>
            <a:pPr eaLnBrk="1" hangingPunct="1">
              <a:lnSpc>
                <a:spcPct val="120000"/>
              </a:lnSpc>
              <a:spcBef>
                <a:spcPct val="15000"/>
              </a:spcBef>
            </a:pPr>
            <a:r>
              <a:rPr lang="en-US" altLang="en-US" sz="6000" b="1" dirty="0"/>
              <a:t>Secretary of the State’s Designees</a:t>
            </a:r>
          </a:p>
          <a:p>
            <a:pPr eaLnBrk="1" hangingPunct="1">
              <a:lnSpc>
                <a:spcPct val="120000"/>
              </a:lnSpc>
              <a:spcBef>
                <a:spcPct val="15000"/>
              </a:spcBef>
            </a:pPr>
            <a:r>
              <a:rPr lang="en-US" altLang="en-US" sz="6000" b="1" dirty="0"/>
              <a:t>News media</a:t>
            </a:r>
            <a:r>
              <a:rPr lang="en-US" altLang="en-US" sz="6000" dirty="0"/>
              <a:t> (identify themselves to moderator, no photos of any votes )</a:t>
            </a:r>
          </a:p>
          <a:p>
            <a:pPr eaLnBrk="1" hangingPunct="1">
              <a:lnSpc>
                <a:spcPct val="120000"/>
              </a:lnSpc>
              <a:spcBef>
                <a:spcPct val="15000"/>
              </a:spcBef>
            </a:pPr>
            <a:r>
              <a:rPr lang="en-US" altLang="en-US" sz="6000" b="1" dirty="0"/>
              <a:t>Registrar of Voters</a:t>
            </a:r>
          </a:p>
          <a:p>
            <a:pPr eaLnBrk="1" hangingPunct="1">
              <a:lnSpc>
                <a:spcPct val="120000"/>
              </a:lnSpc>
              <a:spcBef>
                <a:spcPct val="15000"/>
              </a:spcBef>
            </a:pPr>
            <a:r>
              <a:rPr lang="en-US" altLang="en-US" sz="6000" b="1" dirty="0"/>
              <a:t>Unofficial Checkers</a:t>
            </a:r>
          </a:p>
          <a:p>
            <a:pPr eaLnBrk="1" hangingPunct="1">
              <a:lnSpc>
                <a:spcPct val="120000"/>
              </a:lnSpc>
              <a:spcBef>
                <a:spcPct val="15000"/>
              </a:spcBef>
            </a:pPr>
            <a:r>
              <a:rPr lang="en-US" altLang="en-US" sz="6000" b="1" dirty="0"/>
              <a:t>Bake Sales</a:t>
            </a:r>
          </a:p>
          <a:p>
            <a:pPr eaLnBrk="1" hangingPunct="1">
              <a:lnSpc>
                <a:spcPct val="120000"/>
              </a:lnSpc>
              <a:spcBef>
                <a:spcPct val="15000"/>
              </a:spcBef>
            </a:pPr>
            <a:endParaRPr lang="en-US" altLang="en-US" sz="2400" dirty="0"/>
          </a:p>
        </p:txBody>
      </p:sp>
      <p:sp>
        <p:nvSpPr>
          <p:cNvPr id="7" name="Slide Number Placeholder 6"/>
          <p:cNvSpPr>
            <a:spLocks noGrp="1"/>
          </p:cNvSpPr>
          <p:nvPr>
            <p:ph type="sldNum" sz="quarter" idx="12"/>
          </p:nvPr>
        </p:nvSpPr>
        <p:spPr/>
        <p:txBody>
          <a:bodyPr>
            <a:normAutofit lnSpcReduction="10000"/>
          </a:bodyPr>
          <a:lstStyle/>
          <a:p>
            <a:pPr>
              <a:defRPr/>
            </a:pPr>
            <a:fld id="{D6A0A9E4-DA74-4819-BEC1-548E96CF34C0}" type="slidenum">
              <a:rPr lang="en-US" smtClean="0"/>
              <a:pPr>
                <a:defRPr/>
              </a:pPr>
              <a:t>11</a:t>
            </a:fld>
            <a:endParaRPr lang="en-US" dirty="0"/>
          </a:p>
        </p:txBody>
      </p:sp>
      <p:pic>
        <p:nvPicPr>
          <p:cNvPr id="8" name="Picture 7"/>
          <p:cNvPicPr>
            <a:picLocks noChangeAspect="1"/>
          </p:cNvPicPr>
          <p:nvPr/>
        </p:nvPicPr>
        <p:blipFill rotWithShape="1">
          <a:blip r:embed="rId2"/>
          <a:srcRect l="10274" t="-176"/>
          <a:stretch/>
        </p:blipFill>
        <p:spPr>
          <a:xfrm>
            <a:off x="5715000" y="4339209"/>
            <a:ext cx="3048000" cy="2129853"/>
          </a:xfrm>
          <a:prstGeom prst="rect">
            <a:avLst/>
          </a:prstGeom>
        </p:spPr>
      </p:pic>
    </p:spTree>
    <p:extLst>
      <p:ext uri="{BB962C8B-B14F-4D97-AF65-F5344CB8AC3E}">
        <p14:creationId xmlns:p14="http://schemas.microsoft.com/office/powerpoint/2010/main" val="217680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fade">
                                      <p:cBhvr>
                                        <p:cTn id="17" dur="500"/>
                                        <p:tgtEl>
                                          <p:spTgt spid="317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1" end="1"/>
                                            </p:txEl>
                                          </p:spTgt>
                                        </p:tgtEl>
                                        <p:attrNameLst>
                                          <p:attrName>style.visibility</p:attrName>
                                        </p:attrNameLst>
                                      </p:cBhvr>
                                      <p:to>
                                        <p:strVal val="visible"/>
                                      </p:to>
                                    </p:set>
                                    <p:animEffect transition="in" filter="fade">
                                      <p:cBhvr>
                                        <p:cTn id="22" dur="500"/>
                                        <p:tgtEl>
                                          <p:spTgt spid="3174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animEffect transition="in" filter="fade">
                                      <p:cBhvr>
                                        <p:cTn id="27" dur="500"/>
                                        <p:tgtEl>
                                          <p:spTgt spid="3174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47">
                                            <p:txEl>
                                              <p:pRg st="3" end="3"/>
                                            </p:txEl>
                                          </p:spTgt>
                                        </p:tgtEl>
                                        <p:attrNameLst>
                                          <p:attrName>style.visibility</p:attrName>
                                        </p:attrNameLst>
                                      </p:cBhvr>
                                      <p:to>
                                        <p:strVal val="visible"/>
                                      </p:to>
                                    </p:set>
                                    <p:animEffect transition="in" filter="fade">
                                      <p:cBhvr>
                                        <p:cTn id="32" dur="500"/>
                                        <p:tgtEl>
                                          <p:spTgt spid="3174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47">
                                            <p:txEl>
                                              <p:pRg st="4" end="4"/>
                                            </p:txEl>
                                          </p:spTgt>
                                        </p:tgtEl>
                                        <p:attrNameLst>
                                          <p:attrName>style.visibility</p:attrName>
                                        </p:attrNameLst>
                                      </p:cBhvr>
                                      <p:to>
                                        <p:strVal val="visible"/>
                                      </p:to>
                                    </p:set>
                                    <p:animEffect transition="in" filter="fade">
                                      <p:cBhvr>
                                        <p:cTn id="37" dur="500"/>
                                        <p:tgtEl>
                                          <p:spTgt spid="3174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Effect transition="in" filter="fade">
                                      <p:cBhvr>
                                        <p:cTn id="42" dur="500"/>
                                        <p:tgtEl>
                                          <p:spTgt spid="3174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47">
                                            <p:txEl>
                                              <p:pRg st="6" end="6"/>
                                            </p:txEl>
                                          </p:spTgt>
                                        </p:tgtEl>
                                        <p:attrNameLst>
                                          <p:attrName>style.visibility</p:attrName>
                                        </p:attrNameLst>
                                      </p:cBhvr>
                                      <p:to>
                                        <p:strVal val="visible"/>
                                      </p:to>
                                    </p:set>
                                    <p:animEffect transition="in" filter="fade">
                                      <p:cBhvr>
                                        <p:cTn id="47" dur="500"/>
                                        <p:tgtEl>
                                          <p:spTgt spid="3174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747">
                                            <p:txEl>
                                              <p:pRg st="7" end="7"/>
                                            </p:txEl>
                                          </p:spTgt>
                                        </p:tgtEl>
                                        <p:attrNameLst>
                                          <p:attrName>style.visibility</p:attrName>
                                        </p:attrNameLst>
                                      </p:cBhvr>
                                      <p:to>
                                        <p:strVal val="visible"/>
                                      </p:to>
                                    </p:set>
                                    <p:animEffect transition="in" filter="fade">
                                      <p:cBhvr>
                                        <p:cTn id="52" dur="500"/>
                                        <p:tgtEl>
                                          <p:spTgt spid="3174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747">
                                            <p:txEl>
                                              <p:pRg st="8" end="8"/>
                                            </p:txEl>
                                          </p:spTgt>
                                        </p:tgtEl>
                                        <p:attrNameLst>
                                          <p:attrName>style.visibility</p:attrName>
                                        </p:attrNameLst>
                                      </p:cBhvr>
                                      <p:to>
                                        <p:strVal val="visible"/>
                                      </p:to>
                                    </p:set>
                                    <p:animEffect transition="in" filter="fade">
                                      <p:cBhvr>
                                        <p:cTn id="57" dur="500"/>
                                        <p:tgtEl>
                                          <p:spTgt spid="3174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747">
                                            <p:txEl>
                                              <p:pRg st="9" end="9"/>
                                            </p:txEl>
                                          </p:spTgt>
                                        </p:tgtEl>
                                        <p:attrNameLst>
                                          <p:attrName>style.visibility</p:attrName>
                                        </p:attrNameLst>
                                      </p:cBhvr>
                                      <p:to>
                                        <p:strVal val="visible"/>
                                      </p:to>
                                    </p:set>
                                    <p:animEffect transition="in" filter="fade">
                                      <p:cBhvr>
                                        <p:cTn id="62" dur="5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86703"/>
            <a:ext cx="7886700" cy="629488"/>
          </a:xfrm>
        </p:spPr>
        <p:txBody>
          <a:bodyPr>
            <a:noAutofit/>
          </a:bodyPr>
          <a:lstStyle/>
          <a:p>
            <a:r>
              <a:rPr lang="en-US" sz="3200" dirty="0"/>
              <a:t>BALLOT  MARKING SYSTEM - SET-UP </a:t>
            </a:r>
          </a:p>
        </p:txBody>
      </p:sp>
      <p:sp>
        <p:nvSpPr>
          <p:cNvPr id="9" name="Content Placeholder 8"/>
          <p:cNvSpPr>
            <a:spLocks noGrp="1"/>
          </p:cNvSpPr>
          <p:nvPr>
            <p:ph idx="1"/>
          </p:nvPr>
        </p:nvSpPr>
        <p:spPr>
          <a:xfrm>
            <a:off x="762000" y="1447800"/>
            <a:ext cx="9277350" cy="4495800"/>
          </a:xfrm>
        </p:spPr>
        <p:txBody>
          <a:bodyPr>
            <a:normAutofit fontScale="70000" lnSpcReduction="20000"/>
          </a:bodyPr>
          <a:lstStyle/>
          <a:p>
            <a:pPr marL="0" indent="0">
              <a:buNone/>
            </a:pPr>
            <a:r>
              <a:rPr lang="en-US" b="1" u="sng" dirty="0"/>
              <a:t>BEFORE POLLS OPEN ELECTION MORNING</a:t>
            </a:r>
            <a:endParaRPr lang="en-US" sz="1200" dirty="0"/>
          </a:p>
          <a:p>
            <a:pPr marL="0" indent="0">
              <a:buNone/>
            </a:pPr>
            <a:r>
              <a:rPr lang="en-US" dirty="0"/>
              <a:t>Follow Instructions on pages 5-6 of the Election Day Manual</a:t>
            </a:r>
          </a:p>
          <a:p>
            <a:pPr lvl="0"/>
            <a:r>
              <a:rPr lang="en-US" dirty="0"/>
              <a:t>Printer &amp; computer plugged into power outlet.</a:t>
            </a:r>
          </a:p>
          <a:p>
            <a:pPr lvl="0"/>
            <a:r>
              <a:rPr lang="en-US" dirty="0"/>
              <a:t>USB cable plugged in from computer to printer.</a:t>
            </a:r>
          </a:p>
          <a:p>
            <a:pPr lvl="0"/>
            <a:r>
              <a:rPr lang="en-US" dirty="0"/>
              <a:t>Key pad and headphone plugged into computer</a:t>
            </a:r>
            <a:r>
              <a:rPr lang="en-US" dirty="0" smtClean="0"/>
              <a:t>.</a:t>
            </a:r>
          </a:p>
          <a:p>
            <a:pPr lvl="0"/>
            <a:r>
              <a:rPr lang="en-US" dirty="0" smtClean="0"/>
              <a:t>Button and Sip &amp; Puff Connection</a:t>
            </a:r>
            <a:endParaRPr lang="en-US" dirty="0"/>
          </a:p>
          <a:p>
            <a:pPr lvl="0"/>
            <a:r>
              <a:rPr lang="en-US" dirty="0"/>
              <a:t>Ensure paper tray is open, extended &amp; tray sleeve installed.</a:t>
            </a:r>
          </a:p>
          <a:p>
            <a:pPr lvl="0"/>
            <a:r>
              <a:rPr lang="en-US" dirty="0"/>
              <a:t>Load 1 plain piece of paper onto paper tray</a:t>
            </a:r>
          </a:p>
          <a:p>
            <a:pPr lvl="0"/>
            <a:r>
              <a:rPr lang="en-US" dirty="0"/>
              <a:t>Turn “On” Printer and Computer</a:t>
            </a:r>
          </a:p>
          <a:p>
            <a:pPr lvl="0"/>
            <a:r>
              <a:rPr lang="en-US" dirty="0"/>
              <a:t>Press “Print” on computer screen. </a:t>
            </a:r>
          </a:p>
          <a:p>
            <a:pPr lvl="1"/>
            <a:r>
              <a:rPr lang="en-US" sz="1800" dirty="0"/>
              <a:t>A startup report will print.</a:t>
            </a:r>
          </a:p>
          <a:p>
            <a:pPr lvl="0"/>
            <a:r>
              <a:rPr lang="en-US" dirty="0"/>
              <a:t>Press “No” on computer screen</a:t>
            </a:r>
          </a:p>
          <a:p>
            <a:pPr lvl="0"/>
            <a:r>
              <a:rPr lang="en-US" dirty="0"/>
              <a:t>Access Code 9630</a:t>
            </a:r>
          </a:p>
          <a:p>
            <a:pPr marL="0" indent="0">
              <a:buNone/>
            </a:pPr>
            <a:endParaRPr lang="en-US" dirty="0"/>
          </a:p>
        </p:txBody>
      </p:sp>
      <p:sp>
        <p:nvSpPr>
          <p:cNvPr id="3" name="Date Placeholder 2"/>
          <p:cNvSpPr>
            <a:spLocks noGrp="1"/>
          </p:cNvSpPr>
          <p:nvPr>
            <p:ph type="dt" sz="half" idx="10"/>
          </p:nvPr>
        </p:nvSpPr>
        <p:spPr/>
        <p:txBody>
          <a:bodyPr/>
          <a:lstStyle/>
          <a:p>
            <a:pPr>
              <a:defRPr/>
            </a:pPr>
            <a:fld id="{D66DE467-2B04-4F02-B00E-666385958AFC}" type="datetime1">
              <a:rPr lang="en-US" smtClean="0">
                <a:solidFill>
                  <a:prstClr val="white">
                    <a:shade val="50000"/>
                  </a:prstClr>
                </a:solidFill>
              </a:rPr>
              <a:t>9/6/2022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normAutofit lnSpcReduction="10000"/>
          </a:bodyPr>
          <a:lstStyle/>
          <a:p>
            <a:pPr>
              <a:defRPr/>
            </a:pPr>
            <a:fld id="{D6A0A9E4-DA74-4819-BEC1-548E96CF34C0}" type="slidenum">
              <a:rPr lang="en-US" smtClean="0">
                <a:solidFill>
                  <a:prstClr val="white">
                    <a:shade val="50000"/>
                  </a:prstClr>
                </a:solidFill>
              </a:rPr>
              <a:pPr>
                <a:defRPr/>
              </a:pPr>
              <a:t>12</a:t>
            </a:fld>
            <a:endParaRPr lang="en-US">
              <a:solidFill>
                <a:prstClr val="white">
                  <a:shade val="50000"/>
                </a:prstClr>
              </a:solidFill>
            </a:endParaRPr>
          </a:p>
        </p:txBody>
      </p:sp>
      <p:pic>
        <p:nvPicPr>
          <p:cNvPr id="5" name="Picture 4"/>
          <p:cNvPicPr>
            <a:picLocks noChangeAspect="1"/>
          </p:cNvPicPr>
          <p:nvPr/>
        </p:nvPicPr>
        <p:blipFill>
          <a:blip r:embed="rId2" cstate="print"/>
          <a:stretch>
            <a:fillRect/>
          </a:stretch>
        </p:blipFill>
        <p:spPr>
          <a:xfrm>
            <a:off x="8406737" y="3775826"/>
            <a:ext cx="2514599" cy="2744146"/>
          </a:xfrm>
          <a:prstGeom prst="rect">
            <a:avLst/>
          </a:prstGeom>
        </p:spPr>
      </p:pic>
      <p:pic>
        <p:nvPicPr>
          <p:cNvPr id="10" name="Picture 9"/>
          <p:cNvPicPr>
            <a:picLocks noChangeAspect="1"/>
          </p:cNvPicPr>
          <p:nvPr/>
        </p:nvPicPr>
        <p:blipFill>
          <a:blip r:embed="rId3" cstate="print"/>
          <a:stretch>
            <a:fillRect/>
          </a:stretch>
        </p:blipFill>
        <p:spPr>
          <a:xfrm>
            <a:off x="5867933" y="4213335"/>
            <a:ext cx="2407444" cy="2063524"/>
          </a:xfrm>
          <a:prstGeom prst="rect">
            <a:avLst/>
          </a:prstGeom>
        </p:spPr>
      </p:pic>
      <p:pic>
        <p:nvPicPr>
          <p:cNvPr id="11" name="Picture 10"/>
          <p:cNvPicPr>
            <a:picLocks noChangeAspect="1"/>
          </p:cNvPicPr>
          <p:nvPr/>
        </p:nvPicPr>
        <p:blipFill>
          <a:blip r:embed="rId4" cstate="print"/>
          <a:stretch>
            <a:fillRect/>
          </a:stretch>
        </p:blipFill>
        <p:spPr>
          <a:xfrm>
            <a:off x="7071655" y="1616191"/>
            <a:ext cx="1581150" cy="2238324"/>
          </a:xfrm>
          <a:prstGeom prst="rect">
            <a:avLst/>
          </a:prstGeom>
        </p:spPr>
      </p:pic>
    </p:spTree>
    <p:extLst>
      <p:ext uri="{BB962C8B-B14F-4D97-AF65-F5344CB8AC3E}">
        <p14:creationId xmlns:p14="http://schemas.microsoft.com/office/powerpoint/2010/main" val="30804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274638"/>
            <a:ext cx="8229600" cy="715962"/>
          </a:xfrm>
        </p:spPr>
        <p:txBody>
          <a:bodyPr>
            <a:noAutofit/>
          </a:bodyPr>
          <a:lstStyle/>
          <a:p>
            <a:pPr>
              <a:defRPr/>
            </a:pPr>
            <a:r>
              <a:rPr lang="en-US" sz="5400" dirty="0">
                <a:latin typeface="Bodoni MT" panose="02070603080606020203" pitchFamily="18" charset="0"/>
              </a:rPr>
              <a:t>Polling Place Signage</a:t>
            </a:r>
          </a:p>
        </p:txBody>
      </p:sp>
      <p:pic>
        <p:nvPicPr>
          <p:cNvPr id="12" name="Content Placeholder 11"/>
          <p:cNvPicPr>
            <a:picLocks noGrp="1" noChangeAspect="1"/>
          </p:cNvPicPr>
          <p:nvPr>
            <p:ph sz="half" idx="1"/>
          </p:nvPr>
        </p:nvPicPr>
        <p:blipFill>
          <a:blip r:embed="rId3"/>
          <a:stretch>
            <a:fillRect/>
          </a:stretch>
        </p:blipFill>
        <p:spPr>
          <a:xfrm>
            <a:off x="1676400" y="1601108"/>
            <a:ext cx="3500314" cy="4525963"/>
          </a:xfrm>
          <a:prstGeom prst="rect">
            <a:avLst/>
          </a:prstGeom>
        </p:spPr>
      </p:pic>
      <p:sp>
        <p:nvSpPr>
          <p:cNvPr id="7" name="Content Placeholder 6"/>
          <p:cNvSpPr>
            <a:spLocks noGrp="1"/>
          </p:cNvSpPr>
          <p:nvPr>
            <p:ph sz="half" idx="2"/>
          </p:nvPr>
        </p:nvSpPr>
        <p:spPr>
          <a:xfrm>
            <a:off x="5810054" y="2538341"/>
            <a:ext cx="3962400" cy="3274755"/>
          </a:xfrm>
          <a:solidFill>
            <a:srgbClr val="CCECFF">
              <a:alpha val="47000"/>
            </a:srgbClr>
          </a:solidFill>
          <a:ln>
            <a:solidFill>
              <a:srgbClr val="0000CC"/>
            </a:solidFill>
          </a:ln>
        </p:spPr>
        <p:txBody>
          <a:bodyPr>
            <a:normAutofit fontScale="92500" lnSpcReduction="20000"/>
          </a:bodyPr>
          <a:lstStyle/>
          <a:p>
            <a:r>
              <a:rPr lang="en-US" dirty="0">
                <a:solidFill>
                  <a:srgbClr val="0000CC"/>
                </a:solidFill>
              </a:rPr>
              <a:t>3 Easy Steps to Voting</a:t>
            </a:r>
          </a:p>
          <a:p>
            <a:r>
              <a:rPr lang="en-US" dirty="0">
                <a:solidFill>
                  <a:srgbClr val="0000CC"/>
                </a:solidFill>
              </a:rPr>
              <a:t>ID Requirements for Voters with Asterisks “*” (per HAVA)</a:t>
            </a:r>
          </a:p>
          <a:p>
            <a:r>
              <a:rPr lang="en-US" dirty="0">
                <a:solidFill>
                  <a:srgbClr val="0000CC"/>
                </a:solidFill>
              </a:rPr>
              <a:t>Voters Bill of Rights</a:t>
            </a:r>
          </a:p>
          <a:p>
            <a:r>
              <a:rPr lang="en-US" dirty="0">
                <a:solidFill>
                  <a:srgbClr val="0000CC"/>
                </a:solidFill>
              </a:rPr>
              <a:t>Instructions for Provisional Ballots (</a:t>
            </a:r>
            <a:r>
              <a:rPr lang="en-US" dirty="0">
                <a:solidFill>
                  <a:srgbClr val="FF0000"/>
                </a:solidFill>
              </a:rPr>
              <a:t>Federal Only</a:t>
            </a:r>
            <a:r>
              <a:rPr lang="en-US" dirty="0">
                <a:solidFill>
                  <a:srgbClr val="0000CC"/>
                </a:solidFill>
              </a:rPr>
              <a:t>)</a:t>
            </a:r>
          </a:p>
          <a:p>
            <a:r>
              <a:rPr lang="en-US" dirty="0">
                <a:solidFill>
                  <a:srgbClr val="0000CC"/>
                </a:solidFill>
              </a:rPr>
              <a:t>Voter ID for checker’s table.</a:t>
            </a:r>
          </a:p>
          <a:p>
            <a:r>
              <a:rPr lang="en-US" dirty="0">
                <a:solidFill>
                  <a:srgbClr val="0000CC"/>
                </a:solidFill>
              </a:rPr>
              <a:t>3 Constitution Amendment Posters (</a:t>
            </a:r>
            <a:r>
              <a:rPr lang="en-US" dirty="0">
                <a:solidFill>
                  <a:srgbClr val="FF0000"/>
                </a:solidFill>
              </a:rPr>
              <a:t>If Applicable</a:t>
            </a:r>
            <a:r>
              <a:rPr lang="en-US" dirty="0">
                <a:solidFill>
                  <a:srgbClr val="0000CC"/>
                </a:solidFill>
              </a:rPr>
              <a:t>)</a:t>
            </a:r>
          </a:p>
          <a:p>
            <a:endParaRPr lang="en-US" sz="1400" dirty="0">
              <a:solidFill>
                <a:srgbClr val="0000CC"/>
              </a:solidFill>
            </a:endParaRPr>
          </a:p>
          <a:p>
            <a:endParaRPr lang="en-US" sz="1400" dirty="0">
              <a:solidFill>
                <a:srgbClr val="0000CC"/>
              </a:solidFill>
            </a:endParaRPr>
          </a:p>
          <a:p>
            <a:pPr>
              <a:buNone/>
            </a:pPr>
            <a:endParaRPr lang="en-US" dirty="0"/>
          </a:p>
        </p:txBody>
      </p:sp>
      <p:sp>
        <p:nvSpPr>
          <p:cNvPr id="4" name="Slide Number Placeholder 3"/>
          <p:cNvSpPr>
            <a:spLocks noGrp="1"/>
          </p:cNvSpPr>
          <p:nvPr>
            <p:ph type="sldNum" sz="quarter" idx="12"/>
          </p:nvPr>
        </p:nvSpPr>
        <p:spPr/>
        <p:txBody>
          <a:bodyPr>
            <a:normAutofit lnSpcReduction="10000"/>
          </a:bodyPr>
          <a:lstStyle/>
          <a:p>
            <a:pPr>
              <a:defRPr/>
            </a:pPr>
            <a:fld id="{612D368A-8CF7-43EF-9028-13CDB3B1F375}" type="slidenum">
              <a:rPr lang="en-US" smtClean="0"/>
              <a:pPr>
                <a:defRPr/>
              </a:pPr>
              <a:t>13</a:t>
            </a:fld>
            <a:endParaRPr lang="en-US" dirty="0"/>
          </a:p>
        </p:txBody>
      </p:sp>
      <p:sp>
        <p:nvSpPr>
          <p:cNvPr id="6" name="TextBox 5"/>
          <p:cNvSpPr txBox="1"/>
          <p:nvPr/>
        </p:nvSpPr>
        <p:spPr>
          <a:xfrm>
            <a:off x="5791200" y="1725300"/>
            <a:ext cx="3951027" cy="584775"/>
          </a:xfrm>
          <a:prstGeom prst="rect">
            <a:avLst/>
          </a:prstGeom>
          <a:solidFill>
            <a:srgbClr val="CCECFF">
              <a:alpha val="50000"/>
            </a:srgbClr>
          </a:solidFill>
          <a:ln>
            <a:solidFill>
              <a:srgbClr val="0000CC"/>
            </a:solidFill>
          </a:ln>
        </p:spPr>
        <p:txBody>
          <a:bodyPr wrap="square" rtlCol="0">
            <a:spAutoFit/>
          </a:bodyPr>
          <a:lstStyle/>
          <a:p>
            <a:r>
              <a:rPr lang="en-US" sz="3200" dirty="0">
                <a:solidFill>
                  <a:srgbClr val="0000CC"/>
                </a:solidFill>
                <a:latin typeface="Calibri" pitchFamily="34" charset="0"/>
              </a:rPr>
              <a:t>At Federal Elections</a:t>
            </a:r>
          </a:p>
        </p:txBody>
      </p:sp>
    </p:spTree>
    <p:extLst>
      <p:ext uri="{BB962C8B-B14F-4D97-AF65-F5344CB8AC3E}">
        <p14:creationId xmlns:p14="http://schemas.microsoft.com/office/powerpoint/2010/main" val="20859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blip>
          <a:stretch>
            <a:fillRect/>
          </a:stretch>
        </p:blipFill>
        <p:spPr>
          <a:xfrm rot="20016075">
            <a:off x="1618476" y="54103"/>
            <a:ext cx="1752600" cy="1178795"/>
          </a:xfrm>
          <a:prstGeom prst="rect">
            <a:avLst/>
          </a:prstGeom>
          <a:ln>
            <a:noFill/>
          </a:ln>
          <a:effectLst>
            <a:softEdge rad="112500"/>
          </a:effectLst>
        </p:spPr>
      </p:pic>
      <p:sp>
        <p:nvSpPr>
          <p:cNvPr id="5" name="Title 4"/>
          <p:cNvSpPr>
            <a:spLocks noGrp="1"/>
          </p:cNvSpPr>
          <p:nvPr>
            <p:ph type="title"/>
          </p:nvPr>
        </p:nvSpPr>
        <p:spPr/>
        <p:txBody>
          <a:bodyPr>
            <a:noAutofit/>
          </a:bodyPr>
          <a:lstStyle/>
          <a:p>
            <a:pPr>
              <a:defRPr/>
            </a:pPr>
            <a:r>
              <a:rPr lang="en-US" sz="4000" dirty="0">
                <a:latin typeface="Bodoni MT" panose="02070603080606020203" pitchFamily="18" charset="0"/>
              </a:rPr>
              <a:t>POLLING PLACE MUST DISPLAY</a:t>
            </a:r>
            <a:br>
              <a:rPr lang="en-US" sz="4000" dirty="0">
                <a:latin typeface="Bodoni MT" panose="02070603080606020203" pitchFamily="18" charset="0"/>
              </a:rPr>
            </a:br>
            <a:r>
              <a:rPr lang="en-US" sz="4000" dirty="0">
                <a:latin typeface="Bodoni MT" panose="02070603080606020203" pitchFamily="18" charset="0"/>
              </a:rPr>
              <a:t> 2 SAMPLE BALLOTS</a:t>
            </a:r>
          </a:p>
        </p:txBody>
      </p:sp>
      <p:pic>
        <p:nvPicPr>
          <p:cNvPr id="62467" name="Picture 5" descr="Demo Ballot"/>
          <p:cNvPicPr>
            <a:picLocks noGrp="1" noChangeAspect="1" noChangeArrowheads="1"/>
          </p:cNvPicPr>
          <p:nvPr>
            <p:ph idx="1"/>
          </p:nvPr>
        </p:nvPicPr>
        <p:blipFill>
          <a:blip r:embed="rId3" cstate="print">
            <a:duotone>
              <a:prstClr val="black"/>
              <a:schemeClr val="accent2">
                <a:tint val="45000"/>
                <a:satMod val="400000"/>
              </a:schemeClr>
            </a:duotone>
          </a:blip>
          <a:stretch>
            <a:fillRect/>
          </a:stretch>
        </p:blipFill>
        <p:spPr>
          <a:xfrm>
            <a:off x="2275976" y="1828800"/>
            <a:ext cx="6566899" cy="4351338"/>
          </a:xfrm>
        </p:spPr>
      </p:pic>
      <p:sp>
        <p:nvSpPr>
          <p:cNvPr id="2" name="Date Placeholder 1"/>
          <p:cNvSpPr>
            <a:spLocks noGrp="1"/>
          </p:cNvSpPr>
          <p:nvPr>
            <p:ph type="dt" sz="half" idx="10"/>
          </p:nvPr>
        </p:nvSpPr>
        <p:spPr/>
        <p:txBody>
          <a:bodyPr/>
          <a:lstStyle/>
          <a:p>
            <a:pPr>
              <a:defRPr/>
            </a:pPr>
            <a:fld id="{94BB7635-0616-40C5-9AFC-01B387C88CDE}" type="datetime1">
              <a:rPr lang="en-US" smtClean="0"/>
              <a:t>9/6/2022</a:t>
            </a:fld>
            <a:endParaRPr lang="en-US" dirty="0"/>
          </a:p>
        </p:txBody>
      </p:sp>
      <p:sp>
        <p:nvSpPr>
          <p:cNvPr id="7" name="Slide Number Placeholder 6"/>
          <p:cNvSpPr>
            <a:spLocks noGrp="1"/>
          </p:cNvSpPr>
          <p:nvPr>
            <p:ph type="sldNum" sz="quarter" idx="12"/>
          </p:nvPr>
        </p:nvSpPr>
        <p:spPr/>
        <p:txBody>
          <a:bodyPr>
            <a:normAutofit lnSpcReduction="10000"/>
          </a:bodyPr>
          <a:lstStyle/>
          <a:p>
            <a:pPr>
              <a:defRPr/>
            </a:pPr>
            <a:fld id="{D6A0A9E4-DA74-4819-BEC1-548E96CF34C0}" type="slidenum">
              <a:rPr lang="en-US" smtClean="0"/>
              <a:pPr>
                <a:defRPr/>
              </a:pPr>
              <a:t>14</a:t>
            </a:fld>
            <a:endParaRPr lang="en-US" dirty="0"/>
          </a:p>
        </p:txBody>
      </p:sp>
    </p:spTree>
    <p:extLst>
      <p:ext uri="{BB962C8B-B14F-4D97-AF65-F5344CB8AC3E}">
        <p14:creationId xmlns:p14="http://schemas.microsoft.com/office/powerpoint/2010/main" val="89320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VOTER ID REQUIREMENTS</a:t>
            </a:r>
            <a:br>
              <a:rPr lang="en-US" dirty="0"/>
            </a:br>
            <a:r>
              <a:rPr lang="en-US" dirty="0"/>
              <a:t>for Checker’s Table</a:t>
            </a:r>
          </a:p>
        </p:txBody>
      </p:sp>
      <p:sp>
        <p:nvSpPr>
          <p:cNvPr id="4" name="Date Placeholder 3"/>
          <p:cNvSpPr>
            <a:spLocks noGrp="1"/>
          </p:cNvSpPr>
          <p:nvPr>
            <p:ph type="dt" sz="half" idx="10"/>
          </p:nvPr>
        </p:nvSpPr>
        <p:spPr/>
        <p:txBody>
          <a:bodyPr/>
          <a:lstStyle/>
          <a:p>
            <a:pPr>
              <a:defRPr/>
            </a:pPr>
            <a:fld id="{E5C2A918-4646-448F-8F95-4745A8DBFCA8}" type="datetime1">
              <a:rPr lang="en-US" smtClean="0">
                <a:solidFill>
                  <a:prstClr val="white">
                    <a:shade val="50000"/>
                  </a:prstClr>
                </a:solidFill>
              </a:rPr>
              <a:t>9/6/2022</a:t>
            </a:fld>
            <a:endParaRPr lang="en-US">
              <a:solidFill>
                <a:prstClr val="white">
                  <a:shade val="50000"/>
                </a:prstClr>
              </a:solidFill>
            </a:endParaRPr>
          </a:p>
        </p:txBody>
      </p:sp>
      <p:sp>
        <p:nvSpPr>
          <p:cNvPr id="6" name="Slide Number Placeholder 5"/>
          <p:cNvSpPr>
            <a:spLocks noGrp="1"/>
          </p:cNvSpPr>
          <p:nvPr>
            <p:ph type="sldNum" sz="quarter" idx="12"/>
          </p:nvPr>
        </p:nvSpPr>
        <p:spPr/>
        <p:txBody>
          <a:bodyPr>
            <a:normAutofit lnSpcReduction="10000"/>
          </a:bodyPr>
          <a:lstStyle/>
          <a:p>
            <a:pPr>
              <a:defRPr/>
            </a:pPr>
            <a:fld id="{D6A0A9E4-DA74-4819-BEC1-548E96CF34C0}" type="slidenum">
              <a:rPr lang="en-US" smtClean="0">
                <a:solidFill>
                  <a:prstClr val="white">
                    <a:shade val="50000"/>
                  </a:prstClr>
                </a:solidFill>
              </a:rPr>
              <a:pPr>
                <a:defRPr/>
              </a:pPr>
              <a:t>15</a:t>
            </a:fld>
            <a:endParaRPr lang="en-US">
              <a:solidFill>
                <a:prstClr val="white">
                  <a:shade val="50000"/>
                </a:prstClr>
              </a:solidFill>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171119632"/>
              </p:ext>
            </p:extLst>
          </p:nvPr>
        </p:nvGraphicFramePr>
        <p:xfrm>
          <a:off x="2743200" y="1828800"/>
          <a:ext cx="5630863" cy="4351338"/>
        </p:xfrm>
        <a:graphic>
          <a:graphicData uri="http://schemas.openxmlformats.org/presentationml/2006/ole">
            <mc:AlternateContent xmlns:mc="http://schemas.openxmlformats.org/markup-compatibility/2006">
              <mc:Choice xmlns:v="urn:schemas-microsoft-com:vml" Requires="v">
                <p:oleObj spid="_x0000_s1031" name="Acrobat Document" r:id="rId3" imgW="7543621" imgH="5829181" progId="AcroExch.Document.DC">
                  <p:embed/>
                </p:oleObj>
              </mc:Choice>
              <mc:Fallback>
                <p:oleObj name="Acrobat Document" r:id="rId3" imgW="7543621" imgH="5829181" progId="AcroExch.Document.DC">
                  <p:embed/>
                  <p:pic>
                    <p:nvPicPr>
                      <p:cNvPr id="0" name=""/>
                      <p:cNvPicPr/>
                      <p:nvPr/>
                    </p:nvPicPr>
                    <p:blipFill>
                      <a:blip r:embed="rId4"/>
                      <a:stretch>
                        <a:fillRect/>
                      </a:stretch>
                    </p:blipFill>
                    <p:spPr>
                      <a:xfrm>
                        <a:off x="2743200" y="1828800"/>
                        <a:ext cx="5630863" cy="4351338"/>
                      </a:xfrm>
                      <a:prstGeom prst="rect">
                        <a:avLst/>
                      </a:prstGeom>
                    </p:spPr>
                  </p:pic>
                </p:oleObj>
              </mc:Fallback>
            </mc:AlternateContent>
          </a:graphicData>
        </a:graphic>
      </p:graphicFrame>
    </p:spTree>
    <p:extLst>
      <p:ext uri="{BB962C8B-B14F-4D97-AF65-F5344CB8AC3E}">
        <p14:creationId xmlns:p14="http://schemas.microsoft.com/office/powerpoint/2010/main" val="6811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BALLOTS </a:t>
            </a:r>
          </a:p>
        </p:txBody>
      </p:sp>
      <p:sp>
        <p:nvSpPr>
          <p:cNvPr id="3" name="Content Placeholder 2"/>
          <p:cNvSpPr>
            <a:spLocks noGrp="1"/>
          </p:cNvSpPr>
          <p:nvPr>
            <p:ph idx="1"/>
          </p:nvPr>
        </p:nvSpPr>
        <p:spPr>
          <a:xfrm>
            <a:off x="677334" y="1219201"/>
            <a:ext cx="9533466" cy="4822162"/>
          </a:xfrm>
        </p:spPr>
        <p:txBody>
          <a:bodyPr>
            <a:normAutofit/>
          </a:bodyPr>
          <a:lstStyle/>
          <a:p>
            <a:endParaRPr lang="en-US" sz="2000" dirty="0"/>
          </a:p>
          <a:p>
            <a:r>
              <a:rPr lang="en-US" sz="2000" dirty="0"/>
              <a:t>Provisional Ballots are for Federal Offices only and are given to voters who cannot be found as registered.</a:t>
            </a:r>
          </a:p>
          <a:p>
            <a:r>
              <a:rPr lang="en-US" sz="2000" dirty="0"/>
              <a:t>You must send Provisional Ballots in the amount 1% of the total number of enrolled electors. 1000 Registered Voters = 10 Provisional Ballots</a:t>
            </a:r>
          </a:p>
          <a:p>
            <a:r>
              <a:rPr lang="en-US" sz="2000" dirty="0"/>
              <a:t>The moderator gives the voter an Provisional Ballot Envelope, Provisional Ballot, and records the voters information on the Provisional Ballot Inventory Form, (Form 9).</a:t>
            </a:r>
          </a:p>
          <a:p>
            <a:r>
              <a:rPr lang="en-US" sz="2000" dirty="0"/>
              <a:t>The voter completes application on the Provisional Ballot Envelope, seals and returns the envelope to the Moderator. </a:t>
            </a:r>
          </a:p>
          <a:p>
            <a:r>
              <a:rPr lang="en-US" sz="2000" dirty="0"/>
              <a:t>Registrars have ????? Days to determine whether or not to count.</a:t>
            </a:r>
          </a:p>
          <a:p>
            <a:r>
              <a:rPr lang="en-US" sz="2000" dirty="0"/>
              <a:t>Voter should be going to EDR</a:t>
            </a:r>
          </a:p>
          <a:p>
            <a:endParaRPr lang="en-US" sz="2000" dirty="0"/>
          </a:p>
          <a:p>
            <a:endParaRPr lang="en-US" sz="2000" dirty="0"/>
          </a:p>
          <a:p>
            <a:endParaRPr lang="en-US" sz="2000" dirty="0"/>
          </a:p>
          <a:p>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D6A0A9E4-DA74-4819-BEC1-548E96CF34C0}" type="slidenum">
              <a:rPr lang="en-US" smtClean="0">
                <a:solidFill>
                  <a:prstClr val="white">
                    <a:shade val="50000"/>
                  </a:prstClr>
                </a:solidFill>
              </a:rPr>
              <a:pPr>
                <a:defRPr/>
              </a:pPr>
              <a:t>16</a:t>
            </a:fld>
            <a:endParaRPr lang="en-US">
              <a:solidFill>
                <a:prstClr val="white">
                  <a:shade val="50000"/>
                </a:prstClr>
              </a:solidFill>
            </a:endParaRPr>
          </a:p>
        </p:txBody>
      </p:sp>
    </p:spTree>
    <p:extLst>
      <p:ext uri="{BB962C8B-B14F-4D97-AF65-F5344CB8AC3E}">
        <p14:creationId xmlns:p14="http://schemas.microsoft.com/office/powerpoint/2010/main" val="26522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p:cNvSpPr>
          <p:nvPr>
            <p:ph type="title"/>
          </p:nvPr>
        </p:nvSpPr>
        <p:spPr bwMode="auto"/>
        <p:txBody>
          <a:bodyPr vert="horz" wrap="square" lIns="91440" tIns="45720" rIns="91440" bIns="45720" numCol="1" rtlCol="0" anchor="t" anchorCtr="0" compatLnSpc="1">
            <a:prstTxWarp prst="textNoShape">
              <a:avLst/>
            </a:prstTxWarp>
            <a:normAutofit/>
          </a:bodyPr>
          <a:lstStyle/>
          <a:p>
            <a:pPr>
              <a:defRPr/>
            </a:pPr>
            <a:r>
              <a:rPr lang="en-US" sz="4400" dirty="0"/>
              <a:t>HAND COUNTING</a:t>
            </a:r>
          </a:p>
        </p:txBody>
      </p:sp>
      <p:sp>
        <p:nvSpPr>
          <p:cNvPr id="126979" name="Rectangle 3"/>
          <p:cNvSpPr>
            <a:spLocks noGrp="1"/>
          </p:cNvSpPr>
          <p:nvPr>
            <p:ph idx="1"/>
          </p:nvPr>
        </p:nvSpPr>
        <p:spPr>
          <a:xfrm>
            <a:off x="1523986" y="1520858"/>
            <a:ext cx="8229600" cy="5334000"/>
          </a:xfrm>
        </p:spPr>
        <p:txBody>
          <a:bodyPr>
            <a:normAutofit/>
          </a:bodyPr>
          <a:lstStyle/>
          <a:p>
            <a:endParaRPr lang="en-US" altLang="en-US" dirty="0"/>
          </a:p>
          <a:p>
            <a:endParaRPr lang="en-US" altLang="en-US" dirty="0"/>
          </a:p>
          <a:p>
            <a:r>
              <a:rPr lang="en-US" altLang="en-US" dirty="0" smtClean="0"/>
              <a:t>Voter </a:t>
            </a:r>
            <a:r>
              <a:rPr lang="en-US" altLang="en-US" dirty="0"/>
              <a:t>intent determines result.</a:t>
            </a:r>
          </a:p>
          <a:p>
            <a:r>
              <a:rPr lang="en-US" altLang="en-US" dirty="0"/>
              <a:t>Two election officials from different parties or factions count votes. If disagreement, moderator decides.</a:t>
            </a:r>
          </a:p>
          <a:p>
            <a:r>
              <a:rPr lang="en-US" altLang="en-US" dirty="0"/>
              <a:t>Ballots with write-in votes—count only votes for registered write-in candidates or for a candidate on the ballot in correct box on ballot.</a:t>
            </a:r>
          </a:p>
          <a:p>
            <a:r>
              <a:rPr lang="en-US" altLang="en-US" dirty="0"/>
              <a:t>Multiple votes for </a:t>
            </a:r>
            <a:r>
              <a:rPr lang="en-US" altLang="en-US" u="sng" dirty="0"/>
              <a:t>same</a:t>
            </a:r>
            <a:r>
              <a:rPr lang="en-US" altLang="en-US" dirty="0"/>
              <a:t> candidate in </a:t>
            </a:r>
            <a:r>
              <a:rPr lang="en-US" altLang="en-US" u="sng" dirty="0"/>
              <a:t>same</a:t>
            </a:r>
            <a:r>
              <a:rPr lang="en-US" altLang="en-US" dirty="0"/>
              <a:t> race count as just </a:t>
            </a:r>
            <a:r>
              <a:rPr lang="en-US" altLang="en-US" b="1" u="sng" dirty="0"/>
              <a:t>one</a:t>
            </a:r>
            <a:r>
              <a:rPr lang="en-US" altLang="en-US" dirty="0"/>
              <a:t> vote.</a:t>
            </a:r>
          </a:p>
          <a:p>
            <a:r>
              <a:rPr lang="en-US" altLang="en-US" dirty="0"/>
              <a:t>Record on tally sheets.</a:t>
            </a:r>
          </a:p>
          <a:p>
            <a:r>
              <a:rPr lang="en-US" altLang="en-US" b="1" dirty="0"/>
              <a:t>DO NOT Put the ballot back through the tabulator!</a:t>
            </a:r>
          </a:p>
          <a:p>
            <a:endParaRPr lang="en-US" altLang="en-US" dirty="0"/>
          </a:p>
          <a:p>
            <a:endParaRPr lang="en-US" altLang="en-US" dirty="0"/>
          </a:p>
        </p:txBody>
      </p:sp>
      <p:sp>
        <p:nvSpPr>
          <p:cNvPr id="4" name="Slide Number Placeholder 3"/>
          <p:cNvSpPr>
            <a:spLocks noGrp="1"/>
          </p:cNvSpPr>
          <p:nvPr>
            <p:ph type="sldNum" sz="quarter" idx="12"/>
          </p:nvPr>
        </p:nvSpPr>
        <p:spPr/>
        <p:txBody>
          <a:bodyPr>
            <a:normAutofit lnSpcReduction="10000"/>
          </a:bodyPr>
          <a:lstStyle/>
          <a:p>
            <a:pPr>
              <a:defRPr/>
            </a:pPr>
            <a:fld id="{D6A0A9E4-DA74-4819-BEC1-548E96CF34C0}" type="slidenum">
              <a:rPr lang="en-US" smtClean="0"/>
              <a:pPr>
                <a:defRPr/>
              </a:pPr>
              <a:t>17</a:t>
            </a:fld>
            <a:endParaRPr lang="en-US"/>
          </a:p>
        </p:txBody>
      </p:sp>
      <p:pic>
        <p:nvPicPr>
          <p:cNvPr id="8" name="Picture 7"/>
          <p:cNvPicPr>
            <a:picLocks noChangeAspect="1"/>
          </p:cNvPicPr>
          <p:nvPr/>
        </p:nvPicPr>
        <p:blipFill>
          <a:blip r:embed="rId2"/>
          <a:stretch>
            <a:fillRect/>
          </a:stretch>
        </p:blipFill>
        <p:spPr>
          <a:xfrm>
            <a:off x="6858000" y="1164185"/>
            <a:ext cx="912520" cy="1242292"/>
          </a:xfrm>
          <a:prstGeom prst="rect">
            <a:avLst/>
          </a:prstGeom>
        </p:spPr>
      </p:pic>
    </p:spTree>
    <p:extLst>
      <p:ext uri="{BB962C8B-B14F-4D97-AF65-F5344CB8AC3E}">
        <p14:creationId xmlns:p14="http://schemas.microsoft.com/office/powerpoint/2010/main" val="152398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436" y="228600"/>
            <a:ext cx="6281928" cy="853122"/>
          </a:xfrm>
        </p:spPr>
        <p:txBody>
          <a:bodyPr/>
          <a:lstStyle/>
          <a:p>
            <a:r>
              <a:rPr lang="en-US" dirty="0"/>
              <a:t>Election Day Registration</a:t>
            </a:r>
          </a:p>
        </p:txBody>
      </p:sp>
      <p:sp>
        <p:nvSpPr>
          <p:cNvPr id="3" name="Content Placeholder 2"/>
          <p:cNvSpPr>
            <a:spLocks noGrp="1"/>
          </p:cNvSpPr>
          <p:nvPr>
            <p:ph idx="1"/>
          </p:nvPr>
        </p:nvSpPr>
        <p:spPr>
          <a:xfrm>
            <a:off x="762000" y="1219199"/>
            <a:ext cx="10058400" cy="5334001"/>
          </a:xfrm>
        </p:spPr>
        <p:txBody>
          <a:bodyPr>
            <a:normAutofit fontScale="92500" lnSpcReduction="20000"/>
          </a:bodyPr>
          <a:lstStyle/>
          <a:p>
            <a:pPr marL="0" indent="0" algn="ctr">
              <a:buNone/>
            </a:pPr>
            <a:r>
              <a:rPr lang="en-US" b="1" u="sng" dirty="0"/>
              <a:t>Election Day Registration takes place only during General Elections. </a:t>
            </a:r>
            <a:endParaRPr lang="en-US" b="1" dirty="0"/>
          </a:p>
          <a:p>
            <a:r>
              <a:rPr lang="en-US" dirty="0">
                <a:latin typeface="Arial Narrow" panose="020B0606020202030204" pitchFamily="34" charset="0"/>
              </a:rPr>
              <a:t>Citizens will need to prove both identity as well as residency on the day of the election.</a:t>
            </a:r>
          </a:p>
          <a:p>
            <a:r>
              <a:rPr lang="en-US" dirty="0">
                <a:latin typeface="Arial Narrow" panose="020B0606020202030204" pitchFamily="34" charset="0"/>
              </a:rPr>
              <a:t>Only voters who are unregistered, registered in a different town or in off status in your town may register that day. You may want to use a greeter to redirect registered or inactive voters to the proper polling place.  </a:t>
            </a:r>
          </a:p>
          <a:p>
            <a:r>
              <a:rPr lang="en-US" dirty="0">
                <a:latin typeface="Arial Narrow" panose="020B0606020202030204" pitchFamily="34" charset="0"/>
              </a:rPr>
              <a:t>The EDR location is not a polling place, however the 75ft rule still applies.</a:t>
            </a:r>
          </a:p>
          <a:p>
            <a:r>
              <a:rPr lang="en-US" dirty="0" smtClean="0">
                <a:latin typeface="Arial Narrow" panose="020B0606020202030204" pitchFamily="34" charset="0"/>
              </a:rPr>
              <a:t>An </a:t>
            </a:r>
            <a:r>
              <a:rPr lang="en-US" dirty="0">
                <a:latin typeface="Arial Narrow" panose="020B0606020202030204" pitchFamily="34" charset="0"/>
              </a:rPr>
              <a:t>IVS machine must be set-up and ready to use that day.</a:t>
            </a:r>
          </a:p>
          <a:p>
            <a:r>
              <a:rPr lang="en-US" dirty="0">
                <a:latin typeface="Arial Narrow" panose="020B0606020202030204" pitchFamily="34" charset="0"/>
              </a:rPr>
              <a:t>Make sure your EDR location can handle a large turnout on Election Day. Also, make sure your location has access to CVRS. </a:t>
            </a:r>
          </a:p>
          <a:p>
            <a:r>
              <a:rPr lang="en-US" dirty="0">
                <a:latin typeface="Arial Narrow" panose="020B0606020202030204" pitchFamily="34" charset="0"/>
              </a:rPr>
              <a:t>Contact SOTS to find out how many how many connections to CVRS you are allowed.</a:t>
            </a:r>
          </a:p>
          <a:p>
            <a:r>
              <a:rPr lang="en-US" dirty="0">
                <a:latin typeface="Arial Narrow" panose="020B0606020202030204" pitchFamily="34" charset="0"/>
              </a:rPr>
              <a:t>You will need to have an educated guess on what your turnout will be that day. Do you have a college in town, or an active organization what will try to turn out the vote?</a:t>
            </a:r>
          </a:p>
          <a:p>
            <a:r>
              <a:rPr lang="en-US" dirty="0">
                <a:latin typeface="Arial Narrow" panose="020B0606020202030204" pitchFamily="34" charset="0"/>
              </a:rPr>
              <a:t>Make sure that you have given SOTS the correct phone number so that towns can cross check during the day.</a:t>
            </a:r>
          </a:p>
          <a:p>
            <a:r>
              <a:rPr lang="en-US" dirty="0">
                <a:latin typeface="Arial Narrow" panose="020B0606020202030204" pitchFamily="34" charset="0"/>
              </a:rPr>
              <a:t>Completed ballots are to be brought to your counting location by members of opposing parties. </a:t>
            </a:r>
          </a:p>
        </p:txBody>
      </p:sp>
    </p:spTree>
    <p:extLst>
      <p:ext uri="{BB962C8B-B14F-4D97-AF65-F5344CB8AC3E}">
        <p14:creationId xmlns:p14="http://schemas.microsoft.com/office/powerpoint/2010/main" val="78177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Day Registration Cont.</a:t>
            </a:r>
          </a:p>
        </p:txBody>
      </p:sp>
      <p:sp>
        <p:nvSpPr>
          <p:cNvPr id="3" name="Content Placeholder 2"/>
          <p:cNvSpPr>
            <a:spLocks noGrp="1"/>
          </p:cNvSpPr>
          <p:nvPr>
            <p:ph idx="1"/>
          </p:nvPr>
        </p:nvSpPr>
        <p:spPr>
          <a:xfrm>
            <a:off x="677334" y="1270000"/>
            <a:ext cx="8596668" cy="2311399"/>
          </a:xfrm>
        </p:spPr>
        <p:txBody>
          <a:bodyPr>
            <a:normAutofit lnSpcReduction="10000"/>
          </a:bodyPr>
          <a:lstStyle/>
          <a:p>
            <a:pPr marL="0" indent="0">
              <a:buNone/>
            </a:pPr>
            <a:endParaRPr lang="en-US" sz="1600" dirty="0"/>
          </a:p>
          <a:p>
            <a:r>
              <a:rPr lang="en-US" sz="1600" dirty="0"/>
              <a:t>Make sure to have a dedicated phone line for outgoing calls from other towns. </a:t>
            </a:r>
          </a:p>
          <a:p>
            <a:r>
              <a:rPr lang="en-US" sz="1600" dirty="0"/>
              <a:t>Revisit your EDR plan each year as you will may not need the same amount of staff for a Presidential Election vs. a Municipal Election. </a:t>
            </a:r>
          </a:p>
          <a:p>
            <a:endParaRPr lang="en-US" sz="1600" dirty="0"/>
          </a:p>
          <a:p>
            <a:r>
              <a:rPr lang="en-US" dirty="0"/>
              <a:t>The goal is to be prepared for this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590800"/>
            <a:ext cx="6235085" cy="4154464"/>
          </a:xfrm>
          <a:prstGeom prst="rect">
            <a:avLst/>
          </a:prstGeom>
        </p:spPr>
      </p:pic>
      <p:sp>
        <p:nvSpPr>
          <p:cNvPr id="5" name="Right Arrow 4"/>
          <p:cNvSpPr/>
          <p:nvPr/>
        </p:nvSpPr>
        <p:spPr>
          <a:xfrm>
            <a:off x="3352800" y="35813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0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9B44DF-3663-41A4-A62E-7E2D473B8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0"/>
            <a:ext cx="6154882" cy="6781800"/>
          </a:xfrm>
          <a:prstGeom prst="rect">
            <a:avLst/>
          </a:prstGeom>
        </p:spPr>
      </p:pic>
    </p:spTree>
    <p:extLst>
      <p:ext uri="{BB962C8B-B14F-4D97-AF65-F5344CB8AC3E}">
        <p14:creationId xmlns:p14="http://schemas.microsoft.com/office/powerpoint/2010/main" val="260210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11FB88-4C56-4C46-A13A-528B10B15E47}"/>
              </a:ext>
            </a:extLst>
          </p:cNvPr>
          <p:cNvSpPr>
            <a:spLocks noGrp="1"/>
          </p:cNvSpPr>
          <p:nvPr>
            <p:ph type="title"/>
          </p:nvPr>
        </p:nvSpPr>
        <p:spPr>
          <a:xfrm>
            <a:off x="1143000" y="304800"/>
            <a:ext cx="4453128" cy="853122"/>
          </a:xfrm>
        </p:spPr>
        <p:txBody>
          <a:bodyPr/>
          <a:lstStyle/>
          <a:p>
            <a:r>
              <a:rPr lang="en-US" dirty="0"/>
              <a:t>EDR Line</a:t>
            </a:r>
          </a:p>
        </p:txBody>
      </p:sp>
      <p:sp>
        <p:nvSpPr>
          <p:cNvPr id="3" name="Content Placeholder 2">
            <a:extLst>
              <a:ext uri="{FF2B5EF4-FFF2-40B4-BE49-F238E27FC236}">
                <a16:creationId xmlns="" xmlns:a16="http://schemas.microsoft.com/office/drawing/2014/main" id="{14929E79-751B-48B4-8E39-1532144E8CD7}"/>
              </a:ext>
            </a:extLst>
          </p:cNvPr>
          <p:cNvSpPr>
            <a:spLocks noGrp="1"/>
          </p:cNvSpPr>
          <p:nvPr>
            <p:ph idx="1"/>
          </p:nvPr>
        </p:nvSpPr>
        <p:spPr>
          <a:xfrm>
            <a:off x="381000" y="1828800"/>
            <a:ext cx="10823057" cy="4521200"/>
          </a:xfrm>
        </p:spPr>
        <p:txBody>
          <a:bodyPr>
            <a:normAutofit fontScale="92500" lnSpcReduction="20000"/>
          </a:bodyPr>
          <a:lstStyle/>
          <a:p>
            <a:r>
              <a:rPr lang="en-US" dirty="0"/>
              <a:t>What are ways to try and eliminate long lines that can form during the EDR process?</a:t>
            </a:r>
          </a:p>
          <a:p>
            <a:endParaRPr lang="en-US" dirty="0"/>
          </a:p>
          <a:p>
            <a:r>
              <a:rPr lang="en-US" dirty="0"/>
              <a:t>Use a triage system for your EDR location. Have the public check-in at a station prior to getting in line to make sure they are not currently an active or inactive elector in your town. If you have the citizen fill out the voter card, have an area where they can do that prior to getting into line</a:t>
            </a:r>
          </a:p>
          <a:p>
            <a:endParaRPr lang="en-US" dirty="0"/>
          </a:p>
          <a:p>
            <a:r>
              <a:rPr lang="en-US" dirty="0"/>
              <a:t>Have a worker walking the line and checking the citizen’s ID’s that they have brought with them, making sure the ID covers both IDENITY and RESIDENCY.</a:t>
            </a:r>
          </a:p>
          <a:p>
            <a:pPr marL="0" indent="0">
              <a:buNone/>
            </a:pPr>
            <a:r>
              <a:rPr lang="en-US" dirty="0"/>
              <a:t> </a:t>
            </a:r>
          </a:p>
          <a:p>
            <a:r>
              <a:rPr lang="en-US" dirty="0"/>
              <a:t>Add additional CVRS processing stations during the election if necessary. Make sure to check with SOTS to know how many connections that you have to the state system so that you don’t knock yourself off of CVRS.</a:t>
            </a:r>
          </a:p>
          <a:p>
            <a:endParaRPr lang="en-US" dirty="0"/>
          </a:p>
          <a:p>
            <a:endParaRPr lang="en-US" dirty="0"/>
          </a:p>
        </p:txBody>
      </p:sp>
    </p:spTree>
    <p:extLst>
      <p:ext uri="{BB962C8B-B14F-4D97-AF65-F5344CB8AC3E}">
        <p14:creationId xmlns:p14="http://schemas.microsoft.com/office/powerpoint/2010/main" val="16272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25E36D0-B569-4EB6-A408-793BCC69837A}"/>
              </a:ext>
            </a:extLst>
          </p:cNvPr>
          <p:cNvPicPr>
            <a:picLocks noChangeAspect="1"/>
          </p:cNvPicPr>
          <p:nvPr/>
        </p:nvPicPr>
        <p:blipFill>
          <a:blip r:embed="rId2"/>
          <a:stretch>
            <a:fillRect/>
          </a:stretch>
        </p:blipFill>
        <p:spPr>
          <a:xfrm>
            <a:off x="1950252" y="863098"/>
            <a:ext cx="6967245" cy="4744941"/>
          </a:xfrm>
          <a:prstGeom prst="rect">
            <a:avLst/>
          </a:prstGeom>
          <a:gradFill flip="none"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path path="circle">
              <a:fillToRect l="100000" t="100000"/>
            </a:path>
            <a:tileRect r="-100000" b="-100000"/>
          </a:gradFill>
        </p:spPr>
      </p:pic>
      <p:sp>
        <p:nvSpPr>
          <p:cNvPr id="8" name="TextBox 7">
            <a:extLst>
              <a:ext uri="{FF2B5EF4-FFF2-40B4-BE49-F238E27FC236}">
                <a16:creationId xmlns="" xmlns:a16="http://schemas.microsoft.com/office/drawing/2014/main" id="{E9C2B47E-6EFA-430F-9AF3-0AA847B3D0ED}"/>
              </a:ext>
            </a:extLst>
          </p:cNvPr>
          <p:cNvSpPr txBox="1"/>
          <p:nvPr/>
        </p:nvSpPr>
        <p:spPr>
          <a:xfrm rot="717101">
            <a:off x="5638800" y="2800614"/>
            <a:ext cx="5209822" cy="1200329"/>
          </a:xfrm>
          <a:prstGeom prst="rect">
            <a:avLst/>
          </a:prstGeom>
          <a:solidFill>
            <a:schemeClr val="accent4">
              <a:lumMod val="60000"/>
              <a:lumOff val="40000"/>
            </a:schemeClr>
          </a:solidFill>
        </p:spPr>
        <p:txBody>
          <a:bodyPr wrap="square" rtlCol="0">
            <a:spAutoFit/>
          </a:bodyPr>
          <a:lstStyle/>
          <a:p>
            <a:r>
              <a:rPr lang="en-US" dirty="0"/>
              <a:t>You can create your own forms to send people out of EDR to the polls or from poll to poll. This can help cut down on confusion and more calls to your office.</a:t>
            </a:r>
          </a:p>
        </p:txBody>
      </p:sp>
    </p:spTree>
    <p:extLst>
      <p:ext uri="{BB962C8B-B14F-4D97-AF65-F5344CB8AC3E}">
        <p14:creationId xmlns:p14="http://schemas.microsoft.com/office/powerpoint/2010/main" val="213860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92783"/>
            <a:ext cx="5943600" cy="854074"/>
          </a:xfrm>
        </p:spPr>
        <p:txBody>
          <a:bodyPr/>
          <a:lstStyle/>
          <a:p>
            <a:pPr algn="ctr"/>
            <a:r>
              <a:rPr lang="en-US" dirty="0"/>
              <a:t>EMS Setup </a:t>
            </a:r>
          </a:p>
        </p:txBody>
      </p:sp>
      <p:sp>
        <p:nvSpPr>
          <p:cNvPr id="4" name="Content Placeholder 3"/>
          <p:cNvSpPr>
            <a:spLocks noGrp="1"/>
          </p:cNvSpPr>
          <p:nvPr>
            <p:ph sz="half" idx="1"/>
          </p:nvPr>
        </p:nvSpPr>
        <p:spPr>
          <a:xfrm>
            <a:off x="838200" y="1140903"/>
            <a:ext cx="5181600" cy="5036060"/>
          </a:xfrm>
        </p:spPr>
        <p:txBody>
          <a:bodyPr>
            <a:normAutofit/>
          </a:bodyPr>
          <a:lstStyle/>
          <a:p>
            <a:pPr marL="0" indent="0" algn="ctr">
              <a:buNone/>
            </a:pPr>
            <a:endParaRPr lang="en-US" dirty="0"/>
          </a:p>
          <a:p>
            <a:pPr marL="0" indent="0" algn="ctr">
              <a:buNone/>
            </a:pPr>
            <a:r>
              <a:rPr lang="en-US" dirty="0"/>
              <a:t>Town Clerks &amp; SOTS</a:t>
            </a:r>
          </a:p>
          <a:p>
            <a:pPr marL="0" indent="0" algn="ctr">
              <a:buNone/>
            </a:pPr>
            <a:endParaRPr lang="en-US" dirty="0"/>
          </a:p>
          <a:p>
            <a:r>
              <a:rPr lang="en-US" dirty="0"/>
              <a:t>Primary Created in EMS by </a:t>
            </a:r>
            <a:r>
              <a:rPr lang="en-US" dirty="0">
                <a:solidFill>
                  <a:srgbClr val="FF0000"/>
                </a:solidFill>
              </a:rPr>
              <a:t>SOTS</a:t>
            </a:r>
          </a:p>
          <a:p>
            <a:r>
              <a:rPr lang="en-US" dirty="0"/>
              <a:t>Offices assigned to Primary by </a:t>
            </a:r>
            <a:r>
              <a:rPr lang="en-US" dirty="0">
                <a:solidFill>
                  <a:srgbClr val="7030A0"/>
                </a:solidFill>
              </a:rPr>
              <a:t>SOTS</a:t>
            </a:r>
          </a:p>
          <a:p>
            <a:r>
              <a:rPr lang="en-US" dirty="0"/>
              <a:t>Candidates added to Primary by </a:t>
            </a:r>
            <a:r>
              <a:rPr lang="en-US" dirty="0">
                <a:solidFill>
                  <a:srgbClr val="7030A0"/>
                </a:solidFill>
              </a:rPr>
              <a:t>SOTS</a:t>
            </a:r>
          </a:p>
          <a:p>
            <a:r>
              <a:rPr lang="en-US" dirty="0"/>
              <a:t>Certification of Ballot Ordered this can to be done by both Town Clerk or ROV’S for primaries. Email to: jessica.gelin@ct.gov</a:t>
            </a:r>
          </a:p>
          <a:p>
            <a:endParaRPr lang="en-US" dirty="0"/>
          </a:p>
        </p:txBody>
      </p:sp>
      <p:sp>
        <p:nvSpPr>
          <p:cNvPr id="5" name="Content Placeholder 4"/>
          <p:cNvSpPr>
            <a:spLocks noGrp="1"/>
          </p:cNvSpPr>
          <p:nvPr>
            <p:ph sz="half" idx="2"/>
          </p:nvPr>
        </p:nvSpPr>
        <p:spPr>
          <a:xfrm>
            <a:off x="6019800" y="1352811"/>
            <a:ext cx="5334000" cy="4824152"/>
          </a:xfrm>
        </p:spPr>
        <p:txBody>
          <a:bodyPr>
            <a:normAutofit/>
          </a:bodyPr>
          <a:lstStyle/>
          <a:p>
            <a:pPr marL="0" indent="0" algn="ctr">
              <a:buNone/>
            </a:pPr>
            <a:endParaRPr lang="en-US" dirty="0"/>
          </a:p>
          <a:p>
            <a:pPr marL="0" indent="0" algn="ctr">
              <a:buNone/>
            </a:pPr>
            <a:r>
              <a:rPr lang="en-US" dirty="0"/>
              <a:t>ROVS</a:t>
            </a:r>
          </a:p>
          <a:p>
            <a:r>
              <a:rPr lang="en-US" dirty="0"/>
              <a:t>Assigned Polling Places to Primary </a:t>
            </a:r>
          </a:p>
          <a:p>
            <a:pPr lvl="1"/>
            <a:r>
              <a:rPr lang="en-US" dirty="0"/>
              <a:t>Add or change polling locations if necessary.  Make sure to notify SOTS.</a:t>
            </a:r>
          </a:p>
          <a:p>
            <a:r>
              <a:rPr lang="en-US" dirty="0"/>
              <a:t>Assign a Head Moderator to the Primary</a:t>
            </a:r>
          </a:p>
          <a:p>
            <a:pPr lvl="1"/>
            <a:r>
              <a:rPr lang="en-US" dirty="0"/>
              <a:t>You may assign moderators, data entry, etc., and provide password</a:t>
            </a:r>
          </a:p>
          <a:p>
            <a:endParaRPr lang="en-US" dirty="0"/>
          </a:p>
        </p:txBody>
      </p:sp>
      <p:sp>
        <p:nvSpPr>
          <p:cNvPr id="3" name="Slide Number Placeholder 2">
            <a:extLst>
              <a:ext uri="{FF2B5EF4-FFF2-40B4-BE49-F238E27FC236}">
                <a16:creationId xmlns:a16="http://schemas.microsoft.com/office/drawing/2014/main" xmlns="" id="{3E33D661-4B3B-4E7E-A40C-28B62FE7E068}"/>
              </a:ext>
            </a:extLst>
          </p:cNvPr>
          <p:cNvSpPr>
            <a:spLocks noGrp="1"/>
          </p:cNvSpPr>
          <p:nvPr>
            <p:ph type="sldNum" sz="quarter" idx="12"/>
          </p:nvPr>
        </p:nvSpPr>
        <p:spPr/>
        <p:txBody>
          <a:bodyPr>
            <a:normAutofit lnSpcReduction="10000"/>
          </a:bodyPr>
          <a:lstStyle/>
          <a:p>
            <a:fld id="{8A7A6979-0714-4377-B894-6BE4C2D6E202}" type="slidenum">
              <a:rPr lang="en-US" smtClean="0"/>
              <a:t>22</a:t>
            </a:fld>
            <a:endParaRPr lang="en-US" dirty="0"/>
          </a:p>
        </p:txBody>
      </p:sp>
    </p:spTree>
    <p:extLst>
      <p:ext uri="{BB962C8B-B14F-4D97-AF65-F5344CB8AC3E}">
        <p14:creationId xmlns:p14="http://schemas.microsoft.com/office/powerpoint/2010/main" val="335470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Procedures</a:t>
            </a:r>
          </a:p>
        </p:txBody>
      </p:sp>
      <p:sp>
        <p:nvSpPr>
          <p:cNvPr id="3" name="Content Placeholder 2"/>
          <p:cNvSpPr>
            <a:spLocks noGrp="1"/>
          </p:cNvSpPr>
          <p:nvPr>
            <p:ph idx="1"/>
          </p:nvPr>
        </p:nvSpPr>
        <p:spPr/>
        <p:txBody>
          <a:bodyPr>
            <a:normAutofit/>
          </a:bodyPr>
          <a:lstStyle/>
          <a:p>
            <a:r>
              <a:rPr lang="en-US" sz="1600" dirty="0"/>
              <a:t>A recanvas of an election can take place if either The moderator (or head moderator in towns divided into voting districts) may call for a recanvas of the machine counted ballots, and/or the hand counted ballots, and/or absentee ballots and/or write-in ballots if he determines there is a </a:t>
            </a:r>
            <a:r>
              <a:rPr lang="en-US" sz="1600" u="sng" dirty="0"/>
              <a:t>discrepancy</a:t>
            </a:r>
            <a:r>
              <a:rPr lang="en-US" sz="1600" dirty="0"/>
              <a:t> in the returns of any voting district in an election or primary. (§ 9-311) </a:t>
            </a:r>
          </a:p>
          <a:p>
            <a:endParaRPr lang="en-US" dirty="0"/>
          </a:p>
          <a:p>
            <a:r>
              <a:rPr lang="en-US" dirty="0"/>
              <a:t>Or</a:t>
            </a:r>
          </a:p>
          <a:p>
            <a:pPr marL="0" indent="0">
              <a:buNone/>
            </a:pPr>
            <a:endParaRPr lang="en-US" dirty="0"/>
          </a:p>
          <a:p>
            <a:r>
              <a:rPr lang="en-US" sz="1600" dirty="0"/>
              <a:t>Or after any election or primary, when the plurality of the winning candidate for an office is 1 ½ of 1 percent or less than twenty votes are separating both the winning and defeated candidate for office. </a:t>
            </a:r>
          </a:p>
          <a:p>
            <a:pPr marL="0" indent="0">
              <a:buNone/>
            </a:pPr>
            <a:endParaRPr lang="en-US" dirty="0"/>
          </a:p>
        </p:txBody>
      </p:sp>
    </p:spTree>
    <p:extLst>
      <p:ext uri="{BB962C8B-B14F-4D97-AF65-F5344CB8AC3E}">
        <p14:creationId xmlns:p14="http://schemas.microsoft.com/office/powerpoint/2010/main" val="2258923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Cont.</a:t>
            </a:r>
          </a:p>
        </p:txBody>
      </p:sp>
      <p:sp>
        <p:nvSpPr>
          <p:cNvPr id="3" name="Content Placeholder 2"/>
          <p:cNvSpPr>
            <a:spLocks noGrp="1"/>
          </p:cNvSpPr>
          <p:nvPr>
            <p:ph idx="1"/>
          </p:nvPr>
        </p:nvSpPr>
        <p:spPr/>
        <p:txBody>
          <a:bodyPr>
            <a:normAutofit fontScale="92500" lnSpcReduction="10000"/>
          </a:bodyPr>
          <a:lstStyle/>
          <a:p>
            <a:r>
              <a:rPr lang="en-US" sz="1600" dirty="0"/>
              <a:t>In a District / Statewide recanvas, the Secretary of the State will notify the Town Clerk who will intern notify the Head Moderator.</a:t>
            </a:r>
          </a:p>
          <a:p>
            <a:r>
              <a:rPr lang="en-US" sz="1600" dirty="0"/>
              <a:t>In a municipal or Single District race the Town Clerk will inform the Head Moderator.</a:t>
            </a:r>
          </a:p>
          <a:p>
            <a:r>
              <a:rPr lang="en-US" sz="1600" dirty="0"/>
              <a:t>It is the Head Moderator who will notify the candidates, town chairmen and recanvas officials that are needed that a recanvas will be conducted. This is to be done in writing. </a:t>
            </a:r>
          </a:p>
          <a:p>
            <a:endParaRPr lang="en-US" sz="1600" dirty="0"/>
          </a:p>
          <a:p>
            <a:endParaRPr lang="en-US" sz="1600" dirty="0"/>
          </a:p>
          <a:p>
            <a:r>
              <a:rPr lang="en-US" sz="1600" b="1" cap="all" dirty="0"/>
              <a:t>RECANVASS OFFICIALS</a:t>
            </a:r>
          </a:p>
          <a:p>
            <a:r>
              <a:rPr lang="en-US" sz="1600" dirty="0" err="1"/>
              <a:t>Recanvass</a:t>
            </a:r>
            <a:r>
              <a:rPr lang="en-US" sz="1600" dirty="0"/>
              <a:t> officials are:  the moderator, the registrars of voters (or the registrar of voters, in a primary); at least two official checkers of opposing political parties (or opposing sides, in a primary); at least two absentee ballot counters of opposing political parties who served at such election (or opposing sides in a primary); and at least two ballot clerks of opposing political parties.  Although not a </a:t>
            </a:r>
            <a:r>
              <a:rPr lang="en-US" sz="1600" dirty="0" err="1"/>
              <a:t>recanvass</a:t>
            </a:r>
            <a:r>
              <a:rPr lang="en-US" sz="1600" dirty="0"/>
              <a:t> official, the town clerk may be involved to ensure the appropriate materials (that have been in the possession of the town clerk) have been delivered for use during the </a:t>
            </a:r>
            <a:r>
              <a:rPr lang="en-US" sz="1600" dirty="0" err="1"/>
              <a:t>recanvass</a:t>
            </a:r>
            <a:r>
              <a:rPr lang="en-US" sz="1600" dirty="0"/>
              <a:t>.  </a:t>
            </a:r>
            <a:r>
              <a:rPr lang="en-US" sz="1600" cap="all" dirty="0"/>
              <a:t>	</a:t>
            </a:r>
            <a:endParaRPr lang="en-US" sz="1600" dirty="0"/>
          </a:p>
          <a:p>
            <a:endParaRPr lang="en-US" sz="1600" dirty="0"/>
          </a:p>
        </p:txBody>
      </p:sp>
    </p:spTree>
    <p:extLst>
      <p:ext uri="{BB962C8B-B14F-4D97-AF65-F5344CB8AC3E}">
        <p14:creationId xmlns:p14="http://schemas.microsoft.com/office/powerpoint/2010/main" val="2411520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348728" cy="853122"/>
          </a:xfrm>
        </p:spPr>
        <p:txBody>
          <a:bodyPr/>
          <a:lstStyle/>
          <a:p>
            <a:r>
              <a:rPr lang="en-US" dirty="0"/>
              <a:t>Recanvas Cont.</a:t>
            </a:r>
          </a:p>
        </p:txBody>
      </p:sp>
      <p:sp>
        <p:nvSpPr>
          <p:cNvPr id="3" name="Content Placeholder 2"/>
          <p:cNvSpPr>
            <a:spLocks noGrp="1"/>
          </p:cNvSpPr>
          <p:nvPr>
            <p:ph idx="1"/>
          </p:nvPr>
        </p:nvSpPr>
        <p:spPr>
          <a:xfrm>
            <a:off x="1828800" y="1219200"/>
            <a:ext cx="8382000" cy="5410200"/>
          </a:xfrm>
        </p:spPr>
        <p:txBody>
          <a:bodyPr>
            <a:normAutofit fontScale="70000" lnSpcReduction="20000"/>
          </a:bodyPr>
          <a:lstStyle/>
          <a:p>
            <a:r>
              <a:rPr lang="en-US" sz="1600" cap="all" dirty="0"/>
              <a:t>Require Town clerk and / or registrar of voters to </a:t>
            </a:r>
            <a:r>
              <a:rPr lang="en-US" sz="1600" u="sng" cap="all" dirty="0"/>
              <a:t>bring (dependent on who has the material):</a:t>
            </a:r>
            <a:r>
              <a:rPr lang="en-US" sz="1600" cap="all" dirty="0"/>
              <a:t> </a:t>
            </a:r>
          </a:p>
          <a:p>
            <a:r>
              <a:rPr lang="en-US" sz="1600" dirty="0" err="1"/>
              <a:t>i</a:t>
            </a:r>
            <a:r>
              <a:rPr lang="en-US" sz="1600" dirty="0"/>
              <a:t>.		the tabulators with a memory card still sealed in them. </a:t>
            </a:r>
          </a:p>
          <a:p>
            <a:r>
              <a:rPr lang="en-US" sz="1600" dirty="0"/>
              <a:t>ii.		the sealed ballot transfer cases for each voting district, which contain:</a:t>
            </a:r>
          </a:p>
          <a:p>
            <a:pPr lvl="0"/>
            <a:r>
              <a:rPr lang="en-US" sz="1600" dirty="0"/>
              <a:t>all machine counted ballots,</a:t>
            </a:r>
          </a:p>
          <a:p>
            <a:pPr lvl="0"/>
            <a:r>
              <a:rPr lang="en-US" sz="1600" dirty="0"/>
              <a:t>the sealed depository envelopes containing the hand-counted absentee ballots; notes, worksheets and other written materials used in the absentee ballot counting procedures; and the Moderator’s Record of Absentee Ballot Count for Candidates;</a:t>
            </a:r>
          </a:p>
          <a:p>
            <a:pPr lvl="0"/>
            <a:r>
              <a:rPr lang="en-US" sz="1600" dirty="0"/>
              <a:t>the sealed depository envelopes containing the counted ballots from the auxiliary bin; notes, worksheets and other written materials used in counting the ballots from the auxiliary bin (if any);</a:t>
            </a:r>
          </a:p>
          <a:p>
            <a:pPr lvl="0"/>
            <a:r>
              <a:rPr lang="en-US" sz="1600" dirty="0"/>
              <a:t>the sealed depository envelopes containing the counted ballots from the write-in bin; notes, worksheets and other written materials used in counting the ballots from the write-in bin;</a:t>
            </a:r>
          </a:p>
          <a:p>
            <a:r>
              <a:rPr lang="en-US" sz="1600" dirty="0"/>
              <a:t>	iii.	the sealed depository envelopes containing rejected absentee ballots and 		discarded inner and outer envelopes;</a:t>
            </a:r>
          </a:p>
          <a:p>
            <a:r>
              <a:rPr lang="en-US" sz="1600" dirty="0"/>
              <a:t>	iv.	the absentee ballot applications;</a:t>
            </a:r>
          </a:p>
          <a:p>
            <a:r>
              <a:rPr lang="en-US" sz="1600" dirty="0"/>
              <a:t>	v.	the list of absentee ballot applicants as provided in §9-140;</a:t>
            </a:r>
          </a:p>
          <a:p>
            <a:r>
              <a:rPr lang="en-US" sz="1600" dirty="0"/>
              <a:t>	vi.	the check list;</a:t>
            </a:r>
          </a:p>
          <a:p>
            <a:r>
              <a:rPr lang="en-US" sz="1600" dirty="0"/>
              <a:t>	vii.	the moderator's returns, including the central absentee ballot counting 		moderator's return, if applicable;</a:t>
            </a:r>
          </a:p>
          <a:p>
            <a:r>
              <a:rPr lang="en-US" sz="1600" dirty="0"/>
              <a:t>	viii.	replacement seals;</a:t>
            </a:r>
          </a:p>
          <a:p>
            <a:r>
              <a:rPr lang="en-US" sz="1600" dirty="0"/>
              <a:t>	ix.	challenge ballots, provisional ballots, presidential ballots and all other materials.</a:t>
            </a:r>
          </a:p>
          <a:p>
            <a:endParaRPr lang="en-US" sz="1600" dirty="0"/>
          </a:p>
        </p:txBody>
      </p:sp>
    </p:spTree>
    <p:extLst>
      <p:ext uri="{BB962C8B-B14F-4D97-AF65-F5344CB8AC3E}">
        <p14:creationId xmlns:p14="http://schemas.microsoft.com/office/powerpoint/2010/main" val="234001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Election Audit</a:t>
            </a:r>
          </a:p>
        </p:txBody>
      </p:sp>
      <p:sp>
        <p:nvSpPr>
          <p:cNvPr id="3" name="Content Placeholder 2"/>
          <p:cNvSpPr>
            <a:spLocks noGrp="1"/>
          </p:cNvSpPr>
          <p:nvPr>
            <p:ph idx="1"/>
          </p:nvPr>
        </p:nvSpPr>
        <p:spPr/>
        <p:txBody>
          <a:bodyPr/>
          <a:lstStyle/>
          <a:p>
            <a:r>
              <a:rPr lang="en-US" dirty="0"/>
              <a:t>The Secretary of the States Office will conduct a lottery after the election. Those polling places selected will need to have a post election audit conducted. </a:t>
            </a:r>
          </a:p>
          <a:p>
            <a:r>
              <a:rPr lang="en-US" dirty="0"/>
              <a:t>The audit may be conducted either by manual or automated form. All automated audits take place in the Office of the Secretary of the State.</a:t>
            </a:r>
          </a:p>
          <a:p>
            <a:r>
              <a:rPr lang="en-US" dirty="0"/>
              <a:t>Regardless of the type of audit you perform it must still be noticed locally.</a:t>
            </a:r>
          </a:p>
          <a:p>
            <a:r>
              <a:rPr lang="en-US" dirty="0"/>
              <a:t>To conduct the audit manually make sure to reference the audit manual which is located on the SOTS website.</a:t>
            </a:r>
          </a:p>
          <a:p>
            <a:endParaRPr lang="en-US" dirty="0"/>
          </a:p>
        </p:txBody>
      </p:sp>
    </p:spTree>
    <p:extLst>
      <p:ext uri="{BB962C8B-B14F-4D97-AF65-F5344CB8AC3E}">
        <p14:creationId xmlns:p14="http://schemas.microsoft.com/office/powerpoint/2010/main" val="945059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Manuals &amp; websites	</a:t>
            </a:r>
          </a:p>
        </p:txBody>
      </p:sp>
      <p:sp>
        <p:nvSpPr>
          <p:cNvPr id="3" name="Content Placeholder 2"/>
          <p:cNvSpPr>
            <a:spLocks noGrp="1"/>
          </p:cNvSpPr>
          <p:nvPr>
            <p:ph idx="1"/>
          </p:nvPr>
        </p:nvSpPr>
        <p:spPr>
          <a:xfrm>
            <a:off x="677334" y="1524001"/>
            <a:ext cx="10828866" cy="4517362"/>
          </a:xfrm>
        </p:spPr>
        <p:txBody>
          <a:bodyPr>
            <a:normAutofit lnSpcReduction="10000"/>
          </a:bodyPr>
          <a:lstStyle/>
          <a:p>
            <a:endParaRPr lang="en-US" dirty="0"/>
          </a:p>
          <a:p>
            <a:r>
              <a:rPr lang="en-US" dirty="0"/>
              <a:t>Absentee Counting</a:t>
            </a:r>
          </a:p>
          <a:p>
            <a:r>
              <a:rPr lang="en-US" dirty="0"/>
              <a:t>Audit  </a:t>
            </a:r>
          </a:p>
          <a:p>
            <a:r>
              <a:rPr lang="en-US" dirty="0"/>
              <a:t>Recanvas</a:t>
            </a:r>
          </a:p>
          <a:p>
            <a:r>
              <a:rPr lang="en-US" dirty="0"/>
              <a:t>Moderator</a:t>
            </a:r>
          </a:p>
          <a:p>
            <a:r>
              <a:rPr lang="en-US" dirty="0">
                <a:hlinkClick r:id="rId3"/>
              </a:rPr>
              <a:t>http://portal.ct.gov/SOTS/Election-Services/Handbooks/Handbooks-Moderators-Absentee-Ballot-Counters-Recanvass-and-Audit</a:t>
            </a:r>
            <a:endParaRPr lang="en-US" dirty="0"/>
          </a:p>
          <a:p>
            <a:endParaRPr lang="en-US" dirty="0"/>
          </a:p>
          <a:p>
            <a:r>
              <a:rPr lang="en-US" dirty="0"/>
              <a:t>ROVAC handbook</a:t>
            </a:r>
          </a:p>
          <a:p>
            <a:r>
              <a:rPr lang="en-US" dirty="0">
                <a:hlinkClick r:id="rId4"/>
              </a:rPr>
              <a:t>http://rovac.org/index.php?page=Handbook</a:t>
            </a:r>
            <a:endParaRPr lang="en-US" dirty="0"/>
          </a:p>
          <a:p>
            <a:endParaRPr lang="en-US" dirty="0"/>
          </a:p>
        </p:txBody>
      </p:sp>
    </p:spTree>
    <p:extLst>
      <p:ext uri="{BB962C8B-B14F-4D97-AF65-F5344CB8AC3E}">
        <p14:creationId xmlns:p14="http://schemas.microsoft.com/office/powerpoint/2010/main" val="3275539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0744200" cy="6248399"/>
          </a:xfrm>
        </p:spPr>
        <p:txBody>
          <a:bodyPr>
            <a:normAutofit fontScale="92500" lnSpcReduction="10000"/>
          </a:bodyPr>
          <a:lstStyle/>
          <a:p>
            <a:r>
              <a:rPr lang="en-US" sz="1600" dirty="0"/>
              <a:t>ROVAC website: </a:t>
            </a:r>
            <a:r>
              <a:rPr lang="en-US" sz="1600" dirty="0">
                <a:hlinkClick r:id="rId3"/>
              </a:rPr>
              <a:t>http://rovac.org/</a:t>
            </a:r>
            <a:endParaRPr lang="en-US" sz="1600" dirty="0"/>
          </a:p>
          <a:p>
            <a:endParaRPr lang="en-US" sz="1600" dirty="0"/>
          </a:p>
          <a:p>
            <a:r>
              <a:rPr lang="en-US" sz="1600" dirty="0"/>
              <a:t>SOTS:  </a:t>
            </a:r>
            <a:r>
              <a:rPr lang="en-US" sz="1600" dirty="0">
                <a:hlinkClick r:id="rId4"/>
              </a:rPr>
              <a:t>http://portal.ct.gov/SOTS/Common-Elements/V5-Template---Redesign/Elections--Voting--Home-Page</a:t>
            </a:r>
            <a:endParaRPr lang="en-US" sz="1600" dirty="0"/>
          </a:p>
          <a:p>
            <a:endParaRPr lang="en-US" sz="1600" dirty="0"/>
          </a:p>
          <a:p>
            <a:r>
              <a:rPr lang="en-US" sz="1600" dirty="0"/>
              <a:t>SOTS LEAD Communications: </a:t>
            </a:r>
            <a:r>
              <a:rPr lang="en-US" sz="1600" dirty="0">
                <a:hlinkClick r:id="rId5"/>
              </a:rPr>
              <a:t>http://portal.ct.gov/SOTS/Election-Services/LEAD-Communications/LEAD-Communication</a:t>
            </a:r>
            <a:endParaRPr lang="en-US" sz="1600" dirty="0"/>
          </a:p>
          <a:p>
            <a:endParaRPr lang="en-US" sz="1600" dirty="0"/>
          </a:p>
          <a:p>
            <a:r>
              <a:rPr lang="en-US" sz="1600" dirty="0"/>
              <a:t>SOTS Election Calendar: </a:t>
            </a:r>
            <a:r>
              <a:rPr lang="en-US" sz="1600" dirty="0">
                <a:hlinkClick r:id="rId6"/>
              </a:rPr>
              <a:t>http://portal.ct.gov/SOTS/Election-Services/Calendars/Election-Calendars</a:t>
            </a:r>
            <a:endParaRPr lang="en-US" sz="1600" dirty="0"/>
          </a:p>
          <a:p>
            <a:endParaRPr lang="en-US" sz="1600" dirty="0"/>
          </a:p>
          <a:p>
            <a:r>
              <a:rPr lang="en-US" sz="1600" dirty="0"/>
              <a:t>LHS Associates: </a:t>
            </a:r>
            <a:r>
              <a:rPr lang="en-US" sz="1600" dirty="0">
                <a:hlinkClick r:id="rId7"/>
              </a:rPr>
              <a:t>http://www.lhsassociates.com/</a:t>
            </a:r>
            <a:r>
              <a:rPr lang="en-US" sz="1600" dirty="0"/>
              <a:t>	1(888) 547-8683</a:t>
            </a:r>
          </a:p>
          <a:p>
            <a:endParaRPr lang="en-US" sz="1600" dirty="0"/>
          </a:p>
          <a:p>
            <a:r>
              <a:rPr lang="en-US" sz="1600" dirty="0"/>
              <a:t>IVS:  </a:t>
            </a:r>
            <a:r>
              <a:rPr lang="en-US" sz="1600" dirty="0">
                <a:hlinkClick r:id="rId8"/>
              </a:rPr>
              <a:t>https://ivsllc.com/indexWelcome.html</a:t>
            </a:r>
            <a:r>
              <a:rPr lang="en-US" sz="1600" dirty="0"/>
              <a:t>  1(855) 730-6161</a:t>
            </a:r>
          </a:p>
          <a:p>
            <a:endParaRPr lang="en-US" sz="1600" dirty="0"/>
          </a:p>
          <a:p>
            <a:r>
              <a:rPr lang="en-US" sz="1600" dirty="0"/>
              <a:t>Adkins Printing </a:t>
            </a:r>
            <a:r>
              <a:rPr lang="en-US" sz="1600" dirty="0">
                <a:hlinkClick r:id="rId9"/>
              </a:rPr>
              <a:t>http://www.adkinsinc.net/</a:t>
            </a:r>
            <a:r>
              <a:rPr lang="en-US" sz="1600" dirty="0"/>
              <a:t> 1(800) 228-9745 x 125</a:t>
            </a:r>
          </a:p>
          <a:p>
            <a:endParaRPr lang="en-US" sz="1600" dirty="0"/>
          </a:p>
          <a:p>
            <a:r>
              <a:rPr lang="en-US" sz="1600" dirty="0"/>
              <a:t>UConn CITI </a:t>
            </a:r>
            <a:r>
              <a:rPr lang="en-US" sz="1600" dirty="0">
                <a:hlinkClick r:id="rId10"/>
              </a:rPr>
              <a:t>https://citi.uconn.edu/registrarofvoters</a:t>
            </a: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2796621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838200"/>
            <a:ext cx="7362031" cy="48849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3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1"/>
            <a:ext cx="10820400" cy="4796762"/>
          </a:xfrm>
        </p:spPr>
        <p:txBody>
          <a:bodyPr>
            <a:normAutofit fontScale="92500" lnSpcReduction="20000"/>
          </a:bodyPr>
          <a:lstStyle/>
          <a:p>
            <a:endParaRPr lang="en-US" dirty="0"/>
          </a:p>
          <a:p>
            <a:pPr marL="0" indent="0" algn="ctr">
              <a:buNone/>
            </a:pPr>
            <a:r>
              <a:rPr lang="en-US" u="sng" dirty="0"/>
              <a:t>Subjects that will be </a:t>
            </a:r>
            <a:r>
              <a:rPr lang="en-US" u="sng" dirty="0" smtClean="0"/>
              <a:t>covered</a:t>
            </a:r>
          </a:p>
          <a:p>
            <a:pPr marL="0" indent="0" algn="ctr">
              <a:buNone/>
            </a:pPr>
            <a:endParaRPr lang="en-US" u="sng" dirty="0"/>
          </a:p>
          <a:p>
            <a:r>
              <a:rPr lang="en-US" u="sng" dirty="0"/>
              <a:t>Important Deadlines that you need to know</a:t>
            </a:r>
          </a:p>
          <a:p>
            <a:r>
              <a:rPr lang="en-US" u="sng" dirty="0"/>
              <a:t>Poll worker and Polling place </a:t>
            </a:r>
            <a:r>
              <a:rPr lang="en-US" u="sng" dirty="0" smtClean="0"/>
              <a:t>basics</a:t>
            </a:r>
          </a:p>
          <a:p>
            <a:r>
              <a:rPr lang="en-US" u="sng" dirty="0" smtClean="0"/>
              <a:t>Emergency Plans</a:t>
            </a:r>
            <a:endParaRPr lang="en-US" u="sng" dirty="0"/>
          </a:p>
          <a:p>
            <a:r>
              <a:rPr lang="en-US" u="sng" dirty="0"/>
              <a:t>Provisional ballots</a:t>
            </a:r>
          </a:p>
          <a:p>
            <a:r>
              <a:rPr lang="en-US" u="sng" dirty="0"/>
              <a:t>EDR</a:t>
            </a:r>
          </a:p>
          <a:p>
            <a:r>
              <a:rPr lang="en-US" u="sng" dirty="0"/>
              <a:t>EMS</a:t>
            </a:r>
          </a:p>
          <a:p>
            <a:r>
              <a:rPr lang="en-US" u="sng" dirty="0"/>
              <a:t>Recanvas &amp; Audit procedures </a:t>
            </a:r>
            <a:endParaRPr lang="en-US" u="sng" dirty="0" smtClean="0"/>
          </a:p>
          <a:p>
            <a:r>
              <a:rPr lang="en-US" u="sng" dirty="0" smtClean="0"/>
              <a:t>Q&amp;A</a:t>
            </a:r>
            <a:endParaRPr lang="en-US" u="sng" dirty="0"/>
          </a:p>
          <a:p>
            <a:endParaRPr lang="en-US" u="sng" dirty="0"/>
          </a:p>
          <a:p>
            <a:endParaRPr lang="en-US" dirty="0"/>
          </a:p>
        </p:txBody>
      </p:sp>
      <p:pic>
        <p:nvPicPr>
          <p:cNvPr id="5" name="Picture 4" descr="C:\Users\lisbeth.becker\AppData\Local\Microsoft\Windows\Temporary Internet Files\Content.IE5\L1YTHK86\I-vot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75158"/>
            <a:ext cx="373303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829734" y="2311400"/>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03234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2514600" cy="624522"/>
          </a:xfrm>
        </p:spPr>
        <p:txBody>
          <a:bodyPr>
            <a:normAutofit fontScale="90000"/>
          </a:bodyPr>
          <a:lstStyle/>
          <a:p>
            <a:r>
              <a:rPr lang="en-US" dirty="0"/>
              <a:t>Deadlines</a:t>
            </a:r>
          </a:p>
        </p:txBody>
      </p:sp>
      <p:sp>
        <p:nvSpPr>
          <p:cNvPr id="3" name="Content Placeholder 2"/>
          <p:cNvSpPr>
            <a:spLocks noGrp="1"/>
          </p:cNvSpPr>
          <p:nvPr>
            <p:ph idx="1"/>
          </p:nvPr>
        </p:nvSpPr>
        <p:spPr>
          <a:xfrm>
            <a:off x="609600" y="853122"/>
            <a:ext cx="10363200" cy="5852478"/>
          </a:xfrm>
        </p:spPr>
        <p:txBody>
          <a:bodyPr>
            <a:normAutofit/>
          </a:bodyPr>
          <a:lstStyle/>
          <a:p>
            <a:endParaRPr lang="en-US" dirty="0"/>
          </a:p>
          <a:p>
            <a:r>
              <a:rPr lang="en-US" dirty="0"/>
              <a:t>Sept </a:t>
            </a:r>
            <a:r>
              <a:rPr lang="en-US" dirty="0" smtClean="0"/>
              <a:t>8		Last day to file for a Waiver of Accessibility of a Polling Place. 9-168d</a:t>
            </a:r>
            <a:endParaRPr lang="en-US" dirty="0"/>
          </a:p>
          <a:p>
            <a:r>
              <a:rPr lang="en-US" dirty="0"/>
              <a:t>Sept </a:t>
            </a:r>
            <a:r>
              <a:rPr lang="en-US" dirty="0" smtClean="0"/>
              <a:t>27	Voter Registration information needs to be sent to the area High Schools</a:t>
            </a:r>
            <a:endParaRPr lang="en-US" dirty="0"/>
          </a:p>
          <a:p>
            <a:r>
              <a:rPr lang="en-US" dirty="0"/>
              <a:t>Oct </a:t>
            </a:r>
            <a:r>
              <a:rPr lang="en-US" dirty="0" smtClean="0"/>
              <a:t>4	</a:t>
            </a:r>
            <a:r>
              <a:rPr lang="en-US" dirty="0"/>
              <a:t>	You must be in your office sometime between the hours of </a:t>
            </a:r>
            <a:r>
              <a:rPr lang="en-US" dirty="0" smtClean="0"/>
              <a:t>9:00 </a:t>
            </a:r>
            <a:r>
              <a:rPr lang="en-US" dirty="0"/>
              <a:t>am – </a:t>
            </a:r>
            <a:r>
              <a:rPr lang="en-US" dirty="0" smtClean="0"/>
              <a:t>			5:00 </a:t>
            </a:r>
            <a:r>
              <a:rPr lang="en-US" dirty="0"/>
              <a:t>pm.</a:t>
            </a:r>
          </a:p>
          <a:p>
            <a:r>
              <a:rPr lang="en-US" dirty="0"/>
              <a:t>Oct </a:t>
            </a:r>
            <a:r>
              <a:rPr lang="en-US" dirty="0" smtClean="0"/>
              <a:t>7</a:t>
            </a:r>
            <a:r>
              <a:rPr lang="en-US" dirty="0"/>
              <a:t>	</a:t>
            </a:r>
            <a:r>
              <a:rPr lang="en-US" dirty="0" smtClean="0"/>
              <a:t>	Registrars </a:t>
            </a:r>
            <a:r>
              <a:rPr lang="en-US" dirty="0"/>
              <a:t>and Town Clerk must certify with SOTS the ballot order.</a:t>
            </a:r>
          </a:p>
          <a:p>
            <a:r>
              <a:rPr lang="en-US" dirty="0"/>
              <a:t>Oct </a:t>
            </a:r>
            <a:r>
              <a:rPr lang="en-US" dirty="0" smtClean="0"/>
              <a:t>7</a:t>
            </a:r>
            <a:r>
              <a:rPr lang="en-US" dirty="0"/>
              <a:t>	</a:t>
            </a:r>
            <a:r>
              <a:rPr lang="en-US" dirty="0" smtClean="0"/>
              <a:t>	Registrars </a:t>
            </a:r>
            <a:r>
              <a:rPr lang="en-US" dirty="0"/>
              <a:t>must have certified the location of polling places </a:t>
            </a:r>
            <a:r>
              <a:rPr lang="en-US" dirty="0" smtClean="0"/>
              <a:t>with SOTS</a:t>
            </a:r>
            <a:r>
              <a:rPr lang="en-US" dirty="0"/>
              <a:t>.</a:t>
            </a:r>
          </a:p>
          <a:p>
            <a:r>
              <a:rPr lang="en-US" dirty="0"/>
              <a:t>Oct </a:t>
            </a:r>
            <a:r>
              <a:rPr lang="en-US" dirty="0" smtClean="0"/>
              <a:t>17-26</a:t>
            </a:r>
            <a:r>
              <a:rPr lang="en-US" dirty="0" smtClean="0"/>
              <a:t> 	Notice </a:t>
            </a:r>
            <a:r>
              <a:rPr lang="en-US" dirty="0"/>
              <a:t>of the </a:t>
            </a:r>
            <a:r>
              <a:rPr lang="en-US" dirty="0" smtClean="0"/>
              <a:t>Nov 1</a:t>
            </a:r>
            <a:r>
              <a:rPr lang="en-US" baseline="30000" dirty="0" smtClean="0"/>
              <a:t>st</a:t>
            </a:r>
            <a:r>
              <a:rPr lang="en-US" dirty="0" smtClean="0"/>
              <a:t> </a:t>
            </a:r>
            <a:r>
              <a:rPr lang="en-US" dirty="0" smtClean="0"/>
              <a:t> </a:t>
            </a:r>
            <a:r>
              <a:rPr lang="en-US" dirty="0"/>
              <a:t>Registration Session must be noticed in the </a:t>
            </a:r>
            <a:r>
              <a:rPr lang="en-US" dirty="0" smtClean="0"/>
              <a:t>			newspaper </a:t>
            </a:r>
            <a:r>
              <a:rPr lang="en-US" dirty="0"/>
              <a:t>at least once during this time.</a:t>
            </a:r>
          </a:p>
          <a:p>
            <a:r>
              <a:rPr lang="en-US" dirty="0"/>
              <a:t>Oct </a:t>
            </a:r>
            <a:r>
              <a:rPr lang="en-US" dirty="0" smtClean="0"/>
              <a:t>18	Last day to notify the Town Clerk in writing as to whether or not you 			will centrally count Abs.</a:t>
            </a:r>
          </a:p>
          <a:p>
            <a:endParaRPr lang="en-US" dirty="0" smtClean="0"/>
          </a:p>
          <a:p>
            <a:r>
              <a:rPr lang="en-US" dirty="0" smtClean="0"/>
              <a:t>Supervised Balloting TBD by SOTS.</a:t>
            </a:r>
            <a:endParaRPr lang="en-US" dirty="0"/>
          </a:p>
        </p:txBody>
      </p:sp>
    </p:spTree>
    <p:extLst>
      <p:ext uri="{BB962C8B-B14F-4D97-AF65-F5344CB8AC3E}">
        <p14:creationId xmlns:p14="http://schemas.microsoft.com/office/powerpoint/2010/main" val="41996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1125200" cy="5410200"/>
          </a:xfrm>
        </p:spPr>
        <p:txBody>
          <a:bodyPr>
            <a:normAutofit/>
          </a:bodyPr>
          <a:lstStyle/>
          <a:p>
            <a:r>
              <a:rPr lang="en-US" dirty="0" smtClean="0"/>
              <a:t>Oct 24 </a:t>
            </a:r>
            <a:r>
              <a:rPr lang="en-US" dirty="0"/>
              <a:t>to </a:t>
            </a:r>
            <a:r>
              <a:rPr lang="en-US" dirty="0" smtClean="0"/>
              <a:t>Nov 2   Notice </a:t>
            </a:r>
            <a:r>
              <a:rPr lang="en-US" dirty="0"/>
              <a:t>of Limited Registration Session to be held on the last 	</a:t>
            </a:r>
            <a:r>
              <a:rPr lang="en-US" dirty="0" smtClean="0"/>
              <a:t>		     Weekday </a:t>
            </a:r>
            <a:r>
              <a:rPr lang="en-US" dirty="0"/>
              <a:t>before the Election. Must be noticed in the newspaper</a:t>
            </a:r>
            <a:r>
              <a:rPr lang="en-US" dirty="0" smtClean="0"/>
              <a:t>.</a:t>
            </a:r>
            <a:endParaRPr lang="en-US" dirty="0" smtClean="0"/>
          </a:p>
          <a:p>
            <a:r>
              <a:rPr lang="en-US" dirty="0" smtClean="0"/>
              <a:t>Nov 1		7 </a:t>
            </a:r>
            <a:r>
              <a:rPr lang="en-US" dirty="0"/>
              <a:t>days prior to the Election, Mail-in Registration deadline This </a:t>
            </a:r>
            <a:r>
              <a:rPr lang="en-US" dirty="0" smtClean="0"/>
              <a:t>includes </a:t>
            </a:r>
            <a:r>
              <a:rPr lang="en-US" dirty="0"/>
              <a:t>	</a:t>
            </a:r>
            <a:r>
              <a:rPr lang="en-US" dirty="0" smtClean="0"/>
              <a:t>	online</a:t>
            </a:r>
            <a:r>
              <a:rPr lang="en-US" dirty="0"/>
              <a:t>, DMV and hand delivered for anyone other than the </a:t>
            </a:r>
            <a:r>
              <a:rPr lang="en-US" dirty="0" smtClean="0"/>
              <a:t>elector</a:t>
            </a:r>
            <a:r>
              <a:rPr lang="en-US" dirty="0"/>
              <a:t>. </a:t>
            </a:r>
          </a:p>
          <a:p>
            <a:r>
              <a:rPr lang="en-US" dirty="0" smtClean="0"/>
              <a:t>Nov 1</a:t>
            </a:r>
            <a:r>
              <a:rPr lang="en-US" dirty="0"/>
              <a:t>	</a:t>
            </a:r>
            <a:r>
              <a:rPr lang="en-US" dirty="0" smtClean="0"/>
              <a:t>	Seventh </a:t>
            </a:r>
            <a:r>
              <a:rPr lang="en-US" dirty="0"/>
              <a:t>Day before the Election Day Registration Session. You must be 			</a:t>
            </a:r>
            <a:r>
              <a:rPr lang="en-US" dirty="0" smtClean="0"/>
              <a:t>in </a:t>
            </a:r>
            <a:r>
              <a:rPr lang="en-US" dirty="0"/>
              <a:t>your office from 9:00 am to 8:00 pm. This is the last day to </a:t>
            </a:r>
            <a:r>
              <a:rPr lang="en-US" dirty="0" smtClean="0"/>
              <a:t>register in 		person</a:t>
            </a:r>
            <a:r>
              <a:rPr lang="en-US" dirty="0"/>
              <a:t>*.</a:t>
            </a:r>
          </a:p>
          <a:p>
            <a:r>
              <a:rPr lang="en-US" dirty="0" smtClean="0"/>
              <a:t>Nov 1</a:t>
            </a:r>
            <a:r>
              <a:rPr lang="en-US" dirty="0"/>
              <a:t>	</a:t>
            </a:r>
            <a:r>
              <a:rPr lang="en-US" dirty="0" smtClean="0"/>
              <a:t>	Absentee </a:t>
            </a:r>
            <a:r>
              <a:rPr lang="en-US" dirty="0"/>
              <a:t>Ballot check-off can begin. </a:t>
            </a:r>
          </a:p>
          <a:p>
            <a:r>
              <a:rPr lang="en-US" dirty="0"/>
              <a:t>Nov </a:t>
            </a:r>
            <a:r>
              <a:rPr lang="en-US" dirty="0" smtClean="0"/>
              <a:t>6</a:t>
            </a:r>
            <a:r>
              <a:rPr lang="en-US" dirty="0"/>
              <a:t>		</a:t>
            </a:r>
            <a:r>
              <a:rPr lang="en-US" dirty="0" smtClean="0"/>
              <a:t>Deadline </a:t>
            </a:r>
            <a:r>
              <a:rPr lang="en-US" dirty="0"/>
              <a:t>(6:00 AM) for Town Chairmen or candidates to submit a list of 		</a:t>
            </a:r>
            <a:r>
              <a:rPr lang="en-US" dirty="0" smtClean="0"/>
              <a:t>unofficial </a:t>
            </a:r>
            <a:r>
              <a:rPr lang="en-US" dirty="0"/>
              <a:t>checkers to the Registrar.</a:t>
            </a:r>
          </a:p>
          <a:p>
            <a:r>
              <a:rPr lang="en-US" dirty="0" smtClean="0"/>
              <a:t>Nov 7</a:t>
            </a:r>
            <a:r>
              <a:rPr lang="en-US" dirty="0"/>
              <a:t>		</a:t>
            </a:r>
            <a:r>
              <a:rPr lang="en-US" dirty="0" smtClean="0"/>
              <a:t>Limited </a:t>
            </a:r>
            <a:r>
              <a:rPr lang="en-US" dirty="0"/>
              <a:t>Registration Session 9:00 am – 5:00 pm. This is for anyone who 			</a:t>
            </a:r>
            <a:r>
              <a:rPr lang="en-US" dirty="0" smtClean="0"/>
              <a:t>has </a:t>
            </a:r>
            <a:r>
              <a:rPr lang="en-US" dirty="0"/>
              <a:t>turned 18, become a US Citizen or moved to the town after </a:t>
            </a:r>
            <a:r>
              <a:rPr lang="en-US" dirty="0" smtClean="0"/>
              <a:t>Nov 1</a:t>
            </a:r>
            <a:r>
              <a:rPr lang="en-US" baseline="30000" dirty="0" smtClean="0"/>
              <a:t>st</a:t>
            </a:r>
            <a:r>
              <a:rPr lang="en-US" dirty="0" smtClean="0"/>
              <a:t> </a:t>
            </a:r>
            <a:endParaRPr lang="en-US" dirty="0"/>
          </a:p>
          <a:p>
            <a:r>
              <a:rPr lang="en-US" dirty="0"/>
              <a:t>Nov </a:t>
            </a:r>
            <a:r>
              <a:rPr lang="en-US" dirty="0" smtClean="0"/>
              <a:t>7</a:t>
            </a:r>
            <a:r>
              <a:rPr lang="en-US" dirty="0"/>
              <a:t>		</a:t>
            </a:r>
            <a:r>
              <a:rPr lang="en-US" dirty="0" smtClean="0"/>
              <a:t>Last </a:t>
            </a:r>
            <a:r>
              <a:rPr lang="en-US" dirty="0"/>
              <a:t>day to conduct Supervised Balloting of nursing homes</a:t>
            </a:r>
            <a:r>
              <a:rPr lang="en-US" dirty="0" smtClean="0"/>
              <a:t>. TBD</a:t>
            </a:r>
            <a:endParaRPr lang="en-US" dirty="0"/>
          </a:p>
          <a:p>
            <a:endParaRPr lang="en-US" dirty="0"/>
          </a:p>
        </p:txBody>
      </p:sp>
    </p:spTree>
    <p:extLst>
      <p:ext uri="{BB962C8B-B14F-4D97-AF65-F5344CB8AC3E}">
        <p14:creationId xmlns:p14="http://schemas.microsoft.com/office/powerpoint/2010/main" val="278825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04800"/>
            <a:ext cx="10295466" cy="5736563"/>
          </a:xfrm>
        </p:spPr>
        <p:txBody>
          <a:bodyPr/>
          <a:lstStyle/>
          <a:p>
            <a:r>
              <a:rPr lang="en-US" dirty="0"/>
              <a:t>Nov </a:t>
            </a:r>
            <a:r>
              <a:rPr lang="en-US" dirty="0" smtClean="0"/>
              <a:t>14</a:t>
            </a:r>
            <a:r>
              <a:rPr lang="en-US" dirty="0"/>
              <a:t>	</a:t>
            </a:r>
            <a:r>
              <a:rPr lang="en-US" dirty="0" smtClean="0"/>
              <a:t>Final </a:t>
            </a:r>
            <a:r>
              <a:rPr lang="en-US" dirty="0"/>
              <a:t>day for the Head Moderator to correct any errors 					</a:t>
            </a:r>
            <a:r>
              <a:rPr lang="en-US" dirty="0" smtClean="0"/>
              <a:t>identified </a:t>
            </a:r>
            <a:r>
              <a:rPr lang="en-US" dirty="0"/>
              <a:t>on the Head Moderators Return and file an amended 				return to SOTS.</a:t>
            </a:r>
          </a:p>
          <a:p>
            <a:r>
              <a:rPr lang="en-US" dirty="0"/>
              <a:t>Nov </a:t>
            </a:r>
            <a:r>
              <a:rPr lang="en-US" dirty="0" smtClean="0"/>
              <a:t>9</a:t>
            </a:r>
            <a:r>
              <a:rPr lang="en-US" dirty="0" smtClean="0"/>
              <a:t>-22</a:t>
            </a:r>
            <a:r>
              <a:rPr lang="en-US" dirty="0"/>
              <a:t>	Tabulators are in lockdown during this period. If you are in a 				</a:t>
            </a:r>
            <a:r>
              <a:rPr lang="en-US" dirty="0" smtClean="0"/>
              <a:t>recanvas </a:t>
            </a:r>
            <a:r>
              <a:rPr lang="en-US" dirty="0"/>
              <a:t>you will need to use your backup tabulators and 				</a:t>
            </a:r>
            <a:r>
              <a:rPr lang="en-US" dirty="0" smtClean="0"/>
              <a:t>memory </a:t>
            </a:r>
            <a:r>
              <a:rPr lang="en-US" dirty="0"/>
              <a:t>cards.</a:t>
            </a:r>
          </a:p>
          <a:p>
            <a:r>
              <a:rPr lang="en-US" dirty="0"/>
              <a:t>Dec </a:t>
            </a:r>
            <a:r>
              <a:rPr lang="en-US" dirty="0" smtClean="0"/>
              <a:t>8</a:t>
            </a:r>
            <a:r>
              <a:rPr lang="en-US" dirty="0"/>
              <a:t>	</a:t>
            </a:r>
            <a:r>
              <a:rPr lang="en-US" dirty="0" smtClean="0"/>
              <a:t>Last </a:t>
            </a:r>
            <a:r>
              <a:rPr lang="en-US" dirty="0"/>
              <a:t>day to submit Certificate of Canvass Completion to SOTS.</a:t>
            </a:r>
          </a:p>
        </p:txBody>
      </p:sp>
    </p:spTree>
    <p:extLst>
      <p:ext uri="{BB962C8B-B14F-4D97-AF65-F5344CB8AC3E}">
        <p14:creationId xmlns:p14="http://schemas.microsoft.com/office/powerpoint/2010/main" val="143385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Worker Training</a:t>
            </a:r>
          </a:p>
        </p:txBody>
      </p:sp>
      <p:sp>
        <p:nvSpPr>
          <p:cNvPr id="3" name="Content Placeholder 2"/>
          <p:cNvSpPr>
            <a:spLocks noGrp="1"/>
          </p:cNvSpPr>
          <p:nvPr>
            <p:ph idx="1"/>
          </p:nvPr>
        </p:nvSpPr>
        <p:spPr>
          <a:xfrm>
            <a:off x="677334" y="1371601"/>
            <a:ext cx="9457266" cy="4669762"/>
          </a:xfrm>
        </p:spPr>
        <p:txBody>
          <a:bodyPr/>
          <a:lstStyle/>
          <a:p>
            <a:endParaRPr lang="en-US" dirty="0"/>
          </a:p>
          <a:p>
            <a:r>
              <a:rPr lang="en-US" dirty="0"/>
              <a:t>It is the responsibility to make sure that all poll workers receive adequate training before each election. </a:t>
            </a:r>
          </a:p>
          <a:p>
            <a:r>
              <a:rPr lang="en-US" dirty="0"/>
              <a:t>Moderators certification must be up to date. If their certification has lapsed make sure they attend a certification class prior to Election Day.</a:t>
            </a:r>
          </a:p>
          <a:p>
            <a:r>
              <a:rPr lang="en-US" dirty="0"/>
              <a:t>Make sure that your poll workers are aware of your Emergency Plan should an issue arise at the polls, i.e. ballot shortage, poll workers who fail to arrive, loss of power, fire, etc. </a:t>
            </a:r>
          </a:p>
          <a:p>
            <a:endParaRPr lang="en-US" dirty="0"/>
          </a:p>
        </p:txBody>
      </p:sp>
    </p:spTree>
    <p:extLst>
      <p:ext uri="{BB962C8B-B14F-4D97-AF65-F5344CB8AC3E}">
        <p14:creationId xmlns:p14="http://schemas.microsoft.com/office/powerpoint/2010/main" val="172375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2334C-F0CA-4F56-B460-CA727D08125D}"/>
              </a:ext>
            </a:extLst>
          </p:cNvPr>
          <p:cNvSpPr>
            <a:spLocks noGrp="1"/>
          </p:cNvSpPr>
          <p:nvPr>
            <p:ph type="title"/>
          </p:nvPr>
        </p:nvSpPr>
        <p:spPr>
          <a:xfrm>
            <a:off x="382555" y="821094"/>
            <a:ext cx="9911628" cy="1013072"/>
          </a:xfrm>
        </p:spPr>
        <p:txBody>
          <a:bodyPr>
            <a:normAutofit fontScale="90000"/>
          </a:bodyPr>
          <a:lstStyle/>
          <a:p>
            <a:pPr algn="ctr"/>
            <a:r>
              <a:rPr lang="en-US" b="1" dirty="0"/>
              <a:t>Sec. 9-174a. Emergency contingency plan </a:t>
            </a:r>
            <a:br>
              <a:rPr lang="en-US" b="1" dirty="0"/>
            </a:br>
            <a:r>
              <a:rPr lang="en-US" b="1" dirty="0"/>
              <a:t>for elections</a:t>
            </a:r>
            <a:endParaRPr lang="en-US" dirty="0"/>
          </a:p>
        </p:txBody>
      </p:sp>
      <p:sp>
        <p:nvSpPr>
          <p:cNvPr id="3" name="Content Placeholder 2">
            <a:extLst>
              <a:ext uri="{FF2B5EF4-FFF2-40B4-BE49-F238E27FC236}">
                <a16:creationId xmlns:a16="http://schemas.microsoft.com/office/drawing/2014/main" xmlns="" id="{9C7E1849-6AEC-4DE9-9A7B-823AA6B2CD64}"/>
              </a:ext>
            </a:extLst>
          </p:cNvPr>
          <p:cNvSpPr>
            <a:spLocks noGrp="1"/>
          </p:cNvSpPr>
          <p:nvPr>
            <p:ph idx="1"/>
          </p:nvPr>
        </p:nvSpPr>
        <p:spPr>
          <a:xfrm>
            <a:off x="457200" y="2537927"/>
            <a:ext cx="10599576" cy="4320073"/>
          </a:xfrm>
          <a:solidFill>
            <a:schemeClr val="accent5">
              <a:lumMod val="20000"/>
              <a:lumOff val="80000"/>
            </a:schemeClr>
          </a:solidFill>
        </p:spPr>
        <p:txBody>
          <a:bodyPr>
            <a:normAutofit/>
          </a:bodyPr>
          <a:lstStyle/>
          <a:p>
            <a:pPr marL="0" indent="0">
              <a:buNone/>
            </a:pPr>
            <a:r>
              <a:rPr lang="en-US" b="1" dirty="0"/>
              <a:t>Sec. 9-174a. Emergency contingency plan for elections. Model plan.</a:t>
            </a:r>
            <a:r>
              <a:rPr lang="en-US" dirty="0"/>
              <a:t> (a) For each municipality, the registrars of voters, in consultation with the municipal clerk, shall create an emergency contingency plan for elections, primaries and referenda to be held within such municipality. </a:t>
            </a:r>
          </a:p>
          <a:p>
            <a:pPr marL="0" indent="0">
              <a:buNone/>
            </a:pPr>
            <a:endParaRPr lang="en-US" dirty="0"/>
          </a:p>
          <a:p>
            <a:pPr marL="0" indent="0">
              <a:buNone/>
            </a:pPr>
            <a:r>
              <a:rPr lang="en-US" b="1" dirty="0"/>
              <a:t>Such plan shall include, but not be limited to</a:t>
            </a:r>
            <a:r>
              <a:rPr lang="en-US" dirty="0"/>
              <a:t>, </a:t>
            </a:r>
            <a:r>
              <a:rPr lang="en-US" dirty="0">
                <a:solidFill>
                  <a:schemeClr val="tx1"/>
                </a:solidFill>
                <a:highlight>
                  <a:srgbClr val="FFFF00"/>
                </a:highlight>
              </a:rPr>
              <a:t>(1) solutions for ballot shortages, and (2) strategies to implement in the event of (A) a shortage or absence of poll workers, (B) a loss of power, (C) a fire or the sounding of an alarm within a polling place, (D) voting machine malfunctions, (E) a weather or other natural disaster, (F) the need to remove a poll worker or moderator and to replace such worker or moderator, and (G) disorder in and around the polling place</a:t>
            </a:r>
          </a:p>
        </p:txBody>
      </p:sp>
    </p:spTree>
    <p:extLst>
      <p:ext uri="{BB962C8B-B14F-4D97-AF65-F5344CB8AC3E}">
        <p14:creationId xmlns:p14="http://schemas.microsoft.com/office/powerpoint/2010/main" val="47241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ccessible Entrance"/>
          <p:cNvPicPr>
            <a:picLocks noChangeAspect="1" noChangeArrowheads="1"/>
          </p:cNvPicPr>
          <p:nvPr/>
        </p:nvPicPr>
        <p:blipFill rotWithShape="1">
          <a:blip r:embed="rId2" cstate="print"/>
          <a:srcRect l="9047" t="5131" r="9745" b="5739"/>
          <a:stretch/>
        </p:blipFill>
        <p:spPr bwMode="auto">
          <a:xfrm>
            <a:off x="9144000" y="2743200"/>
            <a:ext cx="1905000" cy="3124200"/>
          </a:xfrm>
          <a:prstGeom prst="rect">
            <a:avLst/>
          </a:prstGeom>
          <a:noFill/>
          <a:ln w="9525">
            <a:noFill/>
            <a:miter lim="800000"/>
            <a:headEnd/>
            <a:tailEnd/>
          </a:ln>
        </p:spPr>
      </p:pic>
      <p:sp>
        <p:nvSpPr>
          <p:cNvPr id="429058" name="Rectangle 3074"/>
          <p:cNvSpPr>
            <a:spLocks noGrp="1"/>
          </p:cNvSpPr>
          <p:nvPr>
            <p:ph type="title"/>
          </p:nvPr>
        </p:nvSpPr>
        <p:spPr bwMode="auto">
          <a:xfrm>
            <a:off x="1962364" y="421240"/>
            <a:ext cx="8229600" cy="1143000"/>
          </a:xfrm>
        </p:spPr>
        <p:txBody>
          <a:bodyPr vert="horz" wrap="square" lIns="91440" tIns="45720" rIns="91440" bIns="45720" numCol="1" rtlCol="0" anchor="t" anchorCtr="0" compatLnSpc="1">
            <a:prstTxWarp prst="textNoShape">
              <a:avLst/>
            </a:prstTxWarp>
            <a:noAutofit/>
          </a:bodyPr>
          <a:lstStyle/>
          <a:p>
            <a:pPr>
              <a:defRPr/>
            </a:pPr>
            <a:r>
              <a:rPr lang="en-US" sz="4400" dirty="0">
                <a:latin typeface="Bodoni MT" panose="02070603080606020203" pitchFamily="18" charset="0"/>
              </a:rPr>
              <a:t>Polling Place Must Be “Accessible”</a:t>
            </a:r>
          </a:p>
        </p:txBody>
      </p:sp>
      <p:sp>
        <p:nvSpPr>
          <p:cNvPr id="8195" name="Rectangle 3075"/>
          <p:cNvSpPr>
            <a:spLocks noGrp="1"/>
          </p:cNvSpPr>
          <p:nvPr>
            <p:ph type="body" sz="half" idx="2"/>
          </p:nvPr>
        </p:nvSpPr>
        <p:spPr>
          <a:xfrm>
            <a:off x="1468244" y="1676400"/>
            <a:ext cx="7772400" cy="4267200"/>
          </a:xfrm>
        </p:spPr>
        <p:txBody>
          <a:bodyPr>
            <a:normAutofit fontScale="92500" lnSpcReduction="10000"/>
          </a:bodyPr>
          <a:lstStyle/>
          <a:p>
            <a:r>
              <a:rPr lang="en-US" altLang="en-US" sz="2800" dirty="0"/>
              <a:t>Moderator (or designee) should :</a:t>
            </a:r>
          </a:p>
          <a:p>
            <a:pPr lvl="1">
              <a:buFont typeface="Wingdings" panose="05000000000000000000" pitchFamily="2" charset="2"/>
              <a:buChar char="q"/>
            </a:pPr>
            <a:r>
              <a:rPr lang="en-US" altLang="en-US" sz="2800" dirty="0"/>
              <a:t>Check parking lot signs.</a:t>
            </a:r>
          </a:p>
          <a:p>
            <a:pPr lvl="1">
              <a:buFont typeface="Wingdings" panose="05000000000000000000" pitchFamily="2" charset="2"/>
              <a:buChar char="q"/>
            </a:pPr>
            <a:r>
              <a:rPr lang="en-US" altLang="en-US" sz="2800" dirty="0"/>
              <a:t>Post signs to accessible entry, if applicable.</a:t>
            </a:r>
          </a:p>
          <a:p>
            <a:pPr lvl="1">
              <a:buFont typeface="Wingdings" panose="05000000000000000000" pitchFamily="2" charset="2"/>
              <a:buChar char="q"/>
            </a:pPr>
            <a:r>
              <a:rPr lang="en-US" altLang="en-US" sz="2800" dirty="0"/>
              <a:t>Clear all accessible pathways in polls </a:t>
            </a:r>
          </a:p>
          <a:p>
            <a:pPr lvl="1">
              <a:buFont typeface="Wingdings" panose="05000000000000000000" pitchFamily="2" charset="2"/>
              <a:buChar char="q"/>
            </a:pPr>
            <a:r>
              <a:rPr lang="en-US" altLang="en-US" sz="2800" dirty="0"/>
              <a:t>Set up wheelchair-accessible privacy booth.</a:t>
            </a:r>
          </a:p>
          <a:p>
            <a:pPr lvl="1">
              <a:buFont typeface="Wingdings" panose="05000000000000000000" pitchFamily="2" charset="2"/>
              <a:buChar char="q"/>
            </a:pPr>
            <a:r>
              <a:rPr lang="en-US" altLang="en-US" sz="2800" dirty="0"/>
              <a:t>Set up seating for tired voters.</a:t>
            </a:r>
          </a:p>
          <a:p>
            <a:pPr lvl="1">
              <a:buFont typeface="Wingdings" panose="05000000000000000000" pitchFamily="2" charset="2"/>
              <a:buChar char="q"/>
            </a:pPr>
            <a:r>
              <a:rPr lang="en-US" altLang="en-US" sz="2800" dirty="0"/>
              <a:t>Review curbside voting process</a:t>
            </a:r>
            <a:r>
              <a:rPr lang="en-US" altLang="en-US" sz="2800" dirty="0" smtClean="0"/>
              <a:t>.</a:t>
            </a:r>
          </a:p>
          <a:p>
            <a:pPr lvl="1">
              <a:buFont typeface="Wingdings" panose="05000000000000000000" pitchFamily="2" charset="2"/>
              <a:buChar char="q"/>
            </a:pPr>
            <a:r>
              <a:rPr lang="en-US" altLang="en-US" sz="2800" dirty="0"/>
              <a:t> </a:t>
            </a:r>
            <a:r>
              <a:rPr lang="en-US" altLang="en-US" sz="2800" dirty="0" smtClean="0"/>
              <a:t>Make sure to have DOJ ADA Checklist on file</a:t>
            </a:r>
            <a:endParaRPr lang="en-US" altLang="en-US" sz="2800" dirty="0"/>
          </a:p>
          <a:p>
            <a:r>
              <a:rPr lang="en-US" altLang="en-US" sz="2800" dirty="0"/>
              <a:t>Confirm presence/set-up of IVS accessible voting equipment –ready to go at 6 am!</a:t>
            </a:r>
          </a:p>
          <a:p>
            <a:pPr lvl="1">
              <a:buNone/>
            </a:pPr>
            <a:endParaRPr lang="en-US" alt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A1A0FC6-1749-4353-959F-FA9A9EDFB0E6}" type="slidenum">
              <a:rPr lang="en-US" smtClean="0"/>
              <a:pPr>
                <a:defRPr/>
              </a:pPr>
              <a:t>9</a:t>
            </a:fld>
            <a:endParaRPr lang="en-US" dirty="0"/>
          </a:p>
        </p:txBody>
      </p:sp>
    </p:spTree>
    <p:extLst>
      <p:ext uri="{BB962C8B-B14F-4D97-AF65-F5344CB8AC3E}">
        <p14:creationId xmlns:p14="http://schemas.microsoft.com/office/powerpoint/2010/main" val="6272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8195">
                                            <p:txEl>
                                              <p:pRg st="8" end="8"/>
                                            </p:txEl>
                                          </p:spTgt>
                                        </p:tgtEl>
                                        <p:attrNameLst>
                                          <p:attrName>style.visibility</p:attrName>
                                        </p:attrNameLst>
                                      </p:cBhvr>
                                      <p:to>
                                        <p:strVal val="visible"/>
                                      </p:to>
                                    </p:set>
                                    <p:anim calcmode="lin" valueType="num">
                                      <p:cBhvr additive="base">
                                        <p:cTn id="42"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25868</TotalTime>
  <Words>1903</Words>
  <Application>Microsoft Office PowerPoint</Application>
  <PresentationFormat>Widescreen</PresentationFormat>
  <Paragraphs>241</Paragraphs>
  <Slides>29</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vt:lpstr>
      <vt:lpstr>Arial Narrow</vt:lpstr>
      <vt:lpstr>Bodoni MT</vt:lpstr>
      <vt:lpstr>Calibri</vt:lpstr>
      <vt:lpstr>Garamond</vt:lpstr>
      <vt:lpstr>Trebuchet MS</vt:lpstr>
      <vt:lpstr>Wingdings</vt:lpstr>
      <vt:lpstr>Wingdings 2</vt:lpstr>
      <vt:lpstr>Wingdings 3</vt:lpstr>
      <vt:lpstr>View</vt:lpstr>
      <vt:lpstr>Acrobat Document</vt:lpstr>
      <vt:lpstr>Registrar of Voters  New Registrar Class  Fall 2022</vt:lpstr>
      <vt:lpstr>PowerPoint Presentation</vt:lpstr>
      <vt:lpstr>PowerPoint Presentation</vt:lpstr>
      <vt:lpstr>Deadlines</vt:lpstr>
      <vt:lpstr>PowerPoint Presentation</vt:lpstr>
      <vt:lpstr>PowerPoint Presentation</vt:lpstr>
      <vt:lpstr>Poll Worker Training</vt:lpstr>
      <vt:lpstr>Sec. 9-174a. Emergency contingency plan  for elections</vt:lpstr>
      <vt:lpstr>Polling Place Must Be “Accessible”</vt:lpstr>
      <vt:lpstr>Department of Justice ADA Checklist</vt:lpstr>
      <vt:lpstr> Allowed Inside Polling Place</vt:lpstr>
      <vt:lpstr>BALLOT  MARKING SYSTEM - SET-UP </vt:lpstr>
      <vt:lpstr>Polling Place Signage</vt:lpstr>
      <vt:lpstr>POLLING PLACE MUST DISPLAY  2 SAMPLE BALLOTS</vt:lpstr>
      <vt:lpstr>VOTER ID REQUIREMENTS for Checker’s Table</vt:lpstr>
      <vt:lpstr>PROVISIONAL BALLOTS </vt:lpstr>
      <vt:lpstr>HAND COUNTING</vt:lpstr>
      <vt:lpstr>Election Day Registration</vt:lpstr>
      <vt:lpstr>Election Day Registration Cont.</vt:lpstr>
      <vt:lpstr>EDR Line</vt:lpstr>
      <vt:lpstr>PowerPoint Presentation</vt:lpstr>
      <vt:lpstr>EMS Setup </vt:lpstr>
      <vt:lpstr>Recanvas Procedures</vt:lpstr>
      <vt:lpstr>Recanvas Cont.</vt:lpstr>
      <vt:lpstr>Recanvas Cont.</vt:lpstr>
      <vt:lpstr>Post Election Audit</vt:lpstr>
      <vt:lpstr>Links to Manuals &amp; websites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 of Voters Newbie Class 2018</dc:title>
  <dc:creator>AnneMarie</dc:creator>
  <cp:lastModifiedBy>Timothy De Carlo</cp:lastModifiedBy>
  <cp:revision>101</cp:revision>
  <cp:lastPrinted>2018-04-24T16:21:49Z</cp:lastPrinted>
  <dcterms:created xsi:type="dcterms:W3CDTF">2018-03-07T13:49:45Z</dcterms:created>
  <dcterms:modified xsi:type="dcterms:W3CDTF">2022-09-07T15:08:25Z</dcterms:modified>
</cp:coreProperties>
</file>