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6"/>
  </p:notesMasterIdLst>
  <p:sldIdLst>
    <p:sldId id="387" r:id="rId2"/>
    <p:sldId id="386" r:id="rId3"/>
    <p:sldId id="333" r:id="rId4"/>
    <p:sldId id="338" r:id="rId5"/>
    <p:sldId id="339" r:id="rId6"/>
    <p:sldId id="341" r:id="rId7"/>
    <p:sldId id="343" r:id="rId8"/>
    <p:sldId id="398" r:id="rId9"/>
    <p:sldId id="345" r:id="rId10"/>
    <p:sldId id="402" r:id="rId11"/>
    <p:sldId id="403" r:id="rId12"/>
    <p:sldId id="405" r:id="rId13"/>
    <p:sldId id="406" r:id="rId14"/>
    <p:sldId id="348" r:id="rId15"/>
    <p:sldId id="346" r:id="rId16"/>
    <p:sldId id="358" r:id="rId17"/>
    <p:sldId id="361" r:id="rId18"/>
    <p:sldId id="362" r:id="rId19"/>
    <p:sldId id="365" r:id="rId20"/>
    <p:sldId id="368" r:id="rId21"/>
    <p:sldId id="408" r:id="rId22"/>
    <p:sldId id="370" r:id="rId23"/>
    <p:sldId id="372" r:id="rId24"/>
    <p:sldId id="409" r:id="rId25"/>
    <p:sldId id="410" r:id="rId26"/>
    <p:sldId id="411" r:id="rId27"/>
    <p:sldId id="417" r:id="rId28"/>
    <p:sldId id="375" r:id="rId29"/>
    <p:sldId id="376" r:id="rId30"/>
    <p:sldId id="418" r:id="rId31"/>
    <p:sldId id="419" r:id="rId32"/>
    <p:sldId id="377" r:id="rId33"/>
    <p:sldId id="413" r:id="rId34"/>
    <p:sldId id="379" r:id="rId35"/>
  </p:sldIdLst>
  <p:sldSz cx="10058400" cy="77724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25" userDrawn="1">
          <p15:clr>
            <a:srgbClr val="A4A3A4"/>
          </p15:clr>
        </p15:guide>
        <p15:guide id="2" pos="279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372" y="90"/>
      </p:cViewPr>
      <p:guideLst>
        <p:guide orient="horz" pos="2225"/>
        <p:guide pos="2795"/>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3078320" cy="471202"/>
          </a:xfrm>
          <a:prstGeom prst="rect">
            <a:avLst/>
          </a:prstGeom>
        </p:spPr>
        <p:txBody>
          <a:bodyPr vert="horz" lIns="84559" tIns="42279" rIns="84559" bIns="42279" rtlCol="0"/>
          <a:lstStyle>
            <a:lvl1pPr algn="l">
              <a:defRPr sz="1100"/>
            </a:lvl1pPr>
          </a:lstStyle>
          <a:p>
            <a:endParaRPr lang="en-US"/>
          </a:p>
        </p:txBody>
      </p:sp>
      <p:sp>
        <p:nvSpPr>
          <p:cNvPr id="3" name="Date Placeholder 2"/>
          <p:cNvSpPr>
            <a:spLocks noGrp="1"/>
          </p:cNvSpPr>
          <p:nvPr>
            <p:ph type="dt" idx="1"/>
          </p:nvPr>
        </p:nvSpPr>
        <p:spPr>
          <a:xfrm>
            <a:off x="4022708" y="3"/>
            <a:ext cx="3078320" cy="471202"/>
          </a:xfrm>
          <a:prstGeom prst="rect">
            <a:avLst/>
          </a:prstGeom>
        </p:spPr>
        <p:txBody>
          <a:bodyPr vert="horz" lIns="84559" tIns="42279" rIns="84559" bIns="42279" rtlCol="0"/>
          <a:lstStyle>
            <a:lvl1pPr algn="r">
              <a:defRPr sz="1100"/>
            </a:lvl1pPr>
          </a:lstStyle>
          <a:p>
            <a:fld id="{9EA94067-2E9F-48B1-8BA0-26596E1969DD}" type="datetimeFigureOut">
              <a:rPr lang="en-US" smtClean="0"/>
              <a:t>4/2/2022</a:t>
            </a:fld>
            <a:endParaRPr lang="en-US"/>
          </a:p>
        </p:txBody>
      </p:sp>
      <p:sp>
        <p:nvSpPr>
          <p:cNvPr id="4" name="Slide Image Placeholder 3"/>
          <p:cNvSpPr>
            <a:spLocks noGrp="1" noRot="1" noChangeAspect="1"/>
          </p:cNvSpPr>
          <p:nvPr>
            <p:ph type="sldImg" idx="2"/>
          </p:nvPr>
        </p:nvSpPr>
        <p:spPr>
          <a:xfrm>
            <a:off x="1500188" y="1173163"/>
            <a:ext cx="4102100" cy="3168650"/>
          </a:xfrm>
          <a:prstGeom prst="rect">
            <a:avLst/>
          </a:prstGeom>
          <a:noFill/>
          <a:ln w="12700">
            <a:solidFill>
              <a:prstClr val="black"/>
            </a:solidFill>
          </a:ln>
        </p:spPr>
        <p:txBody>
          <a:bodyPr vert="horz" lIns="84559" tIns="42279" rIns="84559" bIns="42279" rtlCol="0" anchor="ctr"/>
          <a:lstStyle/>
          <a:p>
            <a:endParaRPr lang="en-US"/>
          </a:p>
        </p:txBody>
      </p:sp>
      <p:sp>
        <p:nvSpPr>
          <p:cNvPr id="5" name="Notes Placeholder 4"/>
          <p:cNvSpPr>
            <a:spLocks noGrp="1"/>
          </p:cNvSpPr>
          <p:nvPr>
            <p:ph type="body" sz="quarter" idx="3"/>
          </p:nvPr>
        </p:nvSpPr>
        <p:spPr>
          <a:xfrm>
            <a:off x="710829" y="4517908"/>
            <a:ext cx="5680820" cy="3697007"/>
          </a:xfrm>
          <a:prstGeom prst="rect">
            <a:avLst/>
          </a:prstGeom>
        </p:spPr>
        <p:txBody>
          <a:bodyPr vert="horz" lIns="84559" tIns="42279" rIns="84559" bIns="4227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917276"/>
            <a:ext cx="3078320" cy="471202"/>
          </a:xfrm>
          <a:prstGeom prst="rect">
            <a:avLst/>
          </a:prstGeom>
        </p:spPr>
        <p:txBody>
          <a:bodyPr vert="horz" lIns="84559" tIns="42279" rIns="84559" bIns="42279" rtlCol="0" anchor="b"/>
          <a:lstStyle>
            <a:lvl1pPr algn="l">
              <a:defRPr sz="1100"/>
            </a:lvl1pPr>
          </a:lstStyle>
          <a:p>
            <a:endParaRPr lang="en-US"/>
          </a:p>
        </p:txBody>
      </p:sp>
      <p:sp>
        <p:nvSpPr>
          <p:cNvPr id="7" name="Slide Number Placeholder 6"/>
          <p:cNvSpPr>
            <a:spLocks noGrp="1"/>
          </p:cNvSpPr>
          <p:nvPr>
            <p:ph type="sldNum" sz="quarter" idx="5"/>
          </p:nvPr>
        </p:nvSpPr>
        <p:spPr>
          <a:xfrm>
            <a:off x="4022708" y="8917276"/>
            <a:ext cx="3078320" cy="471202"/>
          </a:xfrm>
          <a:prstGeom prst="rect">
            <a:avLst/>
          </a:prstGeom>
        </p:spPr>
        <p:txBody>
          <a:bodyPr vert="horz" lIns="84559" tIns="42279" rIns="84559" bIns="42279" rtlCol="0" anchor="b"/>
          <a:lstStyle>
            <a:lvl1pPr algn="r">
              <a:defRPr sz="1100"/>
            </a:lvl1pPr>
          </a:lstStyle>
          <a:p>
            <a:fld id="{2481CFD0-0087-4720-B023-83CA721FCAB2}" type="slidenum">
              <a:rPr lang="en-US" smtClean="0"/>
              <a:t>‹#›</a:t>
            </a:fld>
            <a:endParaRPr lang="en-US"/>
          </a:p>
        </p:txBody>
      </p:sp>
    </p:spTree>
    <p:extLst>
      <p:ext uri="{BB962C8B-B14F-4D97-AF65-F5344CB8AC3E}">
        <p14:creationId xmlns:p14="http://schemas.microsoft.com/office/powerpoint/2010/main" val="3129288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481CFD0-0087-4720-B023-83CA721FCAB2}" type="slidenum">
              <a:rPr lang="en-US" smtClean="0"/>
              <a:t>5</a:t>
            </a:fld>
            <a:endParaRPr lang="en-US"/>
          </a:p>
        </p:txBody>
      </p:sp>
    </p:spTree>
    <p:extLst>
      <p:ext uri="{BB962C8B-B14F-4D97-AF65-F5344CB8AC3E}">
        <p14:creationId xmlns:p14="http://schemas.microsoft.com/office/powerpoint/2010/main" val="26027773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481CFD0-0087-4720-B023-83CA721FCAB2}" type="slidenum">
              <a:rPr lang="en-US" smtClean="0"/>
              <a:t>10</a:t>
            </a:fld>
            <a:endParaRPr lang="en-US"/>
          </a:p>
        </p:txBody>
      </p:sp>
    </p:spTree>
    <p:extLst>
      <p:ext uri="{BB962C8B-B14F-4D97-AF65-F5344CB8AC3E}">
        <p14:creationId xmlns:p14="http://schemas.microsoft.com/office/powerpoint/2010/main" val="17277892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481CFD0-0087-4720-B023-83CA721FCAB2}" type="slidenum">
              <a:rPr lang="en-US" smtClean="0"/>
              <a:t>11</a:t>
            </a:fld>
            <a:endParaRPr lang="en-US"/>
          </a:p>
        </p:txBody>
      </p:sp>
    </p:spTree>
    <p:extLst>
      <p:ext uri="{BB962C8B-B14F-4D97-AF65-F5344CB8AC3E}">
        <p14:creationId xmlns:p14="http://schemas.microsoft.com/office/powerpoint/2010/main" val="5132322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481CFD0-0087-4720-B023-83CA721FCAB2}" type="slidenum">
              <a:rPr lang="en-US" smtClean="0"/>
              <a:t>12</a:t>
            </a:fld>
            <a:endParaRPr lang="en-US"/>
          </a:p>
        </p:txBody>
      </p:sp>
    </p:spTree>
    <p:extLst>
      <p:ext uri="{BB962C8B-B14F-4D97-AF65-F5344CB8AC3E}">
        <p14:creationId xmlns:p14="http://schemas.microsoft.com/office/powerpoint/2010/main" val="15633455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481CFD0-0087-4720-B023-83CA721FCAB2}" type="slidenum">
              <a:rPr lang="en-US" smtClean="0"/>
              <a:t>13</a:t>
            </a:fld>
            <a:endParaRPr lang="en-US"/>
          </a:p>
        </p:txBody>
      </p:sp>
    </p:spTree>
    <p:extLst>
      <p:ext uri="{BB962C8B-B14F-4D97-AF65-F5344CB8AC3E}">
        <p14:creationId xmlns:p14="http://schemas.microsoft.com/office/powerpoint/2010/main" val="3233769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54380" y="2409444"/>
            <a:ext cx="8549640" cy="27699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508760" y="4352544"/>
            <a:ext cx="704088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FEF3297A-E223-4AAD-8360-05458EE0BF09}" type="datetime1">
              <a:rPr lang="en-US" smtClean="0"/>
              <a:t>4/2/2022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90703A9B-7697-46E4-BF64-4AA64239B283}" type="datetime1">
              <a:rPr lang="en-US" smtClean="0"/>
              <a:t>4/2/2022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502920" y="1787652"/>
            <a:ext cx="4375404"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80076" y="1787652"/>
            <a:ext cx="4375404"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6305F778-FB11-42FF-B769-A6B9A36388D3}" type="datetime1">
              <a:rPr lang="en-US" smtClean="0"/>
              <a:t>4/2/2022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E5EA4E65-BBA9-4223-9FC8-5CE4B647D5B1}" type="datetime1">
              <a:rPr lang="en-US" smtClean="0"/>
              <a:t>4/2/2022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BA8DF874-9B3A-41D8-B543-217417BAAC80}" type="datetime1">
              <a:rPr lang="en-US" smtClean="0"/>
              <a:t>4/2/2022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02920" y="310896"/>
            <a:ext cx="9052560" cy="27699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502920" y="1787652"/>
            <a:ext cx="905256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419856" y="7228332"/>
            <a:ext cx="3218688"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02920" y="7228332"/>
            <a:ext cx="2313432" cy="276999"/>
          </a:xfrm>
          <a:prstGeom prst="rect">
            <a:avLst/>
          </a:prstGeom>
        </p:spPr>
        <p:txBody>
          <a:bodyPr wrap="square" lIns="0" tIns="0" rIns="0" bIns="0">
            <a:spAutoFit/>
          </a:bodyPr>
          <a:lstStyle>
            <a:lvl1pPr algn="l">
              <a:defRPr>
                <a:solidFill>
                  <a:schemeClr val="tx1">
                    <a:tint val="75000"/>
                  </a:schemeClr>
                </a:solidFill>
              </a:defRPr>
            </a:lvl1pPr>
          </a:lstStyle>
          <a:p>
            <a:fld id="{F5967B90-1637-455F-9ACF-DEA6C14791CC}" type="datetime1">
              <a:rPr lang="en-US" smtClean="0"/>
              <a:t>4/2/2022</a:t>
            </a:fld>
            <a:endParaRPr lang="en-US"/>
          </a:p>
        </p:txBody>
      </p:sp>
      <p:sp>
        <p:nvSpPr>
          <p:cNvPr id="6" name="Holder 6"/>
          <p:cNvSpPr>
            <a:spLocks noGrp="1"/>
          </p:cNvSpPr>
          <p:nvPr>
            <p:ph type="sldNum" sz="quarter" idx="7"/>
          </p:nvPr>
        </p:nvSpPr>
        <p:spPr>
          <a:xfrm>
            <a:off x="7242048" y="7228332"/>
            <a:ext cx="2313432"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ftr="0" dt="0"/>
  <p:txStyles>
    <p:titleStyle>
      <a:lvl1pPr>
        <a:defRPr>
          <a:latin typeface="+mj-lt"/>
          <a:ea typeface="+mj-ea"/>
          <a:cs typeface="+mj-cs"/>
        </a:defRPr>
      </a:lvl1pPr>
    </p:titleStyle>
    <p:bodyStyle>
      <a:lvl1pPr marL="0">
        <a:defRPr>
          <a:latin typeface="+mn-lt"/>
          <a:ea typeface="+mn-ea"/>
          <a:cs typeface="+mn-cs"/>
        </a:defRPr>
      </a:lvl1pPr>
      <a:lvl2pPr marL="353278">
        <a:defRPr>
          <a:latin typeface="+mn-lt"/>
          <a:ea typeface="+mn-ea"/>
          <a:cs typeface="+mn-cs"/>
        </a:defRPr>
      </a:lvl2pPr>
      <a:lvl3pPr marL="706557">
        <a:defRPr>
          <a:latin typeface="+mn-lt"/>
          <a:ea typeface="+mn-ea"/>
          <a:cs typeface="+mn-cs"/>
        </a:defRPr>
      </a:lvl3pPr>
      <a:lvl4pPr marL="1059835">
        <a:defRPr>
          <a:latin typeface="+mn-lt"/>
          <a:ea typeface="+mn-ea"/>
          <a:cs typeface="+mn-cs"/>
        </a:defRPr>
      </a:lvl4pPr>
      <a:lvl5pPr marL="1413114">
        <a:defRPr>
          <a:latin typeface="+mn-lt"/>
          <a:ea typeface="+mn-ea"/>
          <a:cs typeface="+mn-cs"/>
        </a:defRPr>
      </a:lvl5pPr>
      <a:lvl6pPr marL="1766392">
        <a:defRPr>
          <a:latin typeface="+mn-lt"/>
          <a:ea typeface="+mn-ea"/>
          <a:cs typeface="+mn-cs"/>
        </a:defRPr>
      </a:lvl6pPr>
      <a:lvl7pPr marL="2119671">
        <a:defRPr>
          <a:latin typeface="+mn-lt"/>
          <a:ea typeface="+mn-ea"/>
          <a:cs typeface="+mn-cs"/>
        </a:defRPr>
      </a:lvl7pPr>
      <a:lvl8pPr marL="2472949">
        <a:defRPr>
          <a:latin typeface="+mn-lt"/>
          <a:ea typeface="+mn-ea"/>
          <a:cs typeface="+mn-cs"/>
        </a:defRPr>
      </a:lvl8pPr>
      <a:lvl9pPr marL="2826228">
        <a:defRPr>
          <a:latin typeface="+mn-lt"/>
          <a:ea typeface="+mn-ea"/>
          <a:cs typeface="+mn-cs"/>
        </a:defRPr>
      </a:lvl9pPr>
    </p:bodyStyle>
    <p:otherStyle>
      <a:lvl1pPr marL="0">
        <a:defRPr>
          <a:latin typeface="+mn-lt"/>
          <a:ea typeface="+mn-ea"/>
          <a:cs typeface="+mn-cs"/>
        </a:defRPr>
      </a:lvl1pPr>
      <a:lvl2pPr marL="353278">
        <a:defRPr>
          <a:latin typeface="+mn-lt"/>
          <a:ea typeface="+mn-ea"/>
          <a:cs typeface="+mn-cs"/>
        </a:defRPr>
      </a:lvl2pPr>
      <a:lvl3pPr marL="706557">
        <a:defRPr>
          <a:latin typeface="+mn-lt"/>
          <a:ea typeface="+mn-ea"/>
          <a:cs typeface="+mn-cs"/>
        </a:defRPr>
      </a:lvl3pPr>
      <a:lvl4pPr marL="1059835">
        <a:defRPr>
          <a:latin typeface="+mn-lt"/>
          <a:ea typeface="+mn-ea"/>
          <a:cs typeface="+mn-cs"/>
        </a:defRPr>
      </a:lvl4pPr>
      <a:lvl5pPr marL="1413114">
        <a:defRPr>
          <a:latin typeface="+mn-lt"/>
          <a:ea typeface="+mn-ea"/>
          <a:cs typeface="+mn-cs"/>
        </a:defRPr>
      </a:lvl5pPr>
      <a:lvl6pPr marL="1766392">
        <a:defRPr>
          <a:latin typeface="+mn-lt"/>
          <a:ea typeface="+mn-ea"/>
          <a:cs typeface="+mn-cs"/>
        </a:defRPr>
      </a:lvl6pPr>
      <a:lvl7pPr marL="2119671">
        <a:defRPr>
          <a:latin typeface="+mn-lt"/>
          <a:ea typeface="+mn-ea"/>
          <a:cs typeface="+mn-cs"/>
        </a:defRPr>
      </a:lvl7pPr>
      <a:lvl8pPr marL="2472949">
        <a:defRPr>
          <a:latin typeface="+mn-lt"/>
          <a:ea typeface="+mn-ea"/>
          <a:cs typeface="+mn-cs"/>
        </a:defRPr>
      </a:lvl8pPr>
      <a:lvl9pPr marL="2826228">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9C2C2-B652-4781-B870-B65BA2E8EB56}"/>
              </a:ext>
            </a:extLst>
          </p:cNvPr>
          <p:cNvSpPr>
            <a:spLocks noGrp="1"/>
          </p:cNvSpPr>
          <p:nvPr>
            <p:ph type="title"/>
          </p:nvPr>
        </p:nvSpPr>
        <p:spPr>
          <a:xfrm>
            <a:off x="502920" y="310896"/>
            <a:ext cx="9052560" cy="1354217"/>
          </a:xfrm>
        </p:spPr>
        <p:txBody>
          <a:bodyPr/>
          <a:lstStyle/>
          <a:p>
            <a:pPr algn="ctr"/>
            <a:r>
              <a:rPr lang="en-US" sz="3600" b="1" u="sng" dirty="0">
                <a:latin typeface="Times New Roman" panose="02020603050405020304" pitchFamily="18" charset="0"/>
                <a:cs typeface="Times New Roman" panose="02020603050405020304" pitchFamily="18" charset="0"/>
              </a:rPr>
              <a:t>NOVEMBER 8, 2022 STATE ELECTION CALENDAR</a:t>
            </a:r>
            <a:br>
              <a:rPr lang="en-US" sz="3600" b="1" u="sng" dirty="0">
                <a:latin typeface="Times New Roman" panose="02020603050405020304" pitchFamily="18" charset="0"/>
                <a:cs typeface="Times New Roman" panose="02020603050405020304" pitchFamily="18" charset="0"/>
              </a:rPr>
            </a:br>
            <a:endParaRPr lang="en-US" sz="1600" dirty="0"/>
          </a:p>
        </p:txBody>
      </p:sp>
      <p:sp>
        <p:nvSpPr>
          <p:cNvPr id="3" name="Text Placeholder 2">
            <a:extLst>
              <a:ext uri="{FF2B5EF4-FFF2-40B4-BE49-F238E27FC236}">
                <a16:creationId xmlns:a16="http://schemas.microsoft.com/office/drawing/2014/main" id="{ED7BCD1B-ABA9-472D-8FC7-D35BE06B8A4E}"/>
              </a:ext>
            </a:extLst>
          </p:cNvPr>
          <p:cNvSpPr>
            <a:spLocks noGrp="1"/>
          </p:cNvSpPr>
          <p:nvPr>
            <p:ph type="body" idx="1"/>
          </p:nvPr>
        </p:nvSpPr>
        <p:spPr>
          <a:xfrm>
            <a:off x="502920" y="1665113"/>
            <a:ext cx="9052560" cy="4924425"/>
          </a:xfrm>
        </p:spPr>
        <p:txBody>
          <a:bodyPr/>
          <a:lstStyle/>
          <a:p>
            <a:pPr marL="512763" indent="-512763"/>
            <a:r>
              <a:rPr lang="en-US" sz="2000" b="1" dirty="0">
                <a:latin typeface="Times New Roman" panose="02020603050405020304" pitchFamily="18" charset="0"/>
                <a:cs typeface="Times New Roman" panose="02020603050405020304" pitchFamily="18" charset="0"/>
              </a:rPr>
              <a:t>1.  </a:t>
            </a:r>
            <a:r>
              <a:rPr lang="en-US" sz="2000" b="1" u="sng" dirty="0">
                <a:latin typeface="Times New Roman" panose="02020603050405020304" pitchFamily="18" charset="0"/>
                <a:cs typeface="Times New Roman" panose="02020603050405020304" pitchFamily="18" charset="0"/>
              </a:rPr>
              <a:t>Candidates for Municipal Office</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t>
            </a:r>
            <a:r>
              <a:rPr lang="en-US" sz="2000" u="sng" dirty="0">
                <a:latin typeface="Times New Roman" panose="02020603050405020304" pitchFamily="18" charset="0"/>
                <a:cs typeface="Times New Roman" panose="02020603050405020304" pitchFamily="18" charset="0"/>
              </a:rPr>
              <a:t>single-town</a:t>
            </a:r>
            <a:r>
              <a:rPr lang="en-US" sz="2000" dirty="0">
                <a:latin typeface="Times New Roman" panose="02020603050405020304" pitchFamily="18" charset="0"/>
                <a:cs typeface="Times New Roman" panose="02020603050405020304" pitchFamily="18" charset="0"/>
              </a:rPr>
              <a:t> St Rep., Judge of Probate &amp; ROVs). </a:t>
            </a:r>
            <a:r>
              <a:rPr lang="en-US" sz="2000" b="1" dirty="0">
                <a:latin typeface="Times New Roman" panose="02020603050405020304" pitchFamily="18" charset="0"/>
                <a:cs typeface="Times New Roman" panose="02020603050405020304" pitchFamily="18" charset="0"/>
              </a:rPr>
              <a:t>May 17-24 </a:t>
            </a:r>
            <a:r>
              <a:rPr lang="en-US" sz="2000" dirty="0">
                <a:latin typeface="Times New Roman" panose="02020603050405020304" pitchFamily="18" charset="0"/>
                <a:cs typeface="Times New Roman" panose="02020603050405020304" pitchFamily="18" charset="0"/>
              </a:rPr>
              <a:t>Party endorsements, </a:t>
            </a:r>
          </a:p>
          <a:p>
            <a:pPr marL="512763"/>
            <a:r>
              <a:rPr lang="en-US" sz="2000" b="1" dirty="0">
                <a:latin typeface="Times New Roman" panose="02020603050405020304" pitchFamily="18" charset="0"/>
                <a:cs typeface="Times New Roman" panose="02020603050405020304" pitchFamily="18" charset="0"/>
              </a:rPr>
              <a:t>May 24 </a:t>
            </a:r>
            <a:r>
              <a:rPr lang="en-US" sz="2000" dirty="0">
                <a:latin typeface="Times New Roman" panose="02020603050405020304" pitchFamily="18" charset="0"/>
                <a:cs typeface="Times New Roman" panose="02020603050405020304" pitchFamily="18" charset="0"/>
              </a:rPr>
              <a:t>Petitions issued beginning </a:t>
            </a:r>
          </a:p>
          <a:p>
            <a:pPr marL="512763"/>
            <a:r>
              <a:rPr lang="en-US" sz="2000" b="1" dirty="0">
                <a:latin typeface="Times New Roman" panose="02020603050405020304" pitchFamily="18" charset="0"/>
                <a:cs typeface="Times New Roman" panose="02020603050405020304" pitchFamily="18" charset="0"/>
              </a:rPr>
              <a:t>May 31-June 7 </a:t>
            </a:r>
            <a:r>
              <a:rPr lang="en-US" sz="2000" dirty="0">
                <a:latin typeface="Times New Roman" panose="02020603050405020304" pitchFamily="18" charset="0"/>
                <a:cs typeface="Times New Roman" panose="02020603050405020304" pitchFamily="18" charset="0"/>
              </a:rPr>
              <a:t>(4p.m.) Cert. of endorsements, </a:t>
            </a:r>
          </a:p>
          <a:p>
            <a:pPr marL="512763"/>
            <a:r>
              <a:rPr lang="en-US" sz="2000" b="1" dirty="0">
                <a:latin typeface="Times New Roman" panose="02020603050405020304" pitchFamily="18" charset="0"/>
                <a:cs typeface="Times New Roman" panose="02020603050405020304" pitchFamily="18" charset="0"/>
              </a:rPr>
              <a:t>June 7 </a:t>
            </a:r>
            <a:r>
              <a:rPr lang="en-US" sz="2000" dirty="0">
                <a:latin typeface="Times New Roman" panose="02020603050405020304" pitchFamily="18" charset="0"/>
                <a:cs typeface="Times New Roman" panose="02020603050405020304" pitchFamily="18" charset="0"/>
              </a:rPr>
              <a:t>(4p.m.) Primary petitions filed by </a:t>
            </a:r>
          </a:p>
          <a:p>
            <a:pPr marL="512763"/>
            <a:r>
              <a:rPr lang="en-US" sz="2000" b="1" dirty="0">
                <a:solidFill>
                  <a:schemeClr val="tx1"/>
                </a:solidFill>
                <a:latin typeface="Times New Roman" panose="02020603050405020304" pitchFamily="18" charset="0"/>
                <a:cs typeface="Times New Roman" panose="02020603050405020304" pitchFamily="18" charset="0"/>
              </a:rPr>
              <a:t>Aug 9 </a:t>
            </a:r>
            <a:r>
              <a:rPr lang="en-US" sz="2000" dirty="0">
                <a:latin typeface="Times New Roman" panose="02020603050405020304" pitchFamily="18" charset="0"/>
                <a:cs typeface="Times New Roman" panose="02020603050405020304" pitchFamily="18" charset="0"/>
              </a:rPr>
              <a:t>(6 a.m. - 8 p.m.): Primary 				</a:t>
            </a:r>
          </a:p>
          <a:p>
            <a:pPr marL="225425"/>
            <a:endParaRPr lang="en-US" sz="2000" b="1" u="sng" dirty="0">
              <a:latin typeface="Times New Roman" panose="02020603050405020304" pitchFamily="18" charset="0"/>
              <a:cs typeface="Times New Roman" panose="02020603050405020304" pitchFamily="18" charset="0"/>
            </a:endParaRPr>
          </a:p>
          <a:p>
            <a:pPr marL="342900" lvl="0" indent="-342900">
              <a:buFont typeface="+mj-lt"/>
              <a:buAutoNum type="arabicPeriod" startAt="2"/>
            </a:pPr>
            <a:r>
              <a:rPr lang="en-US" sz="2000" b="1" u="sng" dirty="0">
                <a:latin typeface="Times New Roman" panose="02020603050405020304" pitchFamily="18" charset="0"/>
                <a:cs typeface="Times New Roman" panose="02020603050405020304" pitchFamily="18" charset="0"/>
              </a:rPr>
              <a:t>MINOR PARTIES </a:t>
            </a:r>
            <a:r>
              <a:rPr lang="en-US" sz="2000" dirty="0">
                <a:latin typeface="Times New Roman" panose="02020603050405020304" pitchFamily="18" charset="0"/>
                <a:cs typeface="Times New Roman" panose="02020603050405020304" pitchFamily="18" charset="0"/>
              </a:rPr>
              <a:t>rules filed by </a:t>
            </a:r>
            <a:r>
              <a:rPr lang="en-US" sz="2000" b="1" dirty="0">
                <a:latin typeface="Times New Roman" panose="02020603050405020304" pitchFamily="18" charset="0"/>
                <a:cs typeface="Times New Roman" panose="02020603050405020304" pitchFamily="18" charset="0"/>
              </a:rPr>
              <a:t>Mar 9</a:t>
            </a:r>
            <a:r>
              <a:rPr lang="en-US" sz="2000" dirty="0">
                <a:latin typeface="Times New Roman" panose="02020603050405020304" pitchFamily="18" charset="0"/>
                <a:cs typeface="Times New Roman" panose="02020603050405020304" pitchFamily="18" charset="0"/>
              </a:rPr>
              <a:t>, Nomination &amp; cert.by </a:t>
            </a:r>
            <a:r>
              <a:rPr lang="en-US" sz="2000" b="1" dirty="0">
                <a:latin typeface="Times New Roman" panose="02020603050405020304" pitchFamily="18" charset="0"/>
                <a:cs typeface="Times New Roman" panose="02020603050405020304" pitchFamily="18" charset="0"/>
              </a:rPr>
              <a:t>Sept 7</a:t>
            </a:r>
          </a:p>
          <a:p>
            <a:endParaRPr lang="en-US" sz="2000" dirty="0">
              <a:latin typeface="Times New Roman" panose="02020603050405020304" pitchFamily="18" charset="0"/>
              <a:cs typeface="Times New Roman" panose="02020603050405020304" pitchFamily="18" charset="0"/>
            </a:endParaRPr>
          </a:p>
          <a:p>
            <a:pPr marL="342900" lvl="0" indent="-342900">
              <a:buFont typeface="+mj-lt"/>
              <a:buAutoNum type="arabicPeriod" startAt="3"/>
            </a:pPr>
            <a:r>
              <a:rPr lang="en-US" sz="2000" b="1" u="sng" dirty="0">
                <a:latin typeface="Times New Roman" panose="02020603050405020304" pitchFamily="18" charset="0"/>
                <a:cs typeface="Times New Roman" panose="02020603050405020304" pitchFamily="18" charset="0"/>
              </a:rPr>
              <a:t>NOMINATING PETITIONS ("New Party" or "No Party")                           </a:t>
            </a:r>
            <a:r>
              <a:rPr lang="en-US" sz="2000" dirty="0">
                <a:latin typeface="Times New Roman" panose="02020603050405020304" pitchFamily="18" charset="0"/>
                <a:cs typeface="Times New Roman" panose="02020603050405020304" pitchFamily="18" charset="0"/>
              </a:rPr>
              <a:t>issued beginning </a:t>
            </a:r>
            <a:r>
              <a:rPr lang="en-US" sz="2000" b="1" dirty="0">
                <a:latin typeface="Times New Roman" panose="02020603050405020304" pitchFamily="18" charset="0"/>
                <a:cs typeface="Times New Roman" panose="02020603050405020304" pitchFamily="18" charset="0"/>
              </a:rPr>
              <a:t>Jan. 4 </a:t>
            </a:r>
            <a:r>
              <a:rPr lang="en-US" sz="2000" dirty="0">
                <a:latin typeface="Times New Roman" panose="02020603050405020304" pitchFamily="18" charset="0"/>
                <a:cs typeface="Times New Roman" panose="02020603050405020304" pitchFamily="18" charset="0"/>
              </a:rPr>
              <a:t>&amp; Filed by </a:t>
            </a:r>
            <a:r>
              <a:rPr lang="en-US" sz="2000" b="1" dirty="0">
                <a:latin typeface="Times New Roman" panose="02020603050405020304" pitchFamily="18" charset="0"/>
                <a:cs typeface="Times New Roman" panose="02020603050405020304" pitchFamily="18" charset="0"/>
              </a:rPr>
              <a:t>Aug 10 </a:t>
            </a:r>
            <a:r>
              <a:rPr lang="en-US" sz="2000" dirty="0">
                <a:latin typeface="Times New Roman" panose="02020603050405020304" pitchFamily="18" charset="0"/>
                <a:cs typeface="Times New Roman" panose="02020603050405020304" pitchFamily="18" charset="0"/>
              </a:rPr>
              <a:t>(4 p.m.)</a:t>
            </a:r>
          </a:p>
          <a:p>
            <a:r>
              <a:rPr lang="en-US" sz="2000" dirty="0">
                <a:latin typeface="Times New Roman" panose="02020603050405020304" pitchFamily="18" charset="0"/>
                <a:cs typeface="Times New Roman" panose="02020603050405020304" pitchFamily="18" charset="0"/>
              </a:rPr>
              <a:t> </a:t>
            </a:r>
          </a:p>
          <a:p>
            <a:r>
              <a:rPr lang="en-US" sz="2000" dirty="0">
                <a:latin typeface="Times New Roman" panose="02020603050405020304" pitchFamily="18" charset="0"/>
                <a:cs typeface="Times New Roman" panose="02020603050405020304" pitchFamily="18" charset="0"/>
              </a:rPr>
              <a:t>4.    </a:t>
            </a:r>
            <a:r>
              <a:rPr lang="en-US" sz="2000" b="1" u="sng" dirty="0">
                <a:latin typeface="Times New Roman" panose="02020603050405020304" pitchFamily="18" charset="0"/>
                <a:cs typeface="Times New Roman" panose="02020603050405020304" pitchFamily="18" charset="0"/>
              </a:rPr>
              <a:t>ELECTION DAY -- November 8, 2022 (6 a.m. - 8 p.m.)</a:t>
            </a:r>
            <a:endParaRPr lang="en-US" sz="2000" u="sng" dirty="0">
              <a:latin typeface="Times New Roman" panose="02020603050405020304" pitchFamily="18" charset="0"/>
              <a:cs typeface="Times New Roman" panose="02020603050405020304" pitchFamily="18" charset="0"/>
            </a:endParaRPr>
          </a:p>
          <a:p>
            <a:pPr marL="287338"/>
            <a:r>
              <a:rPr lang="en-US" sz="1400" dirty="0">
                <a:latin typeface="Times New Roman" panose="02020603050405020304" pitchFamily="18" charset="0"/>
                <a:cs typeface="Times New Roman" panose="02020603050405020304" pitchFamily="18" charset="0"/>
              </a:rPr>
              <a:t> </a:t>
            </a:r>
          </a:p>
          <a:p>
            <a:endParaRPr lang="en-US" sz="1400" dirty="0">
              <a:latin typeface="Times New Roman" panose="02020603050405020304" pitchFamily="18" charset="0"/>
              <a:cs typeface="Times New Roman" panose="02020603050405020304" pitchFamily="18" charset="0"/>
            </a:endParaRPr>
          </a:p>
          <a:p>
            <a:r>
              <a:rPr lang="en-US" sz="1400" b="1" dirty="0">
                <a:latin typeface="Times New Roman" panose="02020603050405020304" pitchFamily="18" charset="0"/>
                <a:cs typeface="Times New Roman" panose="02020603050405020304" pitchFamily="18" charset="0"/>
              </a:rPr>
              <a:t> </a:t>
            </a:r>
            <a:endParaRPr lang="en-US" sz="1400" dirty="0">
              <a:latin typeface="Times New Roman" panose="02020603050405020304" pitchFamily="18" charset="0"/>
              <a:cs typeface="Times New Roman" panose="02020603050405020304" pitchFamily="18" charset="0"/>
            </a:endParaRPr>
          </a:p>
          <a:p>
            <a:r>
              <a:rPr lang="en-US" dirty="0"/>
              <a:t> </a:t>
            </a:r>
          </a:p>
        </p:txBody>
      </p:sp>
      <p:sp>
        <p:nvSpPr>
          <p:cNvPr id="4" name="Slide Number Placeholder 3">
            <a:extLst>
              <a:ext uri="{FF2B5EF4-FFF2-40B4-BE49-F238E27FC236}">
                <a16:creationId xmlns:a16="http://schemas.microsoft.com/office/drawing/2014/main" id="{BC632179-03D1-4EEF-BF89-EE1009B568D6}"/>
              </a:ext>
            </a:extLst>
          </p:cNvPr>
          <p:cNvSpPr>
            <a:spLocks noGrp="1"/>
          </p:cNvSpPr>
          <p:nvPr>
            <p:ph type="sldNum" sz="quarter" idx="7"/>
          </p:nvPr>
        </p:nvSpPr>
        <p:spPr/>
        <p:txBody>
          <a:bodyPr/>
          <a:lstStyle/>
          <a:p>
            <a:fld id="{B6F15528-21DE-4FAA-801E-634DDDAF4B2B}" type="slidenum">
              <a:rPr lang="en-US" smtClean="0"/>
              <a:t>1</a:t>
            </a:fld>
            <a:endParaRPr lang="en-US"/>
          </a:p>
        </p:txBody>
      </p:sp>
    </p:spTree>
    <p:extLst>
      <p:ext uri="{BB962C8B-B14F-4D97-AF65-F5344CB8AC3E}">
        <p14:creationId xmlns:p14="http://schemas.microsoft.com/office/powerpoint/2010/main" val="31097477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D90B7-96E9-4694-B857-C5EC2731086F}"/>
              </a:ext>
            </a:extLst>
          </p:cNvPr>
          <p:cNvSpPr>
            <a:spLocks noGrp="1"/>
          </p:cNvSpPr>
          <p:nvPr>
            <p:ph type="title"/>
          </p:nvPr>
        </p:nvSpPr>
        <p:spPr>
          <a:xfrm>
            <a:off x="502920" y="278220"/>
            <a:ext cx="9052560" cy="553998"/>
          </a:xfrm>
        </p:spPr>
        <p:txBody>
          <a:bodyPr/>
          <a:lstStyle/>
          <a:p>
            <a:pPr algn="ctr"/>
            <a:r>
              <a:rPr lang="en-US" sz="2000" b="1" u="sng" dirty="0">
                <a:latin typeface="Times New Roman" panose="02020603050405020304" pitchFamily="18" charset="0"/>
                <a:cs typeface="Times New Roman" panose="02020603050405020304" pitchFamily="18" charset="0"/>
              </a:rPr>
              <a:t>AUGUST 9</a:t>
            </a:r>
            <a:r>
              <a:rPr lang="en-US" b="1" u="sng" dirty="0">
                <a:latin typeface="Times New Roman" panose="02020603050405020304" pitchFamily="18" charset="0"/>
                <a:cs typeface="Times New Roman" panose="02020603050405020304" pitchFamily="18" charset="0"/>
              </a:rPr>
              <a:t> </a:t>
            </a:r>
            <a:r>
              <a:rPr lang="en-US" sz="3600" b="1" u="sng" dirty="0">
                <a:latin typeface="Times New Roman" panose="02020603050405020304" pitchFamily="18" charset="0"/>
                <a:cs typeface="Times New Roman" panose="02020603050405020304" pitchFamily="18" charset="0"/>
              </a:rPr>
              <a:t>PRIMARY</a:t>
            </a:r>
          </a:p>
        </p:txBody>
      </p:sp>
      <p:sp>
        <p:nvSpPr>
          <p:cNvPr id="3" name="Content Placeholder 2">
            <a:extLst>
              <a:ext uri="{FF2B5EF4-FFF2-40B4-BE49-F238E27FC236}">
                <a16:creationId xmlns:a16="http://schemas.microsoft.com/office/drawing/2014/main" id="{B97F613D-1335-4B03-A9B6-BEB7AB48F9AA}"/>
              </a:ext>
            </a:extLst>
          </p:cNvPr>
          <p:cNvSpPr>
            <a:spLocks noGrp="1"/>
          </p:cNvSpPr>
          <p:nvPr>
            <p:ph sz="half" idx="2"/>
          </p:nvPr>
        </p:nvSpPr>
        <p:spPr>
          <a:xfrm>
            <a:off x="164805" y="1143000"/>
            <a:ext cx="2545080" cy="5509200"/>
          </a:xfrm>
        </p:spPr>
        <p:txBody>
          <a:bodyPr/>
          <a:lstStyle/>
          <a:p>
            <a:pPr algn="ctr"/>
            <a:r>
              <a:rPr lang="en-US" sz="2000" b="1" u="sng" dirty="0">
                <a:latin typeface="Times New Roman" panose="02020603050405020304" pitchFamily="18" charset="0"/>
                <a:cs typeface="Times New Roman" panose="02020603050405020304" pitchFamily="18" charset="0"/>
              </a:rPr>
              <a:t>PRIOR TO AUG 7</a:t>
            </a: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AUG 7</a:t>
            </a:r>
          </a:p>
          <a:p>
            <a:pPr algn="ctr"/>
            <a:r>
              <a:rPr lang="en-US" sz="2000" u="sng" dirty="0">
                <a:latin typeface="Times New Roman" panose="02020603050405020304" pitchFamily="18" charset="0"/>
                <a:cs typeface="Times New Roman" panose="02020603050405020304" pitchFamily="18" charset="0"/>
              </a:rPr>
              <a:t>(Sunday) 6 a.m.</a:t>
            </a:r>
          </a:p>
          <a:p>
            <a:pPr algn="ctr"/>
            <a:endParaRPr lang="en-US" sz="2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AUG 8</a:t>
            </a:r>
          </a:p>
          <a:p>
            <a:pPr algn="ctr"/>
            <a:r>
              <a:rPr lang="en-US" sz="2000" dirty="0">
                <a:latin typeface="Times New Roman" panose="02020603050405020304" pitchFamily="18" charset="0"/>
                <a:cs typeface="Times New Roman" panose="02020603050405020304" pitchFamily="18" charset="0"/>
              </a:rPr>
              <a:t>9a.m. to Noon</a:t>
            </a:r>
          </a:p>
          <a:p>
            <a:pPr algn="ctr"/>
            <a:endParaRPr lang="en-US" sz="2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AUG 8</a:t>
            </a:r>
          </a:p>
          <a:p>
            <a:pPr algn="ctr"/>
            <a:r>
              <a:rPr lang="en-US" sz="2000" dirty="0">
                <a:latin typeface="Times New Roman" panose="02020603050405020304" pitchFamily="18" charset="0"/>
                <a:cs typeface="Times New Roman" panose="02020603050405020304" pitchFamily="18" charset="0"/>
              </a:rPr>
              <a:t>Throughout the Day</a:t>
            </a:r>
          </a:p>
          <a:p>
            <a:pPr algn="ctr"/>
            <a:endParaRPr lang="en-US" sz="2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AUG 8</a:t>
            </a: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endParaRPr lang="en-US" dirty="0"/>
          </a:p>
        </p:txBody>
      </p:sp>
      <p:sp>
        <p:nvSpPr>
          <p:cNvPr id="4" name="Content Placeholder 3">
            <a:extLst>
              <a:ext uri="{FF2B5EF4-FFF2-40B4-BE49-F238E27FC236}">
                <a16:creationId xmlns:a16="http://schemas.microsoft.com/office/drawing/2014/main" id="{09BED4C3-5347-4EE6-8FC4-D86E977B652A}"/>
              </a:ext>
            </a:extLst>
          </p:cNvPr>
          <p:cNvSpPr>
            <a:spLocks noGrp="1"/>
          </p:cNvSpPr>
          <p:nvPr>
            <p:ph sz="half" idx="3"/>
          </p:nvPr>
        </p:nvSpPr>
        <p:spPr>
          <a:xfrm>
            <a:off x="2709885" y="1143000"/>
            <a:ext cx="6845595" cy="6093976"/>
          </a:xfrm>
        </p:spPr>
        <p:txBody>
          <a:bodyPr/>
          <a:lstStyle/>
          <a:p>
            <a:r>
              <a:rPr lang="en-US" sz="2000" b="1" u="sng" dirty="0">
                <a:latin typeface="Times New Roman" panose="02020603050405020304" pitchFamily="18" charset="0"/>
                <a:cs typeface="Times New Roman" panose="02020603050405020304" pitchFamily="18" charset="0"/>
              </a:rPr>
              <a:t>NOTIFY CANDATES </a:t>
            </a:r>
            <a:r>
              <a:rPr lang="en-US" sz="2000" dirty="0">
                <a:latin typeface="Times New Roman" panose="02020603050405020304" pitchFamily="18" charset="0"/>
                <a:cs typeface="Times New Roman" panose="02020603050405020304" pitchFamily="18" charset="0"/>
              </a:rPr>
              <a:t>of their right to submit a list of designees to ROV for unofficial checkers by 6 a.m. Aug. 7</a:t>
            </a:r>
            <a:endParaRPr lang="en-US" sz="2000" b="1" u="sng" dirty="0">
              <a:latin typeface="Times New Roman" panose="02020603050405020304" pitchFamily="18" charset="0"/>
              <a:cs typeface="Times New Roman" panose="02020603050405020304" pitchFamily="18" charset="0"/>
            </a:endParaRPr>
          </a:p>
          <a:p>
            <a:endParaRPr lang="en-US" sz="2000" b="1" u="sng"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DEADLINE - UNOFFICIAL CHECKERS  LIST -- </a:t>
            </a:r>
            <a:r>
              <a:rPr lang="en-US" sz="2000" dirty="0">
                <a:latin typeface="Times New Roman" panose="02020603050405020304" pitchFamily="18" charset="0"/>
                <a:cs typeface="Times New Roman" panose="02020603050405020304" pitchFamily="18" charset="0"/>
              </a:rPr>
              <a:t>Candidates may submit list of designees for unofficial checkers to ROVs. </a:t>
            </a:r>
            <a:endParaRPr lang="en-US" sz="2000" b="1" u="sng" dirty="0">
              <a:latin typeface="Times New Roman" panose="02020603050405020304" pitchFamily="18" charset="0"/>
              <a:cs typeface="Times New Roman" panose="02020603050405020304" pitchFamily="18" charset="0"/>
            </a:endParaRPr>
          </a:p>
          <a:p>
            <a:endParaRPr lang="en-US" sz="2000" b="1" u="sng" dirty="0">
              <a:latin typeface="Times New Roman" panose="02020603050405020304" pitchFamily="18" charset="0"/>
              <a:cs typeface="Times New Roman" panose="02020603050405020304" pitchFamily="18" charset="0"/>
            </a:endParaRPr>
          </a:p>
          <a:p>
            <a:pPr algn="just"/>
            <a:r>
              <a:rPr lang="en-US" sz="2000" b="1" u="sng" dirty="0">
                <a:latin typeface="Times New Roman" panose="02020603050405020304" pitchFamily="18" charset="0"/>
                <a:cs typeface="Times New Roman" panose="02020603050405020304" pitchFamily="18" charset="0"/>
              </a:rPr>
              <a:t>REGISTRATION SESSION </a:t>
            </a:r>
            <a:r>
              <a:rPr lang="en-US" sz="1800" dirty="0">
                <a:effectLst/>
                <a:latin typeface="Times New Roman" panose="02020603050405020304" pitchFamily="18" charset="0"/>
                <a:ea typeface="Times New Roman" panose="02020603050405020304" pitchFamily="18" charset="0"/>
              </a:rPr>
              <a:t>ROV’s office open for in person voter registration.  </a:t>
            </a:r>
          </a:p>
          <a:p>
            <a:pPr algn="just"/>
            <a:endParaRPr lang="en-US" dirty="0">
              <a:latin typeface="Times New Roman" panose="02020603050405020304" pitchFamily="18" charset="0"/>
              <a:ea typeface="Times New Roman" panose="02020603050405020304" pitchFamily="18" charset="0"/>
            </a:endParaRPr>
          </a:p>
          <a:p>
            <a:pPr algn="just"/>
            <a:r>
              <a:rPr lang="en-US" sz="2000" b="1" u="sng" dirty="0">
                <a:effectLst/>
                <a:latin typeface="Times New Roman" panose="02020603050405020304" pitchFamily="18" charset="0"/>
                <a:ea typeface="Times New Roman" panose="02020603050405020304" pitchFamily="18" charset="0"/>
              </a:rPr>
              <a:t>APPLICATIONS FROM SERVICEMEN </a:t>
            </a:r>
            <a:r>
              <a:rPr lang="en-US" sz="2000" dirty="0">
                <a:effectLst/>
                <a:latin typeface="Times New Roman" panose="02020603050405020304" pitchFamily="18" charset="0"/>
                <a:ea typeface="Times New Roman" panose="02020603050405020304" pitchFamily="18" charset="0"/>
              </a:rPr>
              <a:t>and persons out of the country may be accepted any time before primary day.</a:t>
            </a:r>
          </a:p>
          <a:p>
            <a:pPr algn="just"/>
            <a:endParaRPr lang="en-US" sz="2000" dirty="0">
              <a:effectLst/>
              <a:latin typeface="Times New Roman" panose="02020603050405020304" pitchFamily="18" charset="0"/>
              <a:ea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DEADLINE – IN PERSON REG.  &amp; ENROLLMENT</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with ROV &amp; TC.  </a:t>
            </a:r>
          </a:p>
          <a:p>
            <a:r>
              <a:rPr lang="en-US" sz="2000" b="1" u="sng" dirty="0">
                <a:latin typeface="Times New Roman" panose="02020603050405020304" pitchFamily="18" charset="0"/>
                <a:cs typeface="Times New Roman" panose="02020603050405020304" pitchFamily="18" charset="0"/>
              </a:rPr>
              <a:t>DEADLINE – CROSS-TOWN REGISTRATIONS </a:t>
            </a:r>
            <a:r>
              <a:rPr lang="en-US" sz="2000" dirty="0">
                <a:latin typeface="Times New Roman" panose="02020603050405020304" pitchFamily="18" charset="0"/>
                <a:cs typeface="Times New Roman" panose="02020603050405020304" pitchFamily="18" charset="0"/>
              </a:rPr>
              <a:t>to be received by ROV</a:t>
            </a:r>
          </a:p>
          <a:p>
            <a:r>
              <a:rPr lang="en-US" sz="2000" b="1" u="sng" dirty="0">
                <a:latin typeface="Times New Roman" panose="02020603050405020304" pitchFamily="18" charset="0"/>
                <a:cs typeface="Times New Roman" panose="02020603050405020304" pitchFamily="18" charset="0"/>
              </a:rPr>
              <a:t>DEADLINE - </a:t>
            </a:r>
            <a:r>
              <a:rPr lang="en-US" sz="2000" u="sng" dirty="0">
                <a:latin typeface="Times New Roman" panose="02020603050405020304" pitchFamily="18" charset="0"/>
                <a:cs typeface="Times New Roman" panose="02020603050405020304" pitchFamily="18" charset="0"/>
              </a:rPr>
              <a:t>postmarked Aug. 4 </a:t>
            </a:r>
            <a:r>
              <a:rPr lang="en-US" sz="2000" b="1" u="sng" dirty="0">
                <a:latin typeface="Times New Roman" panose="02020603050405020304" pitchFamily="18" charset="0"/>
                <a:cs typeface="Times New Roman" panose="02020603050405020304" pitchFamily="18" charset="0"/>
              </a:rPr>
              <a:t>REGISTRATION BY MAIL</a:t>
            </a:r>
            <a:endParaRPr lang="en-US" sz="2000" dirty="0">
              <a:latin typeface="Times New Roman" panose="02020603050405020304" pitchFamily="18" charset="0"/>
              <a:cs typeface="Times New Roman" panose="02020603050405020304" pitchFamily="18" charset="0"/>
            </a:endParaRPr>
          </a:p>
          <a:p>
            <a:endParaRPr lang="en-US" sz="2000" b="1" u="sng"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4E40F2E2-4C7B-4B8C-BB2E-A290D5857C07}"/>
              </a:ext>
            </a:extLst>
          </p:cNvPr>
          <p:cNvSpPr>
            <a:spLocks noGrp="1"/>
          </p:cNvSpPr>
          <p:nvPr>
            <p:ph type="sldNum" sz="quarter" idx="7"/>
          </p:nvPr>
        </p:nvSpPr>
        <p:spPr/>
        <p:txBody>
          <a:bodyPr/>
          <a:lstStyle/>
          <a:p>
            <a:fld id="{B6F15528-21DE-4FAA-801E-634DDDAF4B2B}" type="slidenum">
              <a:rPr lang="en-US" smtClean="0"/>
              <a:t>10</a:t>
            </a:fld>
            <a:endParaRPr lang="en-US"/>
          </a:p>
        </p:txBody>
      </p:sp>
    </p:spTree>
    <p:extLst>
      <p:ext uri="{BB962C8B-B14F-4D97-AF65-F5344CB8AC3E}">
        <p14:creationId xmlns:p14="http://schemas.microsoft.com/office/powerpoint/2010/main" val="2995243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D90B7-96E9-4694-B857-C5EC2731086F}"/>
              </a:ext>
            </a:extLst>
          </p:cNvPr>
          <p:cNvSpPr>
            <a:spLocks noGrp="1"/>
          </p:cNvSpPr>
          <p:nvPr>
            <p:ph type="title"/>
          </p:nvPr>
        </p:nvSpPr>
        <p:spPr>
          <a:xfrm>
            <a:off x="502920" y="133826"/>
            <a:ext cx="9052560" cy="553998"/>
          </a:xfrm>
        </p:spPr>
        <p:txBody>
          <a:bodyPr/>
          <a:lstStyle/>
          <a:p>
            <a:pPr algn="ctr"/>
            <a:r>
              <a:rPr lang="en-US" sz="2000" b="1" u="sng" dirty="0">
                <a:latin typeface="Times New Roman" panose="02020603050405020304" pitchFamily="18" charset="0"/>
                <a:cs typeface="Times New Roman" panose="02020603050405020304" pitchFamily="18" charset="0"/>
              </a:rPr>
              <a:t>AUGUST 9 </a:t>
            </a:r>
            <a:r>
              <a:rPr lang="en-US" sz="3600" b="1" u="sng" dirty="0">
                <a:latin typeface="Times New Roman" panose="02020603050405020304" pitchFamily="18" charset="0"/>
                <a:cs typeface="Times New Roman" panose="02020603050405020304" pitchFamily="18" charset="0"/>
              </a:rPr>
              <a:t>PRIMARY</a:t>
            </a:r>
          </a:p>
        </p:txBody>
      </p:sp>
      <p:sp>
        <p:nvSpPr>
          <p:cNvPr id="3" name="Content Placeholder 2">
            <a:extLst>
              <a:ext uri="{FF2B5EF4-FFF2-40B4-BE49-F238E27FC236}">
                <a16:creationId xmlns:a16="http://schemas.microsoft.com/office/drawing/2014/main" id="{B97F613D-1335-4B03-A9B6-BEB7AB48F9AA}"/>
              </a:ext>
            </a:extLst>
          </p:cNvPr>
          <p:cNvSpPr>
            <a:spLocks noGrp="1"/>
          </p:cNvSpPr>
          <p:nvPr>
            <p:ph sz="half" idx="2"/>
          </p:nvPr>
        </p:nvSpPr>
        <p:spPr>
          <a:xfrm>
            <a:off x="502920" y="1024095"/>
            <a:ext cx="1402080" cy="3724096"/>
          </a:xfrm>
        </p:spPr>
        <p:txBody>
          <a:bodyPr/>
          <a:lstStyle/>
          <a:p>
            <a:pPr algn="ctr"/>
            <a:r>
              <a:rPr lang="en-US" sz="2000" b="1" u="sng" dirty="0">
                <a:latin typeface="Times New Roman" panose="02020603050405020304" pitchFamily="18" charset="0"/>
                <a:cs typeface="Times New Roman" panose="02020603050405020304" pitchFamily="18" charset="0"/>
              </a:rPr>
              <a:t>AUG 8</a:t>
            </a: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AUG 8</a:t>
            </a: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AUG 8</a:t>
            </a:r>
          </a:p>
          <a:p>
            <a:pPr algn="ctr"/>
            <a:endParaRPr lang="en-US" sz="1600" b="1" u="sng" dirty="0">
              <a:latin typeface="Times New Roman" panose="02020603050405020304" pitchFamily="18" charset="0"/>
              <a:cs typeface="Times New Roman" panose="02020603050405020304" pitchFamily="18" charset="0"/>
            </a:endParaRPr>
          </a:p>
          <a:p>
            <a:pPr algn="ctr"/>
            <a:endParaRPr lang="en-US" sz="1600" b="1" u="sng" dirty="0">
              <a:latin typeface="Times New Roman" panose="02020603050405020304" pitchFamily="18" charset="0"/>
              <a:cs typeface="Times New Roman" panose="02020603050405020304" pitchFamily="18" charset="0"/>
            </a:endParaRPr>
          </a:p>
          <a:p>
            <a:pPr algn="ctr"/>
            <a:endParaRPr lang="en-US" sz="1600" b="1" u="sng" dirty="0">
              <a:latin typeface="Times New Roman" panose="02020603050405020304" pitchFamily="18" charset="0"/>
              <a:cs typeface="Times New Roman" panose="02020603050405020304" pitchFamily="18" charset="0"/>
            </a:endParaRPr>
          </a:p>
          <a:p>
            <a:pPr fontAlgn="t"/>
            <a:endParaRPr lang="en-US" sz="1600" dirty="0">
              <a:latin typeface="Times New Roman" panose="02020603050405020304" pitchFamily="18" charset="0"/>
              <a:cs typeface="Times New Roman" panose="02020603050405020304" pitchFamily="18" charset="0"/>
            </a:endParaRPr>
          </a:p>
          <a:p>
            <a:endParaRPr lang="en-US" dirty="0"/>
          </a:p>
        </p:txBody>
      </p:sp>
      <p:sp>
        <p:nvSpPr>
          <p:cNvPr id="4" name="Content Placeholder 3">
            <a:extLst>
              <a:ext uri="{FF2B5EF4-FFF2-40B4-BE49-F238E27FC236}">
                <a16:creationId xmlns:a16="http://schemas.microsoft.com/office/drawing/2014/main" id="{09BED4C3-5347-4EE6-8FC4-D86E977B652A}"/>
              </a:ext>
            </a:extLst>
          </p:cNvPr>
          <p:cNvSpPr>
            <a:spLocks noGrp="1"/>
          </p:cNvSpPr>
          <p:nvPr>
            <p:ph sz="half" idx="3"/>
          </p:nvPr>
        </p:nvSpPr>
        <p:spPr>
          <a:xfrm>
            <a:off x="2209800" y="990600"/>
            <a:ext cx="7300891" cy="5663089"/>
          </a:xfrm>
        </p:spPr>
        <p:txBody>
          <a:bodyPr/>
          <a:lstStyle/>
          <a:p>
            <a:r>
              <a:rPr lang="en-US" sz="2000" b="1" u="sng" dirty="0">
                <a:latin typeface="Times New Roman" panose="02020603050405020304" pitchFamily="18" charset="0"/>
                <a:cs typeface="Times New Roman" panose="02020603050405020304" pitchFamily="18" charset="0"/>
              </a:rPr>
              <a:t>LAST DAY TO REMOVE FROM ENROLLMENT LIST</a:t>
            </a:r>
            <a:r>
              <a:rPr lang="en-US" sz="2000" dirty="0">
                <a:latin typeface="Times New Roman" panose="02020603050405020304" pitchFamily="18" charset="0"/>
                <a:cs typeface="Times New Roman" panose="02020603050405020304" pitchFamily="18" charset="0"/>
              </a:rPr>
              <a:t> due to death, disfranchised or voter cancellation. </a:t>
            </a:r>
          </a:p>
          <a:p>
            <a:endParaRPr lang="en-US" sz="2000"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ENROLLMENT LIST </a:t>
            </a:r>
            <a:r>
              <a:rPr lang="en-US" sz="2000" dirty="0">
                <a:latin typeface="Times New Roman" panose="02020603050405020304" pitchFamily="18" charset="0"/>
                <a:cs typeface="Times New Roman" panose="02020603050405020304" pitchFamily="18" charset="0"/>
              </a:rPr>
              <a:t>either compile a supplement list of persons who became eligible to vote in the primary after the July 26th </a:t>
            </a:r>
            <a:r>
              <a:rPr lang="en-US" sz="2000" b="1" u="sng" dirty="0">
                <a:latin typeface="Times New Roman" panose="02020603050405020304" pitchFamily="18" charset="0"/>
                <a:cs typeface="Times New Roman" panose="02020603050405020304" pitchFamily="18" charset="0"/>
              </a:rPr>
              <a:t>OR</a:t>
            </a:r>
            <a:r>
              <a:rPr lang="en-US" sz="2000" dirty="0">
                <a:latin typeface="Times New Roman" panose="02020603050405020304" pitchFamily="18" charset="0"/>
                <a:cs typeface="Times New Roman" panose="02020603050405020304" pitchFamily="18" charset="0"/>
              </a:rPr>
              <a:t> create &amp; print a new/updated Official Voter List. </a:t>
            </a:r>
          </a:p>
          <a:p>
            <a:endParaRPr lang="en-US" sz="2000"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LAST DAY - SUPERVISED BALLOTING</a:t>
            </a:r>
          </a:p>
          <a:p>
            <a:endParaRPr lang="en-US" sz="2000" b="1" u="sng"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LAST DAY TO REMOVE FROM INACTIVE REGISTRY LIST </a:t>
            </a:r>
          </a:p>
          <a:p>
            <a:endParaRPr lang="en-US" sz="2000" b="1" u="sng"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PREPARE INACTIVE LIST</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for the polls. Electors on this list may be restored at the polls, if ROVs in the polls consent. </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p>
          <a:p>
            <a:endParaRPr lang="en-US" sz="2000" b="1" u="sng"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p>
          <a:p>
            <a:endParaRPr lang="en-US" sz="1400" dirty="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4E40F2E2-4C7B-4B8C-BB2E-A290D5857C07}"/>
              </a:ext>
            </a:extLst>
          </p:cNvPr>
          <p:cNvSpPr>
            <a:spLocks noGrp="1"/>
          </p:cNvSpPr>
          <p:nvPr>
            <p:ph type="sldNum" sz="quarter" idx="7"/>
          </p:nvPr>
        </p:nvSpPr>
        <p:spPr/>
        <p:txBody>
          <a:bodyPr/>
          <a:lstStyle/>
          <a:p>
            <a:fld id="{B6F15528-21DE-4FAA-801E-634DDDAF4B2B}" type="slidenum">
              <a:rPr lang="en-US" smtClean="0"/>
              <a:t>11</a:t>
            </a:fld>
            <a:endParaRPr lang="en-US"/>
          </a:p>
        </p:txBody>
      </p:sp>
    </p:spTree>
    <p:extLst>
      <p:ext uri="{BB962C8B-B14F-4D97-AF65-F5344CB8AC3E}">
        <p14:creationId xmlns:p14="http://schemas.microsoft.com/office/powerpoint/2010/main" val="2719680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D90B7-96E9-4694-B857-C5EC2731086F}"/>
              </a:ext>
            </a:extLst>
          </p:cNvPr>
          <p:cNvSpPr>
            <a:spLocks noGrp="1"/>
          </p:cNvSpPr>
          <p:nvPr>
            <p:ph type="title"/>
          </p:nvPr>
        </p:nvSpPr>
        <p:spPr>
          <a:xfrm>
            <a:off x="464830" y="367904"/>
            <a:ext cx="9052560" cy="553998"/>
          </a:xfrm>
        </p:spPr>
        <p:txBody>
          <a:bodyPr/>
          <a:lstStyle/>
          <a:p>
            <a:pPr algn="ctr"/>
            <a:r>
              <a:rPr lang="en-US" sz="3600" b="1" u="sng" dirty="0">
                <a:latin typeface="Times New Roman" panose="02020603050405020304" pitchFamily="18" charset="0"/>
                <a:cs typeface="Times New Roman" panose="02020603050405020304" pitchFamily="18" charset="0"/>
              </a:rPr>
              <a:t>PRIMARY DAY</a:t>
            </a:r>
          </a:p>
        </p:txBody>
      </p:sp>
      <p:sp>
        <p:nvSpPr>
          <p:cNvPr id="3" name="Content Placeholder 2">
            <a:extLst>
              <a:ext uri="{FF2B5EF4-FFF2-40B4-BE49-F238E27FC236}">
                <a16:creationId xmlns:a16="http://schemas.microsoft.com/office/drawing/2014/main" id="{B97F613D-1335-4B03-A9B6-BEB7AB48F9AA}"/>
              </a:ext>
            </a:extLst>
          </p:cNvPr>
          <p:cNvSpPr>
            <a:spLocks noGrp="1"/>
          </p:cNvSpPr>
          <p:nvPr>
            <p:ph sz="half" idx="2"/>
          </p:nvPr>
        </p:nvSpPr>
        <p:spPr>
          <a:xfrm>
            <a:off x="483415" y="1143000"/>
            <a:ext cx="2316480" cy="5201424"/>
          </a:xfrm>
        </p:spPr>
        <p:txBody>
          <a:bodyPr/>
          <a:lstStyle/>
          <a:p>
            <a:pPr algn="ctr"/>
            <a:r>
              <a:rPr lang="en-US" sz="2000" b="1" u="sng" dirty="0">
                <a:latin typeface="Times New Roman" panose="02020603050405020304" pitchFamily="18" charset="0"/>
                <a:cs typeface="Times New Roman" panose="02020603050405020304" pitchFamily="18" charset="0"/>
              </a:rPr>
              <a:t>AUG 9</a:t>
            </a:r>
          </a:p>
          <a:p>
            <a:pPr algn="ctr"/>
            <a:r>
              <a:rPr lang="en-US"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6 AM to 8 PM</a:t>
            </a:r>
          </a:p>
          <a:p>
            <a:pPr algn="ctr"/>
            <a:endParaRPr lang="en-US" sz="2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AUG 9</a:t>
            </a:r>
          </a:p>
          <a:p>
            <a:pPr algn="ctr"/>
            <a:endParaRPr lang="en-US" sz="2000" b="1" u="sng" dirty="0">
              <a:latin typeface="Times New Roman" panose="02020603050405020304" pitchFamily="18" charset="0"/>
              <a:cs typeface="Times New Roman" panose="02020603050405020304" pitchFamily="18" charset="0"/>
            </a:endParaRPr>
          </a:p>
          <a:p>
            <a:pPr algn="ctr"/>
            <a:r>
              <a:rPr lang="en-US"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10 AM to 12 NOON</a:t>
            </a:r>
          </a:p>
          <a:p>
            <a:pPr algn="ctr"/>
            <a:r>
              <a:rPr lang="en-US"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6 PM </a:t>
            </a:r>
          </a:p>
          <a:p>
            <a:pPr algn="ctr"/>
            <a:r>
              <a:rPr lang="en-US"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8 PM </a:t>
            </a: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AUGUST 9</a:t>
            </a:r>
          </a:p>
          <a:p>
            <a:pPr algn="ctr"/>
            <a:r>
              <a:rPr lang="en-US"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8 PM </a:t>
            </a:r>
          </a:p>
          <a:p>
            <a:pPr algn="ctr"/>
            <a:endParaRPr lang="en-US" sz="2000" b="1" u="sng" dirty="0">
              <a:latin typeface="Times New Roman" panose="02020603050405020304" pitchFamily="18" charset="0"/>
              <a:cs typeface="Times New Roman" panose="02020603050405020304" pitchFamily="18" charset="0"/>
            </a:endParaRPr>
          </a:p>
          <a:p>
            <a:endParaRPr lang="en-US" dirty="0"/>
          </a:p>
        </p:txBody>
      </p:sp>
      <p:sp>
        <p:nvSpPr>
          <p:cNvPr id="4" name="Content Placeholder 3">
            <a:extLst>
              <a:ext uri="{FF2B5EF4-FFF2-40B4-BE49-F238E27FC236}">
                <a16:creationId xmlns:a16="http://schemas.microsoft.com/office/drawing/2014/main" id="{09BED4C3-5347-4EE6-8FC4-D86E977B652A}"/>
              </a:ext>
            </a:extLst>
          </p:cNvPr>
          <p:cNvSpPr>
            <a:spLocks noGrp="1"/>
          </p:cNvSpPr>
          <p:nvPr>
            <p:ph sz="half" idx="3"/>
          </p:nvPr>
        </p:nvSpPr>
        <p:spPr>
          <a:xfrm>
            <a:off x="2971800" y="1143000"/>
            <a:ext cx="6583680" cy="5693866"/>
          </a:xfrm>
        </p:spPr>
        <p:txBody>
          <a:bodyPr/>
          <a:lstStyle/>
          <a:p>
            <a:r>
              <a:rPr lang="en-US" sz="2000" b="1" u="sng" dirty="0">
                <a:latin typeface="Times New Roman" panose="02020603050405020304" pitchFamily="18" charset="0"/>
                <a:cs typeface="Times New Roman" panose="02020603050405020304" pitchFamily="18" charset="0"/>
              </a:rPr>
              <a:t>PRIMARY </a:t>
            </a:r>
            <a:r>
              <a:rPr lang="en-US" sz="2000" dirty="0">
                <a:latin typeface="Times New Roman" panose="02020603050405020304" pitchFamily="18" charset="0"/>
                <a:cs typeface="Times New Roman" panose="02020603050405020304" pitchFamily="18" charset="0"/>
              </a:rPr>
              <a:t>if valid petition or Petitions, or consent by 15% candidates have been filed. </a:t>
            </a:r>
          </a:p>
          <a:p>
            <a:r>
              <a:rPr lang="en-US" sz="2000" dirty="0">
                <a:latin typeface="Times New Roman" panose="02020603050405020304" pitchFamily="18" charset="0"/>
                <a:cs typeface="Times New Roman" panose="02020603050405020304" pitchFamily="18" charset="0"/>
              </a:rPr>
              <a:t> </a:t>
            </a:r>
          </a:p>
          <a:p>
            <a:r>
              <a:rPr lang="en-US" sz="2000" b="1" u="sng" dirty="0">
                <a:latin typeface="Times New Roman" panose="02020603050405020304" pitchFamily="18" charset="0"/>
                <a:cs typeface="Times New Roman" panose="02020603050405020304" pitchFamily="18" charset="0"/>
              </a:rPr>
              <a:t>ABSENTEE BALLOTS - </a:t>
            </a:r>
            <a:r>
              <a:rPr lang="en-US" sz="2000" dirty="0">
                <a:latin typeface="Times New Roman" panose="02020603050405020304" pitchFamily="18" charset="0"/>
                <a:cs typeface="Times New Roman" panose="02020603050405020304" pitchFamily="18" charset="0"/>
              </a:rPr>
              <a:t>ROV to receive from TC Absentee Ballots received:</a:t>
            </a:r>
          </a:p>
          <a:p>
            <a:r>
              <a:rPr lang="en-US" sz="2000" dirty="0">
                <a:latin typeface="Times New Roman" panose="02020603050405020304" pitchFamily="18" charset="0"/>
                <a:cs typeface="Times New Roman" panose="02020603050405020304" pitchFamily="18" charset="0"/>
              </a:rPr>
              <a:t>--before 11am Aug 8.</a:t>
            </a:r>
          </a:p>
          <a:p>
            <a:r>
              <a:rPr lang="en-US" sz="2000" dirty="0">
                <a:latin typeface="Times New Roman" panose="02020603050405020304" pitchFamily="18" charset="0"/>
                <a:cs typeface="Times New Roman" panose="02020603050405020304" pitchFamily="18" charset="0"/>
              </a:rPr>
              <a:t>--after 11am Aug 8 and before 6 p.m. primary day.</a:t>
            </a:r>
          </a:p>
          <a:p>
            <a:r>
              <a:rPr lang="en-US" sz="2000" dirty="0">
                <a:latin typeface="Times New Roman" panose="02020603050405020304" pitchFamily="18" charset="0"/>
                <a:cs typeface="Times New Roman" panose="02020603050405020304" pitchFamily="18" charset="0"/>
              </a:rPr>
              <a:t>--after 6 </a:t>
            </a:r>
            <a:r>
              <a:rPr lang="en-US" sz="2000" dirty="0" err="1">
                <a:latin typeface="Times New Roman" panose="02020603050405020304" pitchFamily="18" charset="0"/>
                <a:cs typeface="Times New Roman" panose="02020603050405020304" pitchFamily="18" charset="0"/>
              </a:rPr>
              <a:t>p.m</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b="1" u="sng" dirty="0">
                <a:latin typeface="Times New Roman" panose="02020603050405020304" pitchFamily="18" charset="0"/>
                <a:cs typeface="Times New Roman" panose="02020603050405020304" pitchFamily="18" charset="0"/>
              </a:rPr>
              <a:t>NOTE: </a:t>
            </a:r>
            <a:r>
              <a:rPr lang="en-US" sz="2000" dirty="0">
                <a:latin typeface="Times New Roman" panose="02020603050405020304" pitchFamily="18" charset="0"/>
                <a:cs typeface="Times New Roman" panose="02020603050405020304" pitchFamily="18" charset="0"/>
              </a:rPr>
              <a:t>Absentee ballots may be delivered at other times that are mutually agreed upon by the town clerk and registrars provided such time is not later than the close of the polls.</a:t>
            </a:r>
          </a:p>
          <a:p>
            <a:endParaRPr lang="en-US" sz="2000" dirty="0">
              <a:latin typeface="Times New Roman" panose="02020603050405020304" pitchFamily="18" charset="0"/>
              <a:cs typeface="Times New Roman" panose="02020603050405020304" pitchFamily="18" charset="0"/>
            </a:endParaRPr>
          </a:p>
          <a:p>
            <a:endParaRPr lang="en-US" sz="1600" b="1" u="sng"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IF CENTRAL COUNTING ABSENTEE BALLOTS</a:t>
            </a:r>
          </a:p>
          <a:p>
            <a:r>
              <a:rPr lang="en-US" sz="2000" dirty="0">
                <a:latin typeface="Times New Roman" panose="02020603050405020304" pitchFamily="18" charset="0"/>
                <a:cs typeface="Times New Roman" panose="02020603050405020304" pitchFamily="18" charset="0"/>
              </a:rPr>
              <a:t>At close of polls, ROV delivers official check-list to moderator for checking. When counting of absentee ballots is complete, </a:t>
            </a:r>
          </a:p>
          <a:p>
            <a:r>
              <a:rPr lang="en-US" sz="2000" dirty="0">
                <a:latin typeface="Times New Roman" panose="02020603050405020304" pitchFamily="18" charset="0"/>
                <a:cs typeface="Times New Roman" panose="02020603050405020304" pitchFamily="18" charset="0"/>
              </a:rPr>
              <a:t>Moderator delivers check list and other info to head moderator.</a:t>
            </a:r>
          </a:p>
          <a:p>
            <a:endParaRPr lang="en-US" sz="2000" dirty="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4E40F2E2-4C7B-4B8C-BB2E-A290D5857C07}"/>
              </a:ext>
            </a:extLst>
          </p:cNvPr>
          <p:cNvSpPr>
            <a:spLocks noGrp="1"/>
          </p:cNvSpPr>
          <p:nvPr>
            <p:ph type="sldNum" sz="quarter" idx="7"/>
          </p:nvPr>
        </p:nvSpPr>
        <p:spPr/>
        <p:txBody>
          <a:bodyPr/>
          <a:lstStyle/>
          <a:p>
            <a:fld id="{B6F15528-21DE-4FAA-801E-634DDDAF4B2B}" type="slidenum">
              <a:rPr lang="en-US" smtClean="0"/>
              <a:t>12</a:t>
            </a:fld>
            <a:endParaRPr lang="en-US"/>
          </a:p>
        </p:txBody>
      </p:sp>
    </p:spTree>
    <p:extLst>
      <p:ext uri="{BB962C8B-B14F-4D97-AF65-F5344CB8AC3E}">
        <p14:creationId xmlns:p14="http://schemas.microsoft.com/office/powerpoint/2010/main" val="24526092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D90B7-96E9-4694-B857-C5EC2731086F}"/>
              </a:ext>
            </a:extLst>
          </p:cNvPr>
          <p:cNvSpPr>
            <a:spLocks noGrp="1"/>
          </p:cNvSpPr>
          <p:nvPr>
            <p:ph type="title"/>
          </p:nvPr>
        </p:nvSpPr>
        <p:spPr>
          <a:xfrm>
            <a:off x="502920" y="457200"/>
            <a:ext cx="9052560" cy="553998"/>
          </a:xfrm>
        </p:spPr>
        <p:txBody>
          <a:bodyPr/>
          <a:lstStyle/>
          <a:p>
            <a:pPr algn="ctr"/>
            <a:r>
              <a:rPr lang="en-US" sz="3600" b="1" u="sng" dirty="0">
                <a:latin typeface="Times New Roman" panose="02020603050405020304" pitchFamily="18" charset="0"/>
                <a:cs typeface="Times New Roman" panose="02020603050405020304" pitchFamily="18" charset="0"/>
              </a:rPr>
              <a:t>PRIMARY</a:t>
            </a:r>
          </a:p>
        </p:txBody>
      </p:sp>
      <p:sp>
        <p:nvSpPr>
          <p:cNvPr id="3" name="Content Placeholder 2">
            <a:extLst>
              <a:ext uri="{FF2B5EF4-FFF2-40B4-BE49-F238E27FC236}">
                <a16:creationId xmlns:a16="http://schemas.microsoft.com/office/drawing/2014/main" id="{B97F613D-1335-4B03-A9B6-BEB7AB48F9AA}"/>
              </a:ext>
            </a:extLst>
          </p:cNvPr>
          <p:cNvSpPr>
            <a:spLocks noGrp="1"/>
          </p:cNvSpPr>
          <p:nvPr>
            <p:ph sz="half" idx="2"/>
          </p:nvPr>
        </p:nvSpPr>
        <p:spPr>
          <a:xfrm>
            <a:off x="152400" y="3661064"/>
            <a:ext cx="2316480" cy="3354765"/>
          </a:xfrm>
        </p:spPr>
        <p:txBody>
          <a:bodyPr/>
          <a:lstStyle/>
          <a:p>
            <a:pPr algn="ctr"/>
            <a:r>
              <a:rPr lang="en-US" sz="2000" b="1" u="sng" dirty="0">
                <a:latin typeface="Times New Roman" panose="02020603050405020304" pitchFamily="18" charset="0"/>
                <a:cs typeface="Times New Roman" panose="02020603050405020304" pitchFamily="18" charset="0"/>
              </a:rPr>
              <a:t>AUGUST 9</a:t>
            </a:r>
          </a:p>
          <a:p>
            <a:pPr algn="ctr"/>
            <a:r>
              <a:rPr lang="en-US" sz="2000" dirty="0">
                <a:latin typeface="Times New Roman" panose="02020603050405020304" pitchFamily="18" charset="0"/>
                <a:cs typeface="Times New Roman" panose="02020603050405020304" pitchFamily="18" charset="0"/>
              </a:rPr>
              <a:t>By Midnight</a:t>
            </a:r>
          </a:p>
          <a:p>
            <a:pPr algn="ctr"/>
            <a:endParaRPr lang="en-US" sz="2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AUGUST 11</a:t>
            </a:r>
          </a:p>
          <a:p>
            <a:pPr algn="ctr"/>
            <a:r>
              <a:rPr lang="en-US" sz="2000" dirty="0">
                <a:latin typeface="Times New Roman" panose="02020603050405020304" pitchFamily="18" charset="0"/>
                <a:cs typeface="Times New Roman" panose="02020603050405020304" pitchFamily="18" charset="0"/>
              </a:rPr>
              <a:t>By 8pm</a:t>
            </a:r>
          </a:p>
          <a:p>
            <a:pPr algn="ctr"/>
            <a:endParaRPr lang="en-US" sz="2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AUGUST 12</a:t>
            </a:r>
          </a:p>
          <a:p>
            <a:pPr algn="ctr"/>
            <a:endParaRPr lang="en-US" sz="2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AUGUST 12</a:t>
            </a:r>
          </a:p>
          <a:p>
            <a:pPr algn="ctr"/>
            <a:endParaRPr lang="en-US" sz="2000" b="1" u="sng" dirty="0">
              <a:latin typeface="Times New Roman" panose="02020603050405020304" pitchFamily="18" charset="0"/>
              <a:cs typeface="Times New Roman" panose="02020603050405020304" pitchFamily="18" charset="0"/>
            </a:endParaRPr>
          </a:p>
          <a:p>
            <a:endParaRPr lang="en-US" dirty="0"/>
          </a:p>
        </p:txBody>
      </p:sp>
      <p:sp>
        <p:nvSpPr>
          <p:cNvPr id="4" name="Content Placeholder 3">
            <a:extLst>
              <a:ext uri="{FF2B5EF4-FFF2-40B4-BE49-F238E27FC236}">
                <a16:creationId xmlns:a16="http://schemas.microsoft.com/office/drawing/2014/main" id="{09BED4C3-5347-4EE6-8FC4-D86E977B652A}"/>
              </a:ext>
            </a:extLst>
          </p:cNvPr>
          <p:cNvSpPr>
            <a:spLocks noGrp="1"/>
          </p:cNvSpPr>
          <p:nvPr>
            <p:ph sz="half" idx="3"/>
          </p:nvPr>
        </p:nvSpPr>
        <p:spPr>
          <a:xfrm>
            <a:off x="502920" y="1524000"/>
            <a:ext cx="9250680" cy="1846659"/>
          </a:xfrm>
        </p:spPr>
        <p:txBody>
          <a:bodyPr/>
          <a:lstStyle/>
          <a:p>
            <a:r>
              <a:rPr lang="en-US" sz="2000" b="1" u="sng" dirty="0">
                <a:latin typeface="Times New Roman" panose="02020603050405020304" pitchFamily="18" charset="0"/>
                <a:cs typeface="Times New Roman" panose="02020603050405020304" pitchFamily="18" charset="0"/>
              </a:rPr>
              <a:t>POST IN POLLING PLACE </a:t>
            </a:r>
            <a:r>
              <a:rPr lang="en-US" sz="2000" dirty="0">
                <a:latin typeface="Times New Roman" panose="02020603050405020304" pitchFamily="18" charset="0"/>
                <a:cs typeface="Times New Roman" panose="02020603050405020304" pitchFamily="18" charset="0"/>
              </a:rPr>
              <a:t>-Voter’s Bill of Rights, HAVA Posters &amp; 2 Sample Ballots </a:t>
            </a:r>
          </a:p>
          <a:p>
            <a:endParaRPr lang="en-US" sz="2000"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RECEIPT of VOTER REG.</a:t>
            </a:r>
            <a:r>
              <a:rPr lang="en-US" sz="2000" dirty="0">
                <a:latin typeface="Times New Roman" panose="02020603050405020304" pitchFamily="18" charset="0"/>
                <a:cs typeface="Times New Roman" panose="02020603050405020304" pitchFamily="18" charset="0"/>
              </a:rPr>
              <a:t> A person whose name not on the check-list may vote if, at the polls, if (1) presents a voter reg. receipt from DMV or other voter reg. agency that his application was received by the deadline, (2) fills out a new voter registration card, (3) the card is approved by the registrar, and (4) the voter presents the required identification. </a:t>
            </a:r>
          </a:p>
        </p:txBody>
      </p:sp>
      <p:sp>
        <p:nvSpPr>
          <p:cNvPr id="5" name="Slide Number Placeholder 4">
            <a:extLst>
              <a:ext uri="{FF2B5EF4-FFF2-40B4-BE49-F238E27FC236}">
                <a16:creationId xmlns:a16="http://schemas.microsoft.com/office/drawing/2014/main" id="{4E40F2E2-4C7B-4B8C-BB2E-A290D5857C07}"/>
              </a:ext>
            </a:extLst>
          </p:cNvPr>
          <p:cNvSpPr>
            <a:spLocks noGrp="1"/>
          </p:cNvSpPr>
          <p:nvPr>
            <p:ph type="sldNum" sz="quarter" idx="7"/>
          </p:nvPr>
        </p:nvSpPr>
        <p:spPr/>
        <p:txBody>
          <a:bodyPr/>
          <a:lstStyle/>
          <a:p>
            <a:fld id="{B6F15528-21DE-4FAA-801E-634DDDAF4B2B}" type="slidenum">
              <a:rPr lang="en-US" smtClean="0"/>
              <a:t>13</a:t>
            </a:fld>
            <a:endParaRPr lang="en-US"/>
          </a:p>
        </p:txBody>
      </p:sp>
      <p:sp>
        <p:nvSpPr>
          <p:cNvPr id="7" name="TextBox 6">
            <a:extLst>
              <a:ext uri="{FF2B5EF4-FFF2-40B4-BE49-F238E27FC236}">
                <a16:creationId xmlns:a16="http://schemas.microsoft.com/office/drawing/2014/main" id="{A4F96F9A-776A-4E45-8DE1-1F5F269216B4}"/>
              </a:ext>
            </a:extLst>
          </p:cNvPr>
          <p:cNvSpPr txBox="1"/>
          <p:nvPr/>
        </p:nvSpPr>
        <p:spPr>
          <a:xfrm>
            <a:off x="2362200" y="3657600"/>
            <a:ext cx="7086600" cy="3139321"/>
          </a:xfrm>
          <a:prstGeom prst="rect">
            <a:avLst/>
          </a:prstGeom>
          <a:noFill/>
        </p:spPr>
        <p:txBody>
          <a:bodyPr wrap="square">
            <a:spAutoFit/>
          </a:bodyPr>
          <a:lstStyle/>
          <a:p>
            <a:r>
              <a:rPr lang="en-US" sz="1800" b="1" u="sng" dirty="0">
                <a:latin typeface="Times New Roman" panose="02020603050405020304" pitchFamily="18" charset="0"/>
                <a:cs typeface="Times New Roman" panose="02020603050405020304" pitchFamily="18" charset="0"/>
              </a:rPr>
              <a:t>RETURN OF VOTES TO SOTS</a:t>
            </a:r>
            <a:r>
              <a:rPr lang="en-US" sz="1800" dirty="0">
                <a:latin typeface="Times New Roman" panose="02020603050405020304" pitchFamily="18" charset="0"/>
                <a:cs typeface="Times New Roman" panose="02020603050405020304" pitchFamily="18" charset="0"/>
              </a:rPr>
              <a:t> – HM files preliminary list of vote totals produced by tabulator not later than midnight on primary day.</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Head Moderator (HM) to</a:t>
            </a:r>
            <a:r>
              <a:rPr lang="en-US" sz="1800" dirty="0">
                <a:latin typeface="Times New Roman" panose="02020603050405020304" pitchFamily="18" charset="0"/>
                <a:cs typeface="Times New Roman" panose="02020603050405020304" pitchFamily="18" charset="0"/>
              </a:rPr>
              <a:t> file a complete Head Moderator’s Return with the SOTS </a:t>
            </a:r>
            <a:r>
              <a:rPr lang="en-US" dirty="0">
                <a:latin typeface="Times New Roman" panose="02020603050405020304" pitchFamily="18" charset="0"/>
                <a:cs typeface="Times New Roman" panose="02020603050405020304" pitchFamily="18" charset="0"/>
              </a:rPr>
              <a:t>by electronic means not </a:t>
            </a:r>
            <a:r>
              <a:rPr lang="en-US" sz="1800" dirty="0">
                <a:latin typeface="Times New Roman" panose="02020603050405020304" pitchFamily="18" charset="0"/>
                <a:cs typeface="Times New Roman" panose="02020603050405020304" pitchFamily="18" charset="0"/>
              </a:rPr>
              <a:t>later than Aug 11, 8pm.</a:t>
            </a:r>
          </a:p>
          <a:p>
            <a:endParaRPr lang="en-US"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HM to seal &amp; deliver original Head Moderator’s Return to the SOTS not later than the third day after the primary.</a:t>
            </a:r>
          </a:p>
          <a:p>
            <a:r>
              <a:rPr lang="en-US" sz="1800" dirty="0">
                <a:latin typeface="Times New Roman" panose="02020603050405020304" pitchFamily="18" charset="0"/>
                <a:cs typeface="Times New Roman" panose="02020603050405020304" pitchFamily="18" charset="0"/>
              </a:rPr>
              <a:t> </a:t>
            </a:r>
          </a:p>
          <a:p>
            <a:r>
              <a:rPr lang="en-US" sz="1800" dirty="0">
                <a:latin typeface="Times New Roman" panose="02020603050405020304" pitchFamily="18" charset="0"/>
                <a:cs typeface="Times New Roman" panose="02020603050405020304" pitchFamily="18" charset="0"/>
              </a:rPr>
              <a:t>HM to deliver to TC 1 copy of duplicate certificate of votes cast for candidates. </a:t>
            </a:r>
            <a:endParaRPr lang="en-US" dirty="0"/>
          </a:p>
        </p:txBody>
      </p:sp>
    </p:spTree>
    <p:extLst>
      <p:ext uri="{BB962C8B-B14F-4D97-AF65-F5344CB8AC3E}">
        <p14:creationId xmlns:p14="http://schemas.microsoft.com/office/powerpoint/2010/main" val="1683503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BF7FB-D3D0-4665-9776-AFF9C41A4D88}"/>
              </a:ext>
            </a:extLst>
          </p:cNvPr>
          <p:cNvSpPr>
            <a:spLocks noGrp="1"/>
          </p:cNvSpPr>
          <p:nvPr>
            <p:ph type="title"/>
          </p:nvPr>
        </p:nvSpPr>
        <p:spPr>
          <a:xfrm>
            <a:off x="497665" y="555849"/>
            <a:ext cx="9052560" cy="553998"/>
          </a:xfrm>
        </p:spPr>
        <p:txBody>
          <a:bodyPr/>
          <a:lstStyle/>
          <a:p>
            <a:pPr algn="ctr"/>
            <a:r>
              <a:rPr lang="en-US" sz="3600" b="1" u="sng" dirty="0">
                <a:latin typeface="Times New Roman" panose="02020603050405020304" pitchFamily="18" charset="0"/>
                <a:cs typeface="Times New Roman" panose="02020603050405020304" pitchFamily="18" charset="0"/>
              </a:rPr>
              <a:t>POST PRIMARY</a:t>
            </a:r>
            <a:r>
              <a:rPr lang="en-US" sz="2000" b="1" u="sng" dirty="0">
                <a:latin typeface="Times New Roman" panose="02020603050405020304" pitchFamily="18" charset="0"/>
                <a:cs typeface="Times New Roman" panose="02020603050405020304" pitchFamily="18" charset="0"/>
              </a:rPr>
              <a:t> </a:t>
            </a:r>
            <a:endParaRPr lang="en-US" sz="2000" u="sng" dirty="0"/>
          </a:p>
        </p:txBody>
      </p:sp>
      <p:sp>
        <p:nvSpPr>
          <p:cNvPr id="3" name="Content Placeholder 2">
            <a:extLst>
              <a:ext uri="{FF2B5EF4-FFF2-40B4-BE49-F238E27FC236}">
                <a16:creationId xmlns:a16="http://schemas.microsoft.com/office/drawing/2014/main" id="{6BE29004-7518-43BE-8B4E-205C76B9FD87}"/>
              </a:ext>
            </a:extLst>
          </p:cNvPr>
          <p:cNvSpPr>
            <a:spLocks noGrp="1"/>
          </p:cNvSpPr>
          <p:nvPr>
            <p:ph sz="half" idx="2"/>
          </p:nvPr>
        </p:nvSpPr>
        <p:spPr>
          <a:xfrm>
            <a:off x="502920" y="1828800"/>
            <a:ext cx="1630680" cy="4247317"/>
          </a:xfrm>
        </p:spPr>
        <p:txBody>
          <a:bodyPr/>
          <a:lstStyle/>
          <a:p>
            <a:pPr algn="ctr"/>
            <a:r>
              <a:rPr lang="en-US" sz="2000" b="1" u="sng" dirty="0">
                <a:latin typeface="Times New Roman" panose="02020603050405020304" pitchFamily="18" charset="0"/>
                <a:cs typeface="Times New Roman" panose="02020603050405020304" pitchFamily="18" charset="0"/>
              </a:rPr>
              <a:t>AUG 12</a:t>
            </a: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AUG 16</a:t>
            </a: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AUG 23</a:t>
            </a: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AUG 23</a:t>
            </a: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r>
              <a:rPr lang="en-US" sz="2000" b="1" u="sng" dirty="0">
                <a:solidFill>
                  <a:schemeClr val="tx1"/>
                </a:solidFill>
                <a:latin typeface="Times New Roman" panose="02020603050405020304" pitchFamily="18" charset="0"/>
                <a:cs typeface="Times New Roman" panose="02020603050405020304" pitchFamily="18" charset="0"/>
              </a:rPr>
              <a:t>OCT 10</a:t>
            </a:r>
          </a:p>
          <a:p>
            <a:pPr algn="ctr"/>
            <a:endParaRPr lang="en-US" sz="1600" b="1" u="sng" dirty="0">
              <a:latin typeface="Times New Roman" panose="02020603050405020304" pitchFamily="18" charset="0"/>
              <a:cs typeface="Times New Roman" panose="02020603050405020304" pitchFamily="18" charset="0"/>
            </a:endParaRPr>
          </a:p>
        </p:txBody>
      </p:sp>
      <p:sp>
        <p:nvSpPr>
          <p:cNvPr id="4" name="Content Placeholder 3">
            <a:extLst>
              <a:ext uri="{FF2B5EF4-FFF2-40B4-BE49-F238E27FC236}">
                <a16:creationId xmlns:a16="http://schemas.microsoft.com/office/drawing/2014/main" id="{85CB6A5D-3508-4A1D-AF82-DBF3D101FD9F}"/>
              </a:ext>
            </a:extLst>
          </p:cNvPr>
          <p:cNvSpPr>
            <a:spLocks noGrp="1"/>
          </p:cNvSpPr>
          <p:nvPr>
            <p:ph sz="half" idx="3"/>
          </p:nvPr>
        </p:nvSpPr>
        <p:spPr>
          <a:xfrm>
            <a:off x="2438400" y="1600200"/>
            <a:ext cx="7117080" cy="4832092"/>
          </a:xfrm>
        </p:spPr>
        <p:txBody>
          <a:bodyPr/>
          <a:lstStyle/>
          <a:p>
            <a:endParaRPr lang="en-US" sz="1400" b="1" u="sng"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LAST DAY TO ORDER RECOUNT FOR DISCREPANCY</a:t>
            </a:r>
            <a:r>
              <a:rPr lang="en-US" sz="2000" dirty="0">
                <a:latin typeface="Times New Roman" panose="02020603050405020304" pitchFamily="18" charset="0"/>
                <a:cs typeface="Times New Roman" panose="02020603050405020304" pitchFamily="18" charset="0"/>
              </a:rPr>
              <a:t> </a:t>
            </a:r>
          </a:p>
          <a:p>
            <a:r>
              <a:rPr lang="en-US" sz="2000" dirty="0">
                <a:latin typeface="Times New Roman" panose="02020603050405020304" pitchFamily="18" charset="0"/>
                <a:cs typeface="Times New Roman" panose="02020603050405020304" pitchFamily="18" charset="0"/>
              </a:rPr>
              <a:t>if there is a discrepancy in primary’s returns. (Head Moderator)</a:t>
            </a:r>
          </a:p>
          <a:p>
            <a:endParaRPr lang="en-US" sz="2000"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LAST DAY TO CONDUCT RECOUNT</a:t>
            </a:r>
            <a:r>
              <a:rPr lang="en-US" sz="2000" dirty="0">
                <a:latin typeface="Times New Roman" panose="02020603050405020304" pitchFamily="18" charset="0"/>
                <a:cs typeface="Times New Roman" panose="02020603050405020304" pitchFamily="18" charset="0"/>
              </a:rPr>
              <a:t>  for primary close vote or discrepancy recount. (Moderator)</a:t>
            </a:r>
          </a:p>
          <a:p>
            <a:endParaRPr lang="en-US" sz="2000"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LAST DAY FOR BRINGING COMPLAINT </a:t>
            </a:r>
            <a:r>
              <a:rPr lang="en-US" sz="2000" dirty="0">
                <a:latin typeface="Times New Roman" panose="02020603050405020304" pitchFamily="18" charset="0"/>
                <a:cs typeface="Times New Roman" panose="02020603050405020304" pitchFamily="18" charset="0"/>
              </a:rPr>
              <a:t>to the Superior Court contesting ruling of official or count of votes at primary. </a:t>
            </a:r>
          </a:p>
          <a:p>
            <a:endParaRPr lang="en-US" sz="2000"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LAST DAY TABULATORS REMAIN LOCKED</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Tabulators used at </a:t>
            </a:r>
            <a:r>
              <a:rPr lang="en-US" sz="2000" b="1" dirty="0">
                <a:latin typeface="Times New Roman" panose="02020603050405020304" pitchFamily="18" charset="0"/>
                <a:cs typeface="Times New Roman" panose="02020603050405020304" pitchFamily="18" charset="0"/>
              </a:rPr>
              <a:t>primary </a:t>
            </a:r>
            <a:r>
              <a:rPr lang="en-US" sz="2000" dirty="0">
                <a:latin typeface="Times New Roman" panose="02020603050405020304" pitchFamily="18" charset="0"/>
                <a:cs typeface="Times New Roman" panose="02020603050405020304" pitchFamily="18" charset="0"/>
              </a:rPr>
              <a:t>to remain locked through this date. </a:t>
            </a:r>
          </a:p>
          <a:p>
            <a:endParaRPr lang="en-US" sz="2000" dirty="0">
              <a:latin typeface="Times New Roman" panose="02020603050405020304" pitchFamily="18" charset="0"/>
              <a:cs typeface="Times New Roman" panose="02020603050405020304" pitchFamily="18" charset="0"/>
            </a:endParaRPr>
          </a:p>
          <a:p>
            <a:pPr fontAlgn="t"/>
            <a:r>
              <a:rPr lang="en-US" sz="2000" b="1" u="sng" dirty="0">
                <a:solidFill>
                  <a:schemeClr val="tx1"/>
                </a:solidFill>
                <a:latin typeface="Times New Roman" panose="02020603050405020304" pitchFamily="18" charset="0"/>
                <a:cs typeface="Times New Roman" panose="02020603050405020304" pitchFamily="18" charset="0"/>
              </a:rPr>
              <a:t>VOTER HISTORY </a:t>
            </a:r>
            <a:r>
              <a:rPr lang="en-US" sz="2000" dirty="0">
                <a:solidFill>
                  <a:schemeClr val="tx1"/>
                </a:solidFill>
                <a:latin typeface="Times New Roman" panose="02020603050405020304" pitchFamily="18" charset="0"/>
                <a:cs typeface="Times New Roman" panose="02020603050405020304" pitchFamily="18" charset="0"/>
              </a:rPr>
              <a:t>Final day to update voter  registration system to indicate whether the eligible voters on the registry list  voted in the primary and, if so, if they voted in  person or by absentee ballot. </a:t>
            </a:r>
            <a:endParaRPr lang="en-US" sz="1400" dirty="0">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96C6C5C7-132C-47F0-80B7-39A5EFCA192E}"/>
              </a:ext>
            </a:extLst>
          </p:cNvPr>
          <p:cNvSpPr>
            <a:spLocks noGrp="1"/>
          </p:cNvSpPr>
          <p:nvPr>
            <p:ph type="sldNum" sz="quarter" idx="7"/>
          </p:nvPr>
        </p:nvSpPr>
        <p:spPr/>
        <p:txBody>
          <a:bodyPr/>
          <a:lstStyle/>
          <a:p>
            <a:fld id="{B6F15528-21DE-4FAA-801E-634DDDAF4B2B}" type="slidenum">
              <a:rPr lang="en-US" smtClean="0"/>
              <a:t>14</a:t>
            </a:fld>
            <a:endParaRPr lang="en-US"/>
          </a:p>
        </p:txBody>
      </p:sp>
    </p:spTree>
    <p:extLst>
      <p:ext uri="{BB962C8B-B14F-4D97-AF65-F5344CB8AC3E}">
        <p14:creationId xmlns:p14="http://schemas.microsoft.com/office/powerpoint/2010/main" val="15072721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524C9-24DC-4769-A8EC-C0053E1D28B9}"/>
              </a:ext>
            </a:extLst>
          </p:cNvPr>
          <p:cNvSpPr>
            <a:spLocks noGrp="1"/>
          </p:cNvSpPr>
          <p:nvPr>
            <p:ph type="title"/>
          </p:nvPr>
        </p:nvSpPr>
        <p:spPr>
          <a:xfrm>
            <a:off x="502920" y="242199"/>
            <a:ext cx="9052560" cy="830997"/>
          </a:xfrm>
        </p:spPr>
        <p:txBody>
          <a:bodyPr/>
          <a:lstStyle/>
          <a:p>
            <a:pPr algn="ctr"/>
            <a:r>
              <a:rPr lang="en-US" sz="2000" b="1" u="sng" dirty="0">
                <a:latin typeface="Times New Roman" panose="02020603050405020304" pitchFamily="18" charset="0"/>
                <a:cs typeface="Times New Roman" panose="02020603050405020304" pitchFamily="18" charset="0"/>
              </a:rPr>
              <a:t>NOVEMBER 8 </a:t>
            </a:r>
            <a:r>
              <a:rPr lang="en-US" sz="3600" b="1" u="sng" dirty="0">
                <a:latin typeface="Times New Roman" panose="02020603050405020304" pitchFamily="18" charset="0"/>
                <a:cs typeface="Times New Roman" panose="02020603050405020304" pitchFamily="18" charset="0"/>
              </a:rPr>
              <a:t>ELECTION</a:t>
            </a:r>
            <a:br>
              <a:rPr lang="en-US" b="1" u="sng" dirty="0">
                <a:latin typeface="Times New Roman" panose="02020603050405020304" pitchFamily="18" charset="0"/>
                <a:cs typeface="Times New Roman" panose="02020603050405020304" pitchFamily="18" charset="0"/>
              </a:rPr>
            </a:br>
            <a:endParaRPr lang="en-US" u="sng" dirty="0"/>
          </a:p>
        </p:txBody>
      </p:sp>
      <p:sp>
        <p:nvSpPr>
          <p:cNvPr id="3" name="Content Placeholder 2">
            <a:extLst>
              <a:ext uri="{FF2B5EF4-FFF2-40B4-BE49-F238E27FC236}">
                <a16:creationId xmlns:a16="http://schemas.microsoft.com/office/drawing/2014/main" id="{197FD084-C878-4EB5-9E9A-0640DAEDE398}"/>
              </a:ext>
            </a:extLst>
          </p:cNvPr>
          <p:cNvSpPr>
            <a:spLocks noGrp="1"/>
          </p:cNvSpPr>
          <p:nvPr>
            <p:ph sz="half" idx="2"/>
          </p:nvPr>
        </p:nvSpPr>
        <p:spPr>
          <a:xfrm>
            <a:off x="228600" y="1373316"/>
            <a:ext cx="2286000" cy="5201424"/>
          </a:xfrm>
        </p:spPr>
        <p:txBody>
          <a:bodyPr/>
          <a:lstStyle/>
          <a:p>
            <a:pPr algn="ctr" fontAlgn="t"/>
            <a:r>
              <a:rPr lang="en-US" sz="2000" b="1" u="sng" dirty="0">
                <a:solidFill>
                  <a:schemeClr val="tx1"/>
                </a:solidFill>
                <a:latin typeface="Times New Roman" panose="02020603050405020304" pitchFamily="18" charset="0"/>
                <a:cs typeface="Times New Roman" panose="02020603050405020304" pitchFamily="18" charset="0"/>
              </a:rPr>
              <a:t>AUGUST 9</a:t>
            </a:r>
          </a:p>
          <a:p>
            <a:pPr marL="0" lvl="1" algn="ctr" fontAlgn="t"/>
            <a:endParaRPr lang="en-US" sz="2000" b="1" u="sng" dirty="0">
              <a:solidFill>
                <a:srgbClr val="FF0000"/>
              </a:solidFill>
              <a:latin typeface="Times New Roman" panose="02020603050405020304" pitchFamily="18" charset="0"/>
              <a:cs typeface="Times New Roman" panose="02020603050405020304" pitchFamily="18" charset="0"/>
            </a:endParaRPr>
          </a:p>
          <a:p>
            <a:pPr marL="0" lvl="1" algn="ctr" fontAlgn="t"/>
            <a:endParaRPr lang="en-US" sz="2000" b="1" u="sng" dirty="0">
              <a:solidFill>
                <a:srgbClr val="FF0000"/>
              </a:solidFill>
              <a:latin typeface="Times New Roman" panose="02020603050405020304" pitchFamily="18" charset="0"/>
              <a:cs typeface="Times New Roman" panose="02020603050405020304" pitchFamily="18" charset="0"/>
            </a:endParaRPr>
          </a:p>
          <a:p>
            <a:pPr marL="0" lvl="1" algn="ctr" fontAlgn="t"/>
            <a:endParaRPr lang="en-US" sz="2000" b="1" u="sng" dirty="0">
              <a:solidFill>
                <a:srgbClr val="FF0000"/>
              </a:solidFill>
              <a:latin typeface="Times New Roman" panose="02020603050405020304" pitchFamily="18" charset="0"/>
              <a:cs typeface="Times New Roman" panose="02020603050405020304" pitchFamily="18" charset="0"/>
            </a:endParaRPr>
          </a:p>
          <a:p>
            <a:pPr algn="ctr"/>
            <a:r>
              <a:rPr lang="en-US" sz="2000" b="1" u="sng" dirty="0">
                <a:solidFill>
                  <a:schemeClr val="tx1"/>
                </a:solidFill>
                <a:latin typeface="Times New Roman" panose="02020603050405020304" pitchFamily="18" charset="0"/>
                <a:cs typeface="Times New Roman" panose="02020603050405020304" pitchFamily="18" charset="0"/>
              </a:rPr>
              <a:t>AUGUST 10</a:t>
            </a:r>
          </a:p>
          <a:p>
            <a:pPr algn="ctr"/>
            <a:r>
              <a:rPr lang="en-US" sz="2000" dirty="0">
                <a:solidFill>
                  <a:schemeClr val="tx1"/>
                </a:solidFill>
                <a:latin typeface="Times New Roman" panose="02020603050405020304" pitchFamily="18" charset="0"/>
                <a:cs typeface="Times New Roman" panose="02020603050405020304" pitchFamily="18" charset="0"/>
              </a:rPr>
              <a:t>4:00 p.m. (FYI)</a:t>
            </a:r>
          </a:p>
          <a:p>
            <a:pPr algn="ctr"/>
            <a:endParaRPr lang="en-US" sz="2000" b="1" u="sng" dirty="0">
              <a:solidFill>
                <a:srgbClr val="FF0000"/>
              </a:solidFill>
              <a:latin typeface="Times New Roman" panose="02020603050405020304" pitchFamily="18" charset="0"/>
              <a:cs typeface="Times New Roman" panose="02020603050405020304" pitchFamily="18" charset="0"/>
            </a:endParaRPr>
          </a:p>
          <a:p>
            <a:pPr algn="ctr" fontAlgn="t"/>
            <a:r>
              <a:rPr lang="en-US" sz="2000" b="1" u="sng" dirty="0">
                <a:solidFill>
                  <a:schemeClr val="tx1"/>
                </a:solidFill>
                <a:latin typeface="Times New Roman" panose="02020603050405020304" pitchFamily="18" charset="0"/>
                <a:cs typeface="Times New Roman" panose="02020603050405020304" pitchFamily="18" charset="0"/>
              </a:rPr>
              <a:t>AUGUST 10</a:t>
            </a:r>
          </a:p>
          <a:p>
            <a:pPr marL="0" lvl="1" algn="ctr" fontAlgn="t"/>
            <a:r>
              <a:rPr lang="en-US" sz="2000" dirty="0">
                <a:solidFill>
                  <a:schemeClr val="tx1"/>
                </a:solidFill>
                <a:latin typeface="Times New Roman" panose="02020603050405020304" pitchFamily="18" charset="0"/>
                <a:cs typeface="Times New Roman" panose="02020603050405020304" pitchFamily="18" charset="0"/>
              </a:rPr>
              <a:t>(FYI)</a:t>
            </a:r>
          </a:p>
          <a:p>
            <a:pPr marL="0" lvl="1" algn="ctr" fontAlgn="t"/>
            <a:endParaRPr lang="en-US" sz="2000" u="sng" dirty="0">
              <a:solidFill>
                <a:srgbClr val="FF0000"/>
              </a:solidFill>
              <a:latin typeface="Times New Roman" panose="02020603050405020304" pitchFamily="18" charset="0"/>
              <a:cs typeface="Times New Roman" panose="02020603050405020304" pitchFamily="18" charset="0"/>
            </a:endParaRPr>
          </a:p>
          <a:p>
            <a:pPr algn="ctr" fontAlgn="t"/>
            <a:r>
              <a:rPr lang="en-US" sz="2000" b="1" u="sng" dirty="0">
                <a:latin typeface="Times New Roman" panose="02020603050405020304" pitchFamily="18" charset="0"/>
                <a:cs typeface="Times New Roman" panose="02020603050405020304" pitchFamily="18" charset="0"/>
              </a:rPr>
              <a:t>AUGUST 10</a:t>
            </a:r>
          </a:p>
          <a:p>
            <a:pPr algn="ctr" fontAlgn="t"/>
            <a:r>
              <a:rPr lang="en-US" sz="2000" dirty="0">
                <a:latin typeface="Times New Roman" panose="02020603050405020304" pitchFamily="18" charset="0"/>
                <a:cs typeface="Times New Roman" panose="02020603050405020304" pitchFamily="18" charset="0"/>
              </a:rPr>
              <a:t>(FYI)</a:t>
            </a:r>
          </a:p>
          <a:p>
            <a:pPr fontAlgn="t"/>
            <a:endParaRPr lang="en-US" sz="2000" u="sng" dirty="0">
              <a:latin typeface="Times New Roman" panose="02020603050405020304" pitchFamily="18" charset="0"/>
              <a:cs typeface="Times New Roman" panose="02020603050405020304" pitchFamily="18" charset="0"/>
            </a:endParaRPr>
          </a:p>
          <a:p>
            <a:pPr fontAlgn="t"/>
            <a:endParaRPr lang="en-US" sz="2000"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AUG 10 to SEPT 19</a:t>
            </a:r>
          </a:p>
          <a:p>
            <a:endParaRPr lang="en-US" dirty="0"/>
          </a:p>
        </p:txBody>
      </p:sp>
      <p:sp>
        <p:nvSpPr>
          <p:cNvPr id="4" name="Content Placeholder 3">
            <a:extLst>
              <a:ext uri="{FF2B5EF4-FFF2-40B4-BE49-F238E27FC236}">
                <a16:creationId xmlns:a16="http://schemas.microsoft.com/office/drawing/2014/main" id="{45223645-27EC-4A40-9EF8-F53487CA2801}"/>
              </a:ext>
            </a:extLst>
          </p:cNvPr>
          <p:cNvSpPr>
            <a:spLocks noGrp="1"/>
          </p:cNvSpPr>
          <p:nvPr>
            <p:ph sz="half" idx="3"/>
          </p:nvPr>
        </p:nvSpPr>
        <p:spPr>
          <a:xfrm>
            <a:off x="2632478" y="1373316"/>
            <a:ext cx="6805123" cy="5539978"/>
          </a:xfrm>
        </p:spPr>
        <p:txBody>
          <a:bodyPr/>
          <a:lstStyle/>
          <a:p>
            <a:pPr fontAlgn="t"/>
            <a:r>
              <a:rPr lang="en-US" sz="2000" b="1" u="sng" dirty="0">
                <a:solidFill>
                  <a:schemeClr val="tx1"/>
                </a:solidFill>
                <a:latin typeface="Times New Roman" panose="02020603050405020304" pitchFamily="18" charset="0"/>
                <a:cs typeface="Times New Roman" panose="02020603050405020304" pitchFamily="18" charset="0"/>
              </a:rPr>
              <a:t>LAST DAY - POLLING PLACE -- ADJACENT DISTRICT </a:t>
            </a:r>
            <a:r>
              <a:rPr lang="en-US" sz="2000" dirty="0">
                <a:solidFill>
                  <a:schemeClr val="tx1"/>
                </a:solidFill>
                <a:latin typeface="Times New Roman" panose="02020603050405020304" pitchFamily="18" charset="0"/>
                <a:cs typeface="Times New Roman" panose="02020603050405020304" pitchFamily="18" charset="0"/>
              </a:rPr>
              <a:t> </a:t>
            </a:r>
          </a:p>
          <a:p>
            <a:pPr fontAlgn="t"/>
            <a:r>
              <a:rPr lang="en-US" sz="2000" dirty="0">
                <a:solidFill>
                  <a:schemeClr val="tx1"/>
                </a:solidFill>
                <a:latin typeface="Times New Roman" panose="02020603050405020304" pitchFamily="18" charset="0"/>
                <a:cs typeface="Times New Roman" panose="02020603050405020304" pitchFamily="18" charset="0"/>
              </a:rPr>
              <a:t>Last day, when necessary, to designate to the TC a polling place in an adjacent voting district for </a:t>
            </a:r>
            <a:r>
              <a:rPr lang="en-US" sz="2000" b="1" u="sng" dirty="0">
                <a:solidFill>
                  <a:schemeClr val="tx1"/>
                </a:solidFill>
                <a:latin typeface="Times New Roman" panose="02020603050405020304" pitchFamily="18" charset="0"/>
                <a:cs typeface="Times New Roman" panose="02020603050405020304" pitchFamily="18" charset="0"/>
              </a:rPr>
              <a:t>Nov 8th election</a:t>
            </a:r>
            <a:r>
              <a:rPr lang="en-US" sz="2000" dirty="0">
                <a:solidFill>
                  <a:schemeClr val="tx1"/>
                </a:solidFill>
                <a:latin typeface="Times New Roman" panose="02020603050405020304" pitchFamily="18" charset="0"/>
                <a:cs typeface="Times New Roman" panose="02020603050405020304" pitchFamily="18" charset="0"/>
              </a:rPr>
              <a:t>. </a:t>
            </a:r>
          </a:p>
          <a:p>
            <a:pPr fontAlgn="t"/>
            <a:endParaRPr lang="en-US" sz="2000" u="sng" dirty="0">
              <a:solidFill>
                <a:srgbClr val="FF0000"/>
              </a:solidFill>
              <a:latin typeface="Times New Roman" panose="02020603050405020304" pitchFamily="18" charset="0"/>
              <a:cs typeface="Times New Roman" panose="02020603050405020304" pitchFamily="18" charset="0"/>
            </a:endParaRPr>
          </a:p>
          <a:p>
            <a:pPr fontAlgn="t"/>
            <a:r>
              <a:rPr lang="en-US" sz="2000" b="1" u="sng" dirty="0">
                <a:solidFill>
                  <a:schemeClr val="tx1"/>
                </a:solidFill>
                <a:latin typeface="Times New Roman" panose="02020603050405020304" pitchFamily="18" charset="0"/>
                <a:cs typeface="Times New Roman" panose="02020603050405020304" pitchFamily="18" charset="0"/>
              </a:rPr>
              <a:t>DEADLINE  FOR FILING NOMINATING PETITIONS </a:t>
            </a:r>
          </a:p>
          <a:p>
            <a:pPr fontAlgn="t"/>
            <a:r>
              <a:rPr lang="en-US" sz="2000" dirty="0">
                <a:solidFill>
                  <a:schemeClr val="tx1"/>
                </a:solidFill>
                <a:latin typeface="Times New Roman" panose="02020603050405020304" pitchFamily="18" charset="0"/>
                <a:cs typeface="Times New Roman" panose="02020603050405020304" pitchFamily="18" charset="0"/>
              </a:rPr>
              <a:t>with TC or SOTS for state, district or municipal office. </a:t>
            </a:r>
          </a:p>
          <a:p>
            <a:endParaRPr lang="en-US" sz="2000" dirty="0">
              <a:solidFill>
                <a:srgbClr val="FF0000"/>
              </a:solidFill>
              <a:latin typeface="Times New Roman" panose="02020603050405020304" pitchFamily="18" charset="0"/>
              <a:cs typeface="Times New Roman" panose="02020603050405020304" pitchFamily="18" charset="0"/>
            </a:endParaRPr>
          </a:p>
          <a:p>
            <a:r>
              <a:rPr lang="en-US" sz="2000" b="1" u="sng" dirty="0">
                <a:solidFill>
                  <a:schemeClr val="tx1"/>
                </a:solidFill>
                <a:latin typeface="Times New Roman" panose="02020603050405020304" pitchFamily="18" charset="0"/>
                <a:cs typeface="Times New Roman" panose="02020603050405020304" pitchFamily="18" charset="0"/>
              </a:rPr>
              <a:t>SPECIAL 90-DAY MILITARY BLANK BALLOT </a:t>
            </a:r>
            <a:r>
              <a:rPr lang="en-US" sz="2000" dirty="0">
                <a:solidFill>
                  <a:schemeClr val="tx1"/>
                </a:solidFill>
                <a:latin typeface="Times New Roman" panose="02020603050405020304" pitchFamily="18" charset="0"/>
                <a:cs typeface="Times New Roman" panose="02020603050405020304" pitchFamily="18" charset="0"/>
              </a:rPr>
              <a:t>– ROV </a:t>
            </a:r>
            <a:r>
              <a:rPr lang="en-US" sz="2000" dirty="0">
                <a:solidFill>
                  <a:schemeClr val="tx1"/>
                </a:solidFill>
                <a:highlight>
                  <a:srgbClr val="FFFF00"/>
                </a:highlight>
                <a:latin typeface="Times New Roman" panose="02020603050405020304" pitchFamily="18" charset="0"/>
                <a:cs typeface="Times New Roman" panose="02020603050405020304" pitchFamily="18" charset="0"/>
              </a:rPr>
              <a:t>may direct </a:t>
            </a:r>
            <a:r>
              <a:rPr lang="en-US" sz="2000" dirty="0">
                <a:solidFill>
                  <a:schemeClr val="tx1"/>
                </a:solidFill>
                <a:latin typeface="Times New Roman" panose="02020603050405020304" pitchFamily="18" charset="0"/>
                <a:cs typeface="Times New Roman" panose="02020603050405020304" pitchFamily="18" charset="0"/>
              </a:rPr>
              <a:t>the TC to mail ballot set to qualified persons. </a:t>
            </a:r>
          </a:p>
          <a:p>
            <a:endParaRPr lang="en-US" sz="2000" dirty="0">
              <a:solidFill>
                <a:schemeClr val="tx1"/>
              </a:solidFill>
              <a:latin typeface="Times New Roman" panose="02020603050405020304" pitchFamily="18" charset="0"/>
              <a:cs typeface="Times New Roman" panose="02020603050405020304" pitchFamily="18" charset="0"/>
            </a:endParaRPr>
          </a:p>
          <a:p>
            <a:pPr fontAlgn="t"/>
            <a:r>
              <a:rPr lang="en-US" sz="2000" b="1" u="sng" dirty="0">
                <a:latin typeface="Times New Roman" panose="02020603050405020304" pitchFamily="18" charset="0"/>
                <a:cs typeface="Times New Roman" panose="02020603050405020304" pitchFamily="18" charset="0"/>
              </a:rPr>
              <a:t>FIRST DAY -WRITE-IN REGISTRATION.</a:t>
            </a:r>
            <a:r>
              <a:rPr lang="en-US" sz="2000" dirty="0">
                <a:latin typeface="Times New Roman" panose="02020603050405020304" pitchFamily="18" charset="0"/>
                <a:cs typeface="Times New Roman" panose="02020603050405020304" pitchFamily="18" charset="0"/>
              </a:rPr>
              <a:t>  First day that write-in candidates for any office being contested may register as write-in candidates with </a:t>
            </a:r>
            <a:r>
              <a:rPr lang="en-US" sz="2000" b="1" dirty="0">
                <a:latin typeface="Times New Roman" panose="02020603050405020304" pitchFamily="18" charset="0"/>
                <a:cs typeface="Times New Roman" panose="02020603050405020304" pitchFamily="18" charset="0"/>
              </a:rPr>
              <a:t>SOTS</a:t>
            </a:r>
            <a:endParaRPr lang="en-US" sz="2000" b="1" u="sng" dirty="0">
              <a:latin typeface="Times New Roman" panose="02020603050405020304" pitchFamily="18" charset="0"/>
              <a:cs typeface="Times New Roman" panose="02020603050405020304" pitchFamily="18" charset="0"/>
            </a:endParaRPr>
          </a:p>
          <a:p>
            <a:endParaRPr lang="en-US" sz="2000" b="1" dirty="0"/>
          </a:p>
          <a:p>
            <a:r>
              <a:rPr lang="en-US" sz="2000" b="1" u="sng" dirty="0">
                <a:latin typeface="Times New Roman" panose="02020603050405020304" pitchFamily="18" charset="0"/>
                <a:cs typeface="Times New Roman" panose="02020603050405020304" pitchFamily="18" charset="0"/>
              </a:rPr>
              <a:t>REGISTRATION BY MAIL -- NOTICE OF ACCEPTANCE OR REJECTION TO BE SENT WITHIN</a:t>
            </a:r>
            <a:r>
              <a:rPr lang="en-US" sz="2000" b="1" dirty="0">
                <a:latin typeface="Times New Roman" panose="02020603050405020304" pitchFamily="18" charset="0"/>
                <a:cs typeface="Times New Roman" panose="02020603050405020304" pitchFamily="18" charset="0"/>
              </a:rPr>
              <a:t> </a:t>
            </a:r>
            <a:r>
              <a:rPr lang="en-US" sz="2000" b="1" u="sng" dirty="0">
                <a:latin typeface="Times New Roman" panose="02020603050405020304" pitchFamily="18" charset="0"/>
                <a:cs typeface="Times New Roman" panose="02020603050405020304" pitchFamily="18" charset="0"/>
              </a:rPr>
              <a:t>10 DAYS</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The privileges as an elector attach immediately upon approval of the application</a:t>
            </a:r>
            <a:endParaRPr lang="en-US" sz="2000" dirty="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D36190F8-DDA5-42DF-B494-92CF2260CBB1}"/>
              </a:ext>
            </a:extLst>
          </p:cNvPr>
          <p:cNvSpPr>
            <a:spLocks noGrp="1"/>
          </p:cNvSpPr>
          <p:nvPr>
            <p:ph type="sldNum" sz="quarter" idx="7"/>
          </p:nvPr>
        </p:nvSpPr>
        <p:spPr/>
        <p:txBody>
          <a:bodyPr/>
          <a:lstStyle/>
          <a:p>
            <a:fld id="{B6F15528-21DE-4FAA-801E-634DDDAF4B2B}" type="slidenum">
              <a:rPr lang="en-US" smtClean="0"/>
              <a:t>15</a:t>
            </a:fld>
            <a:endParaRPr lang="en-US"/>
          </a:p>
        </p:txBody>
      </p:sp>
    </p:spTree>
    <p:extLst>
      <p:ext uri="{BB962C8B-B14F-4D97-AF65-F5344CB8AC3E}">
        <p14:creationId xmlns:p14="http://schemas.microsoft.com/office/powerpoint/2010/main" val="12345677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73E63-EA1A-44D3-A129-5D641014678A}"/>
              </a:ext>
            </a:extLst>
          </p:cNvPr>
          <p:cNvSpPr>
            <a:spLocks noGrp="1"/>
          </p:cNvSpPr>
          <p:nvPr>
            <p:ph type="title"/>
          </p:nvPr>
        </p:nvSpPr>
        <p:spPr>
          <a:xfrm>
            <a:off x="624840" y="293396"/>
            <a:ext cx="9052560" cy="492443"/>
          </a:xfrm>
        </p:spPr>
        <p:txBody>
          <a:bodyPr/>
          <a:lstStyle/>
          <a:p>
            <a:pPr algn="ctr"/>
            <a:r>
              <a:rPr lang="en-US" b="1" u="sng" dirty="0">
                <a:latin typeface="Times New Roman" panose="02020603050405020304" pitchFamily="18" charset="0"/>
                <a:cs typeface="Times New Roman" panose="02020603050405020304" pitchFamily="18" charset="0"/>
              </a:rPr>
              <a:t>NOVEMBER 8 </a:t>
            </a:r>
            <a:r>
              <a:rPr lang="en-US" sz="3200" b="1" u="sng" dirty="0">
                <a:latin typeface="Times New Roman" panose="02020603050405020304" pitchFamily="18" charset="0"/>
                <a:cs typeface="Times New Roman" panose="02020603050405020304" pitchFamily="18" charset="0"/>
              </a:rPr>
              <a:t>ELECTION</a:t>
            </a:r>
            <a:endParaRPr lang="en-US" dirty="0"/>
          </a:p>
        </p:txBody>
      </p:sp>
      <p:sp>
        <p:nvSpPr>
          <p:cNvPr id="3" name="Content Placeholder 2">
            <a:extLst>
              <a:ext uri="{FF2B5EF4-FFF2-40B4-BE49-F238E27FC236}">
                <a16:creationId xmlns:a16="http://schemas.microsoft.com/office/drawing/2014/main" id="{1AC8B974-705D-45C4-866E-8DAE824C1E7A}"/>
              </a:ext>
            </a:extLst>
          </p:cNvPr>
          <p:cNvSpPr>
            <a:spLocks noGrp="1"/>
          </p:cNvSpPr>
          <p:nvPr>
            <p:ph sz="half" idx="2"/>
          </p:nvPr>
        </p:nvSpPr>
        <p:spPr>
          <a:xfrm>
            <a:off x="374073" y="1102789"/>
            <a:ext cx="1859280" cy="6291466"/>
          </a:xfrm>
        </p:spPr>
        <p:txBody>
          <a:bodyPr/>
          <a:lstStyle/>
          <a:p>
            <a:pPr algn="ctr" fontAlgn="t"/>
            <a:r>
              <a:rPr lang="en-US" sz="2000" b="1" u="sng" dirty="0">
                <a:latin typeface="Times New Roman" panose="02020603050405020304" pitchFamily="18" charset="0"/>
                <a:cs typeface="Times New Roman" panose="02020603050405020304" pitchFamily="18" charset="0"/>
              </a:rPr>
              <a:t>SEPT 8</a:t>
            </a:r>
          </a:p>
          <a:p>
            <a:pPr algn="ctr" fontAlgn="t"/>
            <a:r>
              <a:rPr lang="en-US" sz="2000" dirty="0">
                <a:latin typeface="Times New Roman" panose="02020603050405020304" pitchFamily="18" charset="0"/>
                <a:cs typeface="Times New Roman" panose="02020603050405020304" pitchFamily="18" charset="0"/>
              </a:rPr>
              <a:t>(FYI)</a:t>
            </a:r>
          </a:p>
          <a:p>
            <a:pPr algn="ctr" fontAlgn="t"/>
            <a:endParaRPr lang="en-US" sz="2000" u="sng" dirty="0">
              <a:latin typeface="Times New Roman" panose="02020603050405020304" pitchFamily="18" charset="0"/>
              <a:cs typeface="Times New Roman" panose="02020603050405020304" pitchFamily="18" charset="0"/>
            </a:endParaRPr>
          </a:p>
          <a:p>
            <a:pPr algn="ctr" fontAlgn="t"/>
            <a:endParaRPr lang="en-US" sz="2000" u="sng" dirty="0">
              <a:latin typeface="Times New Roman" panose="02020603050405020304" pitchFamily="18" charset="0"/>
              <a:cs typeface="Times New Roman" panose="02020603050405020304" pitchFamily="18" charset="0"/>
            </a:endParaRPr>
          </a:p>
          <a:p>
            <a:pPr algn="ctr" fontAlgn="t"/>
            <a:r>
              <a:rPr lang="en-US" sz="2000" b="1" u="sng" dirty="0">
                <a:latin typeface="Times New Roman" panose="02020603050405020304" pitchFamily="18" charset="0"/>
                <a:cs typeface="Times New Roman" panose="02020603050405020304" pitchFamily="18" charset="0"/>
              </a:rPr>
              <a:t>SEPT 8</a:t>
            </a:r>
          </a:p>
          <a:p>
            <a:pPr algn="ctr" fontAlgn="t"/>
            <a:endParaRPr lang="en-US" sz="2000" b="1" u="sng" dirty="0">
              <a:latin typeface="Times New Roman" panose="02020603050405020304" pitchFamily="18" charset="0"/>
              <a:cs typeface="Times New Roman" panose="02020603050405020304" pitchFamily="18" charset="0"/>
            </a:endParaRPr>
          </a:p>
          <a:p>
            <a:pPr algn="ctr" fontAlgn="t"/>
            <a:endParaRPr lang="en-US" sz="2000" b="1" u="sng" dirty="0">
              <a:latin typeface="Times New Roman" panose="02020603050405020304" pitchFamily="18" charset="0"/>
              <a:cs typeface="Times New Roman" panose="02020603050405020304" pitchFamily="18" charset="0"/>
            </a:endParaRPr>
          </a:p>
          <a:p>
            <a:pPr algn="ctr" fontAlgn="t"/>
            <a:endParaRPr lang="en-US" sz="2000" b="1" u="sng" dirty="0">
              <a:latin typeface="Times New Roman" panose="02020603050405020304" pitchFamily="18" charset="0"/>
              <a:cs typeface="Times New Roman" panose="02020603050405020304" pitchFamily="18" charset="0"/>
            </a:endParaRPr>
          </a:p>
          <a:p>
            <a:pPr algn="ctr" fontAlgn="t"/>
            <a:endParaRPr lang="en-US" sz="2000" b="1" u="sng" dirty="0">
              <a:latin typeface="Times New Roman" panose="02020603050405020304" pitchFamily="18" charset="0"/>
              <a:cs typeface="Times New Roman" panose="02020603050405020304" pitchFamily="18" charset="0"/>
            </a:endParaRPr>
          </a:p>
          <a:p>
            <a:pPr marL="127000" algn="ctr">
              <a:spcBef>
                <a:spcPts val="409"/>
              </a:spcBef>
            </a:pPr>
            <a:r>
              <a:rPr lang="en-US" sz="2000" b="1" u="sng" spc="-5" dirty="0">
                <a:latin typeface="Times New Roman" panose="02020603050405020304" pitchFamily="18" charset="0"/>
                <a:cs typeface="Times New Roman" panose="02020603050405020304" pitchFamily="18" charset="0"/>
              </a:rPr>
              <a:t>SEPT 15</a:t>
            </a:r>
          </a:p>
          <a:p>
            <a:pPr marL="127000" algn="ctr">
              <a:spcBef>
                <a:spcPts val="409"/>
              </a:spcBef>
            </a:pPr>
            <a:r>
              <a:rPr lang="en-US" sz="2000" dirty="0">
                <a:latin typeface="Times New Roman" panose="02020603050405020304" pitchFamily="18" charset="0"/>
                <a:cs typeface="Times New Roman" panose="02020603050405020304" pitchFamily="18" charset="0"/>
              </a:rPr>
              <a:t>(FYI)</a:t>
            </a:r>
          </a:p>
          <a:p>
            <a:pPr algn="ctr"/>
            <a:r>
              <a:rPr lang="en-US" sz="2000" b="1" u="sng" spc="-5" dirty="0">
                <a:latin typeface="Times New Roman" panose="02020603050405020304" pitchFamily="18" charset="0"/>
                <a:cs typeface="Times New Roman" panose="02020603050405020304" pitchFamily="18" charset="0"/>
              </a:rPr>
              <a:t>SEPT 15</a:t>
            </a:r>
          </a:p>
          <a:p>
            <a:pPr algn="ctr"/>
            <a:r>
              <a:rPr lang="en-US" sz="2000" spc="-5" dirty="0">
                <a:latin typeface="Times New Roman" panose="02020603050405020304" pitchFamily="18" charset="0"/>
                <a:cs typeface="Times New Roman" panose="02020603050405020304" pitchFamily="18" charset="0"/>
              </a:rPr>
              <a:t>(FYI)</a:t>
            </a:r>
          </a:p>
          <a:p>
            <a:pPr algn="ctr"/>
            <a:endParaRPr lang="en-US" sz="2000" spc="-5" dirty="0">
              <a:latin typeface="Times New Roman" panose="02020603050405020304" pitchFamily="18" charset="0"/>
              <a:cs typeface="Times New Roman" panose="02020603050405020304" pitchFamily="18" charset="0"/>
            </a:endParaRPr>
          </a:p>
          <a:p>
            <a:pPr algn="ctr"/>
            <a:endParaRPr lang="en-US" sz="2000" spc="-5" dirty="0">
              <a:latin typeface="Times New Roman" panose="02020603050405020304" pitchFamily="18" charset="0"/>
              <a:cs typeface="Times New Roman" panose="02020603050405020304" pitchFamily="18" charset="0"/>
            </a:endParaRPr>
          </a:p>
          <a:p>
            <a:pPr algn="ctr"/>
            <a:r>
              <a:rPr lang="en-US" sz="2000" b="1" u="sng" spc="-5" dirty="0">
                <a:latin typeface="Times New Roman" panose="02020603050405020304" pitchFamily="18" charset="0"/>
                <a:cs typeface="Times New Roman" panose="02020603050405020304" pitchFamily="18" charset="0"/>
              </a:rPr>
              <a:t>SEPT 15</a:t>
            </a:r>
          </a:p>
          <a:p>
            <a:pPr marL="127000" algn="ctr">
              <a:spcBef>
                <a:spcPts val="409"/>
              </a:spcBef>
            </a:pPr>
            <a:endParaRPr lang="en-US" sz="2000" dirty="0">
              <a:latin typeface="Times New Roman" panose="02020603050405020304" pitchFamily="18" charset="0"/>
              <a:cs typeface="Times New Roman" panose="02020603050405020304" pitchFamily="18" charset="0"/>
            </a:endParaRPr>
          </a:p>
          <a:p>
            <a:pPr marL="127000" marR="516890" algn="ctr">
              <a:spcBef>
                <a:spcPts val="75"/>
              </a:spcBef>
            </a:pPr>
            <a:endParaRPr lang="en-US" sz="2000" b="1" u="sng" spc="-5" dirty="0">
              <a:uFill>
                <a:solidFill>
                  <a:srgbClr val="000000"/>
                </a:solidFill>
              </a:uFill>
              <a:latin typeface="Times New Roman" panose="02020603050405020304" pitchFamily="18" charset="0"/>
              <a:cs typeface="Times New Roman" panose="02020603050405020304" pitchFamily="18" charset="0"/>
            </a:endParaRPr>
          </a:p>
          <a:p>
            <a:pPr algn="ctr" fontAlgn="t"/>
            <a:endParaRPr lang="en-US" sz="2000" b="1" dirty="0">
              <a:latin typeface="Times New Roman" panose="02020603050405020304" pitchFamily="18" charset="0"/>
              <a:cs typeface="Times New Roman" panose="02020603050405020304" pitchFamily="18" charset="0"/>
            </a:endParaRPr>
          </a:p>
          <a:p>
            <a:endParaRPr lang="en-US" dirty="0"/>
          </a:p>
        </p:txBody>
      </p:sp>
      <p:sp>
        <p:nvSpPr>
          <p:cNvPr id="4" name="Content Placeholder 3">
            <a:extLst>
              <a:ext uri="{FF2B5EF4-FFF2-40B4-BE49-F238E27FC236}">
                <a16:creationId xmlns:a16="http://schemas.microsoft.com/office/drawing/2014/main" id="{0837764E-4E63-47D3-A66D-8BBCA3558E0C}"/>
              </a:ext>
            </a:extLst>
          </p:cNvPr>
          <p:cNvSpPr>
            <a:spLocks noGrp="1"/>
          </p:cNvSpPr>
          <p:nvPr>
            <p:ph sz="half" idx="3"/>
          </p:nvPr>
        </p:nvSpPr>
        <p:spPr>
          <a:xfrm>
            <a:off x="2140527" y="1102789"/>
            <a:ext cx="7543800" cy="6063198"/>
          </a:xfrm>
        </p:spPr>
        <p:txBody>
          <a:bodyPr/>
          <a:lstStyle/>
          <a:p>
            <a:r>
              <a:rPr lang="en-US" sz="2000" b="1" u="sng" dirty="0">
                <a:solidFill>
                  <a:schemeClr val="tx1"/>
                </a:solidFill>
                <a:latin typeface="Times New Roman" panose="02020603050405020304" pitchFamily="18" charset="0"/>
                <a:cs typeface="Times New Roman" panose="02020603050405020304" pitchFamily="18" charset="0"/>
              </a:rPr>
              <a:t>QUESTIONS ON BALLOT</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a:solidFill>
                  <a:schemeClr val="tx1"/>
                </a:solidFill>
                <a:highlight>
                  <a:srgbClr val="FFFF00"/>
                </a:highlight>
                <a:latin typeface="Times New Roman" panose="02020603050405020304" pitchFamily="18" charset="0"/>
                <a:cs typeface="Times New Roman" panose="02020603050405020304" pitchFamily="18" charset="0"/>
              </a:rPr>
              <a:t>Last day </a:t>
            </a:r>
            <a:r>
              <a:rPr lang="en-US" sz="2000" dirty="0">
                <a:solidFill>
                  <a:schemeClr val="tx1"/>
                </a:solidFill>
                <a:latin typeface="Times New Roman" panose="02020603050405020304" pitchFamily="18" charset="0"/>
                <a:cs typeface="Times New Roman" panose="02020603050405020304" pitchFamily="18" charset="0"/>
              </a:rPr>
              <a:t>for municipality to approve question to appear on ballot at state election, unless otherwise specifically provided by the general statutes. </a:t>
            </a:r>
          </a:p>
          <a:p>
            <a:r>
              <a:rPr lang="en-US" sz="2000" dirty="0">
                <a:latin typeface="Times New Roman" panose="02020603050405020304" pitchFamily="18" charset="0"/>
                <a:cs typeface="Times New Roman" panose="02020603050405020304" pitchFamily="18" charset="0"/>
              </a:rPr>
              <a:t> </a:t>
            </a:r>
          </a:p>
          <a:p>
            <a:pPr fontAlgn="t"/>
            <a:r>
              <a:rPr lang="en-US" sz="2000" b="1" u="sng" dirty="0">
                <a:latin typeface="Times New Roman" panose="02020603050405020304" pitchFamily="18" charset="0"/>
                <a:cs typeface="Times New Roman" panose="02020603050405020304" pitchFamily="18" charset="0"/>
              </a:rPr>
              <a:t>WAIVER OF ACCESSIBILITY OF POLLING PLACE</a:t>
            </a:r>
            <a:r>
              <a:rPr lang="en-US" sz="2000" dirty="0">
                <a:latin typeface="Times New Roman" panose="02020603050405020304" pitchFamily="18" charset="0"/>
                <a:cs typeface="Times New Roman" panose="02020603050405020304" pitchFamily="18" charset="0"/>
              </a:rPr>
              <a:t>. </a:t>
            </a:r>
          </a:p>
          <a:p>
            <a:pPr fontAlgn="t"/>
            <a:r>
              <a:rPr lang="en-US" sz="2000" dirty="0">
                <a:highlight>
                  <a:srgbClr val="FFFF00"/>
                </a:highlight>
                <a:latin typeface="Times New Roman" panose="02020603050405020304" pitchFamily="18" charset="0"/>
                <a:cs typeface="Times New Roman" panose="02020603050405020304" pitchFamily="18" charset="0"/>
              </a:rPr>
              <a:t>Last day </a:t>
            </a:r>
            <a:r>
              <a:rPr lang="en-US" sz="2000" dirty="0">
                <a:latin typeface="Times New Roman" panose="02020603050405020304" pitchFamily="18" charset="0"/>
                <a:cs typeface="Times New Roman" panose="02020603050405020304" pitchFamily="18" charset="0"/>
              </a:rPr>
              <a:t>that registrars may file with the local building official a request for a waiver to provide accessible polling place for physically disabled for election. (§ 9-168d)</a:t>
            </a:r>
          </a:p>
          <a:p>
            <a:pPr algn="l" fontAlgn="t"/>
            <a:endParaRPr lang="en-US" sz="2000" b="1" u="sng" spc="-5" dirty="0">
              <a:uFill>
                <a:solidFill>
                  <a:srgbClr val="000000"/>
                </a:solidFill>
              </a:uFill>
              <a:latin typeface="Times New Roman" panose="02020603050405020304" pitchFamily="18" charset="0"/>
              <a:cs typeface="Times New Roman" panose="02020603050405020304" pitchFamily="18" charset="0"/>
            </a:endParaRPr>
          </a:p>
          <a:p>
            <a:pPr algn="l" fontAlgn="t"/>
            <a:r>
              <a:rPr lang="en-US" sz="2000" b="1" u="sng" spc="-5" dirty="0">
                <a:uFill>
                  <a:solidFill>
                    <a:srgbClr val="000000"/>
                  </a:solidFill>
                </a:uFill>
                <a:latin typeface="Times New Roman" panose="02020603050405020304" pitchFamily="18" charset="0"/>
                <a:cs typeface="Times New Roman" panose="02020603050405020304" pitchFamily="18" charset="0"/>
              </a:rPr>
              <a:t>LIST OF CANDIDATES</a:t>
            </a:r>
            <a:r>
              <a:rPr lang="en-US" sz="2000" spc="-5" dirty="0">
                <a:latin typeface="Times New Roman" panose="02020603050405020304" pitchFamily="18" charset="0"/>
                <a:cs typeface="Times New Roman" panose="02020603050405020304" pitchFamily="18" charset="0"/>
              </a:rPr>
              <a:t> for </a:t>
            </a:r>
            <a:r>
              <a:rPr lang="en-US" sz="2000" u="sng" spc="-10" dirty="0">
                <a:uFill>
                  <a:solidFill>
                    <a:srgbClr val="000000"/>
                  </a:solidFill>
                </a:uFill>
                <a:latin typeface="Times New Roman" panose="02020603050405020304" pitchFamily="18" charset="0"/>
                <a:cs typeface="Times New Roman" panose="02020603050405020304" pitchFamily="18" charset="0"/>
              </a:rPr>
              <a:t>state</a:t>
            </a:r>
            <a:r>
              <a:rPr lang="en-US" sz="2000" spc="-10" dirty="0">
                <a:latin typeface="Times New Roman" panose="02020603050405020304" pitchFamily="18" charset="0"/>
                <a:cs typeface="Times New Roman" panose="02020603050405020304" pitchFamily="18" charset="0"/>
              </a:rPr>
              <a:t> </a:t>
            </a:r>
            <a:r>
              <a:rPr lang="en-US" sz="2000" spc="-5" dirty="0">
                <a:latin typeface="Times New Roman" panose="02020603050405020304" pitchFamily="18" charset="0"/>
                <a:cs typeface="Times New Roman" panose="02020603050405020304" pitchFamily="18" charset="0"/>
              </a:rPr>
              <a:t>&amp; </a:t>
            </a:r>
            <a:r>
              <a:rPr lang="en-US" sz="2000" u="sng" spc="-5" dirty="0">
                <a:uFill>
                  <a:solidFill>
                    <a:srgbClr val="000000"/>
                  </a:solidFill>
                </a:uFill>
                <a:latin typeface="Times New Roman" panose="02020603050405020304" pitchFamily="18" charset="0"/>
                <a:cs typeface="Times New Roman" panose="02020603050405020304" pitchFamily="18" charset="0"/>
              </a:rPr>
              <a:t>district</a:t>
            </a:r>
            <a:r>
              <a:rPr lang="en-US" sz="2000" spc="-5" dirty="0">
                <a:latin typeface="Times New Roman" panose="02020603050405020304" pitchFamily="18" charset="0"/>
                <a:cs typeface="Times New Roman" panose="02020603050405020304" pitchFamily="18" charset="0"/>
              </a:rPr>
              <a:t> offices sent to TC by SOTS</a:t>
            </a:r>
          </a:p>
          <a:p>
            <a:pPr algn="l" fontAlgn="t"/>
            <a:endParaRPr lang="en-US" sz="2000" spc="-5" dirty="0">
              <a:latin typeface="Times New Roman" panose="02020603050405020304" pitchFamily="18" charset="0"/>
              <a:cs typeface="Times New Roman" panose="02020603050405020304" pitchFamily="18" charset="0"/>
            </a:endParaRPr>
          </a:p>
          <a:p>
            <a:pPr fontAlgn="t"/>
            <a:r>
              <a:rPr lang="en-US" sz="2000" b="1" u="sng" dirty="0">
                <a:latin typeface="Times New Roman" panose="02020603050405020304" pitchFamily="18" charset="0"/>
                <a:cs typeface="Times New Roman" panose="02020603050405020304" pitchFamily="18" charset="0"/>
              </a:rPr>
              <a:t>PRINTING ABSENTEE BALLOTS</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TC must begin making arrangements for absentee ballot printing, immediately after deadline for the  cert. of all candidates whose names are to appear on the ballot, the</a:t>
            </a:r>
          </a:p>
          <a:p>
            <a:pPr fontAlgn="t"/>
            <a:endParaRPr lang="en-US" sz="2000" dirty="0">
              <a:latin typeface="Times New Roman" panose="02020603050405020304" pitchFamily="18" charset="0"/>
              <a:cs typeface="Times New Roman" panose="02020603050405020304" pitchFamily="18" charset="0"/>
            </a:endParaRPr>
          </a:p>
          <a:p>
            <a:pPr fontAlgn="t"/>
            <a:r>
              <a:rPr lang="en-US" sz="2000" b="1" u="sng" dirty="0">
                <a:latin typeface="Times New Roman" panose="02020603050405020304" pitchFamily="18" charset="0"/>
                <a:cs typeface="Times New Roman" panose="02020603050405020304" pitchFamily="18" charset="0"/>
              </a:rPr>
              <a:t>BLANK BALLOTS  </a:t>
            </a:r>
            <a:r>
              <a:rPr lang="en-US" sz="2000" dirty="0">
                <a:latin typeface="Times New Roman" panose="02020603050405020304" pitchFamily="18" charset="0"/>
                <a:cs typeface="Times New Roman" panose="02020603050405020304" pitchFamily="18" charset="0"/>
              </a:rPr>
              <a:t>ROV </a:t>
            </a:r>
            <a:r>
              <a:rPr lang="en-US" sz="2000" dirty="0">
                <a:highlight>
                  <a:srgbClr val="FFFF00"/>
                </a:highlight>
                <a:latin typeface="Times New Roman" panose="02020603050405020304" pitchFamily="18" charset="0"/>
                <a:cs typeface="Times New Roman" panose="02020603050405020304" pitchFamily="18" charset="0"/>
              </a:rPr>
              <a:t>may direct </a:t>
            </a:r>
            <a:r>
              <a:rPr lang="en-US" sz="2000" dirty="0">
                <a:latin typeface="Times New Roman" panose="02020603050405020304" pitchFamily="18" charset="0"/>
                <a:cs typeface="Times New Roman" panose="02020603050405020304" pitchFamily="18" charset="0"/>
              </a:rPr>
              <a:t>TC to mail a blank ballot set to a qualified elector or applicant for admission as an elector who (1) is living outside the U.S. or (2) is a member of the armed forces, spouse or dependent. </a:t>
            </a:r>
            <a:endParaRPr lang="en-US" sz="1400" dirty="0">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53D7E63F-A742-4F7E-98A3-E50C0913A055}"/>
              </a:ext>
            </a:extLst>
          </p:cNvPr>
          <p:cNvSpPr>
            <a:spLocks noGrp="1"/>
          </p:cNvSpPr>
          <p:nvPr>
            <p:ph type="sldNum" sz="quarter" idx="7"/>
          </p:nvPr>
        </p:nvSpPr>
        <p:spPr/>
        <p:txBody>
          <a:bodyPr/>
          <a:lstStyle/>
          <a:p>
            <a:fld id="{B6F15528-21DE-4FAA-801E-634DDDAF4B2B}" type="slidenum">
              <a:rPr lang="en-US" smtClean="0"/>
              <a:t>16</a:t>
            </a:fld>
            <a:endParaRPr lang="en-US"/>
          </a:p>
        </p:txBody>
      </p:sp>
    </p:spTree>
    <p:extLst>
      <p:ext uri="{BB962C8B-B14F-4D97-AF65-F5344CB8AC3E}">
        <p14:creationId xmlns:p14="http://schemas.microsoft.com/office/powerpoint/2010/main" val="12689894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F1016-9562-40B6-89E5-109FB9269522}"/>
              </a:ext>
            </a:extLst>
          </p:cNvPr>
          <p:cNvSpPr>
            <a:spLocks noGrp="1"/>
          </p:cNvSpPr>
          <p:nvPr>
            <p:ph type="title"/>
          </p:nvPr>
        </p:nvSpPr>
        <p:spPr>
          <a:xfrm>
            <a:off x="502920" y="242824"/>
            <a:ext cx="9052560" cy="492443"/>
          </a:xfrm>
        </p:spPr>
        <p:txBody>
          <a:bodyPr/>
          <a:lstStyle/>
          <a:p>
            <a:pPr algn="ctr"/>
            <a:r>
              <a:rPr lang="en-US" b="1" u="sng" dirty="0">
                <a:latin typeface="Times New Roman" panose="02020603050405020304" pitchFamily="18" charset="0"/>
                <a:cs typeface="Times New Roman" panose="02020603050405020304" pitchFamily="18" charset="0"/>
              </a:rPr>
              <a:t>NOVEMBER 8 </a:t>
            </a:r>
            <a:r>
              <a:rPr lang="en-US" sz="3200" b="1" u="sng" dirty="0">
                <a:latin typeface="Times New Roman" panose="02020603050405020304" pitchFamily="18" charset="0"/>
                <a:cs typeface="Times New Roman" panose="02020603050405020304" pitchFamily="18" charset="0"/>
              </a:rPr>
              <a:t>ELECTION</a:t>
            </a:r>
            <a:endParaRPr lang="en-US" dirty="0"/>
          </a:p>
        </p:txBody>
      </p:sp>
      <p:sp>
        <p:nvSpPr>
          <p:cNvPr id="3" name="Content Placeholder 2">
            <a:extLst>
              <a:ext uri="{FF2B5EF4-FFF2-40B4-BE49-F238E27FC236}">
                <a16:creationId xmlns:a16="http://schemas.microsoft.com/office/drawing/2014/main" id="{EFB2C8BF-4774-4948-BD12-DD2FFCB4C815}"/>
              </a:ext>
            </a:extLst>
          </p:cNvPr>
          <p:cNvSpPr>
            <a:spLocks noGrp="1"/>
          </p:cNvSpPr>
          <p:nvPr>
            <p:ph sz="half" idx="2"/>
          </p:nvPr>
        </p:nvSpPr>
        <p:spPr>
          <a:xfrm>
            <a:off x="228600" y="990600"/>
            <a:ext cx="2514600" cy="5868273"/>
          </a:xfrm>
        </p:spPr>
        <p:txBody>
          <a:bodyPr/>
          <a:lstStyle/>
          <a:p>
            <a:pPr algn="ctr"/>
            <a:r>
              <a:rPr lang="en-US" sz="2000" b="1" u="sng" spc="-5" dirty="0">
                <a:latin typeface="Times New Roman" panose="02020603050405020304" pitchFamily="18" charset="0"/>
                <a:cs typeface="Times New Roman" panose="02020603050405020304" pitchFamily="18" charset="0"/>
              </a:rPr>
              <a:t>SEPT 20 </a:t>
            </a:r>
            <a:r>
              <a:rPr lang="en-US" sz="2000" b="1" spc="-5" dirty="0">
                <a:latin typeface="Times New Roman" panose="02020603050405020304" pitchFamily="18" charset="0"/>
                <a:cs typeface="Times New Roman" panose="02020603050405020304" pitchFamily="18" charset="0"/>
              </a:rPr>
              <a:t>thru </a:t>
            </a:r>
            <a:r>
              <a:rPr lang="en-US" sz="2000" b="1" u="sng" spc="-5" dirty="0">
                <a:latin typeface="Times New Roman" panose="02020603050405020304" pitchFamily="18" charset="0"/>
                <a:cs typeface="Times New Roman" panose="02020603050405020304" pitchFamily="18" charset="0"/>
              </a:rPr>
              <a:t>OCT 18</a:t>
            </a:r>
            <a:endParaRPr lang="en-US" sz="2000" b="1" u="sng" dirty="0">
              <a:latin typeface="Times New Roman" panose="02020603050405020304" pitchFamily="18" charset="0"/>
              <a:cs typeface="Times New Roman" panose="02020603050405020304" pitchFamily="18" charset="0"/>
            </a:endParaRPr>
          </a:p>
          <a:p>
            <a:pPr algn="ctr"/>
            <a:r>
              <a:rPr lang="en-US" sz="2000" spc="-5" dirty="0">
                <a:uFill>
                  <a:solidFill>
                    <a:srgbClr val="000000"/>
                  </a:solidFill>
                </a:uFill>
                <a:latin typeface="Times New Roman" panose="02020603050405020304" pitchFamily="18" charset="0"/>
                <a:cs typeface="Times New Roman" panose="02020603050405020304" pitchFamily="18" charset="0"/>
              </a:rPr>
              <a:t>Within 4 Days</a:t>
            </a:r>
            <a:endParaRPr lang="en-US" sz="2000"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SEPT 23</a:t>
            </a:r>
          </a:p>
          <a:p>
            <a:pPr algn="ctr" fontAlgn="t"/>
            <a:endParaRPr lang="en-US" sz="2000" b="1" u="sng" dirty="0">
              <a:latin typeface="Times New Roman" panose="02020603050405020304" pitchFamily="18" charset="0"/>
              <a:cs typeface="Times New Roman" panose="02020603050405020304" pitchFamily="18" charset="0"/>
            </a:endParaRPr>
          </a:p>
          <a:p>
            <a:pPr algn="ctr" fontAlgn="t"/>
            <a:endParaRPr lang="en-US" sz="2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SEPT 24 </a:t>
            </a:r>
            <a:r>
              <a:rPr lang="en-US" sz="2000" b="1" dirty="0">
                <a:latin typeface="Times New Roman" panose="02020603050405020304" pitchFamily="18" charset="0"/>
                <a:cs typeface="Times New Roman" panose="02020603050405020304" pitchFamily="18" charset="0"/>
              </a:rPr>
              <a:t>to </a:t>
            </a:r>
            <a:r>
              <a:rPr lang="en-US" sz="2000" b="1" u="sng" dirty="0">
                <a:latin typeface="Times New Roman" panose="02020603050405020304" pitchFamily="18" charset="0"/>
                <a:cs typeface="Times New Roman" panose="02020603050405020304" pitchFamily="18" charset="0"/>
              </a:rPr>
              <a:t>NOV 1</a:t>
            </a:r>
          </a:p>
          <a:p>
            <a:pPr marL="0" lvl="2" algn="ctr" fontAlgn="t"/>
            <a:r>
              <a:rPr lang="en-US" sz="2000" dirty="0">
                <a:latin typeface="Times New Roman" panose="02020603050405020304" pitchFamily="18" charset="0"/>
                <a:cs typeface="Times New Roman" panose="02020603050405020304" pitchFamily="18" charset="0"/>
              </a:rPr>
              <a:t>Less than 20</a:t>
            </a:r>
          </a:p>
          <a:p>
            <a:pPr marL="0" lvl="2" algn="ctr" fontAlgn="t"/>
            <a:endParaRPr lang="en-US" sz="2000" b="1" dirty="0">
              <a:latin typeface="Times New Roman" panose="02020603050405020304" pitchFamily="18" charset="0"/>
              <a:cs typeface="Times New Roman" panose="02020603050405020304" pitchFamily="18" charset="0"/>
            </a:endParaRPr>
          </a:p>
          <a:p>
            <a:pPr marL="0" lvl="2" algn="ctr" fontAlgn="t"/>
            <a:endParaRPr lang="en-US" sz="2000" b="1" dirty="0">
              <a:latin typeface="Times New Roman" panose="02020603050405020304" pitchFamily="18" charset="0"/>
              <a:cs typeface="Times New Roman" panose="02020603050405020304" pitchFamily="18" charset="0"/>
            </a:endParaRPr>
          </a:p>
          <a:p>
            <a:pPr marL="0" lvl="2" algn="ctr" fontAlgn="t"/>
            <a:endParaRPr lang="en-US" sz="2000" b="1" dirty="0">
              <a:latin typeface="Times New Roman" panose="02020603050405020304" pitchFamily="18" charset="0"/>
              <a:cs typeface="Times New Roman" panose="02020603050405020304" pitchFamily="18" charset="0"/>
            </a:endParaRPr>
          </a:p>
          <a:p>
            <a:pPr marL="0" lvl="2" algn="ctr" fontAlgn="t"/>
            <a:r>
              <a:rPr lang="en-US" sz="2000" b="1" u="sng" dirty="0">
                <a:latin typeface="Times New Roman" panose="02020603050405020304" pitchFamily="18" charset="0"/>
                <a:cs typeface="Times New Roman" panose="02020603050405020304" pitchFamily="18" charset="0"/>
              </a:rPr>
              <a:t>SEPT 27</a:t>
            </a:r>
            <a:endParaRPr lang="en-US" sz="2000" b="1" dirty="0">
              <a:latin typeface="Times New Roman" panose="02020603050405020304" pitchFamily="18" charset="0"/>
              <a:cs typeface="Times New Roman" panose="02020603050405020304" pitchFamily="18" charset="0"/>
            </a:endParaRPr>
          </a:p>
          <a:p>
            <a:pPr marL="0" lvl="2" algn="ctr" fontAlgn="t"/>
            <a:endParaRPr lang="en-US" sz="2000" b="1" dirty="0">
              <a:latin typeface="Times New Roman" panose="02020603050405020304" pitchFamily="18" charset="0"/>
              <a:cs typeface="Times New Roman" panose="02020603050405020304" pitchFamily="18" charset="0"/>
            </a:endParaRPr>
          </a:p>
          <a:p>
            <a:pPr marL="0" lvl="2" algn="ctr" fontAlgn="t"/>
            <a:endParaRPr lang="en-US" sz="2000" b="1" dirty="0">
              <a:latin typeface="Times New Roman" panose="02020603050405020304" pitchFamily="18" charset="0"/>
              <a:cs typeface="Times New Roman" panose="02020603050405020304" pitchFamily="18" charset="0"/>
            </a:endParaRPr>
          </a:p>
          <a:p>
            <a:pPr marL="0" lvl="2" algn="ctr" fontAlgn="t"/>
            <a:endParaRPr lang="en-US" sz="2000" b="1" dirty="0">
              <a:latin typeface="Times New Roman" panose="02020603050405020304" pitchFamily="18" charset="0"/>
              <a:cs typeface="Times New Roman" panose="02020603050405020304" pitchFamily="18" charset="0"/>
            </a:endParaRPr>
          </a:p>
          <a:p>
            <a:pPr marL="0" lvl="2" algn="ctr" fontAlgn="t"/>
            <a:r>
              <a:rPr lang="en-US" sz="2000" b="1" u="sng" spc="-5" dirty="0">
                <a:latin typeface="Times New Roman" panose="02020603050405020304" pitchFamily="18" charset="0"/>
                <a:cs typeface="Times New Roman" panose="02020603050405020304" pitchFamily="18" charset="0"/>
              </a:rPr>
              <a:t>SEPT 28</a:t>
            </a:r>
            <a:endParaRPr lang="en-US" sz="2000" b="1" u="sng" dirty="0">
              <a:latin typeface="Times New Roman" panose="02020603050405020304" pitchFamily="18" charset="0"/>
              <a:cs typeface="Times New Roman" panose="02020603050405020304" pitchFamily="18" charset="0"/>
            </a:endParaRPr>
          </a:p>
          <a:p>
            <a:pPr marL="0" lvl="2" algn="ctr" fontAlgn="t"/>
            <a:endParaRPr lang="en-US" sz="2000" b="1" dirty="0">
              <a:latin typeface="Times New Roman" panose="02020603050405020304" pitchFamily="18" charset="0"/>
              <a:cs typeface="Times New Roman" panose="02020603050405020304" pitchFamily="18" charset="0"/>
            </a:endParaRPr>
          </a:p>
          <a:p>
            <a:endParaRPr lang="en-US" dirty="0"/>
          </a:p>
        </p:txBody>
      </p:sp>
      <p:sp>
        <p:nvSpPr>
          <p:cNvPr id="4" name="Content Placeholder 3">
            <a:extLst>
              <a:ext uri="{FF2B5EF4-FFF2-40B4-BE49-F238E27FC236}">
                <a16:creationId xmlns:a16="http://schemas.microsoft.com/office/drawing/2014/main" id="{ED3505F2-B6A0-4B54-BF00-7E27AE875A1F}"/>
              </a:ext>
            </a:extLst>
          </p:cNvPr>
          <p:cNvSpPr>
            <a:spLocks noGrp="1"/>
          </p:cNvSpPr>
          <p:nvPr>
            <p:ph sz="half" idx="3"/>
          </p:nvPr>
        </p:nvSpPr>
        <p:spPr>
          <a:xfrm>
            <a:off x="2895600" y="990600"/>
            <a:ext cx="6705600" cy="6127318"/>
          </a:xfrm>
        </p:spPr>
        <p:txBody>
          <a:bodyPr/>
          <a:lstStyle/>
          <a:p>
            <a:pPr algn="l" fontAlgn="t"/>
            <a:r>
              <a:rPr lang="en-US" sz="2000" b="1" u="sng" spc="-5" dirty="0">
                <a:uFill>
                  <a:solidFill>
                    <a:srgbClr val="000000"/>
                  </a:solidFill>
                </a:uFill>
                <a:latin typeface="Times New Roman" panose="02020603050405020304" pitchFamily="18" charset="0"/>
                <a:cs typeface="Times New Roman" panose="02020603050405020304" pitchFamily="18" charset="0"/>
              </a:rPr>
              <a:t>REGISTRATION BY MAIL -- NOTICE OF ACCEPTANCE</a:t>
            </a:r>
            <a:r>
              <a:rPr lang="en-US" sz="2000" b="1" u="sng" spc="210" dirty="0">
                <a:uFill>
                  <a:solidFill>
                    <a:srgbClr val="000000"/>
                  </a:solidFill>
                </a:uFill>
                <a:latin typeface="Times New Roman" panose="02020603050405020304" pitchFamily="18" charset="0"/>
                <a:cs typeface="Times New Roman" panose="02020603050405020304" pitchFamily="18" charset="0"/>
              </a:rPr>
              <a:t> </a:t>
            </a:r>
            <a:r>
              <a:rPr lang="en-US" sz="2000" b="1" u="sng" spc="-5" dirty="0">
                <a:uFill>
                  <a:solidFill>
                    <a:srgbClr val="000000"/>
                  </a:solidFill>
                </a:uFill>
                <a:latin typeface="Times New Roman" panose="02020603050405020304" pitchFamily="18" charset="0"/>
                <a:cs typeface="Times New Roman" panose="02020603050405020304" pitchFamily="18" charset="0"/>
              </a:rPr>
              <a:t>OR REJECTION TO BE SENT WITHIN 4 DAYS</a:t>
            </a:r>
            <a:r>
              <a:rPr lang="en-US" sz="2000" b="1" spc="-5" dirty="0">
                <a:latin typeface="Times New Roman" panose="02020603050405020304" pitchFamily="18" charset="0"/>
                <a:cs typeface="Times New Roman" panose="02020603050405020304" pitchFamily="18" charset="0"/>
              </a:rPr>
              <a:t>. </a:t>
            </a:r>
            <a:r>
              <a:rPr lang="en-US" sz="2000" spc="-5" dirty="0">
                <a:latin typeface="Times New Roman" panose="02020603050405020304" pitchFamily="18" charset="0"/>
                <a:cs typeface="Times New Roman" panose="02020603050405020304" pitchFamily="18" charset="0"/>
              </a:rPr>
              <a:t>Privileges </a:t>
            </a:r>
            <a:r>
              <a:rPr lang="en-US" sz="2000" spc="-10" dirty="0">
                <a:latin typeface="Times New Roman" panose="02020603050405020304" pitchFamily="18" charset="0"/>
                <a:cs typeface="Times New Roman" panose="02020603050405020304" pitchFamily="18" charset="0"/>
              </a:rPr>
              <a:t>attach </a:t>
            </a:r>
            <a:r>
              <a:rPr lang="en-US" sz="2000" spc="-5" dirty="0">
                <a:latin typeface="Times New Roman" panose="02020603050405020304" pitchFamily="18" charset="0"/>
                <a:cs typeface="Times New Roman" panose="02020603050405020304" pitchFamily="18" charset="0"/>
              </a:rPr>
              <a:t>immediately upon  approval </a:t>
            </a:r>
            <a:r>
              <a:rPr lang="en-US" sz="2000" dirty="0">
                <a:latin typeface="Times New Roman" panose="02020603050405020304" pitchFamily="18" charset="0"/>
                <a:cs typeface="Times New Roman" panose="02020603050405020304" pitchFamily="18" charset="0"/>
              </a:rPr>
              <a:t>of </a:t>
            </a:r>
            <a:r>
              <a:rPr lang="en-US" sz="2000" spc="-5" dirty="0">
                <a:latin typeface="Times New Roman" panose="02020603050405020304" pitchFamily="18" charset="0"/>
                <a:cs typeface="Times New Roman" panose="02020603050405020304" pitchFamily="18" charset="0"/>
              </a:rPr>
              <a:t>the application</a:t>
            </a:r>
          </a:p>
          <a:p>
            <a:pPr fontAlgn="t"/>
            <a:endParaRPr lang="en-US" sz="2000" b="1" u="sng" dirty="0">
              <a:latin typeface="Times New Roman" panose="02020603050405020304" pitchFamily="18" charset="0"/>
              <a:cs typeface="Times New Roman" panose="02020603050405020304" pitchFamily="18" charset="0"/>
            </a:endParaRPr>
          </a:p>
          <a:p>
            <a:pPr fontAlgn="t"/>
            <a:r>
              <a:rPr lang="en-US" sz="2000" b="1" u="sng" dirty="0">
                <a:latin typeface="Times New Roman" panose="02020603050405020304" pitchFamily="18" charset="0"/>
                <a:cs typeface="Times New Roman" panose="02020603050405020304" pitchFamily="18" charset="0"/>
              </a:rPr>
              <a:t>OVERSEAS BALLOT - Rep in Congress &amp; US Senator </a:t>
            </a:r>
            <a:r>
              <a:rPr lang="en-US" sz="2000" dirty="0">
                <a:latin typeface="Times New Roman" panose="02020603050405020304" pitchFamily="18" charset="0"/>
                <a:cs typeface="Times New Roman" panose="02020603050405020304" pitchFamily="18" charset="0"/>
              </a:rPr>
              <a:t>ROV </a:t>
            </a:r>
            <a:r>
              <a:rPr lang="en-US" sz="2000" dirty="0">
                <a:highlight>
                  <a:srgbClr val="FFFF00"/>
                </a:highlight>
                <a:latin typeface="Times New Roman" panose="02020603050405020304" pitchFamily="18" charset="0"/>
                <a:cs typeface="Times New Roman" panose="02020603050405020304" pitchFamily="18" charset="0"/>
              </a:rPr>
              <a:t>may direct </a:t>
            </a:r>
            <a:r>
              <a:rPr lang="en-US" sz="2000" dirty="0">
                <a:latin typeface="Times New Roman" panose="02020603050405020304" pitchFamily="18" charset="0"/>
                <a:cs typeface="Times New Roman" panose="02020603050405020304" pitchFamily="18" charset="0"/>
              </a:rPr>
              <a:t> TC to mail overseas ballot set to eligible U.S. citizen</a:t>
            </a:r>
          </a:p>
          <a:p>
            <a:pPr fontAlgn="t"/>
            <a:endParaRPr lang="en-US" sz="2000"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SUPERVISED BALLOTING DESIGNATION </a:t>
            </a:r>
            <a:r>
              <a:rPr lang="en-US" sz="2000" dirty="0">
                <a:latin typeface="Times New Roman" panose="02020603050405020304" pitchFamily="18" charset="0"/>
                <a:cs typeface="Times New Roman" panose="02020603050405020304" pitchFamily="18" charset="0"/>
              </a:rPr>
              <a:t>for </a:t>
            </a:r>
            <a:r>
              <a:rPr lang="en-US" sz="2000" b="1" dirty="0">
                <a:latin typeface="Times New Roman" panose="02020603050405020304" pitchFamily="18" charset="0"/>
                <a:cs typeface="Times New Roman" panose="02020603050405020304" pitchFamily="18" charset="0"/>
              </a:rPr>
              <a:t>less than 20 </a:t>
            </a:r>
            <a:r>
              <a:rPr lang="en-US" sz="2000" dirty="0">
                <a:latin typeface="Times New Roman" panose="02020603050405020304" pitchFamily="18" charset="0"/>
                <a:cs typeface="Times New Roman" panose="02020603050405020304" pitchFamily="18" charset="0"/>
              </a:rPr>
              <a:t>electors.  Written designation must be made by ROVs or the admin. of institution. (NOTE: Supervised voting is mandated if 20 or more electors in nursing home or rest home, etc.)</a:t>
            </a:r>
          </a:p>
          <a:p>
            <a:endParaRPr lang="en-US" sz="2000"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VOTER REG. INFO. TO HIGH SCHOOLS</a:t>
            </a:r>
            <a:r>
              <a:rPr lang="en-US" sz="2000" dirty="0">
                <a:latin typeface="Times New Roman" panose="02020603050405020304" pitchFamily="18" charset="0"/>
                <a:cs typeface="Times New Roman" panose="02020603050405020304" pitchFamily="18" charset="0"/>
              </a:rPr>
              <a:t>. Distribute at public high schools info. regarding eligibility for admission &amp; procedures for applying for admission as an elector. </a:t>
            </a:r>
            <a:r>
              <a:rPr lang="en-US" sz="2000" dirty="0"/>
              <a:t> </a:t>
            </a:r>
          </a:p>
          <a:p>
            <a:endParaRPr lang="en-US" sz="2000" dirty="0"/>
          </a:p>
          <a:p>
            <a:pPr algn="l"/>
            <a:r>
              <a:rPr lang="en-US" sz="2000" b="1" u="sng" spc="-5" dirty="0">
                <a:uFill>
                  <a:solidFill>
                    <a:srgbClr val="000000"/>
                  </a:solidFill>
                </a:uFill>
                <a:latin typeface="Times New Roman" panose="02020603050405020304" pitchFamily="18" charset="0"/>
                <a:cs typeface="Times New Roman" panose="02020603050405020304" pitchFamily="18" charset="0"/>
              </a:rPr>
              <a:t>SEND NOTICE OF OCT. 24</a:t>
            </a:r>
            <a:r>
              <a:rPr lang="en-US" sz="2000" b="1" u="sng" spc="-5" baseline="30000" dirty="0">
                <a:uFill>
                  <a:solidFill>
                    <a:srgbClr val="000000"/>
                  </a:solidFill>
                </a:uFill>
                <a:latin typeface="Times New Roman" panose="02020603050405020304" pitchFamily="18" charset="0"/>
                <a:cs typeface="Times New Roman" panose="02020603050405020304" pitchFamily="18" charset="0"/>
              </a:rPr>
              <a:t>th</a:t>
            </a:r>
            <a:r>
              <a:rPr lang="en-US" sz="2000" b="1" u="sng" spc="-5" dirty="0">
                <a:uFill>
                  <a:solidFill>
                    <a:srgbClr val="000000"/>
                  </a:solidFill>
                </a:uFill>
                <a:latin typeface="Times New Roman" panose="02020603050405020304" pitchFamily="18" charset="0"/>
                <a:cs typeface="Times New Roman" panose="02020603050405020304" pitchFamily="18" charset="0"/>
              </a:rPr>
              <a:t> ROVs’ SESSION </a:t>
            </a:r>
            <a:r>
              <a:rPr lang="en-US" sz="2000" spc="-5" dirty="0">
                <a:uFill>
                  <a:solidFill>
                    <a:srgbClr val="000000"/>
                  </a:solidFill>
                </a:uFill>
                <a:latin typeface="Times New Roman" panose="02020603050405020304" pitchFamily="18" charset="0"/>
                <a:cs typeface="Times New Roman" panose="02020603050405020304" pitchFamily="18" charset="0"/>
              </a:rPr>
              <a:t>to complete preliminary registry list.</a:t>
            </a:r>
            <a:endParaRPr lang="en-US" sz="2000" dirty="0">
              <a:latin typeface="Times New Roman" panose="02020603050405020304" pitchFamily="18" charset="0"/>
              <a:cs typeface="Times New Roman" panose="02020603050405020304" pitchFamily="18" charset="0"/>
            </a:endParaRPr>
          </a:p>
          <a:p>
            <a:endParaRPr lang="en-US" sz="2000" dirty="0"/>
          </a:p>
          <a:p>
            <a:pPr fontAlgn="t"/>
            <a:endParaRPr lang="en-US" sz="1400" dirty="0">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8B22DBFF-1F5A-45B6-8BF8-76C9001FE14F}"/>
              </a:ext>
            </a:extLst>
          </p:cNvPr>
          <p:cNvSpPr>
            <a:spLocks noGrp="1"/>
          </p:cNvSpPr>
          <p:nvPr>
            <p:ph type="sldNum" sz="quarter" idx="7"/>
          </p:nvPr>
        </p:nvSpPr>
        <p:spPr/>
        <p:txBody>
          <a:bodyPr/>
          <a:lstStyle/>
          <a:p>
            <a:fld id="{B6F15528-21DE-4FAA-801E-634DDDAF4B2B}" type="slidenum">
              <a:rPr lang="en-US" smtClean="0"/>
              <a:t>17</a:t>
            </a:fld>
            <a:endParaRPr lang="en-US"/>
          </a:p>
        </p:txBody>
      </p:sp>
    </p:spTree>
    <p:extLst>
      <p:ext uri="{BB962C8B-B14F-4D97-AF65-F5344CB8AC3E}">
        <p14:creationId xmlns:p14="http://schemas.microsoft.com/office/powerpoint/2010/main" val="2146624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FA0D0-1337-4F9E-9814-6C7801BCB4D0}"/>
              </a:ext>
            </a:extLst>
          </p:cNvPr>
          <p:cNvSpPr>
            <a:spLocks noGrp="1"/>
          </p:cNvSpPr>
          <p:nvPr>
            <p:ph type="title"/>
          </p:nvPr>
        </p:nvSpPr>
        <p:spPr>
          <a:xfrm>
            <a:off x="501371" y="381000"/>
            <a:ext cx="9052560" cy="492443"/>
          </a:xfrm>
        </p:spPr>
        <p:txBody>
          <a:bodyPr/>
          <a:lstStyle/>
          <a:p>
            <a:pPr algn="ctr"/>
            <a:r>
              <a:rPr lang="en-US" b="1" u="sng" dirty="0">
                <a:latin typeface="Times New Roman" panose="02020603050405020304" pitchFamily="18" charset="0"/>
                <a:cs typeface="Times New Roman" panose="02020603050405020304" pitchFamily="18" charset="0"/>
              </a:rPr>
              <a:t>NOVEMBER 8 </a:t>
            </a:r>
            <a:r>
              <a:rPr lang="en-US" sz="3200" b="1" u="sng" dirty="0">
                <a:latin typeface="Times New Roman" panose="02020603050405020304" pitchFamily="18" charset="0"/>
                <a:cs typeface="Times New Roman" panose="02020603050405020304" pitchFamily="18" charset="0"/>
              </a:rPr>
              <a:t>ELECTION</a:t>
            </a:r>
            <a:endParaRPr lang="en-US" b="1"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89AD84E5-EF14-4CE0-BB72-1B032F25F179}"/>
              </a:ext>
            </a:extLst>
          </p:cNvPr>
          <p:cNvSpPr>
            <a:spLocks noGrp="1"/>
          </p:cNvSpPr>
          <p:nvPr>
            <p:ph sz="half" idx="2"/>
          </p:nvPr>
        </p:nvSpPr>
        <p:spPr>
          <a:xfrm>
            <a:off x="304800" y="1524000"/>
            <a:ext cx="2362200" cy="4308872"/>
          </a:xfrm>
        </p:spPr>
        <p:txBody>
          <a:bodyPr/>
          <a:lstStyle/>
          <a:p>
            <a:pPr algn="ctr"/>
            <a:r>
              <a:rPr lang="en-US" sz="2000" b="1" u="sng" dirty="0">
                <a:latin typeface="Times New Roman" panose="02020603050405020304" pitchFamily="18" charset="0"/>
                <a:cs typeface="Times New Roman" panose="02020603050405020304" pitchFamily="18" charset="0"/>
              </a:rPr>
              <a:t>OCT 4</a:t>
            </a:r>
          </a:p>
          <a:p>
            <a:pPr algn="ctr"/>
            <a:r>
              <a:rPr lang="en-US" sz="2000" dirty="0">
                <a:latin typeface="Times New Roman" panose="02020603050405020304" pitchFamily="18" charset="0"/>
                <a:cs typeface="Times New Roman" panose="02020603050405020304" pitchFamily="18" charset="0"/>
              </a:rPr>
              <a:t>Between 9am – 5pm</a:t>
            </a:r>
          </a:p>
          <a:p>
            <a:pPr algn="ctr"/>
            <a:r>
              <a:rPr lang="en-US" sz="2000" dirty="0">
                <a:latin typeface="Times New Roman" panose="02020603050405020304" pitchFamily="18" charset="0"/>
                <a:cs typeface="Times New Roman" panose="02020603050405020304" pitchFamily="18" charset="0"/>
              </a:rPr>
              <a:t>For as long as needed</a:t>
            </a:r>
          </a:p>
          <a:p>
            <a:pPr algn="ctr"/>
            <a:endParaRPr lang="en-US" sz="2000" dirty="0">
              <a:latin typeface="Times New Roman" panose="02020603050405020304" pitchFamily="18" charset="0"/>
              <a:cs typeface="Times New Roman" panose="02020603050405020304" pitchFamily="18" charset="0"/>
            </a:endParaRPr>
          </a:p>
          <a:p>
            <a:pPr algn="ctr"/>
            <a:endParaRPr lang="en-US" sz="2000" dirty="0">
              <a:latin typeface="Times New Roman" panose="02020603050405020304" pitchFamily="18" charset="0"/>
              <a:cs typeface="Times New Roman" panose="02020603050405020304" pitchFamily="18" charset="0"/>
            </a:endParaRPr>
          </a:p>
          <a:p>
            <a:pPr algn="ctr"/>
            <a:endParaRPr lang="en-US" sz="2000" dirty="0">
              <a:latin typeface="Times New Roman" panose="02020603050405020304" pitchFamily="18" charset="0"/>
              <a:cs typeface="Times New Roman" panose="02020603050405020304" pitchFamily="18" charset="0"/>
            </a:endParaRPr>
          </a:p>
          <a:p>
            <a:pPr algn="ctr"/>
            <a:endParaRPr lang="en-US" sz="2000" dirty="0">
              <a:latin typeface="Times New Roman" panose="02020603050405020304" pitchFamily="18" charset="0"/>
              <a:cs typeface="Times New Roman" panose="02020603050405020304" pitchFamily="18" charset="0"/>
            </a:endParaRPr>
          </a:p>
          <a:p>
            <a:pPr algn="ctr"/>
            <a:endParaRPr lang="en-US" sz="2000" dirty="0">
              <a:latin typeface="Times New Roman" panose="02020603050405020304" pitchFamily="18" charset="0"/>
              <a:cs typeface="Times New Roman" panose="02020603050405020304" pitchFamily="18" charset="0"/>
            </a:endParaRPr>
          </a:p>
          <a:p>
            <a:pPr algn="ctr"/>
            <a:endParaRPr lang="en-US" sz="2000" dirty="0">
              <a:latin typeface="Times New Roman" panose="02020603050405020304" pitchFamily="18" charset="0"/>
              <a:cs typeface="Times New Roman" panose="02020603050405020304" pitchFamily="18" charset="0"/>
            </a:endParaRPr>
          </a:p>
          <a:p>
            <a:pPr algn="ctr"/>
            <a:endParaRPr lang="en-US" sz="2000" dirty="0">
              <a:latin typeface="Times New Roman" panose="02020603050405020304" pitchFamily="18" charset="0"/>
              <a:cs typeface="Times New Roman" panose="02020603050405020304" pitchFamily="18" charset="0"/>
            </a:endParaRPr>
          </a:p>
          <a:p>
            <a:pPr algn="ctr"/>
            <a:endParaRPr lang="en-US" sz="2000" dirty="0">
              <a:latin typeface="Times New Roman" panose="02020603050405020304" pitchFamily="18" charset="0"/>
              <a:cs typeface="Times New Roman" panose="02020603050405020304" pitchFamily="18" charset="0"/>
            </a:endParaRPr>
          </a:p>
          <a:p>
            <a:pPr algn="ctr"/>
            <a:endParaRPr lang="en-US" sz="2000" dirty="0">
              <a:latin typeface="Times New Roman" panose="02020603050405020304" pitchFamily="18" charset="0"/>
              <a:cs typeface="Times New Roman" panose="02020603050405020304" pitchFamily="18" charset="0"/>
            </a:endParaRPr>
          </a:p>
          <a:p>
            <a:pPr algn="ctr"/>
            <a:r>
              <a:rPr lang="en-US" sz="2000" b="1" u="sng" spc="-5" dirty="0">
                <a:latin typeface="Times New Roman" panose="02020603050405020304" pitchFamily="18" charset="0"/>
                <a:cs typeface="Times New Roman" panose="02020603050405020304" pitchFamily="18" charset="0"/>
              </a:rPr>
              <a:t>OCT 4</a:t>
            </a:r>
            <a:endParaRPr lang="en-US" sz="2000" b="1" u="sng" dirty="0">
              <a:latin typeface="Times New Roman" panose="02020603050405020304" pitchFamily="18" charset="0"/>
              <a:cs typeface="Times New Roman" panose="02020603050405020304" pitchFamily="18" charset="0"/>
            </a:endParaRPr>
          </a:p>
          <a:p>
            <a:pPr algn="ctr"/>
            <a:endParaRPr lang="en-US" sz="2000" dirty="0">
              <a:latin typeface="Times New Roman" panose="02020603050405020304" pitchFamily="18" charset="0"/>
              <a:cs typeface="Times New Roman" panose="02020603050405020304" pitchFamily="18" charset="0"/>
            </a:endParaRPr>
          </a:p>
        </p:txBody>
      </p:sp>
      <p:sp>
        <p:nvSpPr>
          <p:cNvPr id="4" name="Content Placeholder 3">
            <a:extLst>
              <a:ext uri="{FF2B5EF4-FFF2-40B4-BE49-F238E27FC236}">
                <a16:creationId xmlns:a16="http://schemas.microsoft.com/office/drawing/2014/main" id="{20793FB2-EBC0-432A-9370-983C525C72F5}"/>
              </a:ext>
            </a:extLst>
          </p:cNvPr>
          <p:cNvSpPr>
            <a:spLocks noGrp="1"/>
          </p:cNvSpPr>
          <p:nvPr>
            <p:ph sz="half" idx="3"/>
          </p:nvPr>
        </p:nvSpPr>
        <p:spPr>
          <a:xfrm>
            <a:off x="2826743" y="1219200"/>
            <a:ext cx="6699479" cy="5386090"/>
          </a:xfrm>
        </p:spPr>
        <p:txBody>
          <a:bodyPr/>
          <a:lstStyle/>
          <a:p>
            <a:endParaRPr lang="en-US" sz="2000"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HOLD ROVs' SESSION TO COMPLETE PRELIMINARY REGISTRY/ENROLLMENT LIST</a:t>
            </a:r>
            <a:r>
              <a:rPr lang="en-US" sz="2000" u="sng"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Remove electors who have died, become disfranchised or confirmed in writing that they have moved out of town (cancellation form or DMV). </a:t>
            </a:r>
          </a:p>
          <a:p>
            <a:endParaRPr lang="en-US" sz="2000"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MAKE REG. LIST AVAIL. FOR PUBLIC INSPECTION &amp; FOR CANDIDATES UPON REQUEST</a:t>
            </a:r>
          </a:p>
          <a:p>
            <a:endParaRPr lang="en-US" sz="2000" b="1" u="sng"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POST LIST &amp; PROVIDE REMEDIES </a:t>
            </a:r>
            <a:r>
              <a:rPr lang="en-US" sz="2000" dirty="0">
                <a:latin typeface="Times New Roman" panose="02020603050405020304" pitchFamily="18" charset="0"/>
                <a:cs typeface="Times New Roman" panose="02020603050405020304" pitchFamily="18" charset="0"/>
              </a:rPr>
              <a:t>immediately after session, post names &amp; addresses of electors who have been </a:t>
            </a:r>
            <a:r>
              <a:rPr lang="en-US" sz="2000" b="1" dirty="0">
                <a:latin typeface="Times New Roman" panose="02020603050405020304" pitchFamily="18" charset="0"/>
                <a:cs typeface="Times New Roman" panose="02020603050405020304" pitchFamily="18" charset="0"/>
              </a:rPr>
              <a:t>removed from list </a:t>
            </a:r>
            <a:r>
              <a:rPr lang="en-US" sz="2000" dirty="0">
                <a:latin typeface="Times New Roman" panose="02020603050405020304" pitchFamily="18" charset="0"/>
                <a:cs typeface="Times New Roman" panose="02020603050405020304" pitchFamily="18" charset="0"/>
              </a:rPr>
              <a:t>&amp; a list of remedies available from ROVs. </a:t>
            </a:r>
          </a:p>
          <a:p>
            <a:endParaRPr lang="en-US" sz="2000" dirty="0">
              <a:latin typeface="Times New Roman" panose="02020603050405020304" pitchFamily="18" charset="0"/>
              <a:cs typeface="Times New Roman" panose="02020603050405020304" pitchFamily="18" charset="0"/>
            </a:endParaRPr>
          </a:p>
          <a:p>
            <a:r>
              <a:rPr lang="en-US" sz="1800" b="1" u="sng" dirty="0">
                <a:latin typeface="Times New Roman" panose="02020603050405020304" pitchFamily="18" charset="0"/>
                <a:cs typeface="Times New Roman" panose="02020603050405020304" pitchFamily="18" charset="0"/>
              </a:rPr>
              <a:t>REMOVE FROM INACTIVE LIST </a:t>
            </a:r>
            <a:r>
              <a:rPr lang="en-US" sz="1800" dirty="0">
                <a:latin typeface="Times New Roman" panose="02020603050405020304" pitchFamily="18" charset="0"/>
                <a:cs typeface="Times New Roman" panose="02020603050405020304" pitchFamily="18" charset="0"/>
              </a:rPr>
              <a:t>all electors who were sent a Confirmation of Voting Residence Notice four years ago and did not respond within thirty days after it was sent (and were never restored to the active list). </a:t>
            </a:r>
          </a:p>
          <a:p>
            <a:endParaRPr lang="en-US" dirty="0"/>
          </a:p>
        </p:txBody>
      </p:sp>
      <p:sp>
        <p:nvSpPr>
          <p:cNvPr id="5" name="Slide Number Placeholder 4">
            <a:extLst>
              <a:ext uri="{FF2B5EF4-FFF2-40B4-BE49-F238E27FC236}">
                <a16:creationId xmlns:a16="http://schemas.microsoft.com/office/drawing/2014/main" id="{E679F6C8-2A2D-4F0B-B20B-AD843292589D}"/>
              </a:ext>
            </a:extLst>
          </p:cNvPr>
          <p:cNvSpPr>
            <a:spLocks noGrp="1"/>
          </p:cNvSpPr>
          <p:nvPr>
            <p:ph type="sldNum" sz="quarter" idx="7"/>
          </p:nvPr>
        </p:nvSpPr>
        <p:spPr/>
        <p:txBody>
          <a:bodyPr/>
          <a:lstStyle/>
          <a:p>
            <a:fld id="{B6F15528-21DE-4FAA-801E-634DDDAF4B2B}" type="slidenum">
              <a:rPr lang="en-US" smtClean="0"/>
              <a:t>18</a:t>
            </a:fld>
            <a:endParaRPr lang="en-US"/>
          </a:p>
        </p:txBody>
      </p:sp>
    </p:spTree>
    <p:extLst>
      <p:ext uri="{BB962C8B-B14F-4D97-AF65-F5344CB8AC3E}">
        <p14:creationId xmlns:p14="http://schemas.microsoft.com/office/powerpoint/2010/main" val="20857373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E3AB9-ABD3-481C-A92C-4015F463CBEF}"/>
              </a:ext>
            </a:extLst>
          </p:cNvPr>
          <p:cNvSpPr>
            <a:spLocks noGrp="1"/>
          </p:cNvSpPr>
          <p:nvPr>
            <p:ph type="title"/>
          </p:nvPr>
        </p:nvSpPr>
        <p:spPr>
          <a:xfrm>
            <a:off x="485199" y="381000"/>
            <a:ext cx="9052560" cy="492443"/>
          </a:xfrm>
        </p:spPr>
        <p:txBody>
          <a:bodyPr/>
          <a:lstStyle/>
          <a:p>
            <a:pPr algn="ctr"/>
            <a:r>
              <a:rPr lang="en-US" b="1" u="sng" dirty="0">
                <a:latin typeface="Times New Roman" panose="02020603050405020304" pitchFamily="18" charset="0"/>
                <a:cs typeface="Times New Roman" panose="02020603050405020304" pitchFamily="18" charset="0"/>
              </a:rPr>
              <a:t>NOVEMBER 8 </a:t>
            </a:r>
            <a:r>
              <a:rPr lang="en-US" sz="3200" b="1" u="sng" dirty="0">
                <a:latin typeface="Times New Roman" panose="02020603050405020304" pitchFamily="18" charset="0"/>
                <a:cs typeface="Times New Roman" panose="02020603050405020304" pitchFamily="18" charset="0"/>
              </a:rPr>
              <a:t>ELECTION</a:t>
            </a:r>
            <a:endParaRPr lang="en-US" b="1" u="sng" dirty="0"/>
          </a:p>
        </p:txBody>
      </p:sp>
      <p:sp>
        <p:nvSpPr>
          <p:cNvPr id="3" name="Content Placeholder 2">
            <a:extLst>
              <a:ext uri="{FF2B5EF4-FFF2-40B4-BE49-F238E27FC236}">
                <a16:creationId xmlns:a16="http://schemas.microsoft.com/office/drawing/2014/main" id="{F5AA502A-C735-416D-9289-77FCF00DEBAF}"/>
              </a:ext>
            </a:extLst>
          </p:cNvPr>
          <p:cNvSpPr>
            <a:spLocks noGrp="1"/>
          </p:cNvSpPr>
          <p:nvPr>
            <p:ph sz="half" idx="2"/>
          </p:nvPr>
        </p:nvSpPr>
        <p:spPr>
          <a:xfrm>
            <a:off x="485199" y="1099156"/>
            <a:ext cx="1724601" cy="6401753"/>
          </a:xfrm>
        </p:spPr>
        <p:txBody>
          <a:bodyPr/>
          <a:lstStyle/>
          <a:p>
            <a:pPr algn="ctr"/>
            <a:r>
              <a:rPr lang="en-US" sz="2000" b="1" u="sng" dirty="0">
                <a:latin typeface="Times New Roman" panose="02020603050405020304" pitchFamily="18" charset="0"/>
                <a:cs typeface="Times New Roman" panose="02020603050405020304" pitchFamily="18" charset="0"/>
              </a:rPr>
              <a:t>OCT 7</a:t>
            </a:r>
          </a:p>
          <a:p>
            <a:pPr algn="ctr"/>
            <a:r>
              <a:rPr lang="en-US" sz="2000" dirty="0">
                <a:latin typeface="Times New Roman" panose="02020603050405020304" pitchFamily="18" charset="0"/>
                <a:cs typeface="Times New Roman" panose="02020603050405020304" pitchFamily="18" charset="0"/>
              </a:rPr>
              <a:t>(FYI)</a:t>
            </a:r>
          </a:p>
          <a:p>
            <a:pPr algn="ctr"/>
            <a:r>
              <a:rPr lang="en-US" sz="2000" b="1" u="sng" dirty="0">
                <a:latin typeface="Times New Roman" panose="02020603050405020304" pitchFamily="18" charset="0"/>
                <a:cs typeface="Times New Roman" panose="02020603050405020304" pitchFamily="18" charset="0"/>
              </a:rPr>
              <a:t>OCT 7</a:t>
            </a: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OCT 7</a:t>
            </a: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OCT 7</a:t>
            </a:r>
          </a:p>
          <a:p>
            <a:pPr algn="ctr"/>
            <a:endParaRPr lang="en-US" sz="2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OCT 7</a:t>
            </a: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OCT 10</a:t>
            </a:r>
          </a:p>
          <a:p>
            <a:pPr algn="ctr"/>
            <a:r>
              <a:rPr lang="en-US" sz="2000" dirty="0">
                <a:latin typeface="Times New Roman" panose="02020603050405020304" pitchFamily="18" charset="0"/>
                <a:cs typeface="Times New Roman" panose="02020603050405020304" pitchFamily="18" charset="0"/>
              </a:rPr>
              <a:t>(FYI)</a:t>
            </a:r>
          </a:p>
          <a:p>
            <a:pPr algn="ctr"/>
            <a:endParaRPr lang="en-US" sz="2000" b="1" u="sng" dirty="0">
              <a:latin typeface="Times New Roman" panose="02020603050405020304" pitchFamily="18" charset="0"/>
              <a:cs typeface="Times New Roman" panose="02020603050405020304" pitchFamily="18" charset="0"/>
            </a:endParaRPr>
          </a:p>
          <a:p>
            <a:pPr algn="ctr"/>
            <a:endParaRPr lang="en-US" sz="1600" b="1" u="sng" dirty="0">
              <a:latin typeface="Times New Roman" panose="02020603050405020304" pitchFamily="18" charset="0"/>
              <a:cs typeface="Times New Roman" panose="02020603050405020304" pitchFamily="18" charset="0"/>
            </a:endParaRPr>
          </a:p>
        </p:txBody>
      </p:sp>
      <p:sp>
        <p:nvSpPr>
          <p:cNvPr id="4" name="Content Placeholder 3">
            <a:extLst>
              <a:ext uri="{FF2B5EF4-FFF2-40B4-BE49-F238E27FC236}">
                <a16:creationId xmlns:a16="http://schemas.microsoft.com/office/drawing/2014/main" id="{665F1DEF-4863-4412-AADB-0B994F48A55B}"/>
              </a:ext>
            </a:extLst>
          </p:cNvPr>
          <p:cNvSpPr>
            <a:spLocks noGrp="1"/>
          </p:cNvSpPr>
          <p:nvPr>
            <p:ph sz="half" idx="3"/>
          </p:nvPr>
        </p:nvSpPr>
        <p:spPr>
          <a:xfrm>
            <a:off x="2226527" y="1086146"/>
            <a:ext cx="6888480" cy="5847755"/>
          </a:xfrm>
        </p:spPr>
        <p:txBody>
          <a:bodyPr/>
          <a:lstStyle/>
          <a:p>
            <a:r>
              <a:rPr lang="en-US" sz="2000" b="1" u="sng" dirty="0">
                <a:latin typeface="Times New Roman" panose="02020603050405020304" pitchFamily="18" charset="0"/>
                <a:cs typeface="Times New Roman" panose="02020603050405020304" pitchFamily="18" charset="0"/>
              </a:rPr>
              <a:t>ABSENTEE BALLOTS</a:t>
            </a:r>
            <a:r>
              <a:rPr lang="en-US" sz="2000" dirty="0">
                <a:latin typeface="Times New Roman" panose="02020603050405020304" pitchFamily="18" charset="0"/>
                <a:cs typeface="Times New Roman" panose="02020603050405020304" pitchFamily="18" charset="0"/>
              </a:rPr>
              <a:t> available from TC to electors.</a:t>
            </a:r>
          </a:p>
          <a:p>
            <a:pPr fontAlgn="t"/>
            <a:endParaRPr lang="en-US" sz="2000" u="sng" dirty="0">
              <a:latin typeface="Times New Roman" panose="02020603050405020304" pitchFamily="18" charset="0"/>
              <a:cs typeface="Times New Roman" panose="02020603050405020304" pitchFamily="18" charset="0"/>
            </a:endParaRPr>
          </a:p>
          <a:p>
            <a:pPr fontAlgn="t"/>
            <a:r>
              <a:rPr lang="en-US" sz="2000" b="1" u="sng" dirty="0">
                <a:latin typeface="Times New Roman" panose="02020603050405020304" pitchFamily="18" charset="0"/>
                <a:cs typeface="Times New Roman" panose="02020603050405020304" pitchFamily="18" charset="0"/>
              </a:rPr>
              <a:t>LAST DAY DETERMINING POLLING PLACES -</a:t>
            </a:r>
            <a:r>
              <a:rPr lang="en-US" sz="2000" dirty="0">
                <a:latin typeface="Times New Roman" panose="02020603050405020304" pitchFamily="18" charset="0"/>
                <a:cs typeface="Times New Roman" panose="02020603050405020304" pitchFamily="18" charset="0"/>
              </a:rPr>
              <a:t> They may be changed after this date only if TC &amp; ROVs find polling place unusable. Another polling place must be designated &amp; adequate notice of such change published. </a:t>
            </a:r>
          </a:p>
          <a:p>
            <a:pPr fontAlgn="t"/>
            <a:endParaRPr lang="en-US" sz="2000" b="1" u="sng" dirty="0">
              <a:latin typeface="Times New Roman" panose="02020603050405020304" pitchFamily="18" charset="0"/>
              <a:cs typeface="Times New Roman" panose="02020603050405020304" pitchFamily="18" charset="0"/>
            </a:endParaRPr>
          </a:p>
          <a:p>
            <a:pPr fontAlgn="t"/>
            <a:r>
              <a:rPr lang="en-US" sz="2000" b="1" u="sng" dirty="0">
                <a:latin typeface="Times New Roman" panose="02020603050405020304" pitchFamily="18" charset="0"/>
                <a:cs typeface="Times New Roman" panose="02020603050405020304" pitchFamily="18" charset="0"/>
              </a:rPr>
              <a:t>CERTIFICATION OF POLLING PLACES &amp; MODERATOR</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to SOTS. </a:t>
            </a:r>
          </a:p>
          <a:p>
            <a:pPr fontAlgn="t"/>
            <a:endParaRPr lang="en-US" sz="2000" i="1" dirty="0">
              <a:latin typeface="Times New Roman" panose="02020603050405020304" pitchFamily="18" charset="0"/>
              <a:cs typeface="Times New Roman" panose="02020603050405020304" pitchFamily="18" charset="0"/>
            </a:endParaRPr>
          </a:p>
          <a:p>
            <a:pPr fontAlgn="t"/>
            <a:r>
              <a:rPr lang="en-US" sz="2000" b="1" u="sng" dirty="0">
                <a:latin typeface="Times New Roman" panose="02020603050405020304" pitchFamily="18" charset="0"/>
                <a:cs typeface="Times New Roman" panose="02020603050405020304" pitchFamily="18" charset="0"/>
              </a:rPr>
              <a:t>CERTIFICATION OF EDR LOCATION </a:t>
            </a:r>
            <a:r>
              <a:rPr lang="en-US" sz="2000" dirty="0">
                <a:latin typeface="Times New Roman" panose="02020603050405020304" pitchFamily="18" charset="0"/>
                <a:cs typeface="Times New Roman" panose="02020603050405020304" pitchFamily="18" charset="0"/>
              </a:rPr>
              <a:t>to SOTS. </a:t>
            </a:r>
            <a:endParaRPr lang="en-US" sz="2000" b="1" u="sng" dirty="0">
              <a:latin typeface="Times New Roman" panose="02020603050405020304" pitchFamily="18" charset="0"/>
              <a:cs typeface="Times New Roman" panose="02020603050405020304" pitchFamily="18" charset="0"/>
            </a:endParaRPr>
          </a:p>
          <a:p>
            <a:pPr fontAlgn="t"/>
            <a:endParaRPr lang="en-US" sz="2000"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CERTIFICATE OF BALLOT ORDER - </a:t>
            </a:r>
            <a:r>
              <a:rPr lang="en-US" sz="2000" dirty="0">
                <a:latin typeface="Times New Roman" panose="02020603050405020304" pitchFamily="18" charset="0"/>
                <a:cs typeface="Times New Roman" panose="02020603050405020304" pitchFamily="18" charset="0"/>
              </a:rPr>
              <a:t>ROV &amp; TC jointly certify to SOTS the number of ballots for each polling place that have been ordered for the election. Failure to certify # will cause the # ordered to be equal to # of eligible electors</a:t>
            </a:r>
          </a:p>
          <a:p>
            <a:r>
              <a:rPr lang="en-US" sz="2000" dirty="0"/>
              <a:t> </a:t>
            </a:r>
          </a:p>
          <a:p>
            <a:pPr algn="just"/>
            <a:r>
              <a:rPr lang="en-US" sz="2000" b="1" u="sng" dirty="0">
                <a:latin typeface="Times New Roman" panose="02020603050405020304" pitchFamily="18" charset="0"/>
                <a:cs typeface="Times New Roman" panose="02020603050405020304" pitchFamily="18" charset="0"/>
              </a:rPr>
              <a:t>SECURE DROP BOX</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open for absentee ballot drop off.</a:t>
            </a:r>
            <a:endParaRPr lang="en-US" sz="2000" b="1" dirty="0">
              <a:latin typeface="Times New Roman" panose="02020603050405020304" pitchFamily="18" charset="0"/>
              <a:cs typeface="Times New Roman" panose="02020603050405020304" pitchFamily="18" charset="0"/>
            </a:endParaRPr>
          </a:p>
          <a:p>
            <a:endParaRPr lang="en-US" sz="2000" dirty="0"/>
          </a:p>
        </p:txBody>
      </p:sp>
      <p:sp>
        <p:nvSpPr>
          <p:cNvPr id="5" name="Slide Number Placeholder 4">
            <a:extLst>
              <a:ext uri="{FF2B5EF4-FFF2-40B4-BE49-F238E27FC236}">
                <a16:creationId xmlns:a16="http://schemas.microsoft.com/office/drawing/2014/main" id="{36D94E3A-FBAC-48B1-B337-EB48DBE35858}"/>
              </a:ext>
            </a:extLst>
          </p:cNvPr>
          <p:cNvSpPr>
            <a:spLocks noGrp="1"/>
          </p:cNvSpPr>
          <p:nvPr>
            <p:ph type="sldNum" sz="quarter" idx="7"/>
          </p:nvPr>
        </p:nvSpPr>
        <p:spPr/>
        <p:txBody>
          <a:bodyPr/>
          <a:lstStyle/>
          <a:p>
            <a:fld id="{B6F15528-21DE-4FAA-801E-634DDDAF4B2B}" type="slidenum">
              <a:rPr lang="en-US" smtClean="0"/>
              <a:t>19</a:t>
            </a:fld>
            <a:endParaRPr lang="en-US"/>
          </a:p>
        </p:txBody>
      </p:sp>
    </p:spTree>
    <p:extLst>
      <p:ext uri="{BB962C8B-B14F-4D97-AF65-F5344CB8AC3E}">
        <p14:creationId xmlns:p14="http://schemas.microsoft.com/office/powerpoint/2010/main" val="2271173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BFC75-926B-4FD5-9495-51387BC236A9}"/>
              </a:ext>
            </a:extLst>
          </p:cNvPr>
          <p:cNvSpPr>
            <a:spLocks noGrp="1"/>
          </p:cNvSpPr>
          <p:nvPr>
            <p:ph type="title"/>
          </p:nvPr>
        </p:nvSpPr>
        <p:spPr>
          <a:xfrm>
            <a:off x="228600" y="533400"/>
            <a:ext cx="9052560" cy="1661993"/>
          </a:xfrm>
        </p:spPr>
        <p:txBody>
          <a:bodyPr/>
          <a:lstStyle/>
          <a:p>
            <a:pPr algn="ctr"/>
            <a:r>
              <a:rPr lang="en-US" sz="3600" b="1" u="sng" dirty="0">
                <a:latin typeface="Times New Roman" panose="02020603050405020304" pitchFamily="18" charset="0"/>
                <a:cs typeface="Times New Roman" panose="02020603050405020304" pitchFamily="18" charset="0"/>
              </a:rPr>
              <a:t>NOVEMBER 8,  2022 STATE ELECTION CALENDAR</a:t>
            </a:r>
            <a:br>
              <a:rPr lang="en-US" sz="1600" b="1" u="sng" dirty="0">
                <a:latin typeface="Times New Roman" panose="02020603050405020304" pitchFamily="18" charset="0"/>
                <a:cs typeface="Times New Roman" panose="02020603050405020304" pitchFamily="18" charset="0"/>
              </a:rPr>
            </a:br>
            <a:r>
              <a:rPr lang="en-US" dirty="0"/>
              <a:t> </a:t>
            </a:r>
            <a:br>
              <a:rPr lang="en-US" dirty="0"/>
            </a:br>
            <a:endParaRPr lang="en-US" dirty="0"/>
          </a:p>
        </p:txBody>
      </p:sp>
      <p:sp>
        <p:nvSpPr>
          <p:cNvPr id="3" name="Text Placeholder 2">
            <a:extLst>
              <a:ext uri="{FF2B5EF4-FFF2-40B4-BE49-F238E27FC236}">
                <a16:creationId xmlns:a16="http://schemas.microsoft.com/office/drawing/2014/main" id="{3B5B2E66-EF8D-462C-9DC7-3CC18353B008}"/>
              </a:ext>
            </a:extLst>
          </p:cNvPr>
          <p:cNvSpPr>
            <a:spLocks noGrp="1"/>
          </p:cNvSpPr>
          <p:nvPr>
            <p:ph type="body" idx="1"/>
          </p:nvPr>
        </p:nvSpPr>
        <p:spPr>
          <a:xfrm>
            <a:off x="258337" y="1981200"/>
            <a:ext cx="9052560" cy="3877985"/>
          </a:xfrm>
        </p:spPr>
        <p:txBody>
          <a:bodyPr/>
          <a:lstStyle/>
          <a:p>
            <a:pPr marL="339725" indent="-114300"/>
            <a:r>
              <a:rPr lang="en-US" sz="2000" b="1" u="sng" dirty="0">
                <a:latin typeface="Times New Roman" panose="02020603050405020304" pitchFamily="18" charset="0"/>
                <a:cs typeface="Times New Roman" panose="02020603050405020304" pitchFamily="18" charset="0"/>
              </a:rPr>
              <a:t>Candidates for State and District Office</a:t>
            </a:r>
            <a:r>
              <a:rPr lang="en-US" sz="2000" b="1" dirty="0">
                <a:latin typeface="Times New Roman" panose="02020603050405020304" pitchFamily="18" charset="0"/>
                <a:cs typeface="Times New Roman" panose="02020603050405020304" pitchFamily="18" charset="0"/>
              </a:rPr>
              <a:t> </a:t>
            </a:r>
          </a:p>
          <a:p>
            <a:pPr marL="339725" indent="-114300"/>
            <a:r>
              <a:rPr lang="en-US" sz="2000" dirty="0">
                <a:latin typeface="Times New Roman" panose="02020603050405020304" pitchFamily="18" charset="0"/>
                <a:cs typeface="Times New Roman" panose="02020603050405020304" pitchFamily="18" charset="0"/>
              </a:rPr>
              <a:t>(Governor and Lt Gov, U.S. Senator, Rep in Congress, SOTS, Treasurer, Comptroller, Atty General, </a:t>
            </a:r>
            <a:r>
              <a:rPr lang="en-US" sz="2000" u="sng" dirty="0">
                <a:latin typeface="Times New Roman" panose="02020603050405020304" pitchFamily="18" charset="0"/>
                <a:cs typeface="Times New Roman" panose="02020603050405020304" pitchFamily="18" charset="0"/>
              </a:rPr>
              <a:t>multi-town</a:t>
            </a:r>
            <a:r>
              <a:rPr lang="en-US" sz="2000" dirty="0">
                <a:latin typeface="Times New Roman" panose="02020603050405020304" pitchFamily="18" charset="0"/>
                <a:cs typeface="Times New Roman" panose="02020603050405020304" pitchFamily="18" charset="0"/>
              </a:rPr>
              <a:t> State Senator, State Rep &amp; Judge of Probate)</a:t>
            </a:r>
          </a:p>
          <a:p>
            <a:pPr marL="339725" indent="-114300"/>
            <a:r>
              <a:rPr lang="en-US" sz="2000" dirty="0">
                <a:latin typeface="Times New Roman" panose="02020603050405020304" pitchFamily="18" charset="0"/>
                <a:cs typeface="Times New Roman" panose="02020603050405020304" pitchFamily="18" charset="0"/>
              </a:rPr>
              <a:t> </a:t>
            </a:r>
          </a:p>
          <a:p>
            <a:pPr marL="339725" indent="-114300"/>
            <a:r>
              <a:rPr lang="en-US" sz="2000" b="1" dirty="0">
                <a:latin typeface="Times New Roman" panose="02020603050405020304" pitchFamily="18" charset="0"/>
                <a:cs typeface="Times New Roman" panose="02020603050405020304" pitchFamily="18" charset="0"/>
              </a:rPr>
              <a:t>May 3-24 </a:t>
            </a:r>
            <a:r>
              <a:rPr lang="en-US" sz="2000" dirty="0">
                <a:latin typeface="Times New Roman" panose="02020603050405020304" pitchFamily="18" charset="0"/>
                <a:cs typeface="Times New Roman" panose="02020603050405020304" pitchFamily="18" charset="0"/>
              </a:rPr>
              <a:t>Party endorsements (Conventions)</a:t>
            </a:r>
          </a:p>
          <a:p>
            <a:pPr marL="339725" indent="-114300"/>
            <a:r>
              <a:rPr lang="en-US" sz="2000" b="1" dirty="0">
                <a:latin typeface="Times New Roman" panose="02020603050405020304" pitchFamily="18" charset="0"/>
                <a:cs typeface="Times New Roman" panose="02020603050405020304" pitchFamily="18" charset="0"/>
              </a:rPr>
              <a:t>May 17–June 7 </a:t>
            </a:r>
            <a:r>
              <a:rPr lang="en-US" sz="2000" dirty="0">
                <a:latin typeface="Times New Roman" panose="02020603050405020304" pitchFamily="18" charset="0"/>
                <a:cs typeface="Times New Roman" panose="02020603050405020304" pitchFamily="18" charset="0"/>
              </a:rPr>
              <a:t>(4p.m.) Cert of endorsements (14th day after convention)</a:t>
            </a:r>
          </a:p>
          <a:p>
            <a:pPr marL="234950"/>
            <a:r>
              <a:rPr lang="en-US" sz="2000" b="1" dirty="0">
                <a:latin typeface="Times New Roman" panose="02020603050405020304" pitchFamily="18" charset="0"/>
                <a:cs typeface="Times New Roman" panose="02020603050405020304" pitchFamily="18" charset="0"/>
              </a:rPr>
              <a:t>May 17–June 7 </a:t>
            </a:r>
            <a:r>
              <a:rPr lang="en-US" sz="2000" dirty="0">
                <a:latin typeface="Times New Roman" panose="02020603050405020304" pitchFamily="18" charset="0"/>
                <a:cs typeface="Times New Roman" panose="02020603050405020304" pitchFamily="18" charset="0"/>
              </a:rPr>
              <a:t>(4p.m.) “15% candidate" certificates filed (14th day convention) </a:t>
            </a:r>
          </a:p>
          <a:p>
            <a:pPr marL="234950"/>
            <a:r>
              <a:rPr lang="en-US" sz="2000" b="1" dirty="0">
                <a:latin typeface="Times New Roman" panose="02020603050405020304" pitchFamily="18" charset="0"/>
                <a:cs typeface="Times New Roman" panose="02020603050405020304" pitchFamily="18" charset="0"/>
              </a:rPr>
              <a:t>April 26  </a:t>
            </a:r>
            <a:r>
              <a:rPr lang="en-US" sz="2000" dirty="0">
                <a:latin typeface="Times New Roman" panose="02020603050405020304" pitchFamily="18" charset="0"/>
                <a:cs typeface="Times New Roman" panose="02020603050405020304" pitchFamily="18" charset="0"/>
              </a:rPr>
              <a:t>Statewide / Rep. in Congress petitions issued</a:t>
            </a:r>
          </a:p>
          <a:p>
            <a:pPr marL="234950"/>
            <a:r>
              <a:rPr lang="en-US" sz="2000" b="1" dirty="0">
                <a:latin typeface="Times New Roman" panose="02020603050405020304" pitchFamily="18" charset="0"/>
                <a:cs typeface="Times New Roman" panose="02020603050405020304" pitchFamily="18" charset="0"/>
              </a:rPr>
              <a:t>May 24 </a:t>
            </a:r>
            <a:r>
              <a:rPr lang="en-US" sz="2000" dirty="0">
                <a:latin typeface="Times New Roman" panose="02020603050405020304" pitchFamily="18" charset="0"/>
                <a:cs typeface="Times New Roman" panose="02020603050405020304" pitchFamily="18" charset="0"/>
              </a:rPr>
              <a:t>District office petitions issued beginning</a:t>
            </a:r>
          </a:p>
          <a:p>
            <a:pPr marL="234950"/>
            <a:r>
              <a:rPr lang="en-US" sz="2000" b="1" dirty="0">
                <a:latin typeface="Times New Roman" panose="02020603050405020304" pitchFamily="18" charset="0"/>
                <a:cs typeface="Times New Roman" panose="02020603050405020304" pitchFamily="18" charset="0"/>
              </a:rPr>
              <a:t>June 7 </a:t>
            </a:r>
            <a:r>
              <a:rPr lang="en-US" sz="2000" dirty="0">
                <a:latin typeface="Times New Roman" panose="02020603050405020304" pitchFamily="18" charset="0"/>
                <a:cs typeface="Times New Roman" panose="02020603050405020304" pitchFamily="18" charset="0"/>
              </a:rPr>
              <a:t>(4p.m.) Primary petitions filed by			   </a:t>
            </a:r>
          </a:p>
          <a:p>
            <a:pPr marL="234950"/>
            <a:r>
              <a:rPr lang="en-US" sz="2000" b="1" dirty="0">
                <a:latin typeface="Times New Roman" panose="02020603050405020304" pitchFamily="18" charset="0"/>
                <a:cs typeface="Times New Roman" panose="02020603050405020304" pitchFamily="18" charset="0"/>
              </a:rPr>
              <a:t>August 9 </a:t>
            </a:r>
            <a:r>
              <a:rPr lang="en-US" sz="2000" dirty="0">
                <a:latin typeface="Times New Roman" panose="02020603050405020304" pitchFamily="18" charset="0"/>
                <a:cs typeface="Times New Roman" panose="02020603050405020304" pitchFamily="18" charset="0"/>
              </a:rPr>
              <a:t>(6a.m.-8p.m.) PRIMARY DAY		</a:t>
            </a:r>
            <a:endParaRPr lang="en-US" sz="1400" dirty="0">
              <a:latin typeface="Times New Roman" panose="02020603050405020304" pitchFamily="18" charset="0"/>
              <a:cs typeface="Times New Roman" panose="02020603050405020304" pitchFamily="18" charset="0"/>
            </a:endParaRPr>
          </a:p>
          <a:p>
            <a:pPr marL="234950"/>
            <a:r>
              <a:rPr lang="en-US" sz="1400" dirty="0">
                <a:latin typeface="Times New Roman" panose="02020603050405020304" pitchFamily="18" charset="0"/>
                <a:cs typeface="Times New Roman" panose="02020603050405020304" pitchFamily="18" charset="0"/>
              </a:rPr>
              <a:t> </a:t>
            </a:r>
          </a:p>
          <a:p>
            <a:endParaRPr lang="en-US" dirty="0"/>
          </a:p>
        </p:txBody>
      </p:sp>
      <p:sp>
        <p:nvSpPr>
          <p:cNvPr id="4" name="Slide Number Placeholder 3">
            <a:extLst>
              <a:ext uri="{FF2B5EF4-FFF2-40B4-BE49-F238E27FC236}">
                <a16:creationId xmlns:a16="http://schemas.microsoft.com/office/drawing/2014/main" id="{8525E180-1253-4EBF-BE87-901E96FFB2A5}"/>
              </a:ext>
            </a:extLst>
          </p:cNvPr>
          <p:cNvSpPr>
            <a:spLocks noGrp="1"/>
          </p:cNvSpPr>
          <p:nvPr>
            <p:ph type="sldNum" sz="quarter" idx="7"/>
          </p:nvPr>
        </p:nvSpPr>
        <p:spPr/>
        <p:txBody>
          <a:bodyPr/>
          <a:lstStyle/>
          <a:p>
            <a:fld id="{B6F15528-21DE-4FAA-801E-634DDDAF4B2B}" type="slidenum">
              <a:rPr lang="en-US" smtClean="0"/>
              <a:t>2</a:t>
            </a:fld>
            <a:endParaRPr lang="en-US"/>
          </a:p>
        </p:txBody>
      </p:sp>
    </p:spTree>
    <p:extLst>
      <p:ext uri="{BB962C8B-B14F-4D97-AF65-F5344CB8AC3E}">
        <p14:creationId xmlns:p14="http://schemas.microsoft.com/office/powerpoint/2010/main" val="30338541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6DCF4-D816-43D4-8F05-03EF3EE32C76}"/>
              </a:ext>
            </a:extLst>
          </p:cNvPr>
          <p:cNvSpPr>
            <a:spLocks noGrp="1"/>
          </p:cNvSpPr>
          <p:nvPr>
            <p:ph type="title"/>
          </p:nvPr>
        </p:nvSpPr>
        <p:spPr>
          <a:xfrm>
            <a:off x="502920" y="267069"/>
            <a:ext cx="9052560" cy="492443"/>
          </a:xfrm>
        </p:spPr>
        <p:txBody>
          <a:bodyPr/>
          <a:lstStyle/>
          <a:p>
            <a:pPr algn="ctr"/>
            <a:r>
              <a:rPr lang="en-US" b="1" u="sng" dirty="0">
                <a:latin typeface="Times New Roman" panose="02020603050405020304" pitchFamily="18" charset="0"/>
                <a:cs typeface="Times New Roman" panose="02020603050405020304" pitchFamily="18" charset="0"/>
              </a:rPr>
              <a:t>NOVEMBER 8 </a:t>
            </a:r>
            <a:r>
              <a:rPr lang="en-US" sz="3200" b="1" u="sng" dirty="0">
                <a:latin typeface="Times New Roman" panose="02020603050405020304" pitchFamily="18" charset="0"/>
                <a:cs typeface="Times New Roman" panose="02020603050405020304" pitchFamily="18" charset="0"/>
              </a:rPr>
              <a:t>ELECTION</a:t>
            </a:r>
            <a:endParaRPr lang="en-US" b="1"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747C84F-E286-4CC9-931F-9BFA343D278C}"/>
              </a:ext>
            </a:extLst>
          </p:cNvPr>
          <p:cNvSpPr>
            <a:spLocks noGrp="1"/>
          </p:cNvSpPr>
          <p:nvPr>
            <p:ph sz="half" idx="2"/>
          </p:nvPr>
        </p:nvSpPr>
        <p:spPr>
          <a:xfrm>
            <a:off x="502920" y="1154151"/>
            <a:ext cx="1775992" cy="5786199"/>
          </a:xfrm>
        </p:spPr>
        <p:txBody>
          <a:bodyPr/>
          <a:lstStyle/>
          <a:p>
            <a:pPr algn="ctr"/>
            <a:r>
              <a:rPr lang="en-US" sz="2000" b="1" u="sng" dirty="0">
                <a:latin typeface="Times New Roman" panose="02020603050405020304" pitchFamily="18" charset="0"/>
                <a:cs typeface="Times New Roman" panose="02020603050405020304" pitchFamily="18" charset="0"/>
              </a:rPr>
              <a:t>OCT 14</a:t>
            </a:r>
          </a:p>
          <a:p>
            <a:pPr algn="ctr"/>
            <a:r>
              <a:rPr lang="en-US" sz="2000" dirty="0">
                <a:solidFill>
                  <a:schemeClr val="tx1"/>
                </a:solidFill>
                <a:latin typeface="Times New Roman" panose="02020603050405020304" pitchFamily="18" charset="0"/>
                <a:cs typeface="Times New Roman" panose="02020603050405020304" pitchFamily="18" charset="0"/>
              </a:rPr>
              <a:t>(FYI)</a:t>
            </a:r>
          </a:p>
          <a:p>
            <a:pPr algn="ctr"/>
            <a:endParaRPr lang="en-US" sz="2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OCT 17 to 26</a:t>
            </a: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OCT 18</a:t>
            </a:r>
          </a:p>
          <a:p>
            <a:pPr algn="ctr"/>
            <a:r>
              <a:rPr lang="en-US" sz="2000" b="1" u="sng" dirty="0">
                <a:solidFill>
                  <a:srgbClr val="0070C0"/>
                </a:solidFill>
                <a:latin typeface="Times New Roman" panose="02020603050405020304" pitchFamily="18" charset="0"/>
                <a:cs typeface="Times New Roman" panose="02020603050405020304" pitchFamily="18" charset="0"/>
              </a:rPr>
              <a:t> </a:t>
            </a:r>
            <a:endParaRPr lang="en-US" sz="2000" b="1" u="sng" spc="-5" dirty="0">
              <a:latin typeface="Times New Roman" panose="02020603050405020304" pitchFamily="18" charset="0"/>
              <a:cs typeface="Times New Roman" panose="02020603050405020304" pitchFamily="18" charset="0"/>
            </a:endParaRPr>
          </a:p>
          <a:p>
            <a:pPr algn="ctr"/>
            <a:endParaRPr lang="en-US" sz="2000" b="1" u="sng" spc="-5" dirty="0">
              <a:latin typeface="Times New Roman" panose="02020603050405020304" pitchFamily="18" charset="0"/>
              <a:cs typeface="Times New Roman" panose="02020603050405020304" pitchFamily="18" charset="0"/>
            </a:endParaRPr>
          </a:p>
          <a:p>
            <a:pPr algn="ctr"/>
            <a:endParaRPr lang="en-US" sz="2000" b="1" u="sng" spc="-5" dirty="0">
              <a:latin typeface="Times New Roman" panose="02020603050405020304" pitchFamily="18" charset="0"/>
              <a:cs typeface="Times New Roman" panose="02020603050405020304" pitchFamily="18" charset="0"/>
            </a:endParaRPr>
          </a:p>
          <a:p>
            <a:pPr marL="0" lvl="1" algn="ctr"/>
            <a:r>
              <a:rPr lang="en-US" sz="2000" b="1" u="sng" dirty="0">
                <a:latin typeface="Times New Roman" panose="02020603050405020304" pitchFamily="18" charset="0"/>
                <a:cs typeface="Times New Roman" panose="02020603050405020304" pitchFamily="18" charset="0"/>
              </a:rPr>
              <a:t>OCT 18</a:t>
            </a:r>
          </a:p>
          <a:p>
            <a:pPr marL="0" lvl="1" algn="ctr"/>
            <a:endParaRPr lang="en-US" sz="2000" b="1" u="sng" spc="-5" dirty="0">
              <a:latin typeface="Times New Roman" panose="02020603050405020304" pitchFamily="18" charset="0"/>
              <a:cs typeface="Times New Roman" panose="02020603050405020304" pitchFamily="18" charset="0"/>
            </a:endParaRPr>
          </a:p>
          <a:p>
            <a:pPr marL="0" lvl="1" algn="ctr"/>
            <a:r>
              <a:rPr lang="en-US" sz="2000" b="1" u="sng" dirty="0">
                <a:latin typeface="Times New Roman" panose="02020603050405020304" pitchFamily="18" charset="0"/>
                <a:cs typeface="Times New Roman" panose="02020603050405020304" pitchFamily="18" charset="0"/>
              </a:rPr>
              <a:t>OCT 18</a:t>
            </a:r>
          </a:p>
          <a:p>
            <a:pPr marL="0" lvl="1" algn="ctr"/>
            <a:r>
              <a:rPr lang="en-US" sz="2000" spc="-5" dirty="0">
                <a:latin typeface="Times New Roman" panose="02020603050405020304" pitchFamily="18" charset="0"/>
                <a:cs typeface="Times New Roman" panose="02020603050405020304" pitchFamily="18" charset="0"/>
              </a:rPr>
              <a:t>(FYI)</a:t>
            </a:r>
          </a:p>
          <a:p>
            <a:pPr lvl="1" algn="ctr"/>
            <a:endParaRPr lang="en-US" sz="2000" b="1" u="sng" spc="-5" dirty="0">
              <a:latin typeface="Times New Roman" panose="02020603050405020304" pitchFamily="18" charset="0"/>
              <a:cs typeface="Times New Roman" panose="02020603050405020304" pitchFamily="18" charset="0"/>
            </a:endParaRPr>
          </a:p>
          <a:p>
            <a:pPr lvl="1" algn="ctr"/>
            <a:endParaRPr lang="en-US" sz="2000" b="1" u="sng" spc="-5" dirty="0">
              <a:latin typeface="Times New Roman" panose="02020603050405020304" pitchFamily="18" charset="0"/>
              <a:cs typeface="Times New Roman" panose="02020603050405020304" pitchFamily="18" charset="0"/>
            </a:endParaRPr>
          </a:p>
          <a:p>
            <a:pPr lvl="1" algn="ctr"/>
            <a:endParaRPr lang="en-US" sz="2000" b="1" u="sng" spc="-5" dirty="0">
              <a:latin typeface="Times New Roman" panose="02020603050405020304" pitchFamily="18" charset="0"/>
              <a:cs typeface="Times New Roman" panose="02020603050405020304" pitchFamily="18" charset="0"/>
            </a:endParaRPr>
          </a:p>
          <a:p>
            <a:pPr algn="ctr"/>
            <a:r>
              <a:rPr lang="en-US" sz="1800" b="1" u="sng" dirty="0">
                <a:latin typeface="Times New Roman" panose="02020603050405020304" pitchFamily="18" charset="0"/>
                <a:cs typeface="Times New Roman" panose="02020603050405020304" pitchFamily="18" charset="0"/>
              </a:rPr>
              <a:t>OCT 19 to NOV 1</a:t>
            </a:r>
            <a:endParaRPr lang="en-US" sz="1800" b="1" u="sng" dirty="0">
              <a:solidFill>
                <a:srgbClr val="0070C0"/>
              </a:solidFill>
              <a:latin typeface="Times New Roman" panose="02020603050405020304" pitchFamily="18" charset="0"/>
              <a:cs typeface="Times New Roman" panose="02020603050405020304" pitchFamily="18" charset="0"/>
            </a:endParaRPr>
          </a:p>
          <a:p>
            <a:pPr algn="ctr"/>
            <a:endParaRPr lang="en-US" dirty="0"/>
          </a:p>
        </p:txBody>
      </p:sp>
      <p:sp>
        <p:nvSpPr>
          <p:cNvPr id="4" name="Content Placeholder 3">
            <a:extLst>
              <a:ext uri="{FF2B5EF4-FFF2-40B4-BE49-F238E27FC236}">
                <a16:creationId xmlns:a16="http://schemas.microsoft.com/office/drawing/2014/main" id="{A9B380C9-8387-4638-B7D8-338F87B3A2C8}"/>
              </a:ext>
            </a:extLst>
          </p:cNvPr>
          <p:cNvSpPr>
            <a:spLocks noGrp="1"/>
          </p:cNvSpPr>
          <p:nvPr>
            <p:ph sz="half" idx="3"/>
          </p:nvPr>
        </p:nvSpPr>
        <p:spPr>
          <a:xfrm>
            <a:off x="2438400" y="1143000"/>
            <a:ext cx="7010400" cy="6063198"/>
          </a:xfrm>
        </p:spPr>
        <p:txBody>
          <a:bodyPr/>
          <a:lstStyle/>
          <a:p>
            <a:r>
              <a:rPr lang="en-US" sz="2000" b="1" u="sng" dirty="0">
                <a:latin typeface="Times New Roman" panose="02020603050405020304" pitchFamily="18" charset="0"/>
                <a:cs typeface="Times New Roman" panose="02020603050405020304" pitchFamily="18" charset="0"/>
              </a:rPr>
              <a:t>CANDIDATE WITHDRAWAL DEADLINE -</a:t>
            </a:r>
            <a:r>
              <a:rPr lang="en-US" sz="2000" dirty="0">
                <a:latin typeface="Times New Roman" panose="02020603050405020304" pitchFamily="18" charset="0"/>
                <a:cs typeface="Times New Roman" panose="02020603050405020304" pitchFamily="18" charset="0"/>
              </a:rPr>
              <a:t> by this date in order for a replacement nominee to be selected </a:t>
            </a:r>
            <a:r>
              <a:rPr lang="en-US" sz="1400" dirty="0">
                <a:latin typeface="Times New Roman" panose="02020603050405020304" pitchFamily="18" charset="0"/>
                <a:cs typeface="Times New Roman" panose="02020603050405020304" pitchFamily="18" charset="0"/>
              </a:rPr>
              <a:t>(by Oct 18)</a:t>
            </a:r>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PUBLISH NOTICE OF NOV 1st ROV SESSION </a:t>
            </a:r>
            <a:r>
              <a:rPr lang="en-US" sz="2000" dirty="0">
                <a:latin typeface="Times New Roman" panose="02020603050405020304" pitchFamily="18" charset="0"/>
                <a:cs typeface="Times New Roman" panose="02020603050405020304" pitchFamily="18" charset="0"/>
              </a:rPr>
              <a:t>between these dates at least once. Need </a:t>
            </a:r>
            <a:r>
              <a:rPr lang="en-US" sz="2000" b="1" u="sng" dirty="0">
                <a:latin typeface="Times New Roman" panose="02020603050405020304" pitchFamily="18" charset="0"/>
                <a:cs typeface="Times New Roman" panose="02020603050405020304" pitchFamily="18" charset="0"/>
              </a:rPr>
              <a:t>not be a legal notice</a:t>
            </a:r>
            <a:r>
              <a:rPr lang="en-US" sz="2000" dirty="0">
                <a:latin typeface="Times New Roman" panose="02020603050405020304" pitchFamily="18" charset="0"/>
                <a:cs typeface="Times New Roman" panose="02020603050405020304" pitchFamily="18" charset="0"/>
              </a:rPr>
              <a:t>.</a:t>
            </a:r>
          </a:p>
          <a:p>
            <a:pPr fontAlgn="t"/>
            <a:endParaRPr lang="en-US" sz="2000" b="1" u="sng" dirty="0">
              <a:latin typeface="Times New Roman" panose="02020603050405020304" pitchFamily="18" charset="0"/>
              <a:cs typeface="Times New Roman" panose="02020603050405020304" pitchFamily="18" charset="0"/>
            </a:endParaRPr>
          </a:p>
          <a:p>
            <a:pPr fontAlgn="t"/>
            <a:r>
              <a:rPr lang="en-US" sz="2000" b="1" u="sng" dirty="0">
                <a:latin typeface="Times New Roman" panose="02020603050405020304" pitchFamily="18" charset="0"/>
                <a:cs typeface="Times New Roman" panose="02020603050405020304" pitchFamily="18" charset="0"/>
              </a:rPr>
              <a:t>LAST DAY - CENTRAL AB COUNTING LOCATION</a:t>
            </a:r>
            <a:r>
              <a:rPr lang="en-US" sz="2000" dirty="0">
                <a:latin typeface="Times New Roman" panose="02020603050405020304" pitchFamily="18" charset="0"/>
                <a:cs typeface="Times New Roman" panose="02020603050405020304" pitchFamily="18" charset="0"/>
              </a:rPr>
              <a:t> Notify TC in writing </a:t>
            </a:r>
            <a:r>
              <a:rPr lang="en-US" sz="2000" dirty="0">
                <a:highlight>
                  <a:srgbClr val="FFFF00"/>
                </a:highlight>
                <a:latin typeface="Times New Roman" panose="02020603050405020304" pitchFamily="18" charset="0"/>
                <a:cs typeface="Times New Roman" panose="02020603050405020304" pitchFamily="18" charset="0"/>
              </a:rPr>
              <a:t>if you decide </a:t>
            </a:r>
            <a:r>
              <a:rPr lang="en-US" sz="2000" dirty="0">
                <a:latin typeface="Times New Roman" panose="02020603050405020304" pitchFamily="18" charset="0"/>
                <a:cs typeface="Times New Roman" panose="02020603050405020304" pitchFamily="18" charset="0"/>
              </a:rPr>
              <a:t>to count absentee ballots at a central location.  </a:t>
            </a:r>
          </a:p>
          <a:p>
            <a:pPr fontAlgn="t"/>
            <a:endParaRPr lang="en-US" sz="2000" b="1" u="sng" dirty="0">
              <a:latin typeface="Times New Roman" panose="02020603050405020304" pitchFamily="18" charset="0"/>
              <a:cs typeface="Times New Roman" panose="02020603050405020304" pitchFamily="18" charset="0"/>
            </a:endParaRPr>
          </a:p>
          <a:p>
            <a:pPr fontAlgn="t"/>
            <a:r>
              <a:rPr lang="en-US" sz="2000" b="1" u="sng" dirty="0">
                <a:latin typeface="Times New Roman" panose="02020603050405020304" pitchFamily="18" charset="0"/>
                <a:cs typeface="Times New Roman" panose="02020603050405020304" pitchFamily="18" charset="0"/>
              </a:rPr>
              <a:t>LAST DAY - ELECTION OFFICIALS </a:t>
            </a:r>
            <a:r>
              <a:rPr lang="en-US" sz="2000" dirty="0">
                <a:latin typeface="Times New Roman" panose="02020603050405020304" pitchFamily="18" charset="0"/>
                <a:cs typeface="Times New Roman" panose="02020603050405020304" pitchFamily="18" charset="0"/>
              </a:rPr>
              <a:t> to be appointed. </a:t>
            </a:r>
          </a:p>
          <a:p>
            <a:pPr fontAlgn="t"/>
            <a:endParaRPr lang="en-US" sz="2000" dirty="0">
              <a:latin typeface="Times New Roman" panose="02020603050405020304" pitchFamily="18" charset="0"/>
              <a:cs typeface="Times New Roman" panose="02020603050405020304" pitchFamily="18" charset="0"/>
            </a:endParaRPr>
          </a:p>
          <a:p>
            <a:pPr fontAlgn="t"/>
            <a:r>
              <a:rPr lang="en-US" sz="2000" b="1" u="sng" dirty="0">
                <a:solidFill>
                  <a:schemeClr val="tx1"/>
                </a:solidFill>
                <a:latin typeface="Times New Roman" panose="02020603050405020304" pitchFamily="18" charset="0"/>
                <a:cs typeface="Times New Roman" panose="02020603050405020304" pitchFamily="18" charset="0"/>
              </a:rPr>
              <a:t>CANDIDATE </a:t>
            </a:r>
            <a:r>
              <a:rPr lang="en-US" sz="2000" b="1" u="sng" dirty="0">
                <a:latin typeface="Times New Roman" panose="02020603050405020304" pitchFamily="18" charset="0"/>
                <a:cs typeface="Times New Roman" panose="02020603050405020304" pitchFamily="18" charset="0"/>
              </a:rPr>
              <a:t>REPLACEMENT DEADLINE –</a:t>
            </a:r>
            <a:r>
              <a:rPr lang="en-US" sz="2000" dirty="0">
                <a:latin typeface="Times New Roman" panose="02020603050405020304" pitchFamily="18" charset="0"/>
                <a:cs typeface="Times New Roman" panose="02020603050405020304" pitchFamily="18" charset="0"/>
              </a:rPr>
              <a:t>Final date to file a replacement nomination </a:t>
            </a:r>
            <a:r>
              <a:rPr lang="en-US" sz="1600" dirty="0">
                <a:latin typeface="Times New Roman" panose="02020603050405020304" pitchFamily="18" charset="0"/>
                <a:cs typeface="Times New Roman" panose="02020603050405020304" pitchFamily="18" charset="0"/>
              </a:rPr>
              <a:t>(for nominee who withdrew by Oct 14</a:t>
            </a:r>
            <a:r>
              <a:rPr lang="en-US" sz="1600" baseline="30000" dirty="0">
                <a:latin typeface="Times New Roman" panose="02020603050405020304" pitchFamily="18" charset="0"/>
                <a:cs typeface="Times New Roman" panose="02020603050405020304" pitchFamily="18" charset="0"/>
              </a:rPr>
              <a:t>th</a:t>
            </a:r>
            <a:r>
              <a:rPr lang="en-US" sz="1600" dirty="0">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 with the SOTS or TC depending on the office. A candidate can withdraw at any time prior to the opening of the polls.  </a:t>
            </a:r>
          </a:p>
          <a:p>
            <a:pPr fontAlgn="t"/>
            <a:endParaRPr lang="en-US" sz="2000" dirty="0">
              <a:latin typeface="Times New Roman" panose="02020603050405020304" pitchFamily="18" charset="0"/>
              <a:cs typeface="Times New Roman" panose="02020603050405020304" pitchFamily="18" charset="0"/>
            </a:endParaRPr>
          </a:p>
          <a:p>
            <a:pPr fontAlgn="t"/>
            <a:r>
              <a:rPr lang="en-US" sz="2000" b="1" u="sng" dirty="0">
                <a:latin typeface="Times New Roman" panose="02020603050405020304" pitchFamily="18" charset="0"/>
                <a:cs typeface="Times New Roman" panose="02020603050405020304" pitchFamily="18" charset="0"/>
              </a:rPr>
              <a:t>REGISTRATION BY MAIL -- NOTICE OF ACCEPTANCE OR REJECTION TO BE SENT ON DAY OF RECEIPT</a:t>
            </a:r>
            <a:r>
              <a:rPr lang="en-US" sz="2000" dirty="0">
                <a:latin typeface="Times New Roman" panose="02020603050405020304" pitchFamily="18" charset="0"/>
                <a:cs typeface="Times New Roman" panose="02020603050405020304" pitchFamily="18" charset="0"/>
              </a:rPr>
              <a:t>. </a:t>
            </a:r>
          </a:p>
          <a:p>
            <a:pPr fontAlgn="t"/>
            <a:endParaRPr lang="en-US" sz="1400" dirty="0">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BEC76239-0A4C-4F2C-8403-FB594BEA8059}"/>
              </a:ext>
            </a:extLst>
          </p:cNvPr>
          <p:cNvSpPr>
            <a:spLocks noGrp="1"/>
          </p:cNvSpPr>
          <p:nvPr>
            <p:ph type="sldNum" sz="quarter" idx="7"/>
          </p:nvPr>
        </p:nvSpPr>
        <p:spPr/>
        <p:txBody>
          <a:bodyPr/>
          <a:lstStyle/>
          <a:p>
            <a:fld id="{B6F15528-21DE-4FAA-801E-634DDDAF4B2B}" type="slidenum">
              <a:rPr lang="en-US" smtClean="0"/>
              <a:t>20</a:t>
            </a:fld>
            <a:endParaRPr lang="en-US"/>
          </a:p>
        </p:txBody>
      </p:sp>
    </p:spTree>
    <p:extLst>
      <p:ext uri="{BB962C8B-B14F-4D97-AF65-F5344CB8AC3E}">
        <p14:creationId xmlns:p14="http://schemas.microsoft.com/office/powerpoint/2010/main" val="53852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6221A-0A75-4DB2-AF9C-C52533D9FF47}"/>
              </a:ext>
            </a:extLst>
          </p:cNvPr>
          <p:cNvSpPr>
            <a:spLocks noGrp="1"/>
          </p:cNvSpPr>
          <p:nvPr>
            <p:ph type="title"/>
          </p:nvPr>
        </p:nvSpPr>
        <p:spPr>
          <a:xfrm>
            <a:off x="609600" y="152400"/>
            <a:ext cx="9052560" cy="492443"/>
          </a:xfrm>
        </p:spPr>
        <p:txBody>
          <a:bodyPr/>
          <a:lstStyle/>
          <a:p>
            <a:pPr algn="ctr"/>
            <a:r>
              <a:rPr lang="en-US" b="1" u="sng" dirty="0">
                <a:latin typeface="Times New Roman" panose="02020603050405020304" pitchFamily="18" charset="0"/>
                <a:cs typeface="Times New Roman" panose="02020603050405020304" pitchFamily="18" charset="0"/>
              </a:rPr>
              <a:t>NOVEMBER 8 </a:t>
            </a:r>
            <a:r>
              <a:rPr lang="en-US" sz="3200" b="1" u="sng" dirty="0">
                <a:latin typeface="Times New Roman" panose="02020603050405020304" pitchFamily="18" charset="0"/>
                <a:cs typeface="Times New Roman" panose="02020603050405020304" pitchFamily="18" charset="0"/>
              </a:rPr>
              <a:t>ELECTION</a:t>
            </a:r>
            <a:endParaRPr lang="en-US" b="1"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01A617FC-E2FB-4779-A24E-A7499FE5C377}"/>
              </a:ext>
            </a:extLst>
          </p:cNvPr>
          <p:cNvSpPr>
            <a:spLocks noGrp="1"/>
          </p:cNvSpPr>
          <p:nvPr>
            <p:ph sz="half" idx="2"/>
          </p:nvPr>
        </p:nvSpPr>
        <p:spPr>
          <a:xfrm>
            <a:off x="76200" y="922108"/>
            <a:ext cx="2590800" cy="6709529"/>
          </a:xfrm>
        </p:spPr>
        <p:txBody>
          <a:bodyPr/>
          <a:lstStyle/>
          <a:p>
            <a:pPr algn="ctr"/>
            <a:r>
              <a:rPr lang="en-US" sz="2000" b="1" u="sng" dirty="0">
                <a:latin typeface="Times New Roman" panose="02020603050405020304" pitchFamily="18" charset="0"/>
                <a:cs typeface="Times New Roman" panose="02020603050405020304" pitchFamily="18" charset="0"/>
              </a:rPr>
              <a:t>OCT 24 to NOV 2</a:t>
            </a: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OCT 25</a:t>
            </a: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OCT 25</a:t>
            </a:r>
          </a:p>
          <a:p>
            <a:pPr algn="ctr"/>
            <a:r>
              <a:rPr lang="en-US" sz="2000" dirty="0">
                <a:latin typeface="Times New Roman" panose="02020603050405020304" pitchFamily="18" charset="0"/>
                <a:cs typeface="Times New Roman" panose="02020603050405020304" pitchFamily="18" charset="0"/>
              </a:rPr>
              <a:t>4:00 p.m.</a:t>
            </a:r>
          </a:p>
          <a:p>
            <a:pPr algn="ctr"/>
            <a:r>
              <a:rPr lang="en-US" sz="2000" dirty="0">
                <a:latin typeface="Times New Roman" panose="02020603050405020304" pitchFamily="18" charset="0"/>
                <a:cs typeface="Times New Roman" panose="02020603050405020304" pitchFamily="18" charset="0"/>
              </a:rPr>
              <a:t>(FYI)</a:t>
            </a:r>
          </a:p>
          <a:p>
            <a:pPr algn="ctr"/>
            <a:r>
              <a:rPr lang="en-US" sz="2000" b="1" u="sng" dirty="0">
                <a:latin typeface="Times New Roman" panose="02020603050405020304" pitchFamily="18" charset="0"/>
                <a:cs typeface="Times New Roman" panose="02020603050405020304" pitchFamily="18" charset="0"/>
              </a:rPr>
              <a:t>OCT 25 to NOV 7</a:t>
            </a:r>
            <a:endParaRPr lang="en-US" sz="2000" b="1" u="sng" dirty="0">
              <a:solidFill>
                <a:srgbClr val="0070C0"/>
              </a:solidFill>
              <a:latin typeface="Times New Roman" panose="02020603050405020304" pitchFamily="18" charset="0"/>
              <a:cs typeface="Times New Roman" panose="02020603050405020304" pitchFamily="18" charset="0"/>
            </a:endParaRPr>
          </a:p>
          <a:p>
            <a:pPr algn="ctr"/>
            <a:r>
              <a:rPr lang="en-US" sz="2000" dirty="0">
                <a:latin typeface="Times New Roman" panose="02020603050405020304" pitchFamily="18" charset="0"/>
                <a:cs typeface="Times New Roman" panose="02020603050405020304" pitchFamily="18" charset="0"/>
              </a:rPr>
              <a:t>(ONE DAY)</a:t>
            </a: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PRIOR TO OCT 28</a:t>
            </a: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OCT 28</a:t>
            </a:r>
            <a:endParaRPr lang="en-US" sz="16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OCT 28</a:t>
            </a:r>
            <a:endParaRPr lang="en-US" sz="1600" b="1" u="sng" dirty="0">
              <a:latin typeface="Times New Roman" panose="02020603050405020304" pitchFamily="18" charset="0"/>
              <a:cs typeface="Times New Roman" panose="02020603050405020304" pitchFamily="18" charset="0"/>
            </a:endParaRPr>
          </a:p>
          <a:p>
            <a:pPr algn="ctr"/>
            <a:endParaRPr lang="en-US" sz="1600" b="1" u="sng" dirty="0">
              <a:latin typeface="Times New Roman" panose="02020603050405020304" pitchFamily="18" charset="0"/>
              <a:cs typeface="Times New Roman" panose="02020603050405020304" pitchFamily="18" charset="0"/>
            </a:endParaRPr>
          </a:p>
        </p:txBody>
      </p:sp>
      <p:sp>
        <p:nvSpPr>
          <p:cNvPr id="4" name="Content Placeholder 3">
            <a:extLst>
              <a:ext uri="{FF2B5EF4-FFF2-40B4-BE49-F238E27FC236}">
                <a16:creationId xmlns:a16="http://schemas.microsoft.com/office/drawing/2014/main" id="{422F8883-217B-413F-A237-F69C6E9AC602}"/>
              </a:ext>
            </a:extLst>
          </p:cNvPr>
          <p:cNvSpPr>
            <a:spLocks noGrp="1"/>
          </p:cNvSpPr>
          <p:nvPr>
            <p:ph sz="half" idx="3"/>
          </p:nvPr>
        </p:nvSpPr>
        <p:spPr>
          <a:xfrm>
            <a:off x="2577790" y="903523"/>
            <a:ext cx="6970256" cy="6463308"/>
          </a:xfrm>
        </p:spPr>
        <p:txBody>
          <a:bodyPr/>
          <a:lstStyle/>
          <a:p>
            <a:r>
              <a:rPr lang="en-US" sz="2000" b="1" u="sng" dirty="0">
                <a:latin typeface="Times New Roman" panose="02020603050405020304" pitchFamily="18" charset="0"/>
                <a:cs typeface="Times New Roman" panose="02020603050405020304" pitchFamily="18" charset="0"/>
              </a:rPr>
              <a:t>PUBLISH NOTICE OF NOV. 7 LIMITED REG. SESSION </a:t>
            </a:r>
            <a:r>
              <a:rPr lang="en-US" sz="2000" dirty="0">
                <a:latin typeface="Times New Roman" panose="02020603050405020304" pitchFamily="18" charset="0"/>
                <a:cs typeface="Times New Roman" panose="02020603050405020304" pitchFamily="18" charset="0"/>
              </a:rPr>
              <a:t>This newspaper notice need not be a legal notice.  </a:t>
            </a:r>
          </a:p>
          <a:p>
            <a:endParaRPr lang="en-US" sz="2000" dirty="0">
              <a:latin typeface="Times New Roman" panose="02020603050405020304" pitchFamily="18" charset="0"/>
              <a:cs typeface="Times New Roman" panose="02020603050405020304" pitchFamily="18" charset="0"/>
            </a:endParaRPr>
          </a:p>
          <a:p>
            <a:r>
              <a:rPr lang="en-US" sz="2000" b="1" u="sng" dirty="0">
                <a:solidFill>
                  <a:schemeClr val="tx1"/>
                </a:solidFill>
                <a:latin typeface="Times New Roman" panose="02020603050405020304" pitchFamily="18" charset="0"/>
                <a:cs typeface="Times New Roman" panose="02020603050405020304" pitchFamily="18" charset="0"/>
              </a:rPr>
              <a:t>SPECIAL REGISTRATION SESSION REQUEST - LAST DAY </a:t>
            </a:r>
            <a:r>
              <a:rPr lang="en-US" sz="2000" dirty="0">
                <a:solidFill>
                  <a:schemeClr val="tx1"/>
                </a:solidFill>
                <a:latin typeface="Times New Roman" panose="02020603050405020304" pitchFamily="18" charset="0"/>
                <a:cs typeface="Times New Roman" panose="02020603050405020304" pitchFamily="18" charset="0"/>
              </a:rPr>
              <a:t>groups of 25 or more persons may sign &amp; submit request to the TC or ROV for an admitting official to go to such place in order to take and act upon applications for admission as electors. </a:t>
            </a:r>
          </a:p>
          <a:p>
            <a:endParaRPr lang="en-US" sz="2000" b="1" u="sng"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WRITE-IN REG.  DEADLINE -- ALL CANDIDATES </a:t>
            </a:r>
            <a:r>
              <a:rPr lang="en-US" sz="2000" dirty="0">
                <a:latin typeface="Times New Roman" panose="02020603050405020304" pitchFamily="18" charset="0"/>
                <a:cs typeface="Times New Roman" panose="02020603050405020304" pitchFamily="18" charset="0"/>
              </a:rPr>
              <a:t>with SOTS (for any office being contested at election).</a:t>
            </a:r>
          </a:p>
          <a:p>
            <a:endParaRPr lang="en-US" sz="2000" b="1" u="sng"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ROV AVAILABLE - REGISTRY LIST - </a:t>
            </a:r>
            <a:r>
              <a:rPr lang="en-US" sz="2000" dirty="0">
                <a:latin typeface="Times New Roman" panose="02020603050405020304" pitchFamily="18" charset="0"/>
                <a:cs typeface="Times New Roman" panose="02020603050405020304" pitchFamily="18" charset="0"/>
              </a:rPr>
              <a:t>ROV shall be available for at least one day during this period for the purpose of </a:t>
            </a:r>
            <a:r>
              <a:rPr lang="en-US" sz="2000" dirty="0">
                <a:highlight>
                  <a:srgbClr val="FFFF00"/>
                </a:highlight>
                <a:latin typeface="Times New Roman" panose="02020603050405020304" pitchFamily="18" charset="0"/>
                <a:cs typeface="Times New Roman" panose="02020603050405020304" pitchFamily="18" charset="0"/>
              </a:rPr>
              <a:t>making revisions and corrections </a:t>
            </a:r>
            <a:r>
              <a:rPr lang="en-US" sz="2000" dirty="0">
                <a:latin typeface="Times New Roman" panose="02020603050405020304" pitchFamily="18" charset="0"/>
                <a:cs typeface="Times New Roman" panose="02020603050405020304" pitchFamily="18" charset="0"/>
              </a:rPr>
              <a:t>to the registry list. </a:t>
            </a:r>
          </a:p>
          <a:p>
            <a:endParaRPr lang="en-US" sz="2000"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NOTICE OF RIGHTS TO PARTY CHAIRS</a:t>
            </a:r>
            <a:r>
              <a:rPr lang="en-US" sz="2000" dirty="0">
                <a:latin typeface="Times New Roman" panose="02020603050405020304" pitchFamily="18" charset="0"/>
                <a:cs typeface="Times New Roman" panose="02020603050405020304" pitchFamily="18" charset="0"/>
              </a:rPr>
              <a:t> to be present to inspect the preparation of voting equipment for the election.</a:t>
            </a:r>
          </a:p>
          <a:p>
            <a:endParaRPr lang="en-US" sz="2000" b="1" u="sng"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LAST DAY TO CERTIFY ELECTION EQUIPMENT</a:t>
            </a:r>
          </a:p>
          <a:p>
            <a:endParaRPr lang="en-US" sz="2000"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LAST DAY – FILE SAMPLE BALLOT</a:t>
            </a:r>
            <a:r>
              <a:rPr lang="en-US" sz="2000" dirty="0">
                <a:latin typeface="Times New Roman" panose="02020603050405020304" pitchFamily="18" charset="0"/>
                <a:cs typeface="Times New Roman" panose="02020603050405020304" pitchFamily="18" charset="0"/>
              </a:rPr>
              <a:t> with SOTS.</a:t>
            </a:r>
          </a:p>
        </p:txBody>
      </p:sp>
      <p:sp>
        <p:nvSpPr>
          <p:cNvPr id="5" name="Slide Number Placeholder 4">
            <a:extLst>
              <a:ext uri="{FF2B5EF4-FFF2-40B4-BE49-F238E27FC236}">
                <a16:creationId xmlns:a16="http://schemas.microsoft.com/office/drawing/2014/main" id="{7F0D36D8-F4F4-40D1-9EBC-B05206FB29AC}"/>
              </a:ext>
            </a:extLst>
          </p:cNvPr>
          <p:cNvSpPr>
            <a:spLocks noGrp="1"/>
          </p:cNvSpPr>
          <p:nvPr>
            <p:ph type="sldNum" sz="quarter" idx="7"/>
          </p:nvPr>
        </p:nvSpPr>
        <p:spPr/>
        <p:txBody>
          <a:bodyPr/>
          <a:lstStyle/>
          <a:p>
            <a:fld id="{B6F15528-21DE-4FAA-801E-634DDDAF4B2B}" type="slidenum">
              <a:rPr lang="en-US" smtClean="0"/>
              <a:t>21</a:t>
            </a:fld>
            <a:endParaRPr lang="en-US"/>
          </a:p>
        </p:txBody>
      </p:sp>
    </p:spTree>
    <p:extLst>
      <p:ext uri="{BB962C8B-B14F-4D97-AF65-F5344CB8AC3E}">
        <p14:creationId xmlns:p14="http://schemas.microsoft.com/office/powerpoint/2010/main" val="40483546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55131-B3AB-4F42-9214-0BBC34D39E11}"/>
              </a:ext>
            </a:extLst>
          </p:cNvPr>
          <p:cNvSpPr>
            <a:spLocks noGrp="1"/>
          </p:cNvSpPr>
          <p:nvPr>
            <p:ph type="title"/>
          </p:nvPr>
        </p:nvSpPr>
        <p:spPr>
          <a:xfrm>
            <a:off x="533046" y="533400"/>
            <a:ext cx="9052560" cy="492443"/>
          </a:xfrm>
        </p:spPr>
        <p:txBody>
          <a:bodyPr/>
          <a:lstStyle/>
          <a:p>
            <a:pPr algn="ctr"/>
            <a:r>
              <a:rPr lang="en-US" b="1" u="sng" dirty="0">
                <a:latin typeface="Times New Roman" panose="02020603050405020304" pitchFamily="18" charset="0"/>
                <a:cs typeface="Times New Roman" panose="02020603050405020304" pitchFamily="18" charset="0"/>
              </a:rPr>
              <a:t>NOVEMBER 8 </a:t>
            </a:r>
            <a:r>
              <a:rPr lang="en-US" sz="3200" b="1" u="sng" dirty="0">
                <a:latin typeface="Times New Roman" panose="02020603050405020304" pitchFamily="18" charset="0"/>
                <a:cs typeface="Times New Roman" panose="02020603050405020304" pitchFamily="18" charset="0"/>
              </a:rPr>
              <a:t>ELECTION</a:t>
            </a:r>
            <a:endParaRPr lang="en-US" b="1"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D07BE092-B6E2-43DA-B9DF-07BF6A0AE786}"/>
              </a:ext>
            </a:extLst>
          </p:cNvPr>
          <p:cNvSpPr>
            <a:spLocks noGrp="1"/>
          </p:cNvSpPr>
          <p:nvPr>
            <p:ph sz="half" idx="2"/>
          </p:nvPr>
        </p:nvSpPr>
        <p:spPr>
          <a:xfrm>
            <a:off x="152400" y="1447800"/>
            <a:ext cx="2316480" cy="3662541"/>
          </a:xfrm>
        </p:spPr>
        <p:txBody>
          <a:bodyPr/>
          <a:lstStyle/>
          <a:p>
            <a:pPr algn="ctr" fontAlgn="t"/>
            <a:r>
              <a:rPr lang="en-US" sz="2000" b="1" u="sng" dirty="0">
                <a:latin typeface="Times New Roman" panose="02020603050405020304" pitchFamily="18" charset="0"/>
                <a:cs typeface="Times New Roman" panose="02020603050405020304" pitchFamily="18" charset="0"/>
              </a:rPr>
              <a:t>NOV 1</a:t>
            </a:r>
          </a:p>
          <a:p>
            <a:pPr algn="ctr" fontAlgn="t"/>
            <a:r>
              <a:rPr lang="en-US" sz="2000" dirty="0">
                <a:latin typeface="Times New Roman" panose="02020603050405020304" pitchFamily="18" charset="0"/>
                <a:cs typeface="Times New Roman" panose="02020603050405020304" pitchFamily="18" charset="0"/>
              </a:rPr>
              <a:t>9 a.m. to 8 p.m.</a:t>
            </a:r>
            <a:endParaRPr lang="en-US" sz="2000" b="1" u="sng" dirty="0">
              <a:latin typeface="Times New Roman" panose="02020603050405020304" pitchFamily="18" charset="0"/>
              <a:cs typeface="Times New Roman" panose="02020603050405020304" pitchFamily="18" charset="0"/>
            </a:endParaRPr>
          </a:p>
          <a:p>
            <a:pPr algn="ctr" fontAlgn="t"/>
            <a:endParaRPr lang="en-US" sz="2000" b="1" u="sng" dirty="0">
              <a:latin typeface="Times New Roman" panose="02020603050405020304" pitchFamily="18" charset="0"/>
              <a:cs typeface="Times New Roman" panose="02020603050405020304" pitchFamily="18" charset="0"/>
            </a:endParaRPr>
          </a:p>
          <a:p>
            <a:pPr algn="ctr" fontAlgn="t"/>
            <a:endParaRPr lang="en-US" sz="2000" b="1" u="sng" dirty="0">
              <a:latin typeface="Times New Roman" panose="02020603050405020304" pitchFamily="18" charset="0"/>
              <a:cs typeface="Times New Roman" panose="02020603050405020304" pitchFamily="18" charset="0"/>
            </a:endParaRPr>
          </a:p>
          <a:p>
            <a:pPr algn="ctr" fontAlgn="t"/>
            <a:endParaRPr lang="en-US" sz="2000" b="1" u="sng" dirty="0">
              <a:latin typeface="Times New Roman" panose="02020603050405020304" pitchFamily="18" charset="0"/>
              <a:cs typeface="Times New Roman" panose="02020603050405020304" pitchFamily="18" charset="0"/>
            </a:endParaRPr>
          </a:p>
          <a:p>
            <a:pPr algn="ctr" fontAlgn="t"/>
            <a:endParaRPr lang="en-US" sz="2000" b="1" u="sng" dirty="0">
              <a:latin typeface="Times New Roman" panose="02020603050405020304" pitchFamily="18" charset="0"/>
              <a:cs typeface="Times New Roman" panose="02020603050405020304" pitchFamily="18" charset="0"/>
            </a:endParaRPr>
          </a:p>
          <a:p>
            <a:pPr algn="ctr" fontAlgn="t"/>
            <a:endParaRPr lang="en-US" sz="2000" b="1" u="sng" dirty="0">
              <a:latin typeface="Times New Roman" panose="02020603050405020304" pitchFamily="18" charset="0"/>
              <a:cs typeface="Times New Roman" panose="02020603050405020304" pitchFamily="18" charset="0"/>
            </a:endParaRPr>
          </a:p>
          <a:p>
            <a:pPr algn="ctr" fontAlgn="t"/>
            <a:endParaRPr lang="en-US" sz="2000" b="1" u="sng" dirty="0">
              <a:latin typeface="Times New Roman" panose="02020603050405020304" pitchFamily="18" charset="0"/>
              <a:cs typeface="Times New Roman" panose="02020603050405020304" pitchFamily="18" charset="0"/>
            </a:endParaRPr>
          </a:p>
          <a:p>
            <a:pPr fontAlgn="t"/>
            <a:endParaRPr lang="en-US" sz="2000" b="1" dirty="0">
              <a:latin typeface="Times New Roman" panose="02020603050405020304" pitchFamily="18" charset="0"/>
              <a:cs typeface="Times New Roman" panose="02020603050405020304" pitchFamily="18" charset="0"/>
            </a:endParaRPr>
          </a:p>
          <a:p>
            <a:pPr fontAlgn="t"/>
            <a:endParaRPr lang="en-US" sz="2000" b="1" dirty="0">
              <a:latin typeface="Times New Roman" panose="02020603050405020304" pitchFamily="18" charset="0"/>
              <a:cs typeface="Times New Roman" panose="02020603050405020304" pitchFamily="18" charset="0"/>
            </a:endParaRPr>
          </a:p>
          <a:p>
            <a:pPr fontAlgn="t"/>
            <a:endParaRPr lang="en-US" sz="2000" b="1" dirty="0">
              <a:latin typeface="Times New Roman" panose="02020603050405020304" pitchFamily="18" charset="0"/>
              <a:cs typeface="Times New Roman" panose="02020603050405020304" pitchFamily="18" charset="0"/>
            </a:endParaRPr>
          </a:p>
          <a:p>
            <a:endParaRPr lang="en-US" dirty="0"/>
          </a:p>
        </p:txBody>
      </p:sp>
      <p:sp>
        <p:nvSpPr>
          <p:cNvPr id="4" name="Content Placeholder 3">
            <a:extLst>
              <a:ext uri="{FF2B5EF4-FFF2-40B4-BE49-F238E27FC236}">
                <a16:creationId xmlns:a16="http://schemas.microsoft.com/office/drawing/2014/main" id="{34F2D7F3-B111-4616-9952-E89DAC21970B}"/>
              </a:ext>
            </a:extLst>
          </p:cNvPr>
          <p:cNvSpPr>
            <a:spLocks noGrp="1"/>
          </p:cNvSpPr>
          <p:nvPr>
            <p:ph sz="half" idx="3"/>
          </p:nvPr>
        </p:nvSpPr>
        <p:spPr>
          <a:xfrm>
            <a:off x="2362200" y="1447801"/>
            <a:ext cx="7193280" cy="6832640"/>
          </a:xfrm>
        </p:spPr>
        <p:txBody>
          <a:bodyPr/>
          <a:lstStyle/>
          <a:p>
            <a:r>
              <a:rPr lang="en-US" sz="2000" b="1" u="sng" dirty="0">
                <a:latin typeface="Times New Roman" panose="02020603050405020304" pitchFamily="18" charset="0"/>
                <a:cs typeface="Times New Roman" panose="02020603050405020304" pitchFamily="18" charset="0"/>
              </a:rPr>
              <a:t>REGISTRATION SESSION</a:t>
            </a:r>
            <a:r>
              <a:rPr lang="en-US" sz="2000" dirty="0">
                <a:latin typeface="Times New Roman" panose="02020603050405020304" pitchFamily="18" charset="0"/>
                <a:cs typeface="Times New Roman" panose="02020603050405020304" pitchFamily="18" charset="0"/>
              </a:rPr>
              <a:t> – ROV’s Office is to be open</a:t>
            </a:r>
          </a:p>
          <a:p>
            <a:r>
              <a:rPr lang="en-US" sz="1000" b="1" dirty="0">
                <a:latin typeface="Times New Roman" panose="02020603050405020304" pitchFamily="18" charset="0"/>
                <a:cs typeface="Times New Roman" panose="02020603050405020304" pitchFamily="18" charset="0"/>
              </a:rPr>
              <a:t> </a:t>
            </a:r>
            <a:endParaRPr lang="en-US" sz="1000" b="1" u="sng"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REG. BY MAIL, DMV &amp; ONLINE VOTER REG. DEADLINE </a:t>
            </a:r>
            <a:r>
              <a:rPr lang="en-US" sz="2000" dirty="0">
                <a:latin typeface="Times New Roman" panose="02020603050405020304" pitchFamily="18" charset="0"/>
                <a:cs typeface="Times New Roman" panose="02020603050405020304" pitchFamily="18" charset="0"/>
              </a:rPr>
              <a:t>(with some exceptions)</a:t>
            </a:r>
          </a:p>
          <a:p>
            <a:endParaRPr lang="en-US" sz="1000" b="1" u="sng"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-Mail-in voter registration applications must be received or post-marked by this date in order to be accepted for the election. </a:t>
            </a:r>
          </a:p>
          <a:p>
            <a:endParaRPr lang="en-US" sz="1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-On Line Voter Registration 11:59 p.m. on this date is also the deadline to register to vote.</a:t>
            </a:r>
          </a:p>
          <a:p>
            <a:r>
              <a:rPr lang="en-US" sz="2000" dirty="0">
                <a:latin typeface="Times New Roman" panose="02020603050405020304" pitchFamily="18" charset="0"/>
                <a:cs typeface="Times New Roman" panose="02020603050405020304" pitchFamily="18" charset="0"/>
              </a:rPr>
              <a:t> </a:t>
            </a:r>
            <a:endParaRPr lang="en-US" sz="1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a:t>
            </a:r>
            <a:r>
              <a:rPr lang="en-US" sz="2000" b="1" dirty="0">
                <a:latin typeface="Times New Roman" panose="02020603050405020304" pitchFamily="18" charset="0"/>
                <a:cs typeface="Times New Roman" panose="02020603050405020304" pitchFamily="18" charset="0"/>
              </a:rPr>
              <a:t>Electoral privileges </a:t>
            </a:r>
            <a:r>
              <a:rPr lang="en-US" sz="2000" dirty="0">
                <a:latin typeface="Times New Roman" panose="02020603050405020304" pitchFamily="18" charset="0"/>
                <a:cs typeface="Times New Roman" panose="02020603050405020304" pitchFamily="18" charset="0"/>
              </a:rPr>
              <a:t>of applicants meeting this deadline </a:t>
            </a:r>
            <a:r>
              <a:rPr lang="en-US" sz="2000" b="1" dirty="0">
                <a:latin typeface="Times New Roman" panose="02020603050405020304" pitchFamily="18" charset="0"/>
                <a:cs typeface="Times New Roman" panose="02020603050405020304" pitchFamily="18" charset="0"/>
              </a:rPr>
              <a:t>attach immediately </a:t>
            </a:r>
            <a:r>
              <a:rPr lang="en-US" sz="2000" dirty="0">
                <a:latin typeface="Times New Roman" panose="02020603050405020304" pitchFamily="18" charset="0"/>
                <a:cs typeface="Times New Roman" panose="02020603050405020304" pitchFamily="18" charset="0"/>
              </a:rPr>
              <a:t>upon approval by the registrar</a:t>
            </a:r>
            <a:r>
              <a:rPr lang="en-US" sz="2000" b="1" dirty="0">
                <a:latin typeface="Times New Roman" panose="02020603050405020304" pitchFamily="18" charset="0"/>
                <a:cs typeface="Times New Roman" panose="02020603050405020304" pitchFamily="18" charset="0"/>
              </a:rPr>
              <a:t>.</a:t>
            </a:r>
          </a:p>
          <a:p>
            <a:endParaRPr lang="en-US" sz="1000" b="1"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-Final date to apply for cross-town admission. Actual approval by town of residence may occur after this date. </a:t>
            </a:r>
          </a:p>
          <a:p>
            <a:endParaRPr lang="en-US" sz="1000" dirty="0">
              <a:latin typeface="Times New Roman" panose="02020603050405020304" pitchFamily="18" charset="0"/>
              <a:cs typeface="Times New Roman" panose="02020603050405020304" pitchFamily="18" charset="0"/>
            </a:endParaRPr>
          </a:p>
          <a:p>
            <a:r>
              <a:rPr lang="en-US" sz="2000" dirty="0">
                <a:solidFill>
                  <a:schemeClr val="tx1"/>
                </a:solidFill>
                <a:latin typeface="Times New Roman" panose="02020603050405020304" pitchFamily="18" charset="0"/>
                <a:cs typeface="Times New Roman" panose="02020603050405020304" pitchFamily="18" charset="0"/>
              </a:rPr>
              <a:t>-Last day for 25-name petition session to be held.</a:t>
            </a:r>
          </a:p>
          <a:p>
            <a:r>
              <a:rPr lang="en-US" sz="2000" dirty="0">
                <a:solidFill>
                  <a:srgbClr val="FF0000"/>
                </a:solidFill>
                <a:latin typeface="Times New Roman" panose="02020603050405020304" pitchFamily="18" charset="0"/>
                <a:cs typeface="Times New Roman" panose="02020603050405020304" pitchFamily="18" charset="0"/>
              </a:rPr>
              <a:t> </a:t>
            </a:r>
            <a:endParaRPr lang="en-US" sz="1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-Last day for an elector to make a signed written request to the registrars of voters for erasure of his name from the registry list. </a:t>
            </a:r>
          </a:p>
          <a:p>
            <a:endParaRPr lang="en-US" sz="2000" b="1" dirty="0">
              <a:latin typeface="Times New Roman" panose="02020603050405020304" pitchFamily="18" charset="0"/>
              <a:cs typeface="Times New Roman" panose="02020603050405020304" pitchFamily="18" charset="0"/>
            </a:endParaRPr>
          </a:p>
          <a:p>
            <a:pPr marL="342900" indent="-342900">
              <a:buFontTx/>
              <a:buChar char="-"/>
            </a:pPr>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62B625B8-BB1C-47DA-B183-1401DE61442A}"/>
              </a:ext>
            </a:extLst>
          </p:cNvPr>
          <p:cNvSpPr>
            <a:spLocks noGrp="1"/>
          </p:cNvSpPr>
          <p:nvPr>
            <p:ph type="sldNum" sz="quarter" idx="7"/>
          </p:nvPr>
        </p:nvSpPr>
        <p:spPr/>
        <p:txBody>
          <a:bodyPr/>
          <a:lstStyle/>
          <a:p>
            <a:fld id="{B6F15528-21DE-4FAA-801E-634DDDAF4B2B}" type="slidenum">
              <a:rPr lang="en-US" smtClean="0"/>
              <a:t>22</a:t>
            </a:fld>
            <a:endParaRPr lang="en-US"/>
          </a:p>
        </p:txBody>
      </p:sp>
    </p:spTree>
    <p:extLst>
      <p:ext uri="{BB962C8B-B14F-4D97-AF65-F5344CB8AC3E}">
        <p14:creationId xmlns:p14="http://schemas.microsoft.com/office/powerpoint/2010/main" val="33752750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3C1DD-A217-4141-AD3D-BC4CA2C37E44}"/>
              </a:ext>
            </a:extLst>
          </p:cNvPr>
          <p:cNvSpPr>
            <a:spLocks noGrp="1"/>
          </p:cNvSpPr>
          <p:nvPr>
            <p:ph type="title"/>
          </p:nvPr>
        </p:nvSpPr>
        <p:spPr>
          <a:xfrm>
            <a:off x="502920" y="267069"/>
            <a:ext cx="9052560" cy="492443"/>
          </a:xfrm>
        </p:spPr>
        <p:txBody>
          <a:bodyPr/>
          <a:lstStyle/>
          <a:p>
            <a:pPr algn="ctr"/>
            <a:r>
              <a:rPr lang="en-US" b="1" u="sng" dirty="0">
                <a:latin typeface="Times New Roman" panose="02020603050405020304" pitchFamily="18" charset="0"/>
                <a:cs typeface="Times New Roman" panose="02020603050405020304" pitchFamily="18" charset="0"/>
              </a:rPr>
              <a:t>NOVEMBER 8 </a:t>
            </a:r>
            <a:r>
              <a:rPr lang="en-US" sz="3200" b="1" u="sng" dirty="0">
                <a:latin typeface="Times New Roman" panose="02020603050405020304" pitchFamily="18" charset="0"/>
                <a:cs typeface="Times New Roman" panose="02020603050405020304" pitchFamily="18" charset="0"/>
              </a:rPr>
              <a:t>ELECTION</a:t>
            </a:r>
            <a:endParaRPr lang="en-US" b="1"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0DCD3704-2693-41D0-9EE5-54321F6F3CD2}"/>
              </a:ext>
            </a:extLst>
          </p:cNvPr>
          <p:cNvSpPr>
            <a:spLocks noGrp="1"/>
          </p:cNvSpPr>
          <p:nvPr>
            <p:ph sz="half" idx="2"/>
          </p:nvPr>
        </p:nvSpPr>
        <p:spPr>
          <a:xfrm>
            <a:off x="304800" y="990600"/>
            <a:ext cx="2028182" cy="6124754"/>
          </a:xfrm>
        </p:spPr>
        <p:txBody>
          <a:bodyPr/>
          <a:lstStyle/>
          <a:p>
            <a:pPr algn="ctr" fontAlgn="t"/>
            <a:r>
              <a:rPr lang="en-US" sz="2000" b="1" u="sng" dirty="0">
                <a:latin typeface="Times New Roman" panose="02020603050405020304" pitchFamily="18" charset="0"/>
                <a:cs typeface="Times New Roman" panose="02020603050405020304" pitchFamily="18" charset="0"/>
              </a:rPr>
              <a:t>NOV 1 to NOV 7</a:t>
            </a:r>
          </a:p>
          <a:p>
            <a:pPr algn="ctr" fontAlgn="t"/>
            <a:endParaRPr lang="en-US" sz="2000" b="1" u="sng" dirty="0">
              <a:latin typeface="Times New Roman" panose="02020603050405020304" pitchFamily="18" charset="0"/>
              <a:cs typeface="Times New Roman" panose="02020603050405020304" pitchFamily="18" charset="0"/>
            </a:endParaRPr>
          </a:p>
          <a:p>
            <a:pPr algn="ctr" fontAlgn="t"/>
            <a:endParaRPr lang="en-US" sz="2000" b="1" u="sng" dirty="0">
              <a:latin typeface="Times New Roman" panose="02020603050405020304" pitchFamily="18" charset="0"/>
              <a:cs typeface="Times New Roman" panose="02020603050405020304" pitchFamily="18" charset="0"/>
            </a:endParaRPr>
          </a:p>
          <a:p>
            <a:pPr algn="ctr" fontAlgn="t"/>
            <a:endParaRPr lang="en-US" sz="2000" b="1" u="sng" dirty="0">
              <a:latin typeface="Times New Roman" panose="02020603050405020304" pitchFamily="18" charset="0"/>
              <a:cs typeface="Times New Roman" panose="02020603050405020304" pitchFamily="18" charset="0"/>
            </a:endParaRPr>
          </a:p>
          <a:p>
            <a:pPr algn="ctr" fontAlgn="t"/>
            <a:r>
              <a:rPr lang="en-US" sz="2000" b="1" u="sng" dirty="0">
                <a:latin typeface="Times New Roman" panose="02020603050405020304" pitchFamily="18" charset="0"/>
                <a:cs typeface="Times New Roman" panose="02020603050405020304" pitchFamily="18" charset="0"/>
              </a:rPr>
              <a:t>NOV 1</a:t>
            </a:r>
          </a:p>
          <a:p>
            <a:pPr fontAlgn="t"/>
            <a:endParaRPr lang="en-US" sz="2000" u="sng" dirty="0">
              <a:latin typeface="Times New Roman" panose="02020603050405020304" pitchFamily="18" charset="0"/>
              <a:cs typeface="Times New Roman" panose="02020603050405020304" pitchFamily="18" charset="0"/>
            </a:endParaRPr>
          </a:p>
          <a:p>
            <a:endParaRPr lang="en-US" sz="2000" dirty="0"/>
          </a:p>
          <a:p>
            <a:endParaRPr lang="en-US" sz="2000" dirty="0"/>
          </a:p>
          <a:p>
            <a:endParaRPr lang="en-US" sz="2000" dirty="0"/>
          </a:p>
          <a:p>
            <a:endParaRPr lang="en-US" sz="2000" dirty="0"/>
          </a:p>
          <a:p>
            <a:endParaRPr lang="en-US" sz="2000" dirty="0"/>
          </a:p>
          <a:p>
            <a:endParaRPr lang="en-US" sz="2000" dirty="0"/>
          </a:p>
          <a:p>
            <a:pPr algn="ctr"/>
            <a:r>
              <a:rPr lang="en-US" sz="2000" b="1" u="sng" dirty="0">
                <a:latin typeface="Times New Roman" panose="02020603050405020304" pitchFamily="18" charset="0"/>
                <a:cs typeface="Times New Roman" panose="02020603050405020304" pitchFamily="18" charset="0"/>
              </a:rPr>
              <a:t>NOV 2 to NOV 8</a:t>
            </a:r>
            <a:endParaRPr lang="en-US" sz="2000" dirty="0">
              <a:latin typeface="Times New Roman" panose="02020603050405020304" pitchFamily="18" charset="0"/>
              <a:cs typeface="Times New Roman" panose="02020603050405020304" pitchFamily="18" charset="0"/>
            </a:endParaRPr>
          </a:p>
          <a:p>
            <a:endParaRPr lang="en-US" sz="2000" dirty="0"/>
          </a:p>
          <a:p>
            <a:endParaRPr lang="en-US" sz="2000" dirty="0"/>
          </a:p>
          <a:p>
            <a:endParaRPr lang="en-US" sz="2000" dirty="0"/>
          </a:p>
          <a:p>
            <a:endParaRPr lang="en-US" sz="2000" dirty="0"/>
          </a:p>
          <a:p>
            <a:endParaRPr lang="en-US" sz="2000" dirty="0"/>
          </a:p>
          <a:p>
            <a:pPr algn="ctr"/>
            <a:r>
              <a:rPr lang="en-US" sz="2000" b="1" u="sng" spc="-5" dirty="0">
                <a:latin typeface="Times New Roman" panose="02020603050405020304" pitchFamily="18" charset="0"/>
                <a:cs typeface="Times New Roman" panose="02020603050405020304" pitchFamily="18" charset="0"/>
              </a:rPr>
              <a:t>NOV 2</a:t>
            </a:r>
            <a:endParaRPr lang="en-US" sz="2000" b="1" u="sng" dirty="0">
              <a:latin typeface="Times New Roman" panose="02020603050405020304" pitchFamily="18" charset="0"/>
              <a:cs typeface="Times New Roman" panose="02020603050405020304" pitchFamily="18" charset="0"/>
            </a:endParaRPr>
          </a:p>
          <a:p>
            <a:endParaRPr lang="en-US" dirty="0"/>
          </a:p>
        </p:txBody>
      </p:sp>
      <p:sp>
        <p:nvSpPr>
          <p:cNvPr id="4" name="Content Placeholder 3">
            <a:extLst>
              <a:ext uri="{FF2B5EF4-FFF2-40B4-BE49-F238E27FC236}">
                <a16:creationId xmlns:a16="http://schemas.microsoft.com/office/drawing/2014/main" id="{E14623EB-255F-4DFB-B565-8CF5C22B1C2A}"/>
              </a:ext>
            </a:extLst>
          </p:cNvPr>
          <p:cNvSpPr>
            <a:spLocks noGrp="1"/>
          </p:cNvSpPr>
          <p:nvPr>
            <p:ph sz="half" idx="3"/>
          </p:nvPr>
        </p:nvSpPr>
        <p:spPr>
          <a:xfrm>
            <a:off x="2443975" y="990600"/>
            <a:ext cx="6809233" cy="6617196"/>
          </a:xfrm>
        </p:spPr>
        <p:txBody>
          <a:bodyPr/>
          <a:lstStyle/>
          <a:p>
            <a:r>
              <a:rPr lang="en-US" sz="2000" b="1" u="sng" dirty="0">
                <a:latin typeface="Times New Roman" panose="02020603050405020304" pitchFamily="18" charset="0"/>
                <a:cs typeface="Times New Roman" panose="02020603050405020304" pitchFamily="18" charset="0"/>
              </a:rPr>
              <a:t>ABSENTEE BALLOT CHECK-OFF </a:t>
            </a:r>
            <a:r>
              <a:rPr lang="en-US" sz="2000" dirty="0">
                <a:latin typeface="Times New Roman" panose="02020603050405020304" pitchFamily="18" charset="0"/>
                <a:cs typeface="Times New Roman" panose="02020603050405020304" pitchFamily="18" charset="0"/>
              </a:rPr>
              <a:t>may begin after 11am Nov.1 &amp; on each weekday prior to Election Day.  After checking is completed give unopened ballots to TC for secure storage.  </a:t>
            </a:r>
          </a:p>
          <a:p>
            <a:endParaRPr lang="en-US" sz="2000"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SUPERVISED BALLOTING DESIGNATION - LAST DAY</a:t>
            </a:r>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if less than 20 electors</a:t>
            </a:r>
            <a:r>
              <a:rPr lang="en-US" sz="2000" dirty="0">
                <a:latin typeface="Times New Roman" panose="02020603050405020304" pitchFamily="18" charset="0"/>
                <a:cs typeface="Times New Roman" panose="02020603050405020304" pitchFamily="18" charset="0"/>
              </a:rPr>
              <a:t>, to request supervised absentee balloting in a nursing home or rest home, etc. Written designation must be made by either ROV or the administrator of the institution. </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If </a:t>
            </a:r>
            <a:r>
              <a:rPr lang="en-US" sz="2000" b="1" u="sng" dirty="0">
                <a:latin typeface="Times New Roman" panose="02020603050405020304" pitchFamily="18" charset="0"/>
                <a:cs typeface="Times New Roman" panose="02020603050405020304" pitchFamily="18" charset="0"/>
              </a:rPr>
              <a:t>20 or more </a:t>
            </a:r>
            <a:r>
              <a:rPr lang="en-US" sz="2000" dirty="0">
                <a:latin typeface="Times New Roman" panose="02020603050405020304" pitchFamily="18" charset="0"/>
                <a:cs typeface="Times New Roman" panose="02020603050405020304" pitchFamily="18" charset="0"/>
              </a:rPr>
              <a:t>electors - supervised voting is mandated at such institutions &amp; no written designation required.</a:t>
            </a:r>
            <a:r>
              <a:rPr lang="en-US" sz="2000" dirty="0"/>
              <a:t> </a:t>
            </a:r>
          </a:p>
          <a:p>
            <a:endParaRPr lang="en-US" sz="2000" dirty="0"/>
          </a:p>
          <a:p>
            <a:pPr algn="l"/>
            <a:r>
              <a:rPr lang="en-US" sz="2000" b="1" u="sng" dirty="0">
                <a:latin typeface="Times New Roman" panose="02020603050405020304" pitchFamily="18" charset="0"/>
                <a:cs typeface="Times New Roman" panose="02020603050405020304" pitchFamily="18" charset="0"/>
              </a:rPr>
              <a:t>REGISTRATION BY MAIL -- NOTICE OF ACCEPTANCE OR REJECTION TO BE SENT </a:t>
            </a:r>
            <a:r>
              <a:rPr lang="en-US" sz="2000" b="1" u="sng" dirty="0">
                <a:highlight>
                  <a:srgbClr val="FFFF00"/>
                </a:highlight>
                <a:latin typeface="Times New Roman" panose="02020603050405020304" pitchFamily="18" charset="0"/>
                <a:cs typeface="Times New Roman" panose="02020603050405020304" pitchFamily="18" charset="0"/>
              </a:rPr>
              <a:t>WITHIN 10 DAYS</a:t>
            </a:r>
            <a:r>
              <a:rPr lang="en-US" sz="2000" b="1" u="sng" dirty="0">
                <a:latin typeface="Times New Roman" panose="02020603050405020304" pitchFamily="18" charset="0"/>
                <a:cs typeface="Times New Roman" panose="02020603050405020304" pitchFamily="18" charset="0"/>
              </a:rPr>
              <a:t>. (</a:t>
            </a:r>
            <a:r>
              <a:rPr lang="en-US"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PRIVILEGES SHALL NOT ATTACH UNTIL AFTER THE ELECTION.  Unless new voter’s </a:t>
            </a:r>
            <a:r>
              <a:rPr lang="en-US" sz="2000" i="1" dirty="0">
                <a:solidFill>
                  <a:srgbClr val="FF0000"/>
                </a:solidFill>
                <a:latin typeface="Times New Roman" panose="02020603050405020304" pitchFamily="18" charset="0"/>
                <a:cs typeface="Times New Roman" panose="02020603050405020304" pitchFamily="18" charset="0"/>
              </a:rPr>
              <a:t>application was post marked or received by Nov.1 by DMV or registration agency.</a:t>
            </a:r>
            <a:endParaRPr lang="en-US" sz="2000" u="sng" dirty="0">
              <a:solidFill>
                <a:srgbClr val="FF0000"/>
              </a:solidFill>
              <a:latin typeface="Times New Roman" panose="02020603050405020304" pitchFamily="18" charset="0"/>
              <a:cs typeface="Times New Roman" panose="02020603050405020304" pitchFamily="18" charset="0"/>
            </a:endParaRPr>
          </a:p>
          <a:p>
            <a:endParaRPr lang="en-US" dirty="0"/>
          </a:p>
          <a:p>
            <a:r>
              <a:rPr lang="en-US" sz="1800" b="1" u="sng" dirty="0">
                <a:latin typeface="Times New Roman" panose="02020603050405020304" pitchFamily="18" charset="0"/>
                <a:cs typeface="Times New Roman" panose="02020603050405020304" pitchFamily="18" charset="0"/>
              </a:rPr>
              <a:t>LAST DAY TO FILE FINAL REGISTRY LIST WITH TC</a:t>
            </a:r>
            <a:endParaRPr lang="en-US" sz="2000" b="1"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List is to be on file in municipal building &amp; available for public inspection while municipal building is open. </a:t>
            </a:r>
          </a:p>
          <a:p>
            <a:endParaRPr lang="en-US" dirty="0"/>
          </a:p>
        </p:txBody>
      </p:sp>
      <p:sp>
        <p:nvSpPr>
          <p:cNvPr id="5" name="Slide Number Placeholder 4">
            <a:extLst>
              <a:ext uri="{FF2B5EF4-FFF2-40B4-BE49-F238E27FC236}">
                <a16:creationId xmlns:a16="http://schemas.microsoft.com/office/drawing/2014/main" id="{F22CF663-F48C-4E13-A871-8099BD3E2CFB}"/>
              </a:ext>
            </a:extLst>
          </p:cNvPr>
          <p:cNvSpPr>
            <a:spLocks noGrp="1"/>
          </p:cNvSpPr>
          <p:nvPr>
            <p:ph type="sldNum" sz="quarter" idx="7"/>
          </p:nvPr>
        </p:nvSpPr>
        <p:spPr/>
        <p:txBody>
          <a:bodyPr/>
          <a:lstStyle/>
          <a:p>
            <a:fld id="{B6F15528-21DE-4FAA-801E-634DDDAF4B2B}" type="slidenum">
              <a:rPr lang="en-US" smtClean="0"/>
              <a:t>23</a:t>
            </a:fld>
            <a:endParaRPr lang="en-US"/>
          </a:p>
        </p:txBody>
      </p:sp>
    </p:spTree>
    <p:extLst>
      <p:ext uri="{BB962C8B-B14F-4D97-AF65-F5344CB8AC3E}">
        <p14:creationId xmlns:p14="http://schemas.microsoft.com/office/powerpoint/2010/main" val="35412453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D6D69-CC6F-4FFF-A0E2-07E7F041A0D8}"/>
              </a:ext>
            </a:extLst>
          </p:cNvPr>
          <p:cNvSpPr>
            <a:spLocks noGrp="1"/>
          </p:cNvSpPr>
          <p:nvPr>
            <p:ph type="title"/>
          </p:nvPr>
        </p:nvSpPr>
        <p:spPr>
          <a:xfrm>
            <a:off x="502920" y="268928"/>
            <a:ext cx="9052560" cy="492443"/>
          </a:xfrm>
        </p:spPr>
        <p:txBody>
          <a:bodyPr/>
          <a:lstStyle/>
          <a:p>
            <a:pPr algn="ctr"/>
            <a:r>
              <a:rPr lang="en-US" b="1" u="sng" dirty="0">
                <a:latin typeface="Times New Roman" panose="02020603050405020304" pitchFamily="18" charset="0"/>
                <a:cs typeface="Times New Roman" panose="02020603050405020304" pitchFamily="18" charset="0"/>
              </a:rPr>
              <a:t>NOVEMBER 8 </a:t>
            </a:r>
            <a:r>
              <a:rPr lang="en-US" sz="3200" b="1" u="sng" dirty="0">
                <a:latin typeface="Times New Roman" panose="02020603050405020304" pitchFamily="18" charset="0"/>
                <a:cs typeface="Times New Roman" panose="02020603050405020304" pitchFamily="18" charset="0"/>
              </a:rPr>
              <a:t>ELECTION</a:t>
            </a:r>
            <a:endParaRPr lang="en-US" b="1" u="sng" dirty="0"/>
          </a:p>
        </p:txBody>
      </p:sp>
      <p:sp>
        <p:nvSpPr>
          <p:cNvPr id="3" name="Content Placeholder 2">
            <a:extLst>
              <a:ext uri="{FF2B5EF4-FFF2-40B4-BE49-F238E27FC236}">
                <a16:creationId xmlns:a16="http://schemas.microsoft.com/office/drawing/2014/main" id="{52F4273F-5695-46A2-9ACC-F799B88565D8}"/>
              </a:ext>
            </a:extLst>
          </p:cNvPr>
          <p:cNvSpPr>
            <a:spLocks noGrp="1"/>
          </p:cNvSpPr>
          <p:nvPr>
            <p:ph sz="half" idx="2"/>
          </p:nvPr>
        </p:nvSpPr>
        <p:spPr>
          <a:xfrm>
            <a:off x="224140" y="1083984"/>
            <a:ext cx="2316480" cy="5768246"/>
          </a:xfrm>
        </p:spPr>
        <p:txBody>
          <a:bodyPr/>
          <a:lstStyle/>
          <a:p>
            <a:pPr algn="ctr"/>
            <a:r>
              <a:rPr lang="en-US" sz="2000" b="1" u="sng" dirty="0">
                <a:latin typeface="Times New Roman" panose="02020603050405020304" pitchFamily="18" charset="0"/>
                <a:cs typeface="Times New Roman" panose="02020603050405020304" pitchFamily="18" charset="0"/>
              </a:rPr>
              <a:t>NOV 2 to 7</a:t>
            </a: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PRIOR TO </a:t>
            </a:r>
          </a:p>
          <a:p>
            <a:pPr algn="ctr"/>
            <a:r>
              <a:rPr lang="en-US" sz="2000" b="1" u="sng" dirty="0">
                <a:latin typeface="Times New Roman" panose="02020603050405020304" pitchFamily="18" charset="0"/>
                <a:cs typeface="Times New Roman" panose="02020603050405020304" pitchFamily="18" charset="0"/>
              </a:rPr>
              <a:t>NOV 6</a:t>
            </a: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NOV 6</a:t>
            </a:r>
          </a:p>
          <a:p>
            <a:pPr algn="ctr"/>
            <a:r>
              <a:rPr lang="en-US" sz="2000" u="sng" dirty="0">
                <a:latin typeface="Times New Roman" panose="02020603050405020304" pitchFamily="18" charset="0"/>
                <a:cs typeface="Times New Roman" panose="02020603050405020304" pitchFamily="18" charset="0"/>
              </a:rPr>
              <a:t>(</a:t>
            </a:r>
            <a:r>
              <a:rPr lang="en-US" sz="2000" b="1" u="sng" dirty="0">
                <a:latin typeface="Times New Roman" panose="02020603050405020304" pitchFamily="18" charset="0"/>
                <a:cs typeface="Times New Roman" panose="02020603050405020304" pitchFamily="18" charset="0"/>
              </a:rPr>
              <a:t>Sunday) 6 a.m.</a:t>
            </a:r>
          </a:p>
          <a:p>
            <a:pPr marL="0" marR="654685" lvl="1" algn="l">
              <a:spcBef>
                <a:spcPts val="75"/>
              </a:spcBef>
            </a:pPr>
            <a:endParaRPr lang="en-US" sz="1600" b="1" dirty="0">
              <a:latin typeface="Times New Roman" panose="02020603050405020304" pitchFamily="18" charset="0"/>
              <a:cs typeface="Times New Roman" panose="02020603050405020304" pitchFamily="18" charset="0"/>
            </a:endParaRPr>
          </a:p>
          <a:p>
            <a:endParaRPr lang="en-US" dirty="0"/>
          </a:p>
        </p:txBody>
      </p:sp>
      <p:sp>
        <p:nvSpPr>
          <p:cNvPr id="4" name="Content Placeholder 3">
            <a:extLst>
              <a:ext uri="{FF2B5EF4-FFF2-40B4-BE49-F238E27FC236}">
                <a16:creationId xmlns:a16="http://schemas.microsoft.com/office/drawing/2014/main" id="{98D791DF-F1F1-4253-834E-85A5CFAD4148}"/>
              </a:ext>
            </a:extLst>
          </p:cNvPr>
          <p:cNvSpPr>
            <a:spLocks noGrp="1"/>
          </p:cNvSpPr>
          <p:nvPr>
            <p:ph sz="half" idx="3"/>
          </p:nvPr>
        </p:nvSpPr>
        <p:spPr>
          <a:xfrm>
            <a:off x="2514600" y="1070974"/>
            <a:ext cx="6888480" cy="6124754"/>
          </a:xfrm>
        </p:spPr>
        <p:txBody>
          <a:bodyPr/>
          <a:lstStyle/>
          <a:p>
            <a:r>
              <a:rPr lang="en-US" sz="2000" b="1" u="sng" dirty="0">
                <a:latin typeface="Times New Roman" panose="02020603050405020304" pitchFamily="18" charset="0"/>
                <a:cs typeface="Times New Roman" panose="02020603050405020304" pitchFamily="18" charset="0"/>
              </a:rPr>
              <a:t>MATURED RIGHTS - </a:t>
            </a:r>
            <a:r>
              <a:rPr lang="en-US" sz="2000" dirty="0">
                <a:latin typeface="Times New Roman" panose="02020603050405020304" pitchFamily="18" charset="0"/>
                <a:cs typeface="Times New Roman" panose="02020603050405020304" pitchFamily="18" charset="0"/>
              </a:rPr>
              <a:t>Those whose rights (</a:t>
            </a:r>
            <a:r>
              <a:rPr lang="en-US" sz="1400" dirty="0">
                <a:latin typeface="Times New Roman" panose="02020603050405020304" pitchFamily="18" charset="0"/>
                <a:cs typeface="Times New Roman" panose="02020603050405020304" pitchFamily="18" charset="0"/>
              </a:rPr>
              <a:t>as to age, citizenship or residence) </a:t>
            </a:r>
            <a:r>
              <a:rPr lang="en-US" sz="2000" dirty="0">
                <a:latin typeface="Times New Roman" panose="02020603050405020304" pitchFamily="18" charset="0"/>
                <a:cs typeface="Times New Roman" panose="02020603050405020304" pitchFamily="18" charset="0"/>
              </a:rPr>
              <a:t>mature after Nov.1 may apply in ROV or TC office on a daily basis. </a:t>
            </a:r>
          </a:p>
          <a:p>
            <a:endParaRPr lang="en-US" sz="8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Those who </a:t>
            </a:r>
            <a:r>
              <a:rPr lang="en-US" sz="2000" b="1" dirty="0">
                <a:latin typeface="Times New Roman" panose="02020603050405020304" pitchFamily="18" charset="0"/>
                <a:cs typeface="Times New Roman" panose="02020603050405020304" pitchFamily="18" charset="0"/>
              </a:rPr>
              <a:t>do not fall into a "matured rights" </a:t>
            </a:r>
            <a:r>
              <a:rPr lang="en-US" sz="2000" dirty="0">
                <a:latin typeface="Times New Roman" panose="02020603050405020304" pitchFamily="18" charset="0"/>
                <a:cs typeface="Times New Roman" panose="02020603050405020304" pitchFamily="18" charset="0"/>
              </a:rPr>
              <a:t>category may apply for admission in the office between the cut-off date and the opening of the matured rights session but such </a:t>
            </a:r>
            <a:r>
              <a:rPr lang="en-US" sz="2000" b="1" dirty="0">
                <a:latin typeface="Times New Roman" panose="02020603050405020304" pitchFamily="18" charset="0"/>
                <a:cs typeface="Times New Roman" panose="02020603050405020304" pitchFamily="18" charset="0"/>
              </a:rPr>
              <a:t>applications are not effective until the 3rd day following Election Day</a:t>
            </a:r>
            <a:r>
              <a:rPr lang="en-US" sz="2000" dirty="0">
                <a:latin typeface="Times New Roman" panose="02020603050405020304" pitchFamily="18" charset="0"/>
                <a:cs typeface="Times New Roman" panose="02020603050405020304" pitchFamily="18" charset="0"/>
              </a:rPr>
              <a:t>. </a:t>
            </a:r>
          </a:p>
          <a:p>
            <a:endParaRPr lang="en-US" sz="1000" b="1" u="sng"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NOTIFY PARTY CHAIRS &amp; CANDATES</a:t>
            </a:r>
            <a:r>
              <a:rPr lang="en-US" sz="2000" dirty="0">
                <a:latin typeface="Times New Roman" panose="02020603050405020304" pitchFamily="18" charset="0"/>
                <a:cs typeface="Times New Roman" panose="02020603050405020304" pitchFamily="18" charset="0"/>
              </a:rPr>
              <a:t> of their right to submit a list of designees for unofficial checkers. </a:t>
            </a:r>
            <a:r>
              <a:rPr lang="en-US" sz="2000" i="1" dirty="0">
                <a:latin typeface="Times New Roman" panose="02020603050405020304" pitchFamily="18" charset="0"/>
                <a:cs typeface="Times New Roman" panose="02020603050405020304" pitchFamily="18" charset="0"/>
              </a:rPr>
              <a:t>(NOTE: In the past SOTS has said they will handle notifying statewide candidates)</a:t>
            </a:r>
          </a:p>
          <a:p>
            <a:endParaRPr lang="en-US" sz="1000" i="1"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NOTIFY, IF LOCAL QUESTION ON BALLOT </a:t>
            </a:r>
            <a:r>
              <a:rPr lang="en-US" sz="2000" dirty="0">
                <a:latin typeface="Times New Roman" panose="02020603050405020304" pitchFamily="18" charset="0"/>
                <a:cs typeface="Times New Roman" panose="02020603050405020304" pitchFamily="18" charset="0"/>
              </a:rPr>
              <a:t>1) groups, committee, etc. known to be for or against issue. </a:t>
            </a:r>
            <a:r>
              <a:rPr lang="en-US" sz="2000" i="1" dirty="0">
                <a:latin typeface="Times New Roman" panose="02020603050405020304" pitchFamily="18" charset="0"/>
                <a:cs typeface="Times New Roman" panose="02020603050405020304" pitchFamily="18" charset="0"/>
              </a:rPr>
              <a:t>(Does not apply to state questions.)</a:t>
            </a:r>
          </a:p>
          <a:p>
            <a:endParaRPr lang="en-US" sz="1000" i="1"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UNOFFICIAL CHECKERS  LIST - DEADLINE</a:t>
            </a:r>
            <a:r>
              <a:rPr lang="en-US" sz="2000" dirty="0">
                <a:latin typeface="Times New Roman" panose="02020603050405020304" pitchFamily="18" charset="0"/>
                <a:cs typeface="Times New Roman" panose="02020603050405020304" pitchFamily="18" charset="0"/>
              </a:rPr>
              <a:t> for those qualified to designate unofficial checkers to the ROVs. </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Any person (other than a candidate or election official) may serve as a runner. (Sec. 9-235b)</a:t>
            </a:r>
          </a:p>
        </p:txBody>
      </p:sp>
      <p:sp>
        <p:nvSpPr>
          <p:cNvPr id="5" name="Slide Number Placeholder 4">
            <a:extLst>
              <a:ext uri="{FF2B5EF4-FFF2-40B4-BE49-F238E27FC236}">
                <a16:creationId xmlns:a16="http://schemas.microsoft.com/office/drawing/2014/main" id="{9A2B1BEC-2CB5-4AF1-896A-2409ACA1EC1B}"/>
              </a:ext>
            </a:extLst>
          </p:cNvPr>
          <p:cNvSpPr>
            <a:spLocks noGrp="1"/>
          </p:cNvSpPr>
          <p:nvPr>
            <p:ph type="sldNum" sz="quarter" idx="7"/>
          </p:nvPr>
        </p:nvSpPr>
        <p:spPr/>
        <p:txBody>
          <a:bodyPr/>
          <a:lstStyle/>
          <a:p>
            <a:fld id="{B6F15528-21DE-4FAA-801E-634DDDAF4B2B}" type="slidenum">
              <a:rPr lang="en-US" smtClean="0"/>
              <a:t>24</a:t>
            </a:fld>
            <a:endParaRPr lang="en-US"/>
          </a:p>
        </p:txBody>
      </p:sp>
    </p:spTree>
    <p:extLst>
      <p:ext uri="{BB962C8B-B14F-4D97-AF65-F5344CB8AC3E}">
        <p14:creationId xmlns:p14="http://schemas.microsoft.com/office/powerpoint/2010/main" val="14386510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D6D69-CC6F-4FFF-A0E2-07E7F041A0D8}"/>
              </a:ext>
            </a:extLst>
          </p:cNvPr>
          <p:cNvSpPr>
            <a:spLocks noGrp="1"/>
          </p:cNvSpPr>
          <p:nvPr>
            <p:ph type="title"/>
          </p:nvPr>
        </p:nvSpPr>
        <p:spPr>
          <a:xfrm>
            <a:off x="488052" y="276362"/>
            <a:ext cx="9052560" cy="492443"/>
          </a:xfrm>
        </p:spPr>
        <p:txBody>
          <a:bodyPr/>
          <a:lstStyle/>
          <a:p>
            <a:pPr algn="ctr"/>
            <a:r>
              <a:rPr lang="en-US" b="1" u="sng" dirty="0">
                <a:latin typeface="Times New Roman" panose="02020603050405020304" pitchFamily="18" charset="0"/>
                <a:cs typeface="Times New Roman" panose="02020603050405020304" pitchFamily="18" charset="0"/>
              </a:rPr>
              <a:t>NOVEMBER 8 </a:t>
            </a:r>
            <a:r>
              <a:rPr lang="en-US" sz="3200" b="1" u="sng" dirty="0">
                <a:latin typeface="Times New Roman" panose="02020603050405020304" pitchFamily="18" charset="0"/>
                <a:cs typeface="Times New Roman" panose="02020603050405020304" pitchFamily="18" charset="0"/>
              </a:rPr>
              <a:t>ELECTION</a:t>
            </a:r>
            <a:endParaRPr lang="en-US" b="1" u="sng" dirty="0"/>
          </a:p>
        </p:txBody>
      </p:sp>
      <p:sp>
        <p:nvSpPr>
          <p:cNvPr id="3" name="Content Placeholder 2">
            <a:extLst>
              <a:ext uri="{FF2B5EF4-FFF2-40B4-BE49-F238E27FC236}">
                <a16:creationId xmlns:a16="http://schemas.microsoft.com/office/drawing/2014/main" id="{52F4273F-5695-46A2-9ACC-F799B88565D8}"/>
              </a:ext>
            </a:extLst>
          </p:cNvPr>
          <p:cNvSpPr>
            <a:spLocks noGrp="1"/>
          </p:cNvSpPr>
          <p:nvPr>
            <p:ph sz="half" idx="2"/>
          </p:nvPr>
        </p:nvSpPr>
        <p:spPr>
          <a:xfrm>
            <a:off x="250160" y="1066800"/>
            <a:ext cx="1896450" cy="6232475"/>
          </a:xfrm>
        </p:spPr>
        <p:txBody>
          <a:bodyPr/>
          <a:lstStyle/>
          <a:p>
            <a:pPr marL="127000" algn="ctr">
              <a:spcBef>
                <a:spcPts val="409"/>
              </a:spcBef>
            </a:pPr>
            <a:r>
              <a:rPr lang="en-US" sz="2000" b="1" u="sng" spc="-5" dirty="0">
                <a:latin typeface="Times New Roman" panose="02020603050405020304" pitchFamily="18" charset="0"/>
                <a:cs typeface="Times New Roman" panose="02020603050405020304" pitchFamily="18" charset="0"/>
              </a:rPr>
              <a:t>NOV 7 </a:t>
            </a:r>
          </a:p>
          <a:p>
            <a:pPr marL="127000" algn="ctr">
              <a:spcBef>
                <a:spcPts val="409"/>
              </a:spcBef>
            </a:pPr>
            <a:r>
              <a:rPr lang="en-US" sz="2000" spc="-5" dirty="0">
                <a:uFill>
                  <a:solidFill>
                    <a:srgbClr val="000000"/>
                  </a:solidFill>
                </a:uFill>
                <a:latin typeface="Times New Roman" panose="02020603050405020304" pitchFamily="18" charset="0"/>
                <a:cs typeface="Times New Roman" panose="02020603050405020304" pitchFamily="18" charset="0"/>
              </a:rPr>
              <a:t>9 AM TO 5 PM</a:t>
            </a:r>
          </a:p>
          <a:p>
            <a:pPr marL="480278" marR="654685" lvl="1" algn="l">
              <a:spcBef>
                <a:spcPts val="75"/>
              </a:spcBef>
            </a:pPr>
            <a:endParaRPr lang="en-US" sz="2000" b="1" u="sng" spc="-5" dirty="0">
              <a:uFill>
                <a:solidFill>
                  <a:srgbClr val="000000"/>
                </a:solidFill>
              </a:uFill>
              <a:latin typeface="Times New Roman" panose="02020603050405020304" pitchFamily="18" charset="0"/>
              <a:cs typeface="Times New Roman" panose="02020603050405020304" pitchFamily="18" charset="0"/>
            </a:endParaRPr>
          </a:p>
          <a:p>
            <a:pPr marL="480278" marR="654685" lvl="1" algn="l">
              <a:spcBef>
                <a:spcPts val="75"/>
              </a:spcBef>
            </a:pPr>
            <a:endParaRPr lang="en-US" sz="2000" b="1" u="sng" spc="-5" dirty="0">
              <a:uFill>
                <a:solidFill>
                  <a:srgbClr val="000000"/>
                </a:solidFill>
              </a:uFill>
              <a:latin typeface="Times New Roman" panose="02020603050405020304" pitchFamily="18" charset="0"/>
              <a:cs typeface="Times New Roman" panose="02020603050405020304" pitchFamily="18" charset="0"/>
            </a:endParaRPr>
          </a:p>
          <a:p>
            <a:pPr marL="480278" marR="654685" lvl="1" algn="l">
              <a:spcBef>
                <a:spcPts val="75"/>
              </a:spcBef>
            </a:pPr>
            <a:endParaRPr lang="en-US" sz="2000" b="1" u="sng" spc="-5" dirty="0">
              <a:uFill>
                <a:solidFill>
                  <a:srgbClr val="000000"/>
                </a:solidFill>
              </a:uFill>
              <a:latin typeface="Times New Roman" panose="02020603050405020304" pitchFamily="18" charset="0"/>
              <a:cs typeface="Times New Roman" panose="02020603050405020304" pitchFamily="18" charset="0"/>
            </a:endParaRPr>
          </a:p>
          <a:p>
            <a:pPr marL="480278" marR="654685" lvl="1" algn="l">
              <a:spcBef>
                <a:spcPts val="75"/>
              </a:spcBef>
            </a:pPr>
            <a:endParaRPr lang="en-US" sz="2000" b="1" u="sng" spc="-5" dirty="0">
              <a:uFill>
                <a:solidFill>
                  <a:srgbClr val="000000"/>
                </a:solidFill>
              </a:uFill>
              <a:latin typeface="Times New Roman" panose="02020603050405020304" pitchFamily="18" charset="0"/>
              <a:cs typeface="Times New Roman" panose="02020603050405020304" pitchFamily="18" charset="0"/>
            </a:endParaRPr>
          </a:p>
          <a:p>
            <a:pPr marL="480278" marR="654685" lvl="1" algn="l">
              <a:spcBef>
                <a:spcPts val="75"/>
              </a:spcBef>
            </a:pPr>
            <a:endParaRPr lang="en-US" sz="2000" b="1" u="sng" spc="-5" dirty="0">
              <a:uFill>
                <a:solidFill>
                  <a:srgbClr val="000000"/>
                </a:solidFill>
              </a:uFill>
              <a:latin typeface="Times New Roman" panose="02020603050405020304" pitchFamily="18" charset="0"/>
              <a:cs typeface="Times New Roman" panose="02020603050405020304" pitchFamily="18" charset="0"/>
            </a:endParaRPr>
          </a:p>
          <a:p>
            <a:pPr marL="480278" marR="654685" lvl="1" algn="l">
              <a:spcBef>
                <a:spcPts val="75"/>
              </a:spcBef>
            </a:pPr>
            <a:endParaRPr lang="en-US" sz="1000" b="1" u="sng" spc="-5" dirty="0">
              <a:uFill>
                <a:solidFill>
                  <a:srgbClr val="000000"/>
                </a:solidFill>
              </a:uFill>
              <a:latin typeface="Times New Roman" panose="02020603050405020304" pitchFamily="18" charset="0"/>
              <a:cs typeface="Times New Roman" panose="02020603050405020304" pitchFamily="18" charset="0"/>
            </a:endParaRPr>
          </a:p>
          <a:p>
            <a:pPr algn="ctr">
              <a:spcBef>
                <a:spcPts val="409"/>
              </a:spcBef>
            </a:pPr>
            <a:r>
              <a:rPr lang="en-US" sz="2000" b="1" u="sng" spc="-5" dirty="0">
                <a:latin typeface="Times New Roman" panose="02020603050405020304" pitchFamily="18" charset="0"/>
                <a:cs typeface="Times New Roman" panose="02020603050405020304" pitchFamily="18" charset="0"/>
              </a:rPr>
              <a:t>NOV 7 </a:t>
            </a:r>
          </a:p>
          <a:p>
            <a:pPr algn="ctr">
              <a:spcBef>
                <a:spcPts val="409"/>
              </a:spcBef>
            </a:pPr>
            <a:r>
              <a:rPr lang="en-US" sz="1400" spc="-5" dirty="0">
                <a:uFill>
                  <a:solidFill>
                    <a:srgbClr val="000000"/>
                  </a:solidFill>
                </a:uFill>
                <a:latin typeface="Times New Roman" panose="02020603050405020304" pitchFamily="18" charset="0"/>
                <a:cs typeface="Times New Roman" panose="02020603050405020304" pitchFamily="18" charset="0"/>
              </a:rPr>
              <a:t>(Dup. Instructions Oct 4)</a:t>
            </a:r>
          </a:p>
          <a:p>
            <a:pPr algn="ctr"/>
            <a:endParaRPr lang="en-US" sz="1400" b="1" u="sng" spc="-5" dirty="0">
              <a:latin typeface="Times New Roman" panose="02020603050405020304" pitchFamily="18" charset="0"/>
              <a:cs typeface="Times New Roman" panose="02020603050405020304" pitchFamily="18" charset="0"/>
            </a:endParaRPr>
          </a:p>
          <a:p>
            <a:pPr algn="ctr"/>
            <a:endParaRPr lang="en-US" sz="1400" b="1" u="sng" spc="-5" dirty="0">
              <a:latin typeface="Times New Roman" panose="02020603050405020304" pitchFamily="18" charset="0"/>
              <a:cs typeface="Times New Roman" panose="02020603050405020304" pitchFamily="18" charset="0"/>
            </a:endParaRPr>
          </a:p>
          <a:p>
            <a:pPr algn="ctr"/>
            <a:endParaRPr lang="en-US" sz="1400" b="1" u="sng" spc="-5" dirty="0">
              <a:latin typeface="Times New Roman" panose="02020603050405020304" pitchFamily="18" charset="0"/>
              <a:cs typeface="Times New Roman" panose="02020603050405020304" pitchFamily="18" charset="0"/>
            </a:endParaRPr>
          </a:p>
          <a:p>
            <a:pPr algn="ctr"/>
            <a:r>
              <a:rPr lang="en-US" sz="2000" b="1" u="sng" spc="-5" dirty="0">
                <a:latin typeface="Times New Roman" panose="02020603050405020304" pitchFamily="18" charset="0"/>
                <a:cs typeface="Times New Roman" panose="02020603050405020304" pitchFamily="18" charset="0"/>
              </a:rPr>
              <a:t>NOV 7  </a:t>
            </a:r>
          </a:p>
          <a:p>
            <a:pPr algn="ctr"/>
            <a:endParaRPr lang="en-US" b="1" u="sng" spc="-5" dirty="0">
              <a:latin typeface="Times New Roman" panose="02020603050405020304" pitchFamily="18" charset="0"/>
              <a:cs typeface="Times New Roman" panose="02020603050405020304" pitchFamily="18" charset="0"/>
            </a:endParaRPr>
          </a:p>
          <a:p>
            <a:pPr algn="ctr"/>
            <a:r>
              <a:rPr lang="en-US" sz="2000" b="1" u="sng" spc="-5" dirty="0">
                <a:latin typeface="Times New Roman" panose="02020603050405020304" pitchFamily="18" charset="0"/>
                <a:cs typeface="Times New Roman" panose="02020603050405020304" pitchFamily="18" charset="0"/>
              </a:rPr>
              <a:t>NOV 7  </a:t>
            </a:r>
          </a:p>
          <a:p>
            <a:pPr algn="ctr"/>
            <a:r>
              <a:rPr lang="en-US" spc="-5" dirty="0">
                <a:latin typeface="Times New Roman" panose="02020603050405020304" pitchFamily="18" charset="0"/>
                <a:cs typeface="Times New Roman" panose="02020603050405020304" pitchFamily="18" charset="0"/>
              </a:rPr>
              <a:t>(BEFORE 8 PM)</a:t>
            </a:r>
          </a:p>
          <a:p>
            <a:pPr algn="ctr"/>
            <a:endParaRPr lang="en-US" sz="800" spc="-5" dirty="0">
              <a:latin typeface="Times New Roman" panose="02020603050405020304" pitchFamily="18" charset="0"/>
              <a:cs typeface="Times New Roman" panose="02020603050405020304" pitchFamily="18" charset="0"/>
            </a:endParaRPr>
          </a:p>
          <a:p>
            <a:pPr algn="ctr"/>
            <a:r>
              <a:rPr lang="en-US" b="1" u="sng" spc="-5" dirty="0">
                <a:latin typeface="Times New Roman" panose="02020603050405020304" pitchFamily="18" charset="0"/>
                <a:cs typeface="Times New Roman" panose="02020603050405020304" pitchFamily="18" charset="0"/>
              </a:rPr>
              <a:t>NOV 7  to NOV 8 </a:t>
            </a:r>
            <a:r>
              <a:rPr lang="en-US" sz="2000" spc="-5" dirty="0">
                <a:latin typeface="Times New Roman" panose="02020603050405020304" pitchFamily="18" charset="0"/>
                <a:cs typeface="Times New Roman" panose="02020603050405020304" pitchFamily="18" charset="0"/>
              </a:rPr>
              <a:t>5:00AM</a:t>
            </a:r>
          </a:p>
          <a:p>
            <a:pPr algn="ctr"/>
            <a:endParaRPr lang="en-US" sz="2000" spc="-5" dirty="0">
              <a:latin typeface="Times New Roman" panose="02020603050405020304" pitchFamily="18" charset="0"/>
              <a:cs typeface="Times New Roman" panose="02020603050405020304" pitchFamily="18" charset="0"/>
            </a:endParaRPr>
          </a:p>
          <a:p>
            <a:endParaRPr lang="en-US" dirty="0"/>
          </a:p>
        </p:txBody>
      </p:sp>
      <p:sp>
        <p:nvSpPr>
          <p:cNvPr id="4" name="Content Placeholder 3">
            <a:extLst>
              <a:ext uri="{FF2B5EF4-FFF2-40B4-BE49-F238E27FC236}">
                <a16:creationId xmlns:a16="http://schemas.microsoft.com/office/drawing/2014/main" id="{98D791DF-F1F1-4253-834E-85A5CFAD4148}"/>
              </a:ext>
            </a:extLst>
          </p:cNvPr>
          <p:cNvSpPr>
            <a:spLocks noGrp="1"/>
          </p:cNvSpPr>
          <p:nvPr>
            <p:ph sz="half" idx="3"/>
          </p:nvPr>
        </p:nvSpPr>
        <p:spPr>
          <a:xfrm>
            <a:off x="2146610" y="1066800"/>
            <a:ext cx="7408870" cy="5693866"/>
          </a:xfrm>
        </p:spPr>
        <p:txBody>
          <a:bodyPr/>
          <a:lstStyle/>
          <a:p>
            <a:r>
              <a:rPr lang="en-US" sz="2000" b="1" u="sng" dirty="0">
                <a:latin typeface="Times New Roman" panose="02020603050405020304" pitchFamily="18" charset="0"/>
                <a:cs typeface="Times New Roman" panose="02020603050405020304" pitchFamily="18" charset="0"/>
              </a:rPr>
              <a:t>LIMITED REGISTRATION SESSION FOR:</a:t>
            </a:r>
          </a:p>
          <a:p>
            <a:pPr marL="285750" indent="-285750">
              <a:buFontTx/>
              <a:buChar char="-"/>
            </a:pPr>
            <a:r>
              <a:rPr lang="en-US" sz="2000" dirty="0">
                <a:latin typeface="Times New Roman" panose="02020603050405020304" pitchFamily="18" charset="0"/>
                <a:cs typeface="Times New Roman" panose="02020603050405020304" pitchFamily="18" charset="0"/>
              </a:rPr>
              <a:t>those whose qualification as to age, citizenship or residence was attained after Nov 1st.</a:t>
            </a:r>
          </a:p>
          <a:p>
            <a:pPr marL="285750" indent="-285750">
              <a:buFontTx/>
              <a:buChar char="-"/>
            </a:pPr>
            <a:r>
              <a:rPr lang="en-US" sz="2000" dirty="0">
                <a:latin typeface="Times New Roman" panose="02020603050405020304" pitchFamily="18" charset="0"/>
                <a:cs typeface="Times New Roman" panose="02020603050405020304" pitchFamily="18" charset="0"/>
              </a:rPr>
              <a:t>Servicemen on written request, members armed forces &amp; former discharged within the calendar year, if found qualified.  </a:t>
            </a:r>
          </a:p>
          <a:p>
            <a:r>
              <a:rPr lang="en-US" sz="2000" dirty="0">
                <a:latin typeface="Times New Roman" panose="02020603050405020304" pitchFamily="18" charset="0"/>
                <a:cs typeface="Times New Roman" panose="02020603050405020304" pitchFamily="18" charset="0"/>
              </a:rPr>
              <a:t>Applications from servicemen and persons out of the country may be received throughout the day. </a:t>
            </a:r>
          </a:p>
          <a:p>
            <a:endParaRPr lang="en-US" sz="2000"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REGISTRY LIST - LAST DAY</a:t>
            </a:r>
            <a:r>
              <a:rPr lang="en-US" sz="2000" dirty="0">
                <a:latin typeface="Times New Roman" panose="02020603050405020304" pitchFamily="18" charset="0"/>
                <a:cs typeface="Times New Roman" panose="02020603050405020304" pitchFamily="18" charset="0"/>
              </a:rPr>
              <a:t> to </a:t>
            </a:r>
            <a:r>
              <a:rPr lang="en-US" sz="2000" b="1" dirty="0">
                <a:solidFill>
                  <a:schemeClr val="tx1"/>
                </a:solidFill>
                <a:latin typeface="Times New Roman" panose="02020603050405020304" pitchFamily="18" charset="0"/>
                <a:cs typeface="Times New Roman" panose="02020603050405020304" pitchFamily="18" charset="0"/>
              </a:rPr>
              <a:t>remove</a:t>
            </a:r>
            <a:r>
              <a:rPr lang="en-US" sz="2000" dirty="0">
                <a:latin typeface="Times New Roman" panose="02020603050405020304" pitchFamily="18" charset="0"/>
                <a:cs typeface="Times New Roman" panose="02020603050405020304" pitchFamily="18" charset="0"/>
              </a:rPr>
              <a:t> electors who have </a:t>
            </a:r>
            <a:r>
              <a:rPr lang="en-US" sz="2000" b="1" dirty="0">
                <a:latin typeface="Times New Roman" panose="02020603050405020304" pitchFamily="18" charset="0"/>
                <a:cs typeface="Times New Roman" panose="02020603050405020304" pitchFamily="18" charset="0"/>
              </a:rPr>
              <a:t>died</a:t>
            </a:r>
            <a:r>
              <a:rPr lang="en-US" sz="2000" dirty="0">
                <a:latin typeface="Times New Roman" panose="02020603050405020304" pitchFamily="18" charset="0"/>
                <a:cs typeface="Times New Roman" panose="02020603050405020304" pitchFamily="18" charset="0"/>
              </a:rPr>
              <a:t>, become </a:t>
            </a:r>
            <a:r>
              <a:rPr lang="en-US" sz="2000" b="1" dirty="0">
                <a:latin typeface="Times New Roman" panose="02020603050405020304" pitchFamily="18" charset="0"/>
                <a:cs typeface="Times New Roman" panose="02020603050405020304" pitchFamily="18" charset="0"/>
              </a:rPr>
              <a:t>disfranchised</a:t>
            </a:r>
            <a:r>
              <a:rPr lang="en-US" sz="2000" dirty="0">
                <a:latin typeface="Times New Roman" panose="02020603050405020304" pitchFamily="18" charset="0"/>
                <a:cs typeface="Times New Roman" panose="02020603050405020304" pitchFamily="18" charset="0"/>
              </a:rPr>
              <a:t> or confirmed in writing that they have </a:t>
            </a:r>
            <a:r>
              <a:rPr lang="en-US" sz="2000" b="1" dirty="0">
                <a:latin typeface="Times New Roman" panose="02020603050405020304" pitchFamily="18" charset="0"/>
                <a:cs typeface="Times New Roman" panose="02020603050405020304" pitchFamily="18" charset="0"/>
              </a:rPr>
              <a:t>moved out of town</a:t>
            </a:r>
            <a:r>
              <a:rPr lang="en-US" sz="2000" dirty="0">
                <a:latin typeface="Times New Roman" panose="02020603050405020304" pitchFamily="18" charset="0"/>
                <a:cs typeface="Times New Roman" panose="02020603050405020304" pitchFamily="18" charset="0"/>
              </a:rPr>
              <a:t>. (cancellation form or DMV). </a:t>
            </a:r>
          </a:p>
          <a:p>
            <a:endParaRPr lang="en-US" sz="2000"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SUPERVISED BALLOTING DEADLINE</a:t>
            </a:r>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ELECTION MATERIALS</a:t>
            </a:r>
            <a:r>
              <a:rPr lang="en-US" sz="2000" b="1" dirty="0">
                <a:latin typeface="Times New Roman" panose="02020603050405020304" pitchFamily="18" charset="0"/>
                <a:cs typeface="Times New Roman" panose="02020603050405020304" pitchFamily="18" charset="0"/>
              </a:rPr>
              <a:t> to be provided to Moderators</a:t>
            </a:r>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TABULATORS </a:t>
            </a:r>
            <a:r>
              <a:rPr lang="en-US" sz="2000" dirty="0">
                <a:latin typeface="Times New Roman" panose="02020603050405020304" pitchFamily="18" charset="0"/>
                <a:cs typeface="Times New Roman" panose="02020603050405020304" pitchFamily="18" charset="0"/>
              </a:rPr>
              <a:t>must be prepared &amp; delivered to polling places with all necessary furniture and equipment by 5 a.m. Election Day</a:t>
            </a:r>
          </a:p>
        </p:txBody>
      </p:sp>
      <p:sp>
        <p:nvSpPr>
          <p:cNvPr id="5" name="Slide Number Placeholder 4">
            <a:extLst>
              <a:ext uri="{FF2B5EF4-FFF2-40B4-BE49-F238E27FC236}">
                <a16:creationId xmlns:a16="http://schemas.microsoft.com/office/drawing/2014/main" id="{9A2B1BEC-2CB5-4AF1-896A-2409ACA1EC1B}"/>
              </a:ext>
            </a:extLst>
          </p:cNvPr>
          <p:cNvSpPr>
            <a:spLocks noGrp="1"/>
          </p:cNvSpPr>
          <p:nvPr>
            <p:ph type="sldNum" sz="quarter" idx="7"/>
          </p:nvPr>
        </p:nvSpPr>
        <p:spPr/>
        <p:txBody>
          <a:bodyPr/>
          <a:lstStyle/>
          <a:p>
            <a:fld id="{B6F15528-21DE-4FAA-801E-634DDDAF4B2B}" type="slidenum">
              <a:rPr lang="en-US" smtClean="0"/>
              <a:t>25</a:t>
            </a:fld>
            <a:endParaRPr lang="en-US"/>
          </a:p>
        </p:txBody>
      </p:sp>
    </p:spTree>
    <p:extLst>
      <p:ext uri="{BB962C8B-B14F-4D97-AF65-F5344CB8AC3E}">
        <p14:creationId xmlns:p14="http://schemas.microsoft.com/office/powerpoint/2010/main" val="32259559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D6D69-CC6F-4FFF-A0E2-07E7F041A0D8}"/>
              </a:ext>
            </a:extLst>
          </p:cNvPr>
          <p:cNvSpPr>
            <a:spLocks noGrp="1"/>
          </p:cNvSpPr>
          <p:nvPr>
            <p:ph type="title"/>
          </p:nvPr>
        </p:nvSpPr>
        <p:spPr>
          <a:xfrm>
            <a:off x="502920" y="457200"/>
            <a:ext cx="9052560" cy="492443"/>
          </a:xfrm>
        </p:spPr>
        <p:txBody>
          <a:bodyPr/>
          <a:lstStyle/>
          <a:p>
            <a:pPr algn="ctr"/>
            <a:r>
              <a:rPr lang="en-US" b="1" u="sng" dirty="0">
                <a:latin typeface="Times New Roman" panose="02020603050405020304" pitchFamily="18" charset="0"/>
                <a:cs typeface="Times New Roman" panose="02020603050405020304" pitchFamily="18" charset="0"/>
              </a:rPr>
              <a:t>NOVEMBER 8 </a:t>
            </a:r>
            <a:r>
              <a:rPr lang="en-US" sz="3200" b="1" u="sng" dirty="0">
                <a:latin typeface="Times New Roman" panose="02020603050405020304" pitchFamily="18" charset="0"/>
                <a:cs typeface="Times New Roman" panose="02020603050405020304" pitchFamily="18" charset="0"/>
              </a:rPr>
              <a:t>ELECTION</a:t>
            </a:r>
            <a:endParaRPr lang="en-US" b="1" u="sng" dirty="0"/>
          </a:p>
        </p:txBody>
      </p:sp>
      <p:sp>
        <p:nvSpPr>
          <p:cNvPr id="3" name="Content Placeholder 2">
            <a:extLst>
              <a:ext uri="{FF2B5EF4-FFF2-40B4-BE49-F238E27FC236}">
                <a16:creationId xmlns:a16="http://schemas.microsoft.com/office/drawing/2014/main" id="{52F4273F-5695-46A2-9ACC-F799B88565D8}"/>
              </a:ext>
            </a:extLst>
          </p:cNvPr>
          <p:cNvSpPr>
            <a:spLocks noGrp="1"/>
          </p:cNvSpPr>
          <p:nvPr>
            <p:ph sz="half" idx="2"/>
          </p:nvPr>
        </p:nvSpPr>
        <p:spPr>
          <a:xfrm>
            <a:off x="304800" y="1396519"/>
            <a:ext cx="2209800" cy="5434821"/>
          </a:xfrm>
        </p:spPr>
        <p:txBody>
          <a:bodyPr/>
          <a:lstStyle/>
          <a:p>
            <a:pPr algn="ctr">
              <a:spcBef>
                <a:spcPts val="409"/>
              </a:spcBef>
            </a:pPr>
            <a:r>
              <a:rPr lang="en-US" sz="2000" b="1" u="sng" spc="-5" dirty="0">
                <a:latin typeface="Times New Roman" panose="02020603050405020304" pitchFamily="18" charset="0"/>
                <a:cs typeface="Times New Roman" panose="02020603050405020304" pitchFamily="18" charset="0"/>
              </a:rPr>
              <a:t>NOV 1 to 7</a:t>
            </a:r>
          </a:p>
          <a:p>
            <a:pPr algn="ctr">
              <a:spcBef>
                <a:spcPts val="409"/>
              </a:spcBef>
            </a:pPr>
            <a:r>
              <a:rPr lang="en-US" sz="1600" dirty="0">
                <a:solidFill>
                  <a:schemeClr val="tx1"/>
                </a:solidFill>
                <a:latin typeface="Times New Roman" panose="02020603050405020304" pitchFamily="18" charset="0"/>
                <a:cs typeface="Times New Roman" panose="02020603050405020304" pitchFamily="18" charset="0"/>
              </a:rPr>
              <a:t>(Dup. Instructions Nov 1)</a:t>
            </a:r>
          </a:p>
          <a:p>
            <a:pPr algn="ctr">
              <a:spcBef>
                <a:spcPts val="409"/>
              </a:spcBef>
            </a:pPr>
            <a:endParaRPr lang="en-US" sz="2000" b="1" u="sng" spc="-5" dirty="0">
              <a:solidFill>
                <a:schemeClr val="tx1"/>
              </a:solidFill>
              <a:latin typeface="Times New Roman" panose="02020603050405020304" pitchFamily="18" charset="0"/>
              <a:cs typeface="Times New Roman" panose="02020603050405020304" pitchFamily="18" charset="0"/>
            </a:endParaRPr>
          </a:p>
          <a:p>
            <a:pPr algn="ctr">
              <a:spcBef>
                <a:spcPts val="409"/>
              </a:spcBef>
            </a:pPr>
            <a:endParaRPr lang="en-US" sz="2000" b="1" u="sng" spc="-5" dirty="0">
              <a:solidFill>
                <a:schemeClr val="tx1"/>
              </a:solidFill>
              <a:latin typeface="Times New Roman" panose="02020603050405020304" pitchFamily="18" charset="0"/>
              <a:cs typeface="Times New Roman" panose="02020603050405020304" pitchFamily="18" charset="0"/>
            </a:endParaRPr>
          </a:p>
          <a:p>
            <a:pPr algn="ctr">
              <a:spcBef>
                <a:spcPts val="409"/>
              </a:spcBef>
            </a:pPr>
            <a:endParaRPr lang="en-US" sz="2000" b="1" u="sng" spc="-5" dirty="0">
              <a:solidFill>
                <a:schemeClr val="tx1"/>
              </a:solidFill>
              <a:latin typeface="Times New Roman" panose="02020603050405020304" pitchFamily="18" charset="0"/>
              <a:cs typeface="Times New Roman" panose="02020603050405020304" pitchFamily="18" charset="0"/>
            </a:endParaRPr>
          </a:p>
          <a:p>
            <a:pPr algn="ctr">
              <a:spcBef>
                <a:spcPts val="409"/>
              </a:spcBef>
            </a:pPr>
            <a:endParaRPr lang="en-US" sz="2000" b="1" u="sng" spc="-5" dirty="0">
              <a:solidFill>
                <a:schemeClr val="tx1"/>
              </a:solidFill>
              <a:latin typeface="Times New Roman" panose="02020603050405020304" pitchFamily="18" charset="0"/>
              <a:cs typeface="Times New Roman" panose="02020603050405020304" pitchFamily="18" charset="0"/>
            </a:endParaRPr>
          </a:p>
          <a:p>
            <a:pPr marL="479425" indent="-479425" algn="ctr">
              <a:spcBef>
                <a:spcPts val="409"/>
              </a:spcBef>
            </a:pPr>
            <a:r>
              <a:rPr lang="en-US" sz="2000" b="1" u="sng" spc="-5" dirty="0">
                <a:latin typeface="Times New Roman" panose="02020603050405020304" pitchFamily="18" charset="0"/>
                <a:cs typeface="Times New Roman" panose="02020603050405020304" pitchFamily="18" charset="0"/>
              </a:rPr>
              <a:t>NOV 7</a:t>
            </a:r>
          </a:p>
          <a:p>
            <a:pPr marL="479425" indent="-479425" algn="ctr">
              <a:spcBef>
                <a:spcPts val="409"/>
              </a:spcBef>
            </a:pPr>
            <a:endParaRPr lang="en-US" sz="2000" b="1" u="sng" spc="-5" dirty="0">
              <a:latin typeface="Times New Roman" panose="02020603050405020304" pitchFamily="18" charset="0"/>
              <a:cs typeface="Times New Roman" panose="02020603050405020304" pitchFamily="18" charset="0"/>
            </a:endParaRPr>
          </a:p>
          <a:p>
            <a:pPr marL="479425" indent="-479425" algn="ctr">
              <a:spcBef>
                <a:spcPts val="409"/>
              </a:spcBef>
            </a:pPr>
            <a:endParaRPr lang="en-US" sz="2000" b="1" u="sng" spc="-5" dirty="0">
              <a:latin typeface="Times New Roman" panose="02020603050405020304" pitchFamily="18" charset="0"/>
              <a:cs typeface="Times New Roman" panose="02020603050405020304" pitchFamily="18" charset="0"/>
            </a:endParaRPr>
          </a:p>
          <a:p>
            <a:pPr marL="479425" indent="-479425" algn="ctr">
              <a:spcBef>
                <a:spcPts val="409"/>
              </a:spcBef>
            </a:pPr>
            <a:r>
              <a:rPr lang="en-US" sz="2000" b="1" u="sng" spc="-5" dirty="0">
                <a:latin typeface="Times New Roman" panose="02020603050405020304" pitchFamily="18" charset="0"/>
                <a:cs typeface="Times New Roman" panose="02020603050405020304" pitchFamily="18" charset="0"/>
              </a:rPr>
              <a:t>NOV 7</a:t>
            </a:r>
          </a:p>
          <a:p>
            <a:pPr algn="ctr">
              <a:spcBef>
                <a:spcPts val="409"/>
              </a:spcBef>
            </a:pPr>
            <a:endParaRPr lang="en-US" sz="2000" b="1" u="sng" spc="-5" dirty="0">
              <a:solidFill>
                <a:schemeClr val="tx1"/>
              </a:solidFill>
              <a:latin typeface="Times New Roman" panose="02020603050405020304" pitchFamily="18" charset="0"/>
              <a:cs typeface="Times New Roman" panose="02020603050405020304" pitchFamily="18" charset="0"/>
            </a:endParaRPr>
          </a:p>
          <a:p>
            <a:pPr algn="ctr">
              <a:spcBef>
                <a:spcPts val="409"/>
              </a:spcBef>
            </a:pPr>
            <a:endParaRPr lang="en-US" sz="2000" b="1" u="sng" spc="-5" dirty="0">
              <a:solidFill>
                <a:schemeClr val="tx1"/>
              </a:solidFill>
              <a:latin typeface="Times New Roman" panose="02020603050405020304" pitchFamily="18" charset="0"/>
              <a:cs typeface="Times New Roman" panose="02020603050405020304" pitchFamily="18" charset="0"/>
            </a:endParaRPr>
          </a:p>
          <a:p>
            <a:pPr marL="480278" marR="654685" lvl="1" algn="l">
              <a:spcBef>
                <a:spcPts val="75"/>
              </a:spcBef>
            </a:pPr>
            <a:endParaRPr lang="en-US" sz="2000" b="1" u="sng" spc="-5" dirty="0">
              <a:uFill>
                <a:solidFill>
                  <a:srgbClr val="000000"/>
                </a:solidFill>
              </a:uFill>
              <a:latin typeface="Times New Roman" panose="02020603050405020304" pitchFamily="18" charset="0"/>
              <a:cs typeface="Times New Roman" panose="02020603050405020304" pitchFamily="18" charset="0"/>
            </a:endParaRPr>
          </a:p>
          <a:p>
            <a:pPr marL="480278" marR="654685" lvl="1" algn="l">
              <a:spcBef>
                <a:spcPts val="75"/>
              </a:spcBef>
            </a:pPr>
            <a:endParaRPr lang="en-US" sz="2000" b="1" u="sng" spc="-5" dirty="0">
              <a:uFill>
                <a:solidFill>
                  <a:srgbClr val="000000"/>
                </a:solidFill>
              </a:uFill>
              <a:latin typeface="Times New Roman" panose="02020603050405020304" pitchFamily="18" charset="0"/>
              <a:cs typeface="Times New Roman" panose="02020603050405020304" pitchFamily="18" charset="0"/>
            </a:endParaRPr>
          </a:p>
          <a:p>
            <a:pPr marL="480278" marR="654685" lvl="1" algn="l">
              <a:spcBef>
                <a:spcPts val="75"/>
              </a:spcBef>
            </a:pPr>
            <a:endParaRPr lang="en-US" sz="2000" b="1" u="sng" spc="-5" dirty="0">
              <a:uFill>
                <a:solidFill>
                  <a:srgbClr val="000000"/>
                </a:solidFill>
              </a:uFill>
              <a:latin typeface="Times New Roman" panose="02020603050405020304" pitchFamily="18" charset="0"/>
              <a:cs typeface="Times New Roman" panose="02020603050405020304" pitchFamily="18" charset="0"/>
            </a:endParaRPr>
          </a:p>
          <a:p>
            <a:endParaRPr lang="en-US" dirty="0"/>
          </a:p>
        </p:txBody>
      </p:sp>
      <p:sp>
        <p:nvSpPr>
          <p:cNvPr id="4" name="Content Placeholder 3">
            <a:extLst>
              <a:ext uri="{FF2B5EF4-FFF2-40B4-BE49-F238E27FC236}">
                <a16:creationId xmlns:a16="http://schemas.microsoft.com/office/drawing/2014/main" id="{98D791DF-F1F1-4253-834E-85A5CFAD4148}"/>
              </a:ext>
            </a:extLst>
          </p:cNvPr>
          <p:cNvSpPr>
            <a:spLocks noGrp="1"/>
          </p:cNvSpPr>
          <p:nvPr>
            <p:ph sz="half" idx="3"/>
          </p:nvPr>
        </p:nvSpPr>
        <p:spPr>
          <a:xfrm>
            <a:off x="2667000" y="1396519"/>
            <a:ext cx="6888480" cy="4308872"/>
          </a:xfrm>
        </p:spPr>
        <p:txBody>
          <a:bodyPr/>
          <a:lstStyle/>
          <a:p>
            <a:r>
              <a:rPr lang="en-US" sz="2000" b="1" u="sng" dirty="0">
                <a:latin typeface="Times New Roman" panose="02020603050405020304" pitchFamily="18" charset="0"/>
                <a:cs typeface="Times New Roman" panose="02020603050405020304" pitchFamily="18" charset="0"/>
              </a:rPr>
              <a:t>ABSENTEE BALLOT CHECK-OFF </a:t>
            </a:r>
            <a:r>
              <a:rPr lang="en-US" sz="2000" dirty="0">
                <a:latin typeface="Times New Roman" panose="02020603050405020304" pitchFamily="18" charset="0"/>
                <a:cs typeface="Times New Roman" panose="02020603050405020304" pitchFamily="18" charset="0"/>
              </a:rPr>
              <a:t>as ballots are available from TC, ROV to check, unopened outer envelopes &amp; mark official check list.  If </a:t>
            </a:r>
            <a:r>
              <a:rPr lang="en-US" sz="2000" b="1" dirty="0">
                <a:latin typeface="Times New Roman" panose="02020603050405020304" pitchFamily="18" charset="0"/>
                <a:cs typeface="Times New Roman" panose="02020603050405020304" pitchFamily="18" charset="0"/>
              </a:rPr>
              <a:t>central counting</a:t>
            </a:r>
            <a:r>
              <a:rPr lang="en-US" sz="2000" dirty="0">
                <a:latin typeface="Times New Roman" panose="02020603050405020304" pitchFamily="18" charset="0"/>
                <a:cs typeface="Times New Roman" panose="02020603050405020304" pitchFamily="18" charset="0"/>
              </a:rPr>
              <a:t>, such designation is required on a duplicate list. </a:t>
            </a:r>
            <a:r>
              <a:rPr lang="en-US" sz="2000" b="1" u="sng" dirty="0">
                <a:latin typeface="Times New Roman" panose="02020603050405020304" pitchFamily="18" charset="0"/>
                <a:cs typeface="Times New Roman" panose="02020603050405020304" pitchFamily="18" charset="0"/>
              </a:rPr>
              <a:t>Checking must be completed by this day</a:t>
            </a:r>
            <a:r>
              <a:rPr lang="en-US" sz="2000" dirty="0">
                <a:latin typeface="Times New Roman" panose="02020603050405020304" pitchFamily="18" charset="0"/>
                <a:cs typeface="Times New Roman" panose="02020603050405020304" pitchFamily="18" charset="0"/>
              </a:rPr>
              <a:t>. TC stores unopened envelopes in secure location.   </a:t>
            </a:r>
          </a:p>
          <a:p>
            <a:endParaRPr lang="en-US" sz="2000"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REMOVE FROM INACTIVE LIST</a:t>
            </a:r>
            <a:r>
              <a:rPr lang="en-US" sz="2000" dirty="0">
                <a:latin typeface="Times New Roman" panose="02020603050405020304" pitchFamily="18" charset="0"/>
                <a:cs typeface="Times New Roman" panose="02020603050405020304" pitchFamily="18" charset="0"/>
              </a:rPr>
              <a:t>. Last day to remove electors from inactive registry list who did not respond to CVRS Notice 4 years ago (and were never restored to the active list). </a:t>
            </a:r>
          </a:p>
          <a:p>
            <a:endParaRPr lang="en-US" sz="2000"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CREATE INACTIVE LIST AND SEND TO POLLS</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Electors on this list may be reinstated at the polls, if ROVs consent and elector may vote.</a:t>
            </a:r>
          </a:p>
          <a:p>
            <a:endParaRPr lang="en-US" sz="2000" dirty="0">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9A2B1BEC-2CB5-4AF1-896A-2409ACA1EC1B}"/>
              </a:ext>
            </a:extLst>
          </p:cNvPr>
          <p:cNvSpPr>
            <a:spLocks noGrp="1"/>
          </p:cNvSpPr>
          <p:nvPr>
            <p:ph type="sldNum" sz="quarter" idx="7"/>
          </p:nvPr>
        </p:nvSpPr>
        <p:spPr/>
        <p:txBody>
          <a:bodyPr/>
          <a:lstStyle/>
          <a:p>
            <a:fld id="{B6F15528-21DE-4FAA-801E-634DDDAF4B2B}" type="slidenum">
              <a:rPr lang="en-US" smtClean="0"/>
              <a:t>26</a:t>
            </a:fld>
            <a:endParaRPr lang="en-US"/>
          </a:p>
        </p:txBody>
      </p:sp>
    </p:spTree>
    <p:extLst>
      <p:ext uri="{BB962C8B-B14F-4D97-AF65-F5344CB8AC3E}">
        <p14:creationId xmlns:p14="http://schemas.microsoft.com/office/powerpoint/2010/main" val="33494412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01C4C-F559-4E27-8BBD-9111559ADF60}"/>
              </a:ext>
            </a:extLst>
          </p:cNvPr>
          <p:cNvSpPr>
            <a:spLocks noGrp="1"/>
          </p:cNvSpPr>
          <p:nvPr>
            <p:ph type="title"/>
          </p:nvPr>
        </p:nvSpPr>
        <p:spPr>
          <a:xfrm>
            <a:off x="502920" y="367962"/>
            <a:ext cx="9052560" cy="1169551"/>
          </a:xfrm>
        </p:spPr>
        <p:txBody>
          <a:bodyPr/>
          <a:lstStyle/>
          <a:p>
            <a:pPr algn="ctr"/>
            <a:r>
              <a:rPr lang="en-US" sz="3600" b="1" u="sng" dirty="0">
                <a:latin typeface="Times New Roman" panose="02020603050405020304" pitchFamily="18" charset="0"/>
                <a:cs typeface="Times New Roman" panose="02020603050405020304" pitchFamily="18" charset="0"/>
              </a:rPr>
              <a:t>ELECTION DAY</a:t>
            </a:r>
            <a:r>
              <a:rPr lang="en-US" sz="2000" dirty="0">
                <a:latin typeface="Times New Roman" panose="02020603050405020304" pitchFamily="18" charset="0"/>
                <a:cs typeface="Times New Roman" panose="02020603050405020304" pitchFamily="18" charset="0"/>
              </a:rPr>
              <a:t> </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Governor &amp; Lieutenant Governor, U.S. Senator, Rep in Congress, State Senator, State Rep, SOTS, Treasurer, Comptroller, Atty General, Judge of Probate &amp; ROVs</a:t>
            </a:r>
            <a:endParaRPr lang="en-US" sz="2000" b="1"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08197569-66AA-4AA0-ABB5-391AEA825EB2}"/>
              </a:ext>
            </a:extLst>
          </p:cNvPr>
          <p:cNvSpPr>
            <a:spLocks noGrp="1"/>
          </p:cNvSpPr>
          <p:nvPr>
            <p:ph sz="half" idx="2"/>
          </p:nvPr>
        </p:nvSpPr>
        <p:spPr>
          <a:xfrm>
            <a:off x="25642" y="1951487"/>
            <a:ext cx="2209800" cy="3970318"/>
          </a:xfrm>
        </p:spPr>
        <p:txBody>
          <a:bodyPr/>
          <a:lstStyle/>
          <a:p>
            <a:pPr algn="ctr"/>
            <a:r>
              <a:rPr lang="en-US" sz="2000" b="1" u="sng" spc="-5" dirty="0">
                <a:latin typeface="Times New Roman" panose="02020603050405020304" pitchFamily="18" charset="0"/>
                <a:cs typeface="Times New Roman" panose="02020603050405020304" pitchFamily="18" charset="0"/>
              </a:rPr>
              <a:t>NOV 8</a:t>
            </a:r>
          </a:p>
          <a:p>
            <a:pPr algn="ctr"/>
            <a:r>
              <a:rPr lang="en-US" sz="2000" spc="-5" dirty="0">
                <a:latin typeface="Times New Roman" panose="02020603050405020304" pitchFamily="18" charset="0"/>
                <a:cs typeface="Times New Roman" panose="02020603050405020304" pitchFamily="18" charset="0"/>
              </a:rPr>
              <a:t>5:15 AM</a:t>
            </a:r>
            <a:endParaRPr lang="en-US" sz="2000" dirty="0">
              <a:latin typeface="Times New Roman" panose="02020603050405020304" pitchFamily="18" charset="0"/>
              <a:cs typeface="Times New Roman" panose="02020603050405020304" pitchFamily="18" charset="0"/>
            </a:endParaRPr>
          </a:p>
          <a:p>
            <a:pPr algn="ctr"/>
            <a:r>
              <a:rPr lang="en-US" sz="2000" b="1" u="sng" spc="-5" dirty="0">
                <a:latin typeface="Times New Roman" panose="02020603050405020304" pitchFamily="18" charset="0"/>
                <a:cs typeface="Times New Roman" panose="02020603050405020304" pitchFamily="18" charset="0"/>
              </a:rPr>
              <a:t>NOV 8</a:t>
            </a:r>
          </a:p>
          <a:p>
            <a:pPr algn="ctr"/>
            <a:r>
              <a:rPr lang="en-US" sz="2000" spc="-5" dirty="0">
                <a:latin typeface="Times New Roman" panose="02020603050405020304" pitchFamily="18" charset="0"/>
                <a:cs typeface="Times New Roman" panose="02020603050405020304" pitchFamily="18" charset="0"/>
              </a:rPr>
              <a:t>5:40 AM</a:t>
            </a:r>
            <a:endParaRPr lang="en-US" sz="2000" dirty="0">
              <a:latin typeface="Times New Roman" panose="02020603050405020304" pitchFamily="18" charset="0"/>
              <a:cs typeface="Times New Roman" panose="02020603050405020304" pitchFamily="18" charset="0"/>
            </a:endParaRPr>
          </a:p>
          <a:p>
            <a:pPr algn="ctr"/>
            <a:endParaRPr lang="en-US" sz="2000" b="1" u="sng" spc="-5" dirty="0">
              <a:latin typeface="Times New Roman" panose="02020603050405020304" pitchFamily="18" charset="0"/>
              <a:cs typeface="Times New Roman" panose="02020603050405020304" pitchFamily="18" charset="0"/>
            </a:endParaRPr>
          </a:p>
          <a:p>
            <a:pPr algn="ctr"/>
            <a:endParaRPr lang="en-US" sz="2000" b="1" u="sng" spc="-5" dirty="0">
              <a:latin typeface="Times New Roman" panose="02020603050405020304" pitchFamily="18" charset="0"/>
              <a:cs typeface="Times New Roman" panose="02020603050405020304" pitchFamily="18" charset="0"/>
            </a:endParaRPr>
          </a:p>
          <a:p>
            <a:pPr algn="ctr"/>
            <a:endParaRPr lang="en-US" sz="2000" b="1" u="sng" spc="-5" dirty="0">
              <a:latin typeface="Times New Roman" panose="02020603050405020304" pitchFamily="18" charset="0"/>
              <a:cs typeface="Times New Roman" panose="02020603050405020304" pitchFamily="18" charset="0"/>
            </a:endParaRPr>
          </a:p>
          <a:p>
            <a:pPr algn="ctr"/>
            <a:endParaRPr lang="en-US" sz="2000" b="1" u="sng" spc="-5" dirty="0">
              <a:latin typeface="Times New Roman" panose="02020603050405020304" pitchFamily="18" charset="0"/>
              <a:cs typeface="Times New Roman" panose="02020603050405020304" pitchFamily="18" charset="0"/>
            </a:endParaRPr>
          </a:p>
          <a:p>
            <a:pPr algn="ctr"/>
            <a:endParaRPr lang="en-US" sz="2000" b="1" u="sng" spc="-5" dirty="0">
              <a:latin typeface="Times New Roman" panose="02020603050405020304" pitchFamily="18" charset="0"/>
              <a:cs typeface="Times New Roman" panose="02020603050405020304" pitchFamily="18" charset="0"/>
            </a:endParaRPr>
          </a:p>
          <a:p>
            <a:pPr algn="ctr"/>
            <a:endParaRPr lang="en-US" sz="2000" b="1" u="sng" spc="-5" dirty="0">
              <a:latin typeface="Times New Roman" panose="02020603050405020304" pitchFamily="18" charset="0"/>
              <a:cs typeface="Times New Roman" panose="02020603050405020304" pitchFamily="18" charset="0"/>
            </a:endParaRPr>
          </a:p>
          <a:p>
            <a:pPr algn="ctr"/>
            <a:r>
              <a:rPr lang="en-US" sz="2000" b="1" u="sng" spc="-5" dirty="0">
                <a:latin typeface="Times New Roman" panose="02020603050405020304" pitchFamily="18" charset="0"/>
                <a:cs typeface="Times New Roman" panose="02020603050405020304" pitchFamily="18" charset="0"/>
              </a:rPr>
              <a:t>NOV 8</a:t>
            </a:r>
          </a:p>
          <a:p>
            <a:pPr algn="ctr"/>
            <a:r>
              <a:rPr lang="en-US" sz="2000" spc="-5" dirty="0">
                <a:latin typeface="Times New Roman" panose="02020603050405020304" pitchFamily="18" charset="0"/>
                <a:cs typeface="Times New Roman" panose="02020603050405020304" pitchFamily="18" charset="0"/>
              </a:rPr>
              <a:t>6 AM to 8 PM</a:t>
            </a:r>
            <a:endParaRPr lang="en-US" sz="2000" dirty="0">
              <a:latin typeface="Times New Roman" panose="02020603050405020304" pitchFamily="18" charset="0"/>
              <a:cs typeface="Times New Roman" panose="02020603050405020304" pitchFamily="18" charset="0"/>
            </a:endParaRPr>
          </a:p>
          <a:p>
            <a:endParaRPr lang="en-US" dirty="0"/>
          </a:p>
        </p:txBody>
      </p:sp>
      <p:sp>
        <p:nvSpPr>
          <p:cNvPr id="4" name="Content Placeholder 3">
            <a:extLst>
              <a:ext uri="{FF2B5EF4-FFF2-40B4-BE49-F238E27FC236}">
                <a16:creationId xmlns:a16="http://schemas.microsoft.com/office/drawing/2014/main" id="{5E187690-2257-4B98-BF03-0218D1CF5D81}"/>
              </a:ext>
            </a:extLst>
          </p:cNvPr>
          <p:cNvSpPr>
            <a:spLocks noGrp="1"/>
          </p:cNvSpPr>
          <p:nvPr>
            <p:ph sz="half" idx="3"/>
          </p:nvPr>
        </p:nvSpPr>
        <p:spPr>
          <a:xfrm>
            <a:off x="2207941" y="1951487"/>
            <a:ext cx="7007049" cy="5509200"/>
          </a:xfrm>
        </p:spPr>
        <p:txBody>
          <a:bodyPr/>
          <a:lstStyle/>
          <a:p>
            <a:pPr algn="l" fontAlgn="t"/>
            <a:r>
              <a:rPr lang="en-US" sz="2000" b="1" u="sng" dirty="0">
                <a:latin typeface="Times New Roman" panose="02020603050405020304" pitchFamily="18" charset="0"/>
                <a:cs typeface="Times New Roman" panose="02020603050405020304" pitchFamily="18" charset="0"/>
              </a:rPr>
              <a:t>MEETING OF ELECTION OFFICIALS</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at polling places  </a:t>
            </a:r>
          </a:p>
          <a:p>
            <a:pPr fontAlgn="t"/>
            <a:endParaRPr lang="en-US" sz="2000" dirty="0">
              <a:latin typeface="Times New Roman" panose="02020603050405020304" pitchFamily="18" charset="0"/>
              <a:cs typeface="Times New Roman" panose="02020603050405020304" pitchFamily="18" charset="0"/>
            </a:endParaRPr>
          </a:p>
          <a:p>
            <a:pPr fontAlgn="t"/>
            <a:r>
              <a:rPr lang="en-US" sz="2000" b="1" u="sng" dirty="0">
                <a:latin typeface="Times New Roman" panose="02020603050405020304" pitchFamily="18" charset="0"/>
                <a:cs typeface="Times New Roman" panose="02020603050405020304" pitchFamily="18" charset="0"/>
              </a:rPr>
              <a:t>MEETING OF MODERATOR &amp; ASSISTANTS </a:t>
            </a:r>
            <a:r>
              <a:rPr lang="en-US" sz="2000" dirty="0">
                <a:latin typeface="Times New Roman" panose="02020603050405020304" pitchFamily="18" charset="0"/>
                <a:cs typeface="Times New Roman" panose="02020603050405020304" pitchFamily="18" charset="0"/>
              </a:rPr>
              <a:t>to place75’ distance markers</a:t>
            </a:r>
          </a:p>
          <a:p>
            <a:pPr fontAlgn="t"/>
            <a:endParaRPr lang="en-US" sz="1000" b="1" u="sng" dirty="0">
              <a:latin typeface="Times New Roman" panose="02020603050405020304" pitchFamily="18" charset="0"/>
              <a:cs typeface="Times New Roman" panose="02020603050405020304" pitchFamily="18" charset="0"/>
            </a:endParaRPr>
          </a:p>
          <a:p>
            <a:pPr fontAlgn="t"/>
            <a:r>
              <a:rPr lang="en-US" sz="2000" b="1" u="sng" dirty="0">
                <a:solidFill>
                  <a:srgbClr val="FF0000"/>
                </a:solidFill>
                <a:latin typeface="Times New Roman" panose="02020603050405020304" pitchFamily="18" charset="0"/>
                <a:cs typeface="Times New Roman" panose="02020603050405020304" pitchFamily="18" charset="0"/>
              </a:rPr>
              <a:t>DEMONSTRATOR DEVICE</a:t>
            </a:r>
            <a:r>
              <a:rPr lang="en-US" sz="2000" b="1" dirty="0">
                <a:solidFill>
                  <a:srgbClr val="FF0000"/>
                </a:solidFill>
                <a:latin typeface="Times New Roman" panose="02020603050405020304" pitchFamily="18" charset="0"/>
                <a:cs typeface="Times New Roman" panose="02020603050405020304" pitchFamily="18" charset="0"/>
              </a:rPr>
              <a:t> </a:t>
            </a:r>
            <a:r>
              <a:rPr lang="en-US" sz="2000" dirty="0">
                <a:solidFill>
                  <a:srgbClr val="FF0000"/>
                </a:solidFill>
                <a:latin typeface="Times New Roman" panose="02020603050405020304" pitchFamily="18" charset="0"/>
                <a:cs typeface="Times New Roman" panose="02020603050405020304" pitchFamily="18" charset="0"/>
              </a:rPr>
              <a:t>to be provided inside polling place? </a:t>
            </a:r>
          </a:p>
          <a:p>
            <a:pPr fontAlgn="t"/>
            <a:endParaRPr lang="en-US" sz="2000" dirty="0">
              <a:solidFill>
                <a:schemeClr val="tx1"/>
              </a:solidFill>
              <a:latin typeface="Times New Roman" panose="02020603050405020304" pitchFamily="18" charset="0"/>
              <a:cs typeface="Times New Roman" panose="02020603050405020304" pitchFamily="18" charset="0"/>
            </a:endParaRPr>
          </a:p>
          <a:p>
            <a:pPr fontAlgn="t"/>
            <a:r>
              <a:rPr lang="en-US" sz="2000" b="1" u="sng" dirty="0">
                <a:solidFill>
                  <a:schemeClr val="tx1"/>
                </a:solidFill>
                <a:latin typeface="Times New Roman" panose="02020603050405020304" pitchFamily="18" charset="0"/>
                <a:cs typeface="Times New Roman" panose="02020603050405020304" pitchFamily="18" charset="0"/>
              </a:rPr>
              <a:t>POST AT POLLS </a:t>
            </a:r>
            <a:r>
              <a:rPr lang="en-US" sz="2000" dirty="0">
                <a:latin typeface="Times New Roman" panose="02020603050405020304" pitchFamily="18" charset="0"/>
                <a:cs typeface="Times New Roman" panose="02020603050405020304" pitchFamily="18" charset="0"/>
              </a:rPr>
              <a:t>- 2 Sample Ballots, Voter’s Bill of Rights Posters, (and, if town so elects, 3 local question posters of explanatory text and/or arguments re local questions). </a:t>
            </a:r>
          </a:p>
          <a:p>
            <a:pPr fontAlgn="t"/>
            <a:endParaRPr lang="en-US" sz="1000" b="1" u="sng" dirty="0">
              <a:latin typeface="Times New Roman" panose="02020603050405020304" pitchFamily="18" charset="0"/>
              <a:cs typeface="Times New Roman" panose="02020603050405020304" pitchFamily="18" charset="0"/>
            </a:endParaRPr>
          </a:p>
          <a:p>
            <a:pPr fontAlgn="t"/>
            <a:r>
              <a:rPr lang="en-US" sz="2000" b="1" i="1" u="sng" dirty="0">
                <a:latin typeface="Times New Roman" panose="02020603050405020304" pitchFamily="18" charset="0"/>
                <a:cs typeface="Times New Roman" panose="02020603050405020304" pitchFamily="18" charset="0"/>
              </a:rPr>
              <a:t>HOURS OF VOTING</a:t>
            </a:r>
            <a:r>
              <a:rPr lang="en-US" sz="2000" dirty="0">
                <a:latin typeface="Times New Roman" panose="02020603050405020304" pitchFamily="18" charset="0"/>
                <a:cs typeface="Times New Roman" panose="02020603050405020304" pitchFamily="18" charset="0"/>
              </a:rPr>
              <a:t>. Polls to be open 6:00 a.m. to 8:00 p.m. Electors in line by  8:00 p.m. permitted to vote. </a:t>
            </a:r>
          </a:p>
          <a:p>
            <a:pPr fontAlgn="t"/>
            <a:endParaRPr lang="en-US" sz="1000" dirty="0">
              <a:latin typeface="Times New Roman" panose="02020603050405020304" pitchFamily="18" charset="0"/>
              <a:cs typeface="Times New Roman" panose="02020603050405020304" pitchFamily="18" charset="0"/>
            </a:endParaRPr>
          </a:p>
          <a:p>
            <a:pPr fontAlgn="t"/>
            <a:r>
              <a:rPr lang="en-US" sz="2000" b="1" i="1" u="sng" dirty="0">
                <a:latin typeface="Times New Roman" panose="02020603050405020304" pitchFamily="18" charset="0"/>
                <a:cs typeface="Times New Roman" panose="02020603050405020304" pitchFamily="18" charset="0"/>
              </a:rPr>
              <a:t>OVERSEAS BALLOTS</a:t>
            </a:r>
            <a:r>
              <a:rPr lang="en-US" sz="2000" dirty="0">
                <a:latin typeface="Times New Roman" panose="02020603050405020304" pitchFamily="18" charset="0"/>
                <a:cs typeface="Times New Roman" panose="02020603050405020304" pitchFamily="18" charset="0"/>
              </a:rPr>
              <a:t>. </a:t>
            </a:r>
          </a:p>
          <a:p>
            <a:pPr fontAlgn="t"/>
            <a:r>
              <a:rPr lang="en-US" sz="2000" dirty="0">
                <a:latin typeface="Times New Roman" panose="02020603050405020304" pitchFamily="18" charset="0"/>
                <a:cs typeface="Times New Roman" panose="02020603050405020304" pitchFamily="18" charset="0"/>
              </a:rPr>
              <a:t>Overseas ballots may be issued up to the close of the  polls. </a:t>
            </a:r>
            <a:r>
              <a:rPr lang="en-US" sz="2000" b="1" u="sng" dirty="0">
                <a:highlight>
                  <a:srgbClr val="FFFF00"/>
                </a:highlight>
                <a:latin typeface="Times New Roman" panose="02020603050405020304" pitchFamily="18" charset="0"/>
                <a:cs typeface="Times New Roman" panose="02020603050405020304" pitchFamily="18" charset="0"/>
              </a:rPr>
              <a:t>However, they must be received by town clerk by close of the polls on  election day in order to be cast. </a:t>
            </a:r>
            <a:r>
              <a:rPr lang="en-US" sz="2000" dirty="0">
                <a:latin typeface="Times New Roman" panose="02020603050405020304" pitchFamily="18" charset="0"/>
                <a:cs typeface="Times New Roman" panose="02020603050405020304" pitchFamily="18" charset="0"/>
              </a:rPr>
              <a:t>(§§9-158c and 9-158g)</a:t>
            </a:r>
          </a:p>
          <a:p>
            <a:endParaRPr lang="en-US" dirty="0"/>
          </a:p>
        </p:txBody>
      </p:sp>
      <p:sp>
        <p:nvSpPr>
          <p:cNvPr id="5" name="Slide Number Placeholder 4">
            <a:extLst>
              <a:ext uri="{FF2B5EF4-FFF2-40B4-BE49-F238E27FC236}">
                <a16:creationId xmlns:a16="http://schemas.microsoft.com/office/drawing/2014/main" id="{6B086CBC-387D-4A0C-9741-79D83FB40BFC}"/>
              </a:ext>
            </a:extLst>
          </p:cNvPr>
          <p:cNvSpPr>
            <a:spLocks noGrp="1"/>
          </p:cNvSpPr>
          <p:nvPr>
            <p:ph type="sldNum" sz="quarter" idx="7"/>
          </p:nvPr>
        </p:nvSpPr>
        <p:spPr/>
        <p:txBody>
          <a:bodyPr/>
          <a:lstStyle/>
          <a:p>
            <a:fld id="{B6F15528-21DE-4FAA-801E-634DDDAF4B2B}" type="slidenum">
              <a:rPr lang="en-US" smtClean="0"/>
              <a:t>27</a:t>
            </a:fld>
            <a:endParaRPr lang="en-US"/>
          </a:p>
        </p:txBody>
      </p:sp>
    </p:spTree>
    <p:extLst>
      <p:ext uri="{BB962C8B-B14F-4D97-AF65-F5344CB8AC3E}">
        <p14:creationId xmlns:p14="http://schemas.microsoft.com/office/powerpoint/2010/main" val="23728490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E8C58-CE6D-4EDA-B096-25A8602EF442}"/>
              </a:ext>
            </a:extLst>
          </p:cNvPr>
          <p:cNvSpPr>
            <a:spLocks noGrp="1"/>
          </p:cNvSpPr>
          <p:nvPr>
            <p:ph type="title"/>
          </p:nvPr>
        </p:nvSpPr>
        <p:spPr>
          <a:xfrm>
            <a:off x="502920" y="457200"/>
            <a:ext cx="9052560" cy="553998"/>
          </a:xfrm>
        </p:spPr>
        <p:txBody>
          <a:bodyPr/>
          <a:lstStyle/>
          <a:p>
            <a:pPr algn="ctr"/>
            <a:r>
              <a:rPr lang="en-US" sz="3600" b="1" u="sng" dirty="0">
                <a:latin typeface="Times New Roman" panose="02020603050405020304" pitchFamily="18" charset="0"/>
                <a:cs typeface="Times New Roman" panose="02020603050405020304" pitchFamily="18" charset="0"/>
              </a:rPr>
              <a:t>ELECTION DAY</a:t>
            </a:r>
            <a:endParaRPr lang="en-US" sz="3600" dirty="0"/>
          </a:p>
        </p:txBody>
      </p:sp>
      <p:sp>
        <p:nvSpPr>
          <p:cNvPr id="3" name="Content Placeholder 2">
            <a:extLst>
              <a:ext uri="{FF2B5EF4-FFF2-40B4-BE49-F238E27FC236}">
                <a16:creationId xmlns:a16="http://schemas.microsoft.com/office/drawing/2014/main" id="{34095EC0-8FAD-4BA7-94D9-1AEF8FD66EC6}"/>
              </a:ext>
            </a:extLst>
          </p:cNvPr>
          <p:cNvSpPr>
            <a:spLocks noGrp="1"/>
          </p:cNvSpPr>
          <p:nvPr>
            <p:ph sz="half" idx="2"/>
          </p:nvPr>
        </p:nvSpPr>
        <p:spPr>
          <a:xfrm>
            <a:off x="502920" y="1533300"/>
            <a:ext cx="1325880" cy="2123658"/>
          </a:xfrm>
        </p:spPr>
        <p:txBody>
          <a:bodyPr/>
          <a:lstStyle/>
          <a:p>
            <a:pPr algn="ctr"/>
            <a:r>
              <a:rPr lang="en-US" sz="2000" b="1" u="sng" spc="-5" dirty="0">
                <a:latin typeface="Times New Roman" panose="02020603050405020304" pitchFamily="18" charset="0"/>
                <a:cs typeface="Times New Roman" panose="02020603050405020304" pitchFamily="18" charset="0"/>
              </a:rPr>
              <a:t>NOV 8</a:t>
            </a:r>
            <a:endParaRPr lang="en-US" sz="2000" b="1" u="sng" dirty="0">
              <a:latin typeface="Times New Roman" panose="02020603050405020304" pitchFamily="18" charset="0"/>
              <a:cs typeface="Times New Roman" panose="02020603050405020304" pitchFamily="18" charset="0"/>
            </a:endParaRPr>
          </a:p>
          <a:p>
            <a:pPr algn="ctr"/>
            <a:r>
              <a:rPr lang="en-US" sz="2000" dirty="0">
                <a:latin typeface="Times New Roman" panose="02020603050405020304" pitchFamily="18" charset="0"/>
                <a:cs typeface="Times New Roman" panose="02020603050405020304" pitchFamily="18" charset="0"/>
              </a:rPr>
              <a:t>(FYI)</a:t>
            </a:r>
          </a:p>
          <a:p>
            <a:pPr algn="ctr"/>
            <a:endParaRPr lang="en-US" sz="2000" dirty="0">
              <a:latin typeface="Times New Roman" panose="02020603050405020304" pitchFamily="18" charset="0"/>
              <a:cs typeface="Times New Roman" panose="02020603050405020304" pitchFamily="18" charset="0"/>
            </a:endParaRPr>
          </a:p>
          <a:p>
            <a:pPr algn="ctr"/>
            <a:endParaRPr lang="en-US" sz="2000" dirty="0">
              <a:latin typeface="Times New Roman" panose="02020603050405020304" pitchFamily="18" charset="0"/>
              <a:cs typeface="Times New Roman" panose="02020603050405020304" pitchFamily="18" charset="0"/>
            </a:endParaRPr>
          </a:p>
          <a:p>
            <a:pPr algn="ctr"/>
            <a:endParaRPr lang="en-US" sz="2000" dirty="0">
              <a:latin typeface="Times New Roman" panose="02020603050405020304" pitchFamily="18" charset="0"/>
              <a:cs typeface="Times New Roman" panose="02020603050405020304" pitchFamily="18" charset="0"/>
            </a:endParaRPr>
          </a:p>
          <a:p>
            <a:pPr algn="ctr"/>
            <a:r>
              <a:rPr lang="en-US" sz="2000" b="1" u="sng" spc="-5" dirty="0">
                <a:latin typeface="Times New Roman" panose="02020603050405020304" pitchFamily="18" charset="0"/>
                <a:cs typeface="Times New Roman" panose="02020603050405020304" pitchFamily="18" charset="0"/>
              </a:rPr>
              <a:t>NOV 8</a:t>
            </a:r>
            <a:endParaRPr lang="en-US" sz="2000" b="1" u="sng" dirty="0">
              <a:latin typeface="Times New Roman" panose="02020603050405020304" pitchFamily="18" charset="0"/>
              <a:cs typeface="Times New Roman" panose="02020603050405020304" pitchFamily="18" charset="0"/>
            </a:endParaRPr>
          </a:p>
          <a:p>
            <a:pPr algn="ctr"/>
            <a:endParaRPr lang="en-US" dirty="0">
              <a:latin typeface="Times New Roman" panose="02020603050405020304" pitchFamily="18" charset="0"/>
              <a:cs typeface="Times New Roman" panose="02020603050405020304" pitchFamily="18" charset="0"/>
            </a:endParaRPr>
          </a:p>
        </p:txBody>
      </p:sp>
      <p:sp>
        <p:nvSpPr>
          <p:cNvPr id="4" name="Content Placeholder 3">
            <a:extLst>
              <a:ext uri="{FF2B5EF4-FFF2-40B4-BE49-F238E27FC236}">
                <a16:creationId xmlns:a16="http://schemas.microsoft.com/office/drawing/2014/main" id="{9EBA17A3-AA5F-479D-AEDD-89276E160AF8}"/>
              </a:ext>
            </a:extLst>
          </p:cNvPr>
          <p:cNvSpPr>
            <a:spLocks noGrp="1"/>
          </p:cNvSpPr>
          <p:nvPr>
            <p:ph sz="half" idx="3"/>
          </p:nvPr>
        </p:nvSpPr>
        <p:spPr>
          <a:xfrm>
            <a:off x="2057400" y="1246434"/>
            <a:ext cx="7345680" cy="5539978"/>
          </a:xfrm>
        </p:spPr>
        <p:txBody>
          <a:bodyPr/>
          <a:lstStyle/>
          <a:p>
            <a:pPr algn="l" fontAlgn="t"/>
            <a:r>
              <a:rPr lang="en-US" sz="2000" b="1" u="sng" dirty="0">
                <a:solidFill>
                  <a:schemeClr val="tx1"/>
                </a:solidFill>
                <a:latin typeface="Times New Roman" panose="02020603050405020304" pitchFamily="18" charset="0"/>
                <a:cs typeface="Times New Roman" panose="02020603050405020304" pitchFamily="18" charset="0"/>
              </a:rPr>
              <a:t>ABSENTEE BALLOTS (AB)  </a:t>
            </a:r>
            <a:r>
              <a:rPr lang="en-US" sz="2000" dirty="0">
                <a:latin typeface="Times New Roman" panose="02020603050405020304" pitchFamily="18" charset="0"/>
                <a:cs typeface="Times New Roman" panose="02020603050405020304" pitchFamily="18" charset="0"/>
              </a:rPr>
              <a:t>must be received by the TC</a:t>
            </a:r>
          </a:p>
          <a:p>
            <a:pPr marL="696178" lvl="1" indent="-342900" algn="l" fontAlgn="t">
              <a:buAutoNum type="arabicParenBoth"/>
            </a:pPr>
            <a:r>
              <a:rPr lang="en-US" sz="2000" dirty="0">
                <a:latin typeface="Times New Roman" panose="02020603050405020304" pitchFamily="18" charset="0"/>
                <a:cs typeface="Times New Roman" panose="02020603050405020304" pitchFamily="18" charset="0"/>
              </a:rPr>
              <a:t>by 8 p.m. if it is mailed or returned by an immediate family member of applicant in  person or by qualified designee of an ill or physically disabled ballot applicant in person, or </a:t>
            </a:r>
          </a:p>
          <a:p>
            <a:pPr marL="696178" lvl="1" indent="-342900" algn="l" fontAlgn="t">
              <a:buAutoNum type="arabicParenBoth"/>
            </a:pPr>
            <a:r>
              <a:rPr lang="en-US" sz="2000" dirty="0">
                <a:latin typeface="Times New Roman" panose="02020603050405020304" pitchFamily="18" charset="0"/>
                <a:cs typeface="Times New Roman" panose="02020603050405020304" pitchFamily="18" charset="0"/>
              </a:rPr>
              <a:t>by Nov 7th returned in person by the applicant. </a:t>
            </a:r>
          </a:p>
          <a:p>
            <a:pPr lvl="1" algn="l" fontAlgn="t"/>
            <a:endParaRPr lang="en-US" sz="2000" dirty="0">
              <a:latin typeface="Times New Roman" panose="02020603050405020304" pitchFamily="18" charset="0"/>
              <a:cs typeface="Times New Roman" panose="02020603050405020304" pitchFamily="18" charset="0"/>
            </a:endParaRPr>
          </a:p>
          <a:p>
            <a:pPr algn="l" fontAlgn="t"/>
            <a:r>
              <a:rPr lang="en-US" sz="2000" b="1" u="sng" dirty="0">
                <a:solidFill>
                  <a:schemeClr val="tx1"/>
                </a:solidFill>
                <a:latin typeface="Times New Roman" panose="02020603050405020304" pitchFamily="18" charset="0"/>
                <a:cs typeface="Times New Roman" panose="02020603050405020304" pitchFamily="18" charset="0"/>
              </a:rPr>
              <a:t>ABSENTEE BALLOTS </a:t>
            </a:r>
            <a:r>
              <a:rPr lang="en-US" sz="2000" dirty="0">
                <a:latin typeface="Times New Roman" panose="02020603050405020304" pitchFamily="18" charset="0"/>
                <a:cs typeface="Times New Roman" panose="02020603050405020304" pitchFamily="18" charset="0"/>
              </a:rPr>
              <a:t>delivered from TC to ROVs between 10 a.m., 12 noon, at 6 p.m. (optional) and 8 p.m. </a:t>
            </a:r>
          </a:p>
          <a:p>
            <a:pPr algn="l" fontAlgn="t"/>
            <a:endParaRPr lang="en-US" sz="2000" dirty="0">
              <a:latin typeface="Times New Roman" panose="02020603050405020304" pitchFamily="18" charset="0"/>
              <a:cs typeface="Times New Roman" panose="02020603050405020304" pitchFamily="18" charset="0"/>
            </a:endParaRPr>
          </a:p>
          <a:p>
            <a:pPr algn="l" fontAlgn="t"/>
            <a:r>
              <a:rPr lang="en-US" sz="2000" dirty="0">
                <a:latin typeface="Times New Roman" panose="02020603050405020304" pitchFamily="18" charset="0"/>
                <a:cs typeface="Times New Roman" panose="02020603050405020304" pitchFamily="18" charset="0"/>
              </a:rPr>
              <a:t>ABs TC receives after 11 a.m. Nov. 7</a:t>
            </a:r>
            <a:r>
              <a:rPr lang="en-US" sz="2000" baseline="30000" dirty="0">
                <a:latin typeface="Times New Roman" panose="02020603050405020304" pitchFamily="18" charset="0"/>
                <a:cs typeface="Times New Roman" panose="02020603050405020304" pitchFamily="18" charset="0"/>
              </a:rPr>
              <a:t>th</a:t>
            </a:r>
            <a:r>
              <a:rPr lang="en-US" sz="2000" dirty="0">
                <a:latin typeface="Times New Roman" panose="02020603050405020304" pitchFamily="18" charset="0"/>
                <a:cs typeface="Times New Roman" panose="02020603050405020304" pitchFamily="18" charset="0"/>
              </a:rPr>
              <a:t> are to be delivered to ROVs at 6 p.m. and/or 8 p.m. </a:t>
            </a:r>
          </a:p>
          <a:p>
            <a:pPr algn="l" fontAlgn="t"/>
            <a:endParaRPr lang="en-US" sz="2000" dirty="0">
              <a:latin typeface="Times New Roman" panose="02020603050405020304" pitchFamily="18" charset="0"/>
              <a:cs typeface="Times New Roman" panose="02020603050405020304" pitchFamily="18" charset="0"/>
            </a:endParaRPr>
          </a:p>
          <a:p>
            <a:pPr algn="l" fontAlgn="t"/>
            <a:r>
              <a:rPr lang="en-US" sz="2000" b="1" u="sng" dirty="0">
                <a:latin typeface="Times New Roman" panose="02020603050405020304" pitchFamily="18" charset="0"/>
                <a:cs typeface="Times New Roman" panose="02020603050405020304" pitchFamily="18" charset="0"/>
              </a:rPr>
              <a:t>If central counting </a:t>
            </a:r>
            <a:r>
              <a:rPr lang="en-US" sz="2000" dirty="0">
                <a:latin typeface="Times New Roman" panose="02020603050405020304" pitchFamily="18" charset="0"/>
                <a:cs typeface="Times New Roman" panose="02020603050405020304" pitchFamily="18" charset="0"/>
              </a:rPr>
              <a:t>of ABs, at close of polls ROV shall deliver official check list to central counting moderator. When counting of absentee ballots is complete, central counting moderator delivers check list, duplicate check list and returns required to head moderator. ABs may be delivered at other times that are mutually agreed upon by TC and ROVs provided such time is not later than the close of the polls.  </a:t>
            </a:r>
          </a:p>
        </p:txBody>
      </p:sp>
      <p:sp>
        <p:nvSpPr>
          <p:cNvPr id="5" name="Slide Number Placeholder 4">
            <a:extLst>
              <a:ext uri="{FF2B5EF4-FFF2-40B4-BE49-F238E27FC236}">
                <a16:creationId xmlns:a16="http://schemas.microsoft.com/office/drawing/2014/main" id="{F87ECDC0-0D45-4663-8ABF-52A00EA640E0}"/>
              </a:ext>
            </a:extLst>
          </p:cNvPr>
          <p:cNvSpPr>
            <a:spLocks noGrp="1"/>
          </p:cNvSpPr>
          <p:nvPr>
            <p:ph type="sldNum" sz="quarter" idx="7"/>
          </p:nvPr>
        </p:nvSpPr>
        <p:spPr/>
        <p:txBody>
          <a:bodyPr/>
          <a:lstStyle/>
          <a:p>
            <a:fld id="{B6F15528-21DE-4FAA-801E-634DDDAF4B2B}" type="slidenum">
              <a:rPr lang="en-US" smtClean="0"/>
              <a:t>28</a:t>
            </a:fld>
            <a:endParaRPr lang="en-US"/>
          </a:p>
        </p:txBody>
      </p:sp>
    </p:spTree>
    <p:extLst>
      <p:ext uri="{BB962C8B-B14F-4D97-AF65-F5344CB8AC3E}">
        <p14:creationId xmlns:p14="http://schemas.microsoft.com/office/powerpoint/2010/main" val="18628394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D23A6-E4BD-44FC-89FA-77234FE1FF74}"/>
              </a:ext>
            </a:extLst>
          </p:cNvPr>
          <p:cNvSpPr>
            <a:spLocks noGrp="1"/>
          </p:cNvSpPr>
          <p:nvPr>
            <p:ph type="title"/>
          </p:nvPr>
        </p:nvSpPr>
        <p:spPr>
          <a:xfrm>
            <a:off x="502920" y="457200"/>
            <a:ext cx="9052560" cy="553998"/>
          </a:xfrm>
        </p:spPr>
        <p:txBody>
          <a:bodyPr/>
          <a:lstStyle/>
          <a:p>
            <a:pPr algn="ctr"/>
            <a:r>
              <a:rPr lang="en-US" sz="3600" b="1" u="sng" dirty="0">
                <a:latin typeface="Times New Roman" panose="02020603050405020304" pitchFamily="18" charset="0"/>
                <a:cs typeface="Times New Roman" panose="02020603050405020304" pitchFamily="18" charset="0"/>
              </a:rPr>
              <a:t>ELECTION DAY REGISTRATION</a:t>
            </a:r>
            <a:endParaRPr lang="en-US" sz="3600" dirty="0"/>
          </a:p>
        </p:txBody>
      </p:sp>
      <p:sp>
        <p:nvSpPr>
          <p:cNvPr id="3" name="Content Placeholder 2">
            <a:extLst>
              <a:ext uri="{FF2B5EF4-FFF2-40B4-BE49-F238E27FC236}">
                <a16:creationId xmlns:a16="http://schemas.microsoft.com/office/drawing/2014/main" id="{B903161D-ACA2-4747-87E0-6B0DF67C4CC0}"/>
              </a:ext>
            </a:extLst>
          </p:cNvPr>
          <p:cNvSpPr>
            <a:spLocks noGrp="1"/>
          </p:cNvSpPr>
          <p:nvPr>
            <p:ph sz="half" idx="2"/>
          </p:nvPr>
        </p:nvSpPr>
        <p:spPr>
          <a:xfrm>
            <a:off x="76200" y="1268379"/>
            <a:ext cx="2316480" cy="584775"/>
          </a:xfrm>
        </p:spPr>
        <p:txBody>
          <a:bodyPr/>
          <a:lstStyle/>
          <a:p>
            <a:pPr algn="ctr"/>
            <a:r>
              <a:rPr lang="en-US" sz="2000" b="1" u="sng" spc="-5" dirty="0">
                <a:latin typeface="Times New Roman" panose="02020603050405020304" pitchFamily="18" charset="0"/>
                <a:cs typeface="Times New Roman" panose="02020603050405020304" pitchFamily="18" charset="0"/>
              </a:rPr>
              <a:t>NOV 8</a:t>
            </a:r>
            <a:endParaRPr lang="en-US" sz="2000" b="1" u="sng" dirty="0">
              <a:latin typeface="Times New Roman" panose="02020603050405020304" pitchFamily="18" charset="0"/>
              <a:cs typeface="Times New Roman" panose="02020603050405020304" pitchFamily="18" charset="0"/>
            </a:endParaRPr>
          </a:p>
          <a:p>
            <a:endParaRPr lang="en-US" dirty="0"/>
          </a:p>
        </p:txBody>
      </p:sp>
      <p:sp>
        <p:nvSpPr>
          <p:cNvPr id="4" name="Content Placeholder 3">
            <a:extLst>
              <a:ext uri="{FF2B5EF4-FFF2-40B4-BE49-F238E27FC236}">
                <a16:creationId xmlns:a16="http://schemas.microsoft.com/office/drawing/2014/main" id="{311DB1F6-5A88-4036-9BD4-1D327A120288}"/>
              </a:ext>
            </a:extLst>
          </p:cNvPr>
          <p:cNvSpPr>
            <a:spLocks noGrp="1"/>
          </p:cNvSpPr>
          <p:nvPr>
            <p:ph sz="half" idx="3"/>
          </p:nvPr>
        </p:nvSpPr>
        <p:spPr>
          <a:xfrm>
            <a:off x="1981200" y="1219200"/>
            <a:ext cx="7476521" cy="5940088"/>
          </a:xfrm>
        </p:spPr>
        <p:txBody>
          <a:bodyPr/>
          <a:lstStyle/>
          <a:p>
            <a:pPr algn="just"/>
            <a:r>
              <a:rPr lang="en-US" sz="2000" b="1" u="sng" spc="-5" dirty="0">
                <a:solidFill>
                  <a:schemeClr val="tx1"/>
                </a:solidFill>
                <a:uFill>
                  <a:solidFill>
                    <a:srgbClr val="000000"/>
                  </a:solidFill>
                </a:uFill>
                <a:latin typeface="Times New Roman" panose="02020603050405020304" pitchFamily="18" charset="0"/>
                <a:cs typeface="Times New Roman" panose="02020603050405020304" pitchFamily="18" charset="0"/>
              </a:rPr>
              <a:t>ELECTION DAY REGISTRATION (EDR)</a:t>
            </a:r>
          </a:p>
          <a:p>
            <a:pPr marL="457200" indent="-401638" algn="l">
              <a:buFont typeface="Arial" panose="020B0604020202020204" pitchFamily="34" charset="0"/>
              <a:buChar char="•"/>
            </a:pPr>
            <a:r>
              <a:rPr lang="en-US" sz="2000" spc="-5" dirty="0">
                <a:latin typeface="Times New Roman" panose="02020603050405020304" pitchFamily="18" charset="0"/>
                <a:cs typeface="Times New Roman" panose="02020603050405020304" pitchFamily="18" charset="0"/>
              </a:rPr>
              <a:t>Designate a  location for completing &amp; processing EDR applications. </a:t>
            </a:r>
          </a:p>
          <a:p>
            <a:pPr marL="457200" indent="-401638" algn="l">
              <a:buFont typeface="Arial" panose="020B0604020202020204" pitchFamily="34" charset="0"/>
              <a:buChar char="•"/>
            </a:pPr>
            <a:r>
              <a:rPr lang="en-US" sz="2000" spc="-5" dirty="0">
                <a:latin typeface="Times New Roman" panose="02020603050405020304" pitchFamily="18" charset="0"/>
                <a:cs typeface="Times New Roman" panose="02020603050405020304" pitchFamily="18" charset="0"/>
              </a:rPr>
              <a:t>The location must have</a:t>
            </a:r>
            <a:r>
              <a:rPr lang="en-US" sz="2000" spc="-10" dirty="0">
                <a:latin typeface="Times New Roman" panose="02020603050405020304" pitchFamily="18" charset="0"/>
                <a:cs typeface="Times New Roman" panose="02020603050405020304" pitchFamily="18" charset="0"/>
              </a:rPr>
              <a:t> access </a:t>
            </a:r>
            <a:r>
              <a:rPr lang="en-US" sz="2000" spc="-5" dirty="0">
                <a:latin typeface="Times New Roman" panose="02020603050405020304" pitchFamily="18" charset="0"/>
                <a:cs typeface="Times New Roman" panose="02020603050405020304" pitchFamily="18" charset="0"/>
              </a:rPr>
              <a:t>the </a:t>
            </a:r>
            <a:r>
              <a:rPr lang="en-US" sz="2000" spc="-10" dirty="0">
                <a:latin typeface="Times New Roman" panose="02020603050405020304" pitchFamily="18" charset="0"/>
                <a:cs typeface="Times New Roman" panose="02020603050405020304" pitchFamily="18" charset="0"/>
              </a:rPr>
              <a:t>statewide CVRS. </a:t>
            </a:r>
          </a:p>
          <a:p>
            <a:pPr marL="457200" indent="-401638" algn="l">
              <a:buFont typeface="Arial" panose="020B0604020202020204" pitchFamily="34" charset="0"/>
              <a:buChar char="•"/>
            </a:pPr>
            <a:r>
              <a:rPr lang="en-US" sz="2000" spc="-5" dirty="0">
                <a:latin typeface="Times New Roman" panose="02020603050405020304" pitchFamily="18" charset="0"/>
                <a:cs typeface="Times New Roman" panose="02020603050405020304" pitchFamily="18" charset="0"/>
              </a:rPr>
              <a:t>No one </a:t>
            </a:r>
            <a:r>
              <a:rPr lang="en-US" sz="2000" spc="-10" dirty="0">
                <a:latin typeface="Times New Roman" panose="02020603050405020304" pitchFamily="18" charset="0"/>
                <a:cs typeface="Times New Roman" panose="02020603050405020304" pitchFamily="18" charset="0"/>
              </a:rPr>
              <a:t>can </a:t>
            </a:r>
            <a:r>
              <a:rPr lang="en-US" sz="2000" dirty="0">
                <a:latin typeface="Times New Roman" panose="02020603050405020304" pitchFamily="18" charset="0"/>
                <a:cs typeface="Times New Roman" panose="02020603050405020304" pitchFamily="18" charset="0"/>
              </a:rPr>
              <a:t>be </a:t>
            </a:r>
            <a:r>
              <a:rPr lang="en-US" sz="2000" spc="-5" dirty="0">
                <a:latin typeface="Times New Roman" panose="02020603050405020304" pitchFamily="18" charset="0"/>
                <a:cs typeface="Times New Roman" panose="02020603050405020304" pitchFamily="18" charset="0"/>
              </a:rPr>
              <a:t>within 75’ of the entrance to the EDR location or in any hallway or </a:t>
            </a:r>
            <a:r>
              <a:rPr lang="en-US" sz="2000" dirty="0">
                <a:latin typeface="Times New Roman" panose="02020603050405020304" pitchFamily="18" charset="0"/>
                <a:cs typeface="Times New Roman" panose="02020603050405020304" pitchFamily="18" charset="0"/>
              </a:rPr>
              <a:t>other  </a:t>
            </a:r>
            <a:r>
              <a:rPr lang="en-US" sz="2000" spc="-5" dirty="0">
                <a:latin typeface="Times New Roman" panose="02020603050405020304" pitchFamily="18" charset="0"/>
                <a:cs typeface="Times New Roman" panose="02020603050405020304" pitchFamily="18" charset="0"/>
              </a:rPr>
              <a:t>approach to it to </a:t>
            </a:r>
            <a:r>
              <a:rPr lang="en-US" sz="2000" spc="-10" dirty="0">
                <a:latin typeface="Times New Roman" panose="02020603050405020304" pitchFamily="18" charset="0"/>
                <a:cs typeface="Times New Roman" panose="02020603050405020304" pitchFamily="18" charset="0"/>
              </a:rPr>
              <a:t>solicit </a:t>
            </a:r>
            <a:r>
              <a:rPr lang="en-US" sz="2000" spc="-5" dirty="0">
                <a:latin typeface="Times New Roman" panose="02020603050405020304" pitchFamily="18" charset="0"/>
                <a:cs typeface="Times New Roman" panose="02020603050405020304" pitchFamily="18" charset="0"/>
              </a:rPr>
              <a:t>support for, or opposition to, a candidate </a:t>
            </a:r>
            <a:r>
              <a:rPr lang="en-US" sz="2000" dirty="0">
                <a:latin typeface="Times New Roman" panose="02020603050405020304" pitchFamily="18" charset="0"/>
                <a:cs typeface="Times New Roman" panose="02020603050405020304" pitchFamily="18" charset="0"/>
              </a:rPr>
              <a:t>or </a:t>
            </a:r>
            <a:r>
              <a:rPr lang="en-US" sz="2000" spc="-5" dirty="0">
                <a:latin typeface="Times New Roman" panose="02020603050405020304" pitchFamily="18" charset="0"/>
                <a:cs typeface="Times New Roman" panose="02020603050405020304" pitchFamily="18" charset="0"/>
              </a:rPr>
              <a:t>ballot  question. </a:t>
            </a:r>
          </a:p>
          <a:p>
            <a:pPr marL="457200" indent="-401638" algn="l">
              <a:buFont typeface="Arial" panose="020B0604020202020204" pitchFamily="34" charset="0"/>
              <a:buChar char="•"/>
            </a:pPr>
            <a:r>
              <a:rPr lang="en-US" sz="2000" spc="-5" dirty="0">
                <a:latin typeface="Times New Roman" panose="02020603050405020304" pitchFamily="18" charset="0"/>
                <a:cs typeface="Times New Roman" panose="02020603050405020304" pitchFamily="18" charset="0"/>
              </a:rPr>
              <a:t>ROVs may appoint election </a:t>
            </a:r>
            <a:r>
              <a:rPr lang="en-US" sz="2000" spc="-10" dirty="0">
                <a:latin typeface="Times New Roman" panose="02020603050405020304" pitchFamily="18" charset="0"/>
                <a:cs typeface="Times New Roman" panose="02020603050405020304" pitchFamily="18" charset="0"/>
              </a:rPr>
              <a:t>officials </a:t>
            </a:r>
            <a:r>
              <a:rPr lang="en-US" sz="2000" spc="-5" dirty="0">
                <a:latin typeface="Times New Roman" panose="02020603050405020304" pitchFamily="18" charset="0"/>
                <a:cs typeface="Times New Roman" panose="02020603050405020304" pitchFamily="18" charset="0"/>
              </a:rPr>
              <a:t>to serve at the EDR location. </a:t>
            </a:r>
          </a:p>
          <a:p>
            <a:pPr marL="457200" indent="-401638" algn="l">
              <a:buFont typeface="Arial" panose="020B0604020202020204" pitchFamily="34" charset="0"/>
              <a:buChar char="•"/>
            </a:pPr>
            <a:r>
              <a:rPr lang="en-US" sz="2000" spc="-5" dirty="0">
                <a:latin typeface="Times New Roman" panose="02020603050405020304" pitchFamily="18" charset="0"/>
                <a:cs typeface="Times New Roman" panose="02020603050405020304" pitchFamily="18" charset="0"/>
              </a:rPr>
              <a:t>Individuals may register and vote in person on Election Day if they  meet the eligibility requirements for voting in this </a:t>
            </a:r>
            <a:r>
              <a:rPr lang="en-US" sz="2000" spc="-10" dirty="0">
                <a:latin typeface="Times New Roman" panose="02020603050405020304" pitchFamily="18" charset="0"/>
                <a:cs typeface="Times New Roman" panose="02020603050405020304" pitchFamily="18" charset="0"/>
              </a:rPr>
              <a:t>state </a:t>
            </a:r>
            <a:r>
              <a:rPr lang="en-US" sz="2000" spc="-5" dirty="0">
                <a:latin typeface="Times New Roman" panose="02020603050405020304" pitchFamily="18" charset="0"/>
                <a:cs typeface="Times New Roman" panose="02020603050405020304" pitchFamily="18" charset="0"/>
              </a:rPr>
              <a:t>and are:</a:t>
            </a:r>
          </a:p>
          <a:p>
            <a:pPr marL="914400" lvl="1" indent="-401638" algn="l">
              <a:buAutoNum type="arabicParenBoth"/>
            </a:pPr>
            <a:r>
              <a:rPr lang="en-US" sz="2000" dirty="0">
                <a:latin typeface="Times New Roman" panose="02020603050405020304" pitchFamily="18" charset="0"/>
                <a:cs typeface="Times New Roman" panose="02020603050405020304" pitchFamily="18" charset="0"/>
              </a:rPr>
              <a:t>not  </a:t>
            </a:r>
            <a:r>
              <a:rPr lang="en-US" sz="2000" spc="-5" dirty="0">
                <a:latin typeface="Times New Roman" panose="02020603050405020304" pitchFamily="18" charset="0"/>
                <a:cs typeface="Times New Roman" panose="02020603050405020304" pitchFamily="18" charset="0"/>
              </a:rPr>
              <a:t>already an elector or </a:t>
            </a:r>
          </a:p>
          <a:p>
            <a:pPr marL="914400" lvl="1" indent="-401638" algn="l">
              <a:buAutoNum type="arabicParenBoth"/>
            </a:pPr>
            <a:r>
              <a:rPr lang="en-US" sz="2000" spc="-5" dirty="0">
                <a:latin typeface="Times New Roman" panose="02020603050405020304" pitchFamily="18" charset="0"/>
                <a:cs typeface="Times New Roman" panose="02020603050405020304" pitchFamily="18" charset="0"/>
              </a:rPr>
              <a:t>registered in one town but want to change their registration because they currently reside in another municipality. </a:t>
            </a:r>
          </a:p>
          <a:p>
            <a:pPr marL="914400" lvl="1" indent="-401638" algn="l">
              <a:buAutoNum type="arabicParenBoth"/>
            </a:pPr>
            <a:r>
              <a:rPr lang="en-US" sz="2000" spc="-5" dirty="0">
                <a:latin typeface="Times New Roman" panose="02020603050405020304" pitchFamily="18" charset="0"/>
                <a:cs typeface="Times New Roman" panose="02020603050405020304" pitchFamily="18" charset="0"/>
              </a:rPr>
              <a:t>By  law, a person is eligible to register and vote if they are </a:t>
            </a:r>
          </a:p>
          <a:p>
            <a:pPr marL="1427163" lvl="2" indent="-401638" algn="l">
              <a:buFont typeface="+mj-lt"/>
              <a:buAutoNum type="alphaLcPeriod"/>
            </a:pPr>
            <a:r>
              <a:rPr lang="en-US" sz="2000" spc="-5" dirty="0">
                <a:latin typeface="Times New Roman" panose="02020603050405020304" pitchFamily="18" charset="0"/>
                <a:cs typeface="Times New Roman" panose="02020603050405020304" pitchFamily="18" charset="0"/>
              </a:rPr>
              <a:t>a U. S. citizen, </a:t>
            </a:r>
          </a:p>
          <a:p>
            <a:pPr marL="1427163" lvl="2" indent="-401638" algn="l">
              <a:buFont typeface="+mj-lt"/>
              <a:buAutoNum type="alphaLcPeriod"/>
            </a:pPr>
            <a:r>
              <a:rPr lang="en-US" sz="2000" spc="-5" dirty="0">
                <a:latin typeface="Times New Roman" panose="02020603050405020304" pitchFamily="18" charset="0"/>
                <a:cs typeface="Times New Roman" panose="02020603050405020304" pitchFamily="18" charset="0"/>
              </a:rPr>
              <a:t>age 18 </a:t>
            </a:r>
            <a:r>
              <a:rPr lang="en-US" sz="2000" dirty="0">
                <a:latin typeface="Times New Roman" panose="02020603050405020304" pitchFamily="18" charset="0"/>
                <a:cs typeface="Times New Roman" panose="02020603050405020304" pitchFamily="18" charset="0"/>
              </a:rPr>
              <a:t>or </a:t>
            </a:r>
            <a:r>
              <a:rPr lang="en-US" sz="2000" spc="-5" dirty="0">
                <a:latin typeface="Times New Roman" panose="02020603050405020304" pitchFamily="18" charset="0"/>
                <a:cs typeface="Times New Roman" panose="02020603050405020304" pitchFamily="18" charset="0"/>
              </a:rPr>
              <a:t>older, and </a:t>
            </a:r>
          </a:p>
          <a:p>
            <a:pPr marL="1427163" lvl="2" indent="-401638" algn="l">
              <a:buFont typeface="+mj-lt"/>
              <a:buAutoNum type="alphaLcPeriod"/>
            </a:pPr>
            <a:r>
              <a:rPr lang="en-US" sz="2000" spc="-5" dirty="0">
                <a:latin typeface="Times New Roman" panose="02020603050405020304" pitchFamily="18" charset="0"/>
                <a:cs typeface="Times New Roman" panose="02020603050405020304" pitchFamily="18" charset="0"/>
              </a:rPr>
              <a:t>a </a:t>
            </a:r>
            <a:r>
              <a:rPr lang="en-US" sz="2000" dirty="0">
                <a:latin typeface="Times New Roman" panose="02020603050405020304" pitchFamily="18" charset="0"/>
                <a:cs typeface="Times New Roman" panose="02020603050405020304" pitchFamily="18" charset="0"/>
              </a:rPr>
              <a:t>bona </a:t>
            </a:r>
            <a:r>
              <a:rPr lang="en-US" sz="2000" spc="-5" dirty="0">
                <a:latin typeface="Times New Roman" panose="02020603050405020304" pitchFamily="18" charset="0"/>
                <a:cs typeface="Times New Roman" panose="02020603050405020304" pitchFamily="18" charset="0"/>
              </a:rPr>
              <a:t>fide resident of the municipality in which they  apply for admission as an elector.</a:t>
            </a:r>
            <a:r>
              <a:rPr lang="en-US" sz="2000" spc="30" dirty="0">
                <a:latin typeface="Times New Roman" panose="02020603050405020304" pitchFamily="18" charset="0"/>
                <a:cs typeface="Times New Roman" panose="02020603050405020304" pitchFamily="18" charset="0"/>
              </a:rPr>
              <a:t> </a:t>
            </a:r>
            <a:endParaRPr lang="en-US" sz="1400" spc="-5" dirty="0">
              <a:latin typeface="Times New Roman" panose="02020603050405020304" pitchFamily="18" charset="0"/>
              <a:cs typeface="Times New Roman" panose="02020603050405020304" pitchFamily="18" charset="0"/>
            </a:endParaRPr>
          </a:p>
          <a:p>
            <a:pPr marL="1049338" lvl="2" indent="-1049338" algn="l">
              <a:buAutoNum type="alphaLcPeriod"/>
            </a:pPr>
            <a:endParaRPr lang="en-US" sz="1400" dirty="0">
              <a:latin typeface="Times New Roman" panose="02020603050405020304" pitchFamily="18" charset="0"/>
              <a:cs typeface="Times New Roman" panose="02020603050405020304" pitchFamily="18" charset="0"/>
            </a:endParaRPr>
          </a:p>
          <a:p>
            <a:endParaRPr lang="en-US" dirty="0"/>
          </a:p>
        </p:txBody>
      </p:sp>
      <p:sp>
        <p:nvSpPr>
          <p:cNvPr id="5" name="Slide Number Placeholder 4">
            <a:extLst>
              <a:ext uri="{FF2B5EF4-FFF2-40B4-BE49-F238E27FC236}">
                <a16:creationId xmlns:a16="http://schemas.microsoft.com/office/drawing/2014/main" id="{4899DBC6-84D1-4F47-8B68-1FB5296F88B2}"/>
              </a:ext>
            </a:extLst>
          </p:cNvPr>
          <p:cNvSpPr>
            <a:spLocks noGrp="1"/>
          </p:cNvSpPr>
          <p:nvPr>
            <p:ph type="sldNum" sz="quarter" idx="7"/>
          </p:nvPr>
        </p:nvSpPr>
        <p:spPr/>
        <p:txBody>
          <a:bodyPr/>
          <a:lstStyle/>
          <a:p>
            <a:fld id="{B6F15528-21DE-4FAA-801E-634DDDAF4B2B}" type="slidenum">
              <a:rPr lang="en-US" smtClean="0"/>
              <a:t>29</a:t>
            </a:fld>
            <a:endParaRPr lang="en-US"/>
          </a:p>
        </p:txBody>
      </p:sp>
    </p:spTree>
    <p:extLst>
      <p:ext uri="{BB962C8B-B14F-4D97-AF65-F5344CB8AC3E}">
        <p14:creationId xmlns:p14="http://schemas.microsoft.com/office/powerpoint/2010/main" val="2774955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8DCB1-37AF-4E79-BFDD-EBA0FE586168}"/>
              </a:ext>
            </a:extLst>
          </p:cNvPr>
          <p:cNvSpPr>
            <a:spLocks noGrp="1"/>
          </p:cNvSpPr>
          <p:nvPr>
            <p:ph type="title"/>
          </p:nvPr>
        </p:nvSpPr>
        <p:spPr>
          <a:xfrm>
            <a:off x="502920" y="302411"/>
            <a:ext cx="9052560" cy="369332"/>
          </a:xfrm>
        </p:spPr>
        <p:txBody>
          <a:bodyPr/>
          <a:lstStyle/>
          <a:p>
            <a:pPr algn="ctr"/>
            <a:r>
              <a:rPr lang="en-US" sz="2400" b="1" u="sng" dirty="0">
                <a:latin typeface="Times New Roman" panose="02020603050405020304" pitchFamily="18" charset="0"/>
                <a:cs typeface="Times New Roman" panose="02020603050405020304" pitchFamily="18" charset="0"/>
              </a:rPr>
              <a:t>MISCELLANEOUS</a:t>
            </a:r>
          </a:p>
        </p:txBody>
      </p:sp>
      <p:sp>
        <p:nvSpPr>
          <p:cNvPr id="3" name="Content Placeholder 2">
            <a:extLst>
              <a:ext uri="{FF2B5EF4-FFF2-40B4-BE49-F238E27FC236}">
                <a16:creationId xmlns:a16="http://schemas.microsoft.com/office/drawing/2014/main" id="{236CC764-5FA0-4730-8898-AB4CD0C34B76}"/>
              </a:ext>
            </a:extLst>
          </p:cNvPr>
          <p:cNvSpPr>
            <a:spLocks noGrp="1"/>
          </p:cNvSpPr>
          <p:nvPr>
            <p:ph sz="half" idx="2"/>
          </p:nvPr>
        </p:nvSpPr>
        <p:spPr>
          <a:xfrm>
            <a:off x="502920" y="1101984"/>
            <a:ext cx="2240280" cy="5509200"/>
          </a:xfrm>
        </p:spPr>
        <p:txBody>
          <a:bodyPr/>
          <a:lstStyle/>
          <a:p>
            <a:pPr marL="0" lvl="1" algn="ctr" fontAlgn="t"/>
            <a:r>
              <a:rPr lang="en-US" sz="2000" b="1" u="sng" dirty="0">
                <a:latin typeface="Times New Roman" panose="02020603050405020304" pitchFamily="18" charset="0"/>
                <a:cs typeface="Times New Roman" panose="02020603050405020304" pitchFamily="18" charset="0"/>
              </a:rPr>
              <a:t>JAN 4 to JUNE </a:t>
            </a:r>
          </a:p>
          <a:p>
            <a:pPr marL="0" lvl="1" algn="ctr" fontAlgn="t"/>
            <a:r>
              <a:rPr lang="en-US" sz="2000" b="1" u="sng" dirty="0">
                <a:latin typeface="Times New Roman" panose="02020603050405020304" pitchFamily="18" charset="0"/>
                <a:cs typeface="Times New Roman" panose="02020603050405020304" pitchFamily="18" charset="0"/>
              </a:rPr>
              <a:t>(Last Day of School </a:t>
            </a:r>
            <a:endParaRPr lang="en-US" sz="2000" b="1" u="sng" dirty="0">
              <a:solidFill>
                <a:srgbClr val="0070C0"/>
              </a:solidFill>
              <a:latin typeface="Times New Roman" panose="02020603050405020304" pitchFamily="18" charset="0"/>
              <a:cs typeface="Times New Roman" panose="02020603050405020304" pitchFamily="18" charset="0"/>
            </a:endParaRPr>
          </a:p>
          <a:p>
            <a:pPr marL="0" lvl="1" algn="ctr" fontAlgn="t"/>
            <a:endParaRPr lang="en-US" sz="2000" b="1" u="sng" dirty="0">
              <a:latin typeface="Times New Roman" panose="02020603050405020304" pitchFamily="18" charset="0"/>
              <a:cs typeface="Times New Roman" panose="02020603050405020304" pitchFamily="18" charset="0"/>
            </a:endParaRPr>
          </a:p>
          <a:p>
            <a:pPr marL="0" lvl="1" algn="ctr" fontAlgn="t"/>
            <a:endParaRPr lang="en-US" sz="2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MAY 1</a:t>
            </a: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MAY 9</a:t>
            </a: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MAY 11</a:t>
            </a:r>
          </a:p>
          <a:p>
            <a:pPr algn="ctr"/>
            <a:endParaRPr lang="en-US" sz="2000" b="1" u="sng" dirty="0">
              <a:latin typeface="Times New Roman" panose="02020603050405020304" pitchFamily="18" charset="0"/>
              <a:cs typeface="Times New Roman" panose="02020603050405020304" pitchFamily="18" charset="0"/>
            </a:endParaRPr>
          </a:p>
          <a:p>
            <a:endParaRPr lang="en-US" dirty="0"/>
          </a:p>
        </p:txBody>
      </p:sp>
      <p:sp>
        <p:nvSpPr>
          <p:cNvPr id="4" name="Content Placeholder 3">
            <a:extLst>
              <a:ext uri="{FF2B5EF4-FFF2-40B4-BE49-F238E27FC236}">
                <a16:creationId xmlns:a16="http://schemas.microsoft.com/office/drawing/2014/main" id="{7ACB170F-5F1F-4736-8A7D-501FB501F291}"/>
              </a:ext>
            </a:extLst>
          </p:cNvPr>
          <p:cNvSpPr>
            <a:spLocks noGrp="1"/>
          </p:cNvSpPr>
          <p:nvPr>
            <p:ph sz="half" idx="3"/>
          </p:nvPr>
        </p:nvSpPr>
        <p:spPr>
          <a:xfrm>
            <a:off x="2971800" y="1090833"/>
            <a:ext cx="6477000" cy="2154436"/>
          </a:xfrm>
        </p:spPr>
        <p:txBody>
          <a:bodyPr/>
          <a:lstStyle/>
          <a:p>
            <a:pPr fontAlgn="t"/>
            <a:r>
              <a:rPr lang="en-US" sz="2000" b="1" u="sng" dirty="0">
                <a:latin typeface="Times New Roman" panose="02020603050405020304" pitchFamily="18" charset="0"/>
                <a:cs typeface="Times New Roman" panose="02020603050405020304" pitchFamily="18" charset="0"/>
              </a:rPr>
              <a:t>ADMISSION OF ELECTORS AT PUBLIC HIGH SCHOOLS</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Hold one registration  session at each public high school in town. </a:t>
            </a:r>
          </a:p>
          <a:p>
            <a:endParaRPr lang="en-US" sz="2000" u="sng"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LAST DAY - CVR NOTICE -- CANVASS</a:t>
            </a:r>
            <a:endParaRPr lang="en-US" sz="2000" b="1"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Last day to send Notice of Confirmation of Voting Residence to electors on the basis of the canvass. </a:t>
            </a:r>
            <a:endParaRPr lang="en-US" dirty="0"/>
          </a:p>
        </p:txBody>
      </p:sp>
      <p:sp>
        <p:nvSpPr>
          <p:cNvPr id="5" name="Slide Number Placeholder 4">
            <a:extLst>
              <a:ext uri="{FF2B5EF4-FFF2-40B4-BE49-F238E27FC236}">
                <a16:creationId xmlns:a16="http://schemas.microsoft.com/office/drawing/2014/main" id="{22144007-6BF1-463C-8A24-0ABB3C136DF7}"/>
              </a:ext>
            </a:extLst>
          </p:cNvPr>
          <p:cNvSpPr>
            <a:spLocks noGrp="1"/>
          </p:cNvSpPr>
          <p:nvPr>
            <p:ph type="sldNum" sz="quarter" idx="7"/>
          </p:nvPr>
        </p:nvSpPr>
        <p:spPr/>
        <p:txBody>
          <a:bodyPr/>
          <a:lstStyle/>
          <a:p>
            <a:fld id="{B6F15528-21DE-4FAA-801E-634DDDAF4B2B}" type="slidenum">
              <a:rPr lang="en-US" smtClean="0"/>
              <a:t>3</a:t>
            </a:fld>
            <a:endParaRPr lang="en-US"/>
          </a:p>
        </p:txBody>
      </p:sp>
      <p:sp>
        <p:nvSpPr>
          <p:cNvPr id="7" name="TextBox 6">
            <a:extLst>
              <a:ext uri="{FF2B5EF4-FFF2-40B4-BE49-F238E27FC236}">
                <a16:creationId xmlns:a16="http://schemas.microsoft.com/office/drawing/2014/main" id="{C2D37284-993A-4663-9757-89CD7A150D56}"/>
              </a:ext>
            </a:extLst>
          </p:cNvPr>
          <p:cNvSpPr txBox="1"/>
          <p:nvPr/>
        </p:nvSpPr>
        <p:spPr>
          <a:xfrm>
            <a:off x="1623060" y="3507724"/>
            <a:ext cx="7345680" cy="646331"/>
          </a:xfrm>
          <a:prstGeom prst="rect">
            <a:avLst/>
          </a:prstGeom>
          <a:noFill/>
        </p:spPr>
        <p:txBody>
          <a:bodyPr wrap="square">
            <a:spAutoFit/>
          </a:bodyPr>
          <a:lstStyle/>
          <a:p>
            <a:r>
              <a:rPr lang="en-US" sz="3600" b="1" u="sng" dirty="0">
                <a:latin typeface="Times New Roman" panose="02020603050405020304" pitchFamily="18" charset="0"/>
                <a:cs typeface="Times New Roman" panose="02020603050405020304" pitchFamily="18" charset="0"/>
              </a:rPr>
              <a:t>PREP  FOR </a:t>
            </a:r>
            <a:r>
              <a:rPr lang="en-US" sz="2000" b="1" u="sng" dirty="0">
                <a:latin typeface="Times New Roman" panose="02020603050405020304" pitchFamily="18" charset="0"/>
                <a:cs typeface="Times New Roman" panose="02020603050405020304" pitchFamily="18" charset="0"/>
              </a:rPr>
              <a:t>AUGUST 9 </a:t>
            </a:r>
            <a:r>
              <a:rPr lang="en-US" sz="3600" b="1" u="sng" dirty="0">
                <a:latin typeface="Times New Roman" panose="02020603050405020304" pitchFamily="18" charset="0"/>
                <a:cs typeface="Times New Roman" panose="02020603050405020304" pitchFamily="18" charset="0"/>
              </a:rPr>
              <a:t>PRIMARY</a:t>
            </a:r>
            <a:endParaRPr lang="en-US" sz="3600" dirty="0"/>
          </a:p>
        </p:txBody>
      </p:sp>
      <p:sp>
        <p:nvSpPr>
          <p:cNvPr id="9" name="TextBox 8">
            <a:extLst>
              <a:ext uri="{FF2B5EF4-FFF2-40B4-BE49-F238E27FC236}">
                <a16:creationId xmlns:a16="http://schemas.microsoft.com/office/drawing/2014/main" id="{46130160-30BE-4B70-8E64-5A5C832B63D2}"/>
              </a:ext>
            </a:extLst>
          </p:cNvPr>
          <p:cNvSpPr txBox="1"/>
          <p:nvPr/>
        </p:nvSpPr>
        <p:spPr>
          <a:xfrm>
            <a:off x="2743200" y="4429891"/>
            <a:ext cx="6812280" cy="2246769"/>
          </a:xfrm>
          <a:prstGeom prst="rect">
            <a:avLst/>
          </a:prstGeom>
          <a:noFill/>
        </p:spPr>
        <p:txBody>
          <a:bodyPr wrap="square">
            <a:spAutoFit/>
          </a:bodyPr>
          <a:lstStyle/>
          <a:p>
            <a:r>
              <a:rPr lang="en-US" sz="2000" b="1" u="sng" dirty="0">
                <a:latin typeface="Times New Roman" panose="02020603050405020304" pitchFamily="18" charset="0"/>
                <a:cs typeface="Times New Roman" panose="02020603050405020304" pitchFamily="18" charset="0"/>
              </a:rPr>
              <a:t>DEADLINE - PARTY TRANSFER </a:t>
            </a:r>
            <a:r>
              <a:rPr lang="en-US" sz="2000" dirty="0">
                <a:latin typeface="Times New Roman" panose="02020603050405020304" pitchFamily="18" charset="0"/>
                <a:cs typeface="Times New Roman" panose="02020603050405020304" pitchFamily="18" charset="0"/>
              </a:rPr>
              <a:t>Last day </a:t>
            </a:r>
            <a:r>
              <a:rPr lang="en-US" sz="2000" b="1" u="sng" dirty="0">
                <a:latin typeface="Times New Roman" panose="02020603050405020304" pitchFamily="18" charset="0"/>
                <a:cs typeface="Times New Roman" panose="02020603050405020304" pitchFamily="18" charset="0"/>
              </a:rPr>
              <a:t>enrolled</a:t>
            </a:r>
            <a:r>
              <a:rPr lang="en-US" sz="2000" dirty="0">
                <a:latin typeface="Times New Roman" panose="02020603050405020304" pitchFamily="18" charset="0"/>
                <a:cs typeface="Times New Roman" panose="02020603050405020304" pitchFamily="18" charset="0"/>
              </a:rPr>
              <a:t> elector can transfer from one party to another &amp; be eligible to vote in their new party’s primary Aug 9</a:t>
            </a:r>
            <a:r>
              <a:rPr lang="en-US" sz="2000" baseline="30000" dirty="0">
                <a:latin typeface="Times New Roman" panose="02020603050405020304" pitchFamily="18" charset="0"/>
                <a:cs typeface="Times New Roman" panose="02020603050405020304" pitchFamily="18" charset="0"/>
              </a:rPr>
              <a:t>th</a:t>
            </a:r>
          </a:p>
          <a:p>
            <a:endParaRPr lang="en-US" sz="2000"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POLLING PLACE -- ADJACENT DISTRICT </a:t>
            </a:r>
            <a:r>
              <a:rPr lang="en-US" sz="2000" dirty="0">
                <a:latin typeface="Times New Roman" panose="02020603050405020304" pitchFamily="18" charset="0"/>
                <a:cs typeface="Times New Roman" panose="02020603050405020304" pitchFamily="18" charset="0"/>
              </a:rPr>
              <a:t>Last day for ROVs, when necessary, to designate to the TC a polling place in an adjacent voting district for the Aug. 9th primary. </a:t>
            </a:r>
          </a:p>
        </p:txBody>
      </p:sp>
    </p:spTree>
    <p:extLst>
      <p:ext uri="{BB962C8B-B14F-4D97-AF65-F5344CB8AC3E}">
        <p14:creationId xmlns:p14="http://schemas.microsoft.com/office/powerpoint/2010/main" val="31517223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D23A6-E4BD-44FC-89FA-77234FE1FF74}"/>
              </a:ext>
            </a:extLst>
          </p:cNvPr>
          <p:cNvSpPr>
            <a:spLocks noGrp="1"/>
          </p:cNvSpPr>
          <p:nvPr>
            <p:ph type="title"/>
          </p:nvPr>
        </p:nvSpPr>
        <p:spPr>
          <a:xfrm>
            <a:off x="502920" y="267070"/>
            <a:ext cx="9052560" cy="553998"/>
          </a:xfrm>
        </p:spPr>
        <p:txBody>
          <a:bodyPr/>
          <a:lstStyle/>
          <a:p>
            <a:pPr algn="ctr"/>
            <a:r>
              <a:rPr lang="en-US" sz="2000" b="1" u="sng" dirty="0">
                <a:latin typeface="Times New Roman" panose="02020603050405020304" pitchFamily="18" charset="0"/>
                <a:cs typeface="Times New Roman" panose="02020603050405020304" pitchFamily="18" charset="0"/>
              </a:rPr>
              <a:t>CLOSE OF POLLS </a:t>
            </a:r>
            <a:r>
              <a:rPr lang="en-US" sz="3600" b="1" u="sng" dirty="0">
                <a:latin typeface="Times New Roman" panose="02020603050405020304" pitchFamily="18" charset="0"/>
                <a:cs typeface="Times New Roman" panose="02020603050405020304" pitchFamily="18" charset="0"/>
              </a:rPr>
              <a:t>ELECTION DAY</a:t>
            </a:r>
            <a:endParaRPr lang="en-US" sz="3600" dirty="0"/>
          </a:p>
        </p:txBody>
      </p:sp>
      <p:sp>
        <p:nvSpPr>
          <p:cNvPr id="3" name="Content Placeholder 2">
            <a:extLst>
              <a:ext uri="{FF2B5EF4-FFF2-40B4-BE49-F238E27FC236}">
                <a16:creationId xmlns:a16="http://schemas.microsoft.com/office/drawing/2014/main" id="{B903161D-ACA2-4747-87E0-6B0DF67C4CC0}"/>
              </a:ext>
            </a:extLst>
          </p:cNvPr>
          <p:cNvSpPr>
            <a:spLocks noGrp="1"/>
          </p:cNvSpPr>
          <p:nvPr>
            <p:ph sz="half" idx="2"/>
          </p:nvPr>
        </p:nvSpPr>
        <p:spPr>
          <a:xfrm>
            <a:off x="279896" y="1637371"/>
            <a:ext cx="2316480" cy="1969770"/>
          </a:xfrm>
        </p:spPr>
        <p:txBody>
          <a:bodyPr/>
          <a:lstStyle/>
          <a:p>
            <a:pPr algn="ctr"/>
            <a:r>
              <a:rPr lang="en-US" sz="2000" b="1" u="sng" spc="-5" dirty="0">
                <a:latin typeface="Times New Roman" panose="02020603050405020304" pitchFamily="18" charset="0"/>
                <a:cs typeface="Times New Roman" panose="02020603050405020304" pitchFamily="18" charset="0"/>
              </a:rPr>
              <a:t>NOV 8</a:t>
            </a:r>
            <a:endParaRPr lang="en-US" sz="2000" b="1" u="sng" spc="-5" dirty="0">
              <a:uFill>
                <a:solidFill>
                  <a:srgbClr val="000000"/>
                </a:solidFill>
              </a:uFill>
              <a:latin typeface="Times New Roman" panose="02020603050405020304" pitchFamily="18" charset="0"/>
              <a:cs typeface="Times New Roman" panose="02020603050405020304" pitchFamily="18" charset="0"/>
            </a:endParaRPr>
          </a:p>
          <a:p>
            <a:endParaRPr lang="en-US" dirty="0"/>
          </a:p>
          <a:p>
            <a:endParaRPr lang="en-US" dirty="0"/>
          </a:p>
          <a:p>
            <a:endParaRPr lang="en-US" dirty="0"/>
          </a:p>
          <a:p>
            <a:endParaRPr lang="en-US" dirty="0"/>
          </a:p>
          <a:p>
            <a:endParaRPr lang="en-US" dirty="0"/>
          </a:p>
          <a:p>
            <a:endParaRPr lang="en-US" dirty="0"/>
          </a:p>
        </p:txBody>
      </p:sp>
      <p:sp>
        <p:nvSpPr>
          <p:cNvPr id="4" name="Content Placeholder 3">
            <a:extLst>
              <a:ext uri="{FF2B5EF4-FFF2-40B4-BE49-F238E27FC236}">
                <a16:creationId xmlns:a16="http://schemas.microsoft.com/office/drawing/2014/main" id="{311DB1F6-5A88-4036-9BD4-1D327A120288}"/>
              </a:ext>
            </a:extLst>
          </p:cNvPr>
          <p:cNvSpPr>
            <a:spLocks noGrp="1"/>
          </p:cNvSpPr>
          <p:nvPr>
            <p:ph sz="half" idx="3"/>
          </p:nvPr>
        </p:nvSpPr>
        <p:spPr>
          <a:xfrm>
            <a:off x="2590800" y="1600200"/>
            <a:ext cx="6736080" cy="4308872"/>
          </a:xfrm>
        </p:spPr>
        <p:txBody>
          <a:bodyPr/>
          <a:lstStyle/>
          <a:p>
            <a:r>
              <a:rPr lang="en-US" sz="2000" b="1" u="sng" dirty="0">
                <a:latin typeface="Times New Roman" panose="02020603050405020304" pitchFamily="18" charset="0"/>
                <a:cs typeface="Times New Roman" panose="02020603050405020304" pitchFamily="18" charset="0"/>
              </a:rPr>
              <a:t>AFTER CLOSE OF POLLS </a:t>
            </a:r>
            <a:r>
              <a:rPr lang="en-US" sz="2000" dirty="0">
                <a:latin typeface="Times New Roman" panose="02020603050405020304" pitchFamily="18" charset="0"/>
                <a:cs typeface="Times New Roman" panose="02020603050405020304" pitchFamily="18" charset="0"/>
              </a:rPr>
              <a:t>Checkers deliver to moderator a certificate in duplicate, stating # of names on registry list &amp; # checked as having voted. Names of persons requesting a challenged ballot are crossed off registry list and added at end of list. </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ROVs at the polls must add their certificate to the check-list. Moderator must lock duplicate copy of moderator's return with ballots. </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If central counting of ABs, the head moderator shall add the results from the voting machines (on each polling place moderator's returns) to the absentee count recorded on the central counting moderator's return for the corresponding voting district. </a:t>
            </a:r>
          </a:p>
        </p:txBody>
      </p:sp>
      <p:sp>
        <p:nvSpPr>
          <p:cNvPr id="5" name="Slide Number Placeholder 4">
            <a:extLst>
              <a:ext uri="{FF2B5EF4-FFF2-40B4-BE49-F238E27FC236}">
                <a16:creationId xmlns:a16="http://schemas.microsoft.com/office/drawing/2014/main" id="{4899DBC6-84D1-4F47-8B68-1FB5296F88B2}"/>
              </a:ext>
            </a:extLst>
          </p:cNvPr>
          <p:cNvSpPr>
            <a:spLocks noGrp="1"/>
          </p:cNvSpPr>
          <p:nvPr>
            <p:ph type="sldNum" sz="quarter" idx="7"/>
          </p:nvPr>
        </p:nvSpPr>
        <p:spPr/>
        <p:txBody>
          <a:bodyPr/>
          <a:lstStyle/>
          <a:p>
            <a:fld id="{B6F15528-21DE-4FAA-801E-634DDDAF4B2B}" type="slidenum">
              <a:rPr lang="en-US" smtClean="0"/>
              <a:t>30</a:t>
            </a:fld>
            <a:endParaRPr lang="en-US"/>
          </a:p>
        </p:txBody>
      </p:sp>
    </p:spTree>
    <p:extLst>
      <p:ext uri="{BB962C8B-B14F-4D97-AF65-F5344CB8AC3E}">
        <p14:creationId xmlns:p14="http://schemas.microsoft.com/office/powerpoint/2010/main" val="1147774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D23A6-E4BD-44FC-89FA-77234FE1FF74}"/>
              </a:ext>
            </a:extLst>
          </p:cNvPr>
          <p:cNvSpPr>
            <a:spLocks noGrp="1"/>
          </p:cNvSpPr>
          <p:nvPr>
            <p:ph type="title"/>
          </p:nvPr>
        </p:nvSpPr>
        <p:spPr>
          <a:xfrm>
            <a:off x="502920" y="267070"/>
            <a:ext cx="9052560" cy="553998"/>
          </a:xfrm>
        </p:spPr>
        <p:txBody>
          <a:bodyPr/>
          <a:lstStyle/>
          <a:p>
            <a:pPr algn="ctr"/>
            <a:r>
              <a:rPr lang="en-US" sz="2000" b="1" u="sng" dirty="0">
                <a:latin typeface="Times New Roman" panose="02020603050405020304" pitchFamily="18" charset="0"/>
                <a:cs typeface="Times New Roman" panose="02020603050405020304" pitchFamily="18" charset="0"/>
              </a:rPr>
              <a:t>POLLS CLOSED </a:t>
            </a:r>
            <a:r>
              <a:rPr lang="en-US" sz="3600" b="1" u="sng" dirty="0">
                <a:latin typeface="Times New Roman" panose="02020603050405020304" pitchFamily="18" charset="0"/>
                <a:cs typeface="Times New Roman" panose="02020603050405020304" pitchFamily="18" charset="0"/>
              </a:rPr>
              <a:t>ELECTION</a:t>
            </a:r>
            <a:endParaRPr lang="en-US" sz="3600" dirty="0"/>
          </a:p>
        </p:txBody>
      </p:sp>
      <p:sp>
        <p:nvSpPr>
          <p:cNvPr id="3" name="Content Placeholder 2">
            <a:extLst>
              <a:ext uri="{FF2B5EF4-FFF2-40B4-BE49-F238E27FC236}">
                <a16:creationId xmlns:a16="http://schemas.microsoft.com/office/drawing/2014/main" id="{B903161D-ACA2-4747-87E0-6B0DF67C4CC0}"/>
              </a:ext>
            </a:extLst>
          </p:cNvPr>
          <p:cNvSpPr>
            <a:spLocks noGrp="1"/>
          </p:cNvSpPr>
          <p:nvPr>
            <p:ph sz="half" idx="2"/>
          </p:nvPr>
        </p:nvSpPr>
        <p:spPr>
          <a:xfrm>
            <a:off x="367990" y="1187605"/>
            <a:ext cx="2316480" cy="5693866"/>
          </a:xfrm>
        </p:spPr>
        <p:txBody>
          <a:bodyPr/>
          <a:lstStyle/>
          <a:p>
            <a:pPr algn="ctr"/>
            <a:r>
              <a:rPr lang="en-US" sz="2000" b="1" u="sng" spc="-5" dirty="0">
                <a:latin typeface="Times New Roman" panose="02020603050405020304" pitchFamily="18" charset="0"/>
                <a:cs typeface="Times New Roman" panose="02020603050405020304" pitchFamily="18" charset="0"/>
              </a:rPr>
              <a:t>NOV 8</a:t>
            </a:r>
            <a:endParaRPr lang="en-US" sz="2000" b="1" u="sng" dirty="0">
              <a:latin typeface="Times New Roman" panose="02020603050405020304" pitchFamily="18" charset="0"/>
              <a:cs typeface="Times New Roman" panose="02020603050405020304" pitchFamily="18" charset="0"/>
            </a:endParaRPr>
          </a:p>
          <a:p>
            <a:pPr algn="ctr"/>
            <a:r>
              <a:rPr lang="en-US" sz="2000" dirty="0">
                <a:latin typeface="Times New Roman" panose="02020603050405020304" pitchFamily="18" charset="0"/>
                <a:cs typeface="Times New Roman" panose="02020603050405020304" pitchFamily="18" charset="0"/>
              </a:rPr>
              <a:t>By Midnight</a:t>
            </a:r>
          </a:p>
          <a:p>
            <a:pPr algn="ctr"/>
            <a:r>
              <a:rPr lang="en-US" sz="2000" dirty="0">
                <a:latin typeface="Times New Roman" panose="02020603050405020304" pitchFamily="18" charset="0"/>
                <a:cs typeface="Times New Roman" panose="02020603050405020304" pitchFamily="18" charset="0"/>
              </a:rPr>
              <a:t>Head Moderator</a:t>
            </a:r>
          </a:p>
          <a:p>
            <a:pPr algn="ctr"/>
            <a:endParaRPr lang="en-US" sz="2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NOV 9 to DEC 31</a:t>
            </a:r>
            <a:endParaRPr lang="en-US" sz="2000" b="1" u="sng" dirty="0">
              <a:solidFill>
                <a:srgbClr val="0070C0"/>
              </a:solidFill>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endParaRPr lang="en-US" sz="1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NOV 10</a:t>
            </a:r>
          </a:p>
          <a:p>
            <a:pPr algn="ctr"/>
            <a:r>
              <a:rPr lang="en-US" sz="2000" dirty="0">
                <a:solidFill>
                  <a:schemeClr val="tx1"/>
                </a:solidFill>
                <a:latin typeface="Times New Roman" panose="02020603050405020304" pitchFamily="18" charset="0"/>
                <a:cs typeface="Times New Roman" panose="02020603050405020304" pitchFamily="18" charset="0"/>
              </a:rPr>
              <a:t>8 PM </a:t>
            </a:r>
          </a:p>
          <a:p>
            <a:pPr algn="ctr"/>
            <a:r>
              <a:rPr lang="en-US" sz="2000" dirty="0">
                <a:latin typeface="Times New Roman" panose="02020603050405020304" pitchFamily="18" charset="0"/>
                <a:cs typeface="Times New Roman" panose="02020603050405020304" pitchFamily="18" charset="0"/>
              </a:rPr>
              <a:t>Head Moderator</a:t>
            </a:r>
          </a:p>
          <a:p>
            <a:pPr algn="ctr" fontAlgn="t"/>
            <a:endParaRPr lang="en-US" sz="2000" b="1" u="sng" dirty="0">
              <a:latin typeface="Times New Roman" panose="02020603050405020304" pitchFamily="18" charset="0"/>
              <a:cs typeface="Times New Roman" panose="02020603050405020304" pitchFamily="18" charset="0"/>
            </a:endParaRPr>
          </a:p>
          <a:p>
            <a:pPr algn="ctr" fontAlgn="t"/>
            <a:r>
              <a:rPr lang="en-US" sz="2000" b="1" u="sng" dirty="0">
                <a:latin typeface="Times New Roman" panose="02020603050405020304" pitchFamily="18" charset="0"/>
                <a:cs typeface="Times New Roman" panose="02020603050405020304" pitchFamily="18" charset="0"/>
              </a:rPr>
              <a:t>NOV 10</a:t>
            </a:r>
          </a:p>
          <a:p>
            <a:pPr algn="ctr"/>
            <a:r>
              <a:rPr lang="en-US" sz="2000" b="1" dirty="0">
                <a:latin typeface="Times New Roman" panose="02020603050405020304" pitchFamily="18" charset="0"/>
                <a:cs typeface="Times New Roman" panose="02020603050405020304" pitchFamily="18" charset="0"/>
              </a:rPr>
              <a:t>By 8 p.m.</a:t>
            </a:r>
          </a:p>
          <a:p>
            <a:pPr algn="ctr"/>
            <a:endParaRPr lang="en-US" sz="2000" dirty="0">
              <a:solidFill>
                <a:schemeClr val="tx1"/>
              </a:solidFill>
              <a:latin typeface="Times New Roman" panose="02020603050405020304" pitchFamily="18" charset="0"/>
              <a:cs typeface="Times New Roman" panose="02020603050405020304" pitchFamily="18" charset="0"/>
            </a:endParaRPr>
          </a:p>
          <a:p>
            <a:pPr algn="ctr"/>
            <a:endParaRPr lang="en-US" sz="2000" dirty="0">
              <a:solidFill>
                <a:schemeClr val="tx1"/>
              </a:solidFill>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NOV 11 </a:t>
            </a:r>
          </a:p>
          <a:p>
            <a:pPr algn="ctr"/>
            <a:r>
              <a:rPr lang="en-US" sz="2000" b="1" dirty="0">
                <a:latin typeface="Times New Roman" panose="02020603050405020304" pitchFamily="18" charset="0"/>
                <a:cs typeface="Times New Roman" panose="02020603050405020304" pitchFamily="18" charset="0"/>
              </a:rPr>
              <a:t>By 9 a.m.</a:t>
            </a:r>
          </a:p>
          <a:p>
            <a:pPr algn="ctr"/>
            <a:endParaRPr lang="en-US" sz="2000" dirty="0">
              <a:solidFill>
                <a:schemeClr val="tx1"/>
              </a:solidFill>
              <a:latin typeface="Times New Roman" panose="02020603050405020304" pitchFamily="18" charset="0"/>
              <a:cs typeface="Times New Roman" panose="02020603050405020304" pitchFamily="18" charset="0"/>
            </a:endParaRPr>
          </a:p>
          <a:p>
            <a:pPr algn="ctr"/>
            <a:endParaRPr lang="en-US" sz="2000" dirty="0">
              <a:solidFill>
                <a:schemeClr val="tx1"/>
              </a:solidFill>
              <a:latin typeface="Times New Roman" panose="02020603050405020304" pitchFamily="18" charset="0"/>
              <a:cs typeface="Times New Roman" panose="02020603050405020304" pitchFamily="18" charset="0"/>
            </a:endParaRPr>
          </a:p>
        </p:txBody>
      </p:sp>
      <p:sp>
        <p:nvSpPr>
          <p:cNvPr id="4" name="Content Placeholder 3">
            <a:extLst>
              <a:ext uri="{FF2B5EF4-FFF2-40B4-BE49-F238E27FC236}">
                <a16:creationId xmlns:a16="http://schemas.microsoft.com/office/drawing/2014/main" id="{311DB1F6-5A88-4036-9BD4-1D327A120288}"/>
              </a:ext>
            </a:extLst>
          </p:cNvPr>
          <p:cNvSpPr>
            <a:spLocks noGrp="1"/>
          </p:cNvSpPr>
          <p:nvPr>
            <p:ph sz="half" idx="3"/>
          </p:nvPr>
        </p:nvSpPr>
        <p:spPr>
          <a:xfrm>
            <a:off x="2684470" y="1187605"/>
            <a:ext cx="6736080" cy="6155531"/>
          </a:xfrm>
        </p:spPr>
        <p:txBody>
          <a:bodyPr/>
          <a:lstStyle/>
          <a:p>
            <a:r>
              <a:rPr lang="en-US" sz="2000" b="1" u="sng" dirty="0">
                <a:latin typeface="Times New Roman" panose="02020603050405020304" pitchFamily="18" charset="0"/>
                <a:cs typeface="Times New Roman" panose="02020603050405020304" pitchFamily="18" charset="0"/>
              </a:rPr>
              <a:t>FILE PRELIMINARY VOTE TOTALS WITH SOTS </a:t>
            </a:r>
            <a:r>
              <a:rPr lang="en-US" sz="2000" dirty="0">
                <a:latin typeface="Times New Roman" panose="02020603050405020304" pitchFamily="18" charset="0"/>
                <a:cs typeface="Times New Roman" panose="02020603050405020304" pitchFamily="18" charset="0"/>
              </a:rPr>
              <a:t>by electronic means (EMS) Head moderator to file totals from tabulator with SOTS by midnight Election Day.</a:t>
            </a:r>
          </a:p>
          <a:p>
            <a:endParaRPr lang="en-US" sz="2000"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REGISTRATION BY MAIL -- NOTICE OF ACCEPTANCE OR REJECTION TO BE SENT WITHIN 10 DAYS. </a:t>
            </a:r>
          </a:p>
          <a:p>
            <a:endParaRPr lang="en-US" sz="2000"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FILE WITH SOTS - COMPLETE HEAD MOD. RETURN </a:t>
            </a:r>
            <a:r>
              <a:rPr lang="en-US" sz="2000" dirty="0">
                <a:latin typeface="Times New Roman" panose="02020603050405020304" pitchFamily="18" charset="0"/>
                <a:cs typeface="Times New Roman" panose="02020603050405020304" pitchFamily="18" charset="0"/>
              </a:rPr>
              <a:t>by electronic means (EMS) by Nov.10, 8pm.  </a:t>
            </a:r>
          </a:p>
          <a:p>
            <a:endParaRPr lang="en-US" sz="2000" b="1"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HEAD MODERATOR’S RETURN – REVIEW</a:t>
            </a:r>
            <a:r>
              <a:rPr lang="en-US" sz="2000" dirty="0">
                <a:latin typeface="Times New Roman" panose="02020603050405020304" pitchFamily="18" charset="0"/>
                <a:cs typeface="Times New Roman" panose="02020603050405020304" pitchFamily="18" charset="0"/>
              </a:rPr>
              <a:t>. </a:t>
            </a:r>
          </a:p>
          <a:p>
            <a:r>
              <a:rPr lang="en-US" sz="2000" dirty="0">
                <a:latin typeface="Times New Roman" panose="02020603050405020304" pitchFamily="18" charset="0"/>
                <a:cs typeface="Times New Roman" panose="02020603050405020304" pitchFamily="18" charset="0"/>
              </a:rPr>
              <a:t>ROVs provides results of votes cast to TC within 48 hours following the election. </a:t>
            </a:r>
          </a:p>
          <a:p>
            <a:endParaRPr lang="en-US" sz="2000" b="1" u="sng"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IDENTIFY ANY ERROR IN RETURNS</a:t>
            </a:r>
            <a:endParaRPr lang="en-US" sz="2000" b="1" u="sng" dirty="0">
              <a:highlight>
                <a:srgbClr val="FFFF00"/>
              </a:highlight>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Not later than 9 a.m. Nov. 11 the head moderator, ROVs &amp; TC for each town divided into voting districts shall meet to identify any error in the returns filed with the SOTS. </a:t>
            </a:r>
          </a:p>
          <a:p>
            <a:endParaRPr lang="en-US" sz="2000" b="1" u="sng"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4899DBC6-84D1-4F47-8B68-1FB5296F88B2}"/>
              </a:ext>
            </a:extLst>
          </p:cNvPr>
          <p:cNvSpPr>
            <a:spLocks noGrp="1"/>
          </p:cNvSpPr>
          <p:nvPr>
            <p:ph type="sldNum" sz="quarter" idx="7"/>
          </p:nvPr>
        </p:nvSpPr>
        <p:spPr/>
        <p:txBody>
          <a:bodyPr/>
          <a:lstStyle/>
          <a:p>
            <a:fld id="{B6F15528-21DE-4FAA-801E-634DDDAF4B2B}" type="slidenum">
              <a:rPr lang="en-US" smtClean="0"/>
              <a:t>31</a:t>
            </a:fld>
            <a:endParaRPr lang="en-US"/>
          </a:p>
        </p:txBody>
      </p:sp>
    </p:spTree>
    <p:extLst>
      <p:ext uri="{BB962C8B-B14F-4D97-AF65-F5344CB8AC3E}">
        <p14:creationId xmlns:p14="http://schemas.microsoft.com/office/powerpoint/2010/main" val="17795353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737F3-E88D-4883-BBC3-A87B1808807F}"/>
              </a:ext>
            </a:extLst>
          </p:cNvPr>
          <p:cNvSpPr>
            <a:spLocks noGrp="1"/>
          </p:cNvSpPr>
          <p:nvPr>
            <p:ph type="title"/>
          </p:nvPr>
        </p:nvSpPr>
        <p:spPr>
          <a:xfrm>
            <a:off x="476339" y="267070"/>
            <a:ext cx="9052560" cy="553998"/>
          </a:xfrm>
        </p:spPr>
        <p:txBody>
          <a:bodyPr/>
          <a:lstStyle/>
          <a:p>
            <a:pPr algn="ctr"/>
            <a:r>
              <a:rPr lang="en-US" sz="3600" b="1" u="sng" dirty="0">
                <a:latin typeface="Times New Roman" panose="02020603050405020304" pitchFamily="18" charset="0"/>
                <a:cs typeface="Times New Roman" panose="02020603050405020304" pitchFamily="18" charset="0"/>
              </a:rPr>
              <a:t>AFTER ELECTION</a:t>
            </a:r>
          </a:p>
        </p:txBody>
      </p:sp>
      <p:sp>
        <p:nvSpPr>
          <p:cNvPr id="3" name="Content Placeholder 2">
            <a:extLst>
              <a:ext uri="{FF2B5EF4-FFF2-40B4-BE49-F238E27FC236}">
                <a16:creationId xmlns:a16="http://schemas.microsoft.com/office/drawing/2014/main" id="{FBA549EB-F585-4742-90FA-80BBB0F617A8}"/>
              </a:ext>
            </a:extLst>
          </p:cNvPr>
          <p:cNvSpPr>
            <a:spLocks noGrp="1"/>
          </p:cNvSpPr>
          <p:nvPr>
            <p:ph sz="half" idx="2"/>
          </p:nvPr>
        </p:nvSpPr>
        <p:spPr>
          <a:xfrm>
            <a:off x="510354" y="1524000"/>
            <a:ext cx="2545080" cy="3662541"/>
          </a:xfrm>
        </p:spPr>
        <p:txBody>
          <a:bodyPr/>
          <a:lstStyle/>
          <a:p>
            <a:pPr algn="ctr"/>
            <a:r>
              <a:rPr lang="en-US" sz="2000" b="1" u="sng" dirty="0">
                <a:latin typeface="Times New Roman" panose="02020603050405020304" pitchFamily="18" charset="0"/>
                <a:cs typeface="Times New Roman" panose="02020603050405020304" pitchFamily="18" charset="0"/>
              </a:rPr>
              <a:t>NOV 11</a:t>
            </a:r>
          </a:p>
          <a:p>
            <a:pPr algn="ctr"/>
            <a:r>
              <a:rPr lang="en-US" sz="2000" dirty="0">
                <a:solidFill>
                  <a:schemeClr val="tx1"/>
                </a:solidFill>
                <a:latin typeface="Times New Roman" panose="02020603050405020304" pitchFamily="18" charset="0"/>
                <a:cs typeface="Times New Roman" panose="02020603050405020304" pitchFamily="18" charset="0"/>
              </a:rPr>
              <a:t>8 PM </a:t>
            </a:r>
          </a:p>
          <a:p>
            <a:pPr algn="ctr"/>
            <a:r>
              <a:rPr lang="en-US" sz="2000" dirty="0">
                <a:latin typeface="Times New Roman" panose="02020603050405020304" pitchFamily="18" charset="0"/>
                <a:cs typeface="Times New Roman" panose="02020603050405020304" pitchFamily="18" charset="0"/>
              </a:rPr>
              <a:t>Head Moderator</a:t>
            </a:r>
          </a:p>
          <a:p>
            <a:pPr fontAlgn="t"/>
            <a:endParaRPr lang="en-US" sz="2000"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NOV 14 </a:t>
            </a:r>
          </a:p>
          <a:p>
            <a:pPr algn="ctr"/>
            <a:r>
              <a:rPr lang="en-US" sz="2000" dirty="0">
                <a:latin typeface="Times New Roman" panose="02020603050405020304" pitchFamily="18" charset="0"/>
                <a:cs typeface="Times New Roman" panose="02020603050405020304" pitchFamily="18" charset="0"/>
              </a:rPr>
              <a:t>By 1 p.m.</a:t>
            </a:r>
          </a:p>
          <a:p>
            <a:pPr algn="ctr"/>
            <a:r>
              <a:rPr lang="en-US" sz="2000" dirty="0">
                <a:latin typeface="Times New Roman" panose="02020603050405020304" pitchFamily="18" charset="0"/>
                <a:cs typeface="Times New Roman" panose="02020603050405020304" pitchFamily="18" charset="0"/>
              </a:rPr>
              <a:t>Head Moderator</a:t>
            </a:r>
          </a:p>
          <a:p>
            <a:endParaRPr lang="en-US" sz="2000" dirty="0"/>
          </a:p>
          <a:p>
            <a:endParaRPr lang="en-US" dirty="0"/>
          </a:p>
        </p:txBody>
      </p:sp>
      <p:sp>
        <p:nvSpPr>
          <p:cNvPr id="4" name="Content Placeholder 3">
            <a:extLst>
              <a:ext uri="{FF2B5EF4-FFF2-40B4-BE49-F238E27FC236}">
                <a16:creationId xmlns:a16="http://schemas.microsoft.com/office/drawing/2014/main" id="{2EA1CE27-BDD0-48D0-8A25-7C34A7CCE1B9}"/>
              </a:ext>
            </a:extLst>
          </p:cNvPr>
          <p:cNvSpPr>
            <a:spLocks noGrp="1"/>
          </p:cNvSpPr>
          <p:nvPr>
            <p:ph sz="half" idx="3"/>
          </p:nvPr>
        </p:nvSpPr>
        <p:spPr>
          <a:xfrm>
            <a:off x="3048000" y="1219200"/>
            <a:ext cx="6507480" cy="4185761"/>
          </a:xfrm>
        </p:spPr>
        <p:txBody>
          <a:bodyPr/>
          <a:lstStyle/>
          <a:p>
            <a:endParaRPr lang="en-US" sz="2000" b="1" u="sng"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DELIVER ORIGINAL HEAD MOD. RETURN TO SOTS </a:t>
            </a:r>
            <a:r>
              <a:rPr lang="en-US" sz="2000" dirty="0">
                <a:latin typeface="Times New Roman" panose="02020603050405020304" pitchFamily="18" charset="0"/>
                <a:cs typeface="Times New Roman" panose="02020603050405020304" pitchFamily="18" charset="0"/>
              </a:rPr>
              <a:t>by Nov. 11</a:t>
            </a:r>
            <a:r>
              <a:rPr lang="en-US" sz="2000" baseline="30000" dirty="0">
                <a:latin typeface="Times New Roman" panose="02020603050405020304" pitchFamily="18" charset="0"/>
                <a:cs typeface="Times New Roman" panose="02020603050405020304" pitchFamily="18" charset="0"/>
              </a:rPr>
              <a:t>th</a:t>
            </a:r>
            <a:r>
              <a:rPr lang="en-US" sz="2000" dirty="0">
                <a:latin typeface="Times New Roman" panose="02020603050405020304" pitchFamily="18" charset="0"/>
                <a:cs typeface="Times New Roman" panose="02020603050405020304" pitchFamily="18" charset="0"/>
              </a:rPr>
              <a:t> 8pm. (sealed &amp; delivered by head moderator)</a:t>
            </a:r>
          </a:p>
          <a:p>
            <a:endParaRPr lang="en-US" sz="2000"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Deliver to </a:t>
            </a:r>
            <a:r>
              <a:rPr lang="en-US" sz="2000" b="1" u="sng" dirty="0">
                <a:solidFill>
                  <a:schemeClr val="tx1"/>
                </a:solidFill>
                <a:latin typeface="Times New Roman" panose="02020603050405020304" pitchFamily="18" charset="0"/>
                <a:cs typeface="Times New Roman" panose="02020603050405020304" pitchFamily="18" charset="0"/>
              </a:rPr>
              <a:t>TC </a:t>
            </a:r>
            <a:r>
              <a:rPr lang="en-US" sz="2000" dirty="0">
                <a:solidFill>
                  <a:schemeClr val="tx1"/>
                </a:solidFill>
                <a:latin typeface="Times New Roman" panose="02020603050405020304" pitchFamily="18" charset="0"/>
                <a:cs typeface="Times New Roman" panose="02020603050405020304" pitchFamily="18" charset="0"/>
              </a:rPr>
              <a:t>certified check list and a </a:t>
            </a:r>
            <a:r>
              <a:rPr lang="en-US" sz="2000" dirty="0">
                <a:latin typeface="Times New Roman" panose="02020603050405020304" pitchFamily="18" charset="0"/>
                <a:cs typeface="Times New Roman" panose="02020603050405020304" pitchFamily="18" charset="0"/>
              </a:rPr>
              <a:t>copy of the certificate of votes cast for candidates.</a:t>
            </a: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r>
              <a:rPr lang="en-US" sz="2000" b="1" u="sng" dirty="0">
                <a:solidFill>
                  <a:schemeClr val="tx1"/>
                </a:solidFill>
                <a:latin typeface="Times New Roman" panose="02020603050405020304" pitchFamily="18" charset="0"/>
                <a:cs typeface="Times New Roman" panose="02020603050405020304" pitchFamily="18" charset="0"/>
              </a:rPr>
              <a:t>FINAL DAY TO FILE AN AMENDED RETURN TO SOTS </a:t>
            </a:r>
            <a:r>
              <a:rPr lang="en-US" sz="2000" dirty="0">
                <a:solidFill>
                  <a:schemeClr val="tx1"/>
                </a:solidFill>
                <a:latin typeface="Times New Roman" panose="02020603050405020304" pitchFamily="18" charset="0"/>
                <a:cs typeface="Times New Roman" panose="02020603050405020304" pitchFamily="18" charset="0"/>
              </a:rPr>
              <a:t> If an error is identified, it must be corrected &amp; an amended Head Moderator’s Return is to be filed with the SOTS no later than 1p.m. on Nov 14. Copy to be given to ROV &amp; TC</a:t>
            </a:r>
          </a:p>
          <a:p>
            <a:endParaRPr lang="en-US" sz="1400" dirty="0">
              <a:latin typeface="Times New Roman" panose="02020603050405020304" pitchFamily="18" charset="0"/>
              <a:cs typeface="Times New Roman" panose="02020603050405020304" pitchFamily="18" charset="0"/>
            </a:endParaRPr>
          </a:p>
          <a:p>
            <a:endParaRPr lang="en-US" dirty="0"/>
          </a:p>
        </p:txBody>
      </p:sp>
      <p:sp>
        <p:nvSpPr>
          <p:cNvPr id="5" name="Slide Number Placeholder 4">
            <a:extLst>
              <a:ext uri="{FF2B5EF4-FFF2-40B4-BE49-F238E27FC236}">
                <a16:creationId xmlns:a16="http://schemas.microsoft.com/office/drawing/2014/main" id="{39DD5589-556B-4113-8D33-A96ECCD4E1EA}"/>
              </a:ext>
            </a:extLst>
          </p:cNvPr>
          <p:cNvSpPr>
            <a:spLocks noGrp="1"/>
          </p:cNvSpPr>
          <p:nvPr>
            <p:ph type="sldNum" sz="quarter" idx="7"/>
          </p:nvPr>
        </p:nvSpPr>
        <p:spPr/>
        <p:txBody>
          <a:bodyPr/>
          <a:lstStyle/>
          <a:p>
            <a:fld id="{B6F15528-21DE-4FAA-801E-634DDDAF4B2B}" type="slidenum">
              <a:rPr lang="en-US" smtClean="0"/>
              <a:t>32</a:t>
            </a:fld>
            <a:endParaRPr lang="en-US"/>
          </a:p>
        </p:txBody>
      </p:sp>
    </p:spTree>
    <p:extLst>
      <p:ext uri="{BB962C8B-B14F-4D97-AF65-F5344CB8AC3E}">
        <p14:creationId xmlns:p14="http://schemas.microsoft.com/office/powerpoint/2010/main" val="18240832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D23A6-E4BD-44FC-89FA-77234FE1FF74}"/>
              </a:ext>
            </a:extLst>
          </p:cNvPr>
          <p:cNvSpPr>
            <a:spLocks noGrp="1"/>
          </p:cNvSpPr>
          <p:nvPr>
            <p:ph type="title"/>
          </p:nvPr>
        </p:nvSpPr>
        <p:spPr>
          <a:xfrm>
            <a:off x="482476" y="762000"/>
            <a:ext cx="9052560" cy="553998"/>
          </a:xfrm>
        </p:spPr>
        <p:txBody>
          <a:bodyPr/>
          <a:lstStyle/>
          <a:p>
            <a:pPr algn="ctr"/>
            <a:r>
              <a:rPr lang="en-US" sz="3600" b="1" u="sng" dirty="0">
                <a:latin typeface="Times New Roman" panose="02020603050405020304" pitchFamily="18" charset="0"/>
                <a:cs typeface="Times New Roman" panose="02020603050405020304" pitchFamily="18" charset="0"/>
              </a:rPr>
              <a:t>ELECTION RECOUNT/RECANVASS</a:t>
            </a:r>
            <a:endParaRPr lang="en-US" sz="3600" dirty="0"/>
          </a:p>
        </p:txBody>
      </p:sp>
      <p:sp>
        <p:nvSpPr>
          <p:cNvPr id="3" name="Content Placeholder 2">
            <a:extLst>
              <a:ext uri="{FF2B5EF4-FFF2-40B4-BE49-F238E27FC236}">
                <a16:creationId xmlns:a16="http://schemas.microsoft.com/office/drawing/2014/main" id="{B903161D-ACA2-4747-87E0-6B0DF67C4CC0}"/>
              </a:ext>
            </a:extLst>
          </p:cNvPr>
          <p:cNvSpPr>
            <a:spLocks noGrp="1"/>
          </p:cNvSpPr>
          <p:nvPr>
            <p:ph sz="half" idx="2"/>
          </p:nvPr>
        </p:nvSpPr>
        <p:spPr>
          <a:xfrm>
            <a:off x="380257" y="2133600"/>
            <a:ext cx="2057400" cy="3354765"/>
          </a:xfrm>
        </p:spPr>
        <p:txBody>
          <a:bodyPr/>
          <a:lstStyle/>
          <a:p>
            <a:pPr algn="ctr"/>
            <a:r>
              <a:rPr lang="en-US" sz="2000" b="1" u="sng" dirty="0">
                <a:solidFill>
                  <a:schemeClr val="tx1"/>
                </a:solidFill>
                <a:latin typeface="Times New Roman" panose="02020603050405020304" pitchFamily="18" charset="0"/>
                <a:cs typeface="Times New Roman" panose="02020603050405020304" pitchFamily="18" charset="0"/>
              </a:rPr>
              <a:t>NOV 9</a:t>
            </a:r>
          </a:p>
          <a:p>
            <a:pPr algn="ctr"/>
            <a:endParaRPr lang="en-US" sz="2000" dirty="0">
              <a:solidFill>
                <a:schemeClr val="tx1"/>
              </a:solidFill>
              <a:latin typeface="Times New Roman" panose="02020603050405020304" pitchFamily="18" charset="0"/>
              <a:cs typeface="Times New Roman" panose="02020603050405020304" pitchFamily="18" charset="0"/>
            </a:endParaRPr>
          </a:p>
          <a:p>
            <a:pPr algn="ctr"/>
            <a:endParaRPr lang="en-US" sz="2000" dirty="0">
              <a:solidFill>
                <a:schemeClr val="tx1"/>
              </a:solidFill>
              <a:latin typeface="Times New Roman" panose="02020603050405020304" pitchFamily="18" charset="0"/>
              <a:cs typeface="Times New Roman" panose="02020603050405020304" pitchFamily="18" charset="0"/>
            </a:endParaRPr>
          </a:p>
          <a:p>
            <a:pPr algn="ctr"/>
            <a:endParaRPr lang="en-US" sz="2000" dirty="0">
              <a:solidFill>
                <a:schemeClr val="tx1"/>
              </a:solidFill>
              <a:latin typeface="Times New Roman" panose="02020603050405020304" pitchFamily="18" charset="0"/>
              <a:cs typeface="Times New Roman" panose="02020603050405020304" pitchFamily="18" charset="0"/>
            </a:endParaRPr>
          </a:p>
          <a:p>
            <a:pPr algn="ctr"/>
            <a:endParaRPr lang="en-US" sz="2000" b="1" u="sng" dirty="0">
              <a:solidFill>
                <a:schemeClr val="tx1"/>
              </a:solidFill>
              <a:latin typeface="Times New Roman" panose="02020603050405020304" pitchFamily="18" charset="0"/>
              <a:cs typeface="Times New Roman" panose="02020603050405020304" pitchFamily="18" charset="0"/>
            </a:endParaRPr>
          </a:p>
          <a:p>
            <a:pPr algn="ctr"/>
            <a:r>
              <a:rPr lang="en-US" sz="2000" b="1" u="sng" dirty="0">
                <a:solidFill>
                  <a:schemeClr val="tx1"/>
                </a:solidFill>
                <a:latin typeface="Times New Roman" panose="02020603050405020304" pitchFamily="18" charset="0"/>
                <a:cs typeface="Times New Roman" panose="02020603050405020304" pitchFamily="18" charset="0"/>
              </a:rPr>
              <a:t>NOV 11</a:t>
            </a:r>
          </a:p>
          <a:p>
            <a:pPr marL="0" lvl="1" algn="ctr">
              <a:spcBef>
                <a:spcPts val="409"/>
              </a:spcBef>
            </a:pPr>
            <a:r>
              <a:rPr lang="en-US" sz="1400" b="1" u="sng" strike="sngStrike" spc="-5" dirty="0">
                <a:solidFill>
                  <a:srgbClr val="FF0000"/>
                </a:solidFill>
                <a:latin typeface="Times New Roman" panose="02020603050405020304" pitchFamily="18" charset="0"/>
                <a:cs typeface="Times New Roman" panose="02020603050405020304" pitchFamily="18" charset="0"/>
              </a:rPr>
              <a:t>NOV 14 per election calendar</a:t>
            </a:r>
          </a:p>
          <a:p>
            <a:pPr marL="480278" lvl="1" algn="ctr">
              <a:spcBef>
                <a:spcPts val="409"/>
              </a:spcBef>
            </a:pPr>
            <a:endParaRPr lang="en-US" sz="2000" b="1" u="sng" spc="-5" dirty="0">
              <a:solidFill>
                <a:schemeClr val="tx1"/>
              </a:solidFill>
              <a:uFill>
                <a:solidFill>
                  <a:srgbClr val="000000"/>
                </a:solidFill>
              </a:uFill>
              <a:latin typeface="Times New Roman" panose="02020603050405020304" pitchFamily="18" charset="0"/>
              <a:cs typeface="Times New Roman" panose="02020603050405020304" pitchFamily="18" charset="0"/>
            </a:endParaRPr>
          </a:p>
          <a:p>
            <a:pPr marL="127000" algn="ctr">
              <a:spcBef>
                <a:spcPts val="409"/>
              </a:spcBef>
            </a:pPr>
            <a:r>
              <a:rPr lang="en-US" sz="2000" b="1" u="sng" spc="-5" dirty="0">
                <a:solidFill>
                  <a:schemeClr val="tx1"/>
                </a:solidFill>
                <a:latin typeface="Times New Roman" panose="02020603050405020304" pitchFamily="18" charset="0"/>
                <a:cs typeface="Times New Roman" panose="02020603050405020304" pitchFamily="18" charset="0"/>
              </a:rPr>
              <a:t>NOV 15</a:t>
            </a:r>
          </a:p>
          <a:p>
            <a:pPr algn="ctr"/>
            <a:endParaRPr lang="en-US" sz="2000" dirty="0">
              <a:solidFill>
                <a:schemeClr val="tx1"/>
              </a:solidFill>
              <a:latin typeface="Times New Roman" panose="02020603050405020304" pitchFamily="18" charset="0"/>
              <a:cs typeface="Times New Roman" panose="02020603050405020304" pitchFamily="18" charset="0"/>
            </a:endParaRPr>
          </a:p>
        </p:txBody>
      </p:sp>
      <p:sp>
        <p:nvSpPr>
          <p:cNvPr id="4" name="Content Placeholder 3">
            <a:extLst>
              <a:ext uri="{FF2B5EF4-FFF2-40B4-BE49-F238E27FC236}">
                <a16:creationId xmlns:a16="http://schemas.microsoft.com/office/drawing/2014/main" id="{311DB1F6-5A88-4036-9BD4-1D327A120288}"/>
              </a:ext>
            </a:extLst>
          </p:cNvPr>
          <p:cNvSpPr>
            <a:spLocks noGrp="1"/>
          </p:cNvSpPr>
          <p:nvPr>
            <p:ph sz="half" idx="3"/>
          </p:nvPr>
        </p:nvSpPr>
        <p:spPr>
          <a:xfrm>
            <a:off x="2437657" y="2133600"/>
            <a:ext cx="6858000" cy="3693319"/>
          </a:xfrm>
        </p:spPr>
        <p:txBody>
          <a:bodyPr/>
          <a:lstStyle/>
          <a:p>
            <a:r>
              <a:rPr lang="en-US" sz="2000" b="1" u="sng" dirty="0">
                <a:solidFill>
                  <a:schemeClr val="tx1"/>
                </a:solidFill>
                <a:latin typeface="Times New Roman" panose="02020603050405020304" pitchFamily="18" charset="0"/>
                <a:cs typeface="Times New Roman" panose="02020603050405020304" pitchFamily="18" charset="0"/>
              </a:rPr>
              <a:t>AUTOMATIC RECOUNT </a:t>
            </a:r>
            <a:r>
              <a:rPr lang="en-US" sz="2000" dirty="0">
                <a:solidFill>
                  <a:schemeClr val="tx1"/>
                </a:solidFill>
                <a:latin typeface="Times New Roman" panose="02020603050405020304" pitchFamily="18" charset="0"/>
                <a:cs typeface="Times New Roman" panose="02020603050405020304" pitchFamily="18" charset="0"/>
              </a:rPr>
              <a:t>for </a:t>
            </a:r>
            <a:r>
              <a:rPr lang="en-US" sz="2000" b="1" dirty="0">
                <a:solidFill>
                  <a:schemeClr val="tx1"/>
                </a:solidFill>
                <a:latin typeface="Times New Roman" panose="02020603050405020304" pitchFamily="18" charset="0"/>
                <a:cs typeface="Times New Roman" panose="02020603050405020304" pitchFamily="18" charset="0"/>
              </a:rPr>
              <a:t>TIE VOTE or CLOSE VOTE –</a:t>
            </a:r>
            <a:r>
              <a:rPr lang="en-US" sz="2000" dirty="0">
                <a:solidFill>
                  <a:schemeClr val="tx1"/>
                </a:solidFill>
                <a:latin typeface="Times New Roman" panose="02020603050405020304" pitchFamily="18" charset="0"/>
                <a:cs typeface="Times New Roman" panose="02020603050405020304" pitchFamily="18" charset="0"/>
              </a:rPr>
              <a:t>When the plurality of an elected candidate over the vote for a defeated candidate receiving the next highest # of votes was either less than .5% of total votes cast for office or less than 20 votes.</a:t>
            </a:r>
          </a:p>
          <a:p>
            <a:endParaRPr lang="en-US" sz="2000" dirty="0">
              <a:solidFill>
                <a:schemeClr val="tx1"/>
              </a:solidFill>
              <a:latin typeface="Times New Roman" panose="02020603050405020304" pitchFamily="18" charset="0"/>
              <a:cs typeface="Times New Roman" panose="02020603050405020304" pitchFamily="18" charset="0"/>
            </a:endParaRPr>
          </a:p>
          <a:p>
            <a:pPr fontAlgn="t"/>
            <a:r>
              <a:rPr lang="en-US" sz="2000" b="1" u="sng" dirty="0">
                <a:solidFill>
                  <a:schemeClr val="tx1"/>
                </a:solidFill>
                <a:latin typeface="Times New Roman" panose="02020603050405020304" pitchFamily="18" charset="0"/>
                <a:cs typeface="Times New Roman" panose="02020603050405020304" pitchFamily="18" charset="0"/>
              </a:rPr>
              <a:t>LAST DAY TO ORDER DISCREPANCY RECOUNT </a:t>
            </a:r>
          </a:p>
          <a:p>
            <a:pPr fontAlgn="t"/>
            <a:r>
              <a:rPr lang="en-US" sz="2000" dirty="0">
                <a:solidFill>
                  <a:schemeClr val="tx1"/>
                </a:solidFill>
                <a:latin typeface="Times New Roman" panose="02020603050405020304" pitchFamily="18" charset="0"/>
                <a:cs typeface="Times New Roman" panose="02020603050405020304" pitchFamily="18" charset="0"/>
              </a:rPr>
              <a:t>Last day for head moderator to order recount when there is a discrepancy in returns. (within three days) Nov 11</a:t>
            </a:r>
          </a:p>
          <a:p>
            <a:pPr fontAlgn="t"/>
            <a:endParaRPr lang="en-US" sz="2000" dirty="0">
              <a:solidFill>
                <a:schemeClr val="tx1"/>
              </a:solidFill>
              <a:latin typeface="Times New Roman" panose="02020603050405020304" pitchFamily="18" charset="0"/>
              <a:cs typeface="Times New Roman" panose="02020603050405020304" pitchFamily="18" charset="0"/>
            </a:endParaRPr>
          </a:p>
          <a:p>
            <a:pPr fontAlgn="t"/>
            <a:r>
              <a:rPr lang="en-US" sz="2000" b="1" u="sng" dirty="0">
                <a:solidFill>
                  <a:schemeClr val="tx1"/>
                </a:solidFill>
                <a:latin typeface="Times New Roman" panose="02020603050405020304" pitchFamily="18" charset="0"/>
                <a:cs typeface="Times New Roman" panose="02020603050405020304" pitchFamily="18" charset="0"/>
              </a:rPr>
              <a:t>LAST DAY TO CONDUCT CLOSE VOTE OR DISCREPANCY RECOUNT </a:t>
            </a:r>
            <a:r>
              <a:rPr lang="en-US" sz="2000" dirty="0">
                <a:solidFill>
                  <a:schemeClr val="tx1"/>
                </a:solidFill>
                <a:latin typeface="Times New Roman" panose="02020603050405020304" pitchFamily="18" charset="0"/>
                <a:cs typeface="Times New Roman" panose="02020603050405020304" pitchFamily="18" charset="0"/>
              </a:rPr>
              <a:t>Last day to conduct close vote or discrepancy recount. </a:t>
            </a:r>
          </a:p>
        </p:txBody>
      </p:sp>
      <p:sp>
        <p:nvSpPr>
          <p:cNvPr id="5" name="Slide Number Placeholder 4">
            <a:extLst>
              <a:ext uri="{FF2B5EF4-FFF2-40B4-BE49-F238E27FC236}">
                <a16:creationId xmlns:a16="http://schemas.microsoft.com/office/drawing/2014/main" id="{4899DBC6-84D1-4F47-8B68-1FB5296F88B2}"/>
              </a:ext>
            </a:extLst>
          </p:cNvPr>
          <p:cNvSpPr>
            <a:spLocks noGrp="1"/>
          </p:cNvSpPr>
          <p:nvPr>
            <p:ph type="sldNum" sz="quarter" idx="7"/>
          </p:nvPr>
        </p:nvSpPr>
        <p:spPr/>
        <p:txBody>
          <a:bodyPr/>
          <a:lstStyle/>
          <a:p>
            <a:fld id="{B6F15528-21DE-4FAA-801E-634DDDAF4B2B}" type="slidenum">
              <a:rPr lang="en-US" smtClean="0"/>
              <a:t>33</a:t>
            </a:fld>
            <a:endParaRPr lang="en-US"/>
          </a:p>
        </p:txBody>
      </p:sp>
    </p:spTree>
    <p:extLst>
      <p:ext uri="{BB962C8B-B14F-4D97-AF65-F5344CB8AC3E}">
        <p14:creationId xmlns:p14="http://schemas.microsoft.com/office/powerpoint/2010/main" val="36088479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23A4F-84C2-42B4-BB4D-3D1C2D217CE4}"/>
              </a:ext>
            </a:extLst>
          </p:cNvPr>
          <p:cNvSpPr>
            <a:spLocks noGrp="1"/>
          </p:cNvSpPr>
          <p:nvPr>
            <p:ph type="title"/>
          </p:nvPr>
        </p:nvSpPr>
        <p:spPr>
          <a:xfrm>
            <a:off x="502920" y="685800"/>
            <a:ext cx="9052560" cy="553998"/>
          </a:xfrm>
        </p:spPr>
        <p:txBody>
          <a:bodyPr/>
          <a:lstStyle/>
          <a:p>
            <a:pPr algn="ctr"/>
            <a:r>
              <a:rPr lang="en-US" sz="3600" b="1" u="sng" dirty="0">
                <a:latin typeface="Times New Roman" panose="02020603050405020304" pitchFamily="18" charset="0"/>
                <a:cs typeface="Times New Roman" panose="02020603050405020304" pitchFamily="18" charset="0"/>
              </a:rPr>
              <a:t>POST    ELECTION</a:t>
            </a:r>
          </a:p>
        </p:txBody>
      </p:sp>
      <p:sp>
        <p:nvSpPr>
          <p:cNvPr id="3" name="Content Placeholder 2">
            <a:extLst>
              <a:ext uri="{FF2B5EF4-FFF2-40B4-BE49-F238E27FC236}">
                <a16:creationId xmlns:a16="http://schemas.microsoft.com/office/drawing/2014/main" id="{2D2AEFCB-C8D4-4450-B56B-9E5CFED43A65}"/>
              </a:ext>
            </a:extLst>
          </p:cNvPr>
          <p:cNvSpPr>
            <a:spLocks noGrp="1"/>
          </p:cNvSpPr>
          <p:nvPr>
            <p:ph sz="half" idx="2"/>
          </p:nvPr>
        </p:nvSpPr>
        <p:spPr>
          <a:xfrm>
            <a:off x="524185" y="1593264"/>
            <a:ext cx="2316480" cy="4585871"/>
          </a:xfrm>
        </p:spPr>
        <p:txBody>
          <a:bodyPr/>
          <a:lstStyle/>
          <a:p>
            <a:endParaRPr lang="en-US" sz="2000" dirty="0"/>
          </a:p>
          <a:p>
            <a:pPr marL="61913" algn="ctr" fontAlgn="t"/>
            <a:r>
              <a:rPr lang="en-US" sz="2000" b="1" u="sng" dirty="0">
                <a:latin typeface="Times New Roman" panose="02020603050405020304" pitchFamily="18" charset="0"/>
                <a:cs typeface="Times New Roman" panose="02020603050405020304" pitchFamily="18" charset="0"/>
              </a:rPr>
              <a:t>NOV 22</a:t>
            </a:r>
          </a:p>
          <a:p>
            <a:pPr marL="61913" lvl="1" algn="ctr" fontAlgn="t"/>
            <a:r>
              <a:rPr lang="en-US" sz="2000" dirty="0">
                <a:latin typeface="Times New Roman" panose="02020603050405020304" pitchFamily="18" charset="0"/>
                <a:cs typeface="Times New Roman" panose="02020603050405020304" pitchFamily="18" charset="0"/>
              </a:rPr>
              <a:t>(FYI)</a:t>
            </a:r>
          </a:p>
          <a:p>
            <a:pPr marL="61913" lvl="1" algn="ctr" fontAlgn="t"/>
            <a:endParaRPr lang="en-US" sz="2000" b="1" u="sng" dirty="0">
              <a:latin typeface="Times New Roman" panose="02020603050405020304" pitchFamily="18" charset="0"/>
              <a:cs typeface="Times New Roman" panose="02020603050405020304" pitchFamily="18" charset="0"/>
            </a:endParaRPr>
          </a:p>
          <a:p>
            <a:pPr marL="61913" lvl="1" algn="ctr" fontAlgn="t"/>
            <a:endParaRPr lang="en-US" sz="2000" b="1" u="sng" dirty="0">
              <a:latin typeface="Times New Roman" panose="02020603050405020304" pitchFamily="18" charset="0"/>
              <a:cs typeface="Times New Roman" panose="02020603050405020304" pitchFamily="18" charset="0"/>
            </a:endParaRPr>
          </a:p>
          <a:p>
            <a:pPr marL="61913" lvl="1" algn="ctr" fontAlgn="t"/>
            <a:r>
              <a:rPr lang="en-US" sz="2000" b="1" u="sng" dirty="0">
                <a:latin typeface="Times New Roman" panose="02020603050405020304" pitchFamily="18" charset="0"/>
                <a:cs typeface="Times New Roman" panose="02020603050405020304" pitchFamily="18" charset="0"/>
              </a:rPr>
              <a:t>NOV 22</a:t>
            </a:r>
          </a:p>
          <a:p>
            <a:pPr marL="61913" lvl="1" algn="ctr" fontAlgn="t"/>
            <a:endParaRPr lang="en-US" sz="2000" b="1" u="sng" dirty="0">
              <a:latin typeface="Times New Roman" panose="02020603050405020304" pitchFamily="18" charset="0"/>
              <a:cs typeface="Times New Roman" panose="02020603050405020304" pitchFamily="18" charset="0"/>
            </a:endParaRPr>
          </a:p>
          <a:p>
            <a:pPr algn="ctr" fontAlgn="t"/>
            <a:r>
              <a:rPr lang="en-US" sz="2000" b="1" u="sng" dirty="0">
                <a:latin typeface="Times New Roman" panose="02020603050405020304" pitchFamily="18" charset="0"/>
                <a:cs typeface="Times New Roman" panose="02020603050405020304" pitchFamily="18" charset="0"/>
              </a:rPr>
              <a:t>DEC 8</a:t>
            </a:r>
          </a:p>
          <a:p>
            <a:pPr algn="ctr" fontAlgn="t"/>
            <a:endParaRPr lang="en-US" sz="2000" b="1" u="sng" dirty="0">
              <a:latin typeface="Times New Roman" panose="02020603050405020304" pitchFamily="18" charset="0"/>
              <a:cs typeface="Times New Roman" panose="02020603050405020304" pitchFamily="18" charset="0"/>
            </a:endParaRPr>
          </a:p>
          <a:p>
            <a:pPr algn="ctr" fontAlgn="t"/>
            <a:endParaRPr lang="en-US" sz="2000" b="1" u="sng" dirty="0">
              <a:latin typeface="Times New Roman" panose="02020603050405020304" pitchFamily="18" charset="0"/>
              <a:cs typeface="Times New Roman" panose="02020603050405020304" pitchFamily="18" charset="0"/>
            </a:endParaRPr>
          </a:p>
          <a:p>
            <a:pPr algn="ctr" fontAlgn="t"/>
            <a:endParaRPr lang="en-US" sz="2000" b="1" u="sng" dirty="0">
              <a:latin typeface="Times New Roman" panose="02020603050405020304" pitchFamily="18" charset="0"/>
              <a:cs typeface="Times New Roman" panose="02020603050405020304" pitchFamily="18" charset="0"/>
            </a:endParaRPr>
          </a:p>
          <a:p>
            <a:pPr algn="ctr" fontAlgn="t"/>
            <a:r>
              <a:rPr lang="en-US" sz="2000" b="1" u="sng" dirty="0">
                <a:latin typeface="Times New Roman" panose="02020603050405020304" pitchFamily="18" charset="0"/>
                <a:cs typeface="Times New Roman" panose="02020603050405020304" pitchFamily="18" charset="0"/>
              </a:rPr>
              <a:t>JAN 9, 2023</a:t>
            </a:r>
          </a:p>
          <a:p>
            <a:pPr marL="61913" lvl="1" algn="ctr" fontAlgn="t"/>
            <a:endParaRPr lang="en-US" sz="2000" b="1" u="sng" dirty="0">
              <a:latin typeface="Times New Roman" panose="02020603050405020304" pitchFamily="18" charset="0"/>
              <a:cs typeface="Times New Roman" panose="02020603050405020304" pitchFamily="18" charset="0"/>
            </a:endParaRPr>
          </a:p>
          <a:p>
            <a:pPr marL="61913" lvl="1" algn="ctr" fontAlgn="t"/>
            <a:endParaRPr lang="en-US" sz="2000" b="1" u="sng" dirty="0">
              <a:solidFill>
                <a:srgbClr val="0070C0"/>
              </a:solidFill>
              <a:latin typeface="Times New Roman" panose="02020603050405020304" pitchFamily="18" charset="0"/>
              <a:cs typeface="Times New Roman" panose="02020603050405020304" pitchFamily="18" charset="0"/>
            </a:endParaRPr>
          </a:p>
          <a:p>
            <a:endParaRPr lang="en-US" dirty="0"/>
          </a:p>
        </p:txBody>
      </p:sp>
      <p:sp>
        <p:nvSpPr>
          <p:cNvPr id="4" name="Content Placeholder 3">
            <a:extLst>
              <a:ext uri="{FF2B5EF4-FFF2-40B4-BE49-F238E27FC236}">
                <a16:creationId xmlns:a16="http://schemas.microsoft.com/office/drawing/2014/main" id="{544B1796-64E8-4F47-9A44-FF78C4013AE3}"/>
              </a:ext>
            </a:extLst>
          </p:cNvPr>
          <p:cNvSpPr>
            <a:spLocks noGrp="1"/>
          </p:cNvSpPr>
          <p:nvPr>
            <p:ph sz="half" idx="3"/>
          </p:nvPr>
        </p:nvSpPr>
        <p:spPr>
          <a:xfrm>
            <a:off x="3026735" y="1823094"/>
            <a:ext cx="6507480" cy="5570756"/>
          </a:xfrm>
        </p:spPr>
        <p:txBody>
          <a:bodyPr/>
          <a:lstStyle/>
          <a:p>
            <a:pPr algn="l" fontAlgn="t"/>
            <a:r>
              <a:rPr lang="en-US" sz="2000" b="1" u="sng" dirty="0">
                <a:latin typeface="Times New Roman" panose="02020603050405020304" pitchFamily="18" charset="0"/>
                <a:cs typeface="Times New Roman" panose="02020603050405020304" pitchFamily="18" charset="0"/>
              </a:rPr>
              <a:t>LAST DAY TO FILE A COMPLAINT</a:t>
            </a:r>
            <a:r>
              <a:rPr lang="en-US" sz="2000" b="1" dirty="0">
                <a:latin typeface="Times New Roman" panose="02020603050405020304" pitchFamily="18" charset="0"/>
                <a:cs typeface="Times New Roman" panose="02020603050405020304" pitchFamily="18" charset="0"/>
              </a:rPr>
              <a:t> </a:t>
            </a:r>
          </a:p>
          <a:p>
            <a:pPr algn="l" fontAlgn="t"/>
            <a:r>
              <a:rPr lang="en-US" sz="2000" dirty="0">
                <a:latin typeface="Times New Roman" panose="02020603050405020304" pitchFamily="18" charset="0"/>
                <a:cs typeface="Times New Roman" panose="02020603050405020304" pitchFamily="18" charset="0"/>
              </a:rPr>
              <a:t>Last day for bringing any complaint contesting ruling of moderator or count of votes to the proper court. </a:t>
            </a:r>
          </a:p>
          <a:p>
            <a:pPr algn="l" fontAlgn="t"/>
            <a:endParaRPr lang="en-US" sz="2000" dirty="0">
              <a:latin typeface="Times New Roman" panose="02020603050405020304" pitchFamily="18" charset="0"/>
              <a:cs typeface="Times New Roman" panose="02020603050405020304" pitchFamily="18" charset="0"/>
            </a:endParaRPr>
          </a:p>
          <a:p>
            <a:pPr algn="l" fontAlgn="t"/>
            <a:r>
              <a:rPr lang="en-US" sz="2000" b="1" u="sng" dirty="0">
                <a:latin typeface="Times New Roman" panose="02020603050405020304" pitchFamily="18" charset="0"/>
                <a:cs typeface="Times New Roman" panose="02020603050405020304" pitchFamily="18" charset="0"/>
              </a:rPr>
              <a:t>TABULATORS </a:t>
            </a:r>
            <a:r>
              <a:rPr lang="en-US" sz="2000" dirty="0">
                <a:latin typeface="Times New Roman" panose="02020603050405020304" pitchFamily="18" charset="0"/>
                <a:cs typeface="Times New Roman" panose="02020603050405020304" pitchFamily="18" charset="0"/>
              </a:rPr>
              <a:t> are to remain locked through this date. </a:t>
            </a:r>
          </a:p>
          <a:p>
            <a:pPr algn="l" fontAlgn="t"/>
            <a:endParaRPr lang="en-US" sz="2000"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CERTIFICATE OF CANVASS COMPLETION. </a:t>
            </a:r>
          </a:p>
          <a:p>
            <a:r>
              <a:rPr lang="en-US" sz="2000" dirty="0">
                <a:latin typeface="Times New Roman" panose="02020603050405020304" pitchFamily="18" charset="0"/>
                <a:cs typeface="Times New Roman" panose="02020603050405020304" pitchFamily="18" charset="0"/>
              </a:rPr>
              <a:t>Last day for </a:t>
            </a:r>
            <a:r>
              <a:rPr lang="en-US" sz="2000" dirty="0" err="1">
                <a:latin typeface="Times New Roman" panose="02020603050405020304" pitchFamily="18" charset="0"/>
                <a:cs typeface="Times New Roman" panose="02020603050405020304" pitchFamily="18" charset="0"/>
              </a:rPr>
              <a:t>ROVto</a:t>
            </a:r>
            <a:r>
              <a:rPr lang="en-US" sz="2000" dirty="0">
                <a:latin typeface="Times New Roman" panose="02020603050405020304" pitchFamily="18" charset="0"/>
                <a:cs typeface="Times New Roman" panose="02020603050405020304" pitchFamily="18" charset="0"/>
              </a:rPr>
              <a:t> file with SOTS a certificate signed stating that the annual canvass of voters was completed.</a:t>
            </a:r>
          </a:p>
          <a:p>
            <a:pPr algn="l" fontAlgn="t"/>
            <a:endParaRPr lang="en-US" sz="2000"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VOTER HISTORY – ELECTION</a:t>
            </a:r>
            <a:r>
              <a:rPr lang="en-US" sz="2000" b="1" dirty="0">
                <a:latin typeface="Times New Roman" panose="02020603050405020304" pitchFamily="18" charset="0"/>
                <a:cs typeface="Times New Roman" panose="02020603050405020304" pitchFamily="18" charset="0"/>
              </a:rPr>
              <a:t>. </a:t>
            </a:r>
          </a:p>
          <a:p>
            <a:r>
              <a:rPr lang="en-US" sz="2000" dirty="0">
                <a:latin typeface="Times New Roman" panose="02020603050405020304" pitchFamily="18" charset="0"/>
                <a:cs typeface="Times New Roman" panose="02020603050405020304" pitchFamily="18" charset="0"/>
              </a:rPr>
              <a:t>Final day for registrars to update voter registration system to indicate whether the eligible voters on the registry list voted in the election and, if so, if they voted in person or by absentee ballot. (§9-50b)</a:t>
            </a:r>
          </a:p>
          <a:p>
            <a:pPr algn="l" fontAlgn="t"/>
            <a:endParaRPr lang="en-US" sz="2000" dirty="0">
              <a:latin typeface="Times New Roman" panose="02020603050405020304" pitchFamily="18" charset="0"/>
              <a:cs typeface="Times New Roman" panose="02020603050405020304" pitchFamily="18" charset="0"/>
            </a:endParaRPr>
          </a:p>
          <a:p>
            <a:pPr algn="l" fontAlgn="t"/>
            <a:endParaRPr lang="en-US" sz="1400" dirty="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a:p>
            <a:endParaRPr lang="en-US" sz="1400" b="1" u="sng" dirty="0">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3646C831-5BC1-495A-8654-EC59F2D12D22}"/>
              </a:ext>
            </a:extLst>
          </p:cNvPr>
          <p:cNvSpPr>
            <a:spLocks noGrp="1"/>
          </p:cNvSpPr>
          <p:nvPr>
            <p:ph type="sldNum" sz="quarter" idx="7"/>
          </p:nvPr>
        </p:nvSpPr>
        <p:spPr/>
        <p:txBody>
          <a:bodyPr/>
          <a:lstStyle/>
          <a:p>
            <a:fld id="{B6F15528-21DE-4FAA-801E-634DDDAF4B2B}" type="slidenum">
              <a:rPr lang="en-US" smtClean="0"/>
              <a:t>34</a:t>
            </a:fld>
            <a:endParaRPr lang="en-US"/>
          </a:p>
        </p:txBody>
      </p:sp>
    </p:spTree>
    <p:extLst>
      <p:ext uri="{BB962C8B-B14F-4D97-AF65-F5344CB8AC3E}">
        <p14:creationId xmlns:p14="http://schemas.microsoft.com/office/powerpoint/2010/main" val="1833758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9A259-6B29-4C15-A80E-95F42CD063AF}"/>
              </a:ext>
            </a:extLst>
          </p:cNvPr>
          <p:cNvSpPr>
            <a:spLocks noGrp="1"/>
          </p:cNvSpPr>
          <p:nvPr>
            <p:ph type="title"/>
          </p:nvPr>
        </p:nvSpPr>
        <p:spPr>
          <a:xfrm>
            <a:off x="327660" y="267069"/>
            <a:ext cx="9403080" cy="723531"/>
          </a:xfrm>
        </p:spPr>
        <p:txBody>
          <a:bodyPr/>
          <a:lstStyle/>
          <a:p>
            <a:pPr algn="ctr"/>
            <a:r>
              <a:rPr lang="en-US" sz="3600" b="1" u="sng" dirty="0">
                <a:latin typeface="Times New Roman" panose="02020603050405020304" pitchFamily="18" charset="0"/>
                <a:cs typeface="Times New Roman" panose="02020603050405020304" pitchFamily="18" charset="0"/>
              </a:rPr>
              <a:t>PRIMARY</a:t>
            </a:r>
            <a:r>
              <a:rPr lang="en-US" sz="1800" b="1" u="sng" dirty="0">
                <a:latin typeface="Times New Roman" panose="02020603050405020304" pitchFamily="18" charset="0"/>
                <a:cs typeface="Times New Roman" panose="02020603050405020304" pitchFamily="18" charset="0"/>
              </a:rPr>
              <a:t> </a:t>
            </a:r>
            <a:r>
              <a:rPr lang="en-US" sz="3600" b="1" u="sng" dirty="0">
                <a:latin typeface="Times New Roman" panose="02020603050405020304" pitchFamily="18" charset="0"/>
                <a:cs typeface="Times New Roman" panose="02020603050405020304" pitchFamily="18" charset="0"/>
              </a:rPr>
              <a:t>PETITION FORMS AVAILABLE</a:t>
            </a:r>
          </a:p>
        </p:txBody>
      </p:sp>
      <p:sp>
        <p:nvSpPr>
          <p:cNvPr id="3" name="Content Placeholder 2">
            <a:extLst>
              <a:ext uri="{FF2B5EF4-FFF2-40B4-BE49-F238E27FC236}">
                <a16:creationId xmlns:a16="http://schemas.microsoft.com/office/drawing/2014/main" id="{99150FEC-B243-4901-A023-1C9FB2CA34E1}"/>
              </a:ext>
            </a:extLst>
          </p:cNvPr>
          <p:cNvSpPr>
            <a:spLocks noGrp="1"/>
          </p:cNvSpPr>
          <p:nvPr>
            <p:ph sz="half" idx="2"/>
          </p:nvPr>
        </p:nvSpPr>
        <p:spPr>
          <a:xfrm>
            <a:off x="411480" y="1003959"/>
            <a:ext cx="2049361" cy="5632311"/>
          </a:xfrm>
        </p:spPr>
        <p:txBody>
          <a:bodyPr/>
          <a:lstStyle/>
          <a:p>
            <a:pPr marL="0" lvl="1" algn="ctr" fontAlgn="t"/>
            <a:r>
              <a:rPr lang="en-US" sz="2000" b="1" u="sng" dirty="0">
                <a:latin typeface="Times New Roman" panose="02020603050405020304" pitchFamily="18" charset="0"/>
                <a:cs typeface="Times New Roman" panose="02020603050405020304" pitchFamily="18" charset="0"/>
              </a:rPr>
              <a:t>JAN. 4 to AUG 10</a:t>
            </a:r>
          </a:p>
          <a:p>
            <a:pPr algn="ctr"/>
            <a:r>
              <a:rPr lang="en-US" sz="2000" spc="-5" dirty="0">
                <a:latin typeface="Times New Roman" panose="02020603050405020304" pitchFamily="18" charset="0"/>
                <a:cs typeface="Times New Roman" panose="02020603050405020304" pitchFamily="18" charset="0"/>
              </a:rPr>
              <a:t>(FYI)</a:t>
            </a:r>
          </a:p>
          <a:p>
            <a:pPr algn="ctr"/>
            <a:endParaRPr lang="en-US" sz="2000" b="1" u="sng" spc="-5" dirty="0">
              <a:latin typeface="Times New Roman" panose="02020603050405020304" pitchFamily="18" charset="0"/>
              <a:cs typeface="Times New Roman" panose="02020603050405020304" pitchFamily="18" charset="0"/>
            </a:endParaRPr>
          </a:p>
          <a:p>
            <a:pPr algn="ctr"/>
            <a:endParaRPr lang="en-US" sz="2000" b="1" u="sng" spc="-5" dirty="0">
              <a:latin typeface="Times New Roman" panose="02020603050405020304" pitchFamily="18" charset="0"/>
              <a:cs typeface="Times New Roman" panose="02020603050405020304" pitchFamily="18" charset="0"/>
            </a:endParaRPr>
          </a:p>
          <a:p>
            <a:pPr algn="ctr"/>
            <a:r>
              <a:rPr lang="en-US" sz="2000" b="1" u="sng" spc="-5" dirty="0">
                <a:latin typeface="Times New Roman" panose="02020603050405020304" pitchFamily="18" charset="0"/>
                <a:cs typeface="Times New Roman" panose="02020603050405020304" pitchFamily="18" charset="0"/>
              </a:rPr>
              <a:t>APRIL 26</a:t>
            </a:r>
          </a:p>
          <a:p>
            <a:pPr algn="ctr"/>
            <a:r>
              <a:rPr lang="en-US" sz="2000" spc="-5" dirty="0">
                <a:latin typeface="Times New Roman" panose="02020603050405020304" pitchFamily="18" charset="0"/>
                <a:cs typeface="Times New Roman" panose="02020603050405020304" pitchFamily="18" charset="0"/>
              </a:rPr>
              <a:t>(FYI)</a:t>
            </a:r>
          </a:p>
          <a:p>
            <a:pPr algn="ctr"/>
            <a:endParaRPr lang="en-US" sz="2000" b="1" u="sng" spc="-5" dirty="0">
              <a:latin typeface="Times New Roman" panose="02020603050405020304" pitchFamily="18" charset="0"/>
              <a:cs typeface="Times New Roman" panose="02020603050405020304" pitchFamily="18" charset="0"/>
            </a:endParaRPr>
          </a:p>
          <a:p>
            <a:pPr algn="ctr"/>
            <a:endParaRPr lang="en-US" sz="2000" b="1" u="sng" spc="-5"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MAY 18 to 25</a:t>
            </a: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MAY 24, 2022</a:t>
            </a:r>
          </a:p>
          <a:p>
            <a:pPr algn="ctr"/>
            <a:r>
              <a:rPr lang="en-US" sz="2000" spc="-5" dirty="0">
                <a:latin typeface="Times New Roman" panose="02020603050405020304" pitchFamily="18" charset="0"/>
                <a:cs typeface="Times New Roman" panose="02020603050405020304" pitchFamily="18" charset="0"/>
              </a:rPr>
              <a:t>(FYI)</a:t>
            </a:r>
          </a:p>
          <a:p>
            <a:pPr algn="ctr"/>
            <a:endParaRPr lang="en-US" sz="1600" b="1" u="sng" dirty="0">
              <a:latin typeface="Times New Roman" panose="02020603050405020304" pitchFamily="18" charset="0"/>
              <a:cs typeface="Times New Roman" panose="02020603050405020304" pitchFamily="18" charset="0"/>
            </a:endParaRPr>
          </a:p>
          <a:p>
            <a:pPr algn="ctr"/>
            <a:endParaRPr lang="en-US" sz="1600" b="1" u="sng" dirty="0">
              <a:latin typeface="Times New Roman" panose="02020603050405020304" pitchFamily="18" charset="0"/>
              <a:cs typeface="Times New Roman" panose="02020603050405020304" pitchFamily="18" charset="0"/>
            </a:endParaRPr>
          </a:p>
          <a:p>
            <a:pPr algn="ctr"/>
            <a:endParaRPr lang="en-US" sz="1600" b="1" u="sng" dirty="0">
              <a:latin typeface="Times New Roman" panose="02020603050405020304" pitchFamily="18" charset="0"/>
              <a:cs typeface="Times New Roman" panose="02020603050405020304" pitchFamily="18" charset="0"/>
            </a:endParaRPr>
          </a:p>
          <a:p>
            <a:endParaRPr lang="en-US" dirty="0"/>
          </a:p>
        </p:txBody>
      </p:sp>
      <p:sp>
        <p:nvSpPr>
          <p:cNvPr id="4" name="Content Placeholder 3">
            <a:extLst>
              <a:ext uri="{FF2B5EF4-FFF2-40B4-BE49-F238E27FC236}">
                <a16:creationId xmlns:a16="http://schemas.microsoft.com/office/drawing/2014/main" id="{7599C940-FCF4-4C43-9759-25E6CEBE49FD}"/>
              </a:ext>
            </a:extLst>
          </p:cNvPr>
          <p:cNvSpPr>
            <a:spLocks noGrp="1"/>
          </p:cNvSpPr>
          <p:nvPr>
            <p:ph sz="half" idx="3"/>
          </p:nvPr>
        </p:nvSpPr>
        <p:spPr>
          <a:xfrm>
            <a:off x="2552281" y="1003959"/>
            <a:ext cx="7094639" cy="6186309"/>
          </a:xfrm>
        </p:spPr>
        <p:txBody>
          <a:bodyPr/>
          <a:lstStyle/>
          <a:p>
            <a:pPr fontAlgn="t"/>
            <a:r>
              <a:rPr lang="en-US" sz="2000" b="1" u="sng" dirty="0">
                <a:latin typeface="Times New Roman" panose="02020603050405020304" pitchFamily="18" charset="0"/>
                <a:cs typeface="Times New Roman" panose="02020603050405020304" pitchFamily="18" charset="0"/>
              </a:rPr>
              <a:t>NOMINATING PETITION FORMS AVAILABLE FROM SOTS </a:t>
            </a:r>
            <a:r>
              <a:rPr lang="en-US" sz="2000" dirty="0">
                <a:latin typeface="Times New Roman" panose="02020603050405020304" pitchFamily="18" charset="0"/>
                <a:cs typeface="Times New Roman" panose="02020603050405020304" pitchFamily="18" charset="0"/>
              </a:rPr>
              <a:t>for offices to be contested at the regular election.  (Aug. 10 deadline to file petition)</a:t>
            </a:r>
          </a:p>
          <a:p>
            <a:endParaRPr lang="en-US" sz="2000" b="1" u="sng"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PRIMARY PETITIONS FORMS AVAILABLE BY SOTS</a:t>
            </a:r>
            <a:r>
              <a:rPr lang="en-US" sz="2000" b="1" dirty="0">
                <a:latin typeface="Times New Roman" panose="02020603050405020304" pitchFamily="18" charset="0"/>
                <a:cs typeface="Times New Roman" panose="02020603050405020304" pitchFamily="18" charset="0"/>
              </a:rPr>
              <a:t> </a:t>
            </a:r>
          </a:p>
          <a:p>
            <a:r>
              <a:rPr lang="en-US" sz="2000" dirty="0">
                <a:latin typeface="Times New Roman" panose="02020603050405020304" pitchFamily="18" charset="0"/>
                <a:cs typeface="Times New Roman" panose="02020603050405020304" pitchFamily="18" charset="0"/>
              </a:rPr>
              <a:t>for person desiring to  oppose party endorsed candidates for state office or the district office of  Rep. in Congress</a:t>
            </a:r>
            <a:endParaRPr lang="en-US" sz="2000" dirty="0"/>
          </a:p>
          <a:p>
            <a:endParaRPr lang="en-US" sz="2000" b="1" u="sng"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PRIMARY PETITIONS – MUNICIPAL OFFICE AVAILABLE FROM </a:t>
            </a:r>
            <a:r>
              <a:rPr lang="en-US" sz="2000" b="1" u="sng" dirty="0">
                <a:highlight>
                  <a:srgbClr val="FFFF00"/>
                </a:highlight>
                <a:latin typeface="Times New Roman" panose="02020603050405020304" pitchFamily="18" charset="0"/>
                <a:cs typeface="Times New Roman" panose="02020603050405020304" pitchFamily="18" charset="0"/>
              </a:rPr>
              <a:t>ROV</a:t>
            </a:r>
            <a:r>
              <a:rPr lang="en-US" sz="2000" b="1" u="sng"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 for persons desiring to oppose candidates of major party for </a:t>
            </a:r>
            <a:r>
              <a:rPr lang="en-US" sz="2000" u="sng" dirty="0">
                <a:latin typeface="Times New Roman" panose="02020603050405020304" pitchFamily="18" charset="0"/>
                <a:cs typeface="Times New Roman" panose="02020603050405020304" pitchFamily="18" charset="0"/>
              </a:rPr>
              <a:t>municipa</a:t>
            </a:r>
            <a:r>
              <a:rPr lang="en-US" sz="2000" dirty="0">
                <a:latin typeface="Times New Roman" panose="02020603050405020304" pitchFamily="18" charset="0"/>
                <a:cs typeface="Times New Roman" panose="02020603050405020304" pitchFamily="18" charset="0"/>
              </a:rPr>
              <a:t>l offices. Make available on the day following the making of the party’s endorsement (May 17-24)</a:t>
            </a:r>
          </a:p>
          <a:p>
            <a:pPr fontAlgn="t"/>
            <a:endParaRPr lang="en-US" sz="2000" u="sng" dirty="0">
              <a:latin typeface="Times New Roman" panose="02020603050405020304" pitchFamily="18" charset="0"/>
              <a:cs typeface="Times New Roman" panose="02020603050405020304" pitchFamily="18" charset="0"/>
            </a:endParaRPr>
          </a:p>
          <a:p>
            <a:pPr fontAlgn="t"/>
            <a:r>
              <a:rPr lang="en-US" sz="2000" b="1" u="sng" dirty="0">
                <a:latin typeface="Times New Roman" panose="02020603050405020304" pitchFamily="18" charset="0"/>
                <a:cs typeface="Times New Roman" panose="02020603050405020304" pitchFamily="18" charset="0"/>
              </a:rPr>
              <a:t>PRIMARY PETITIONS DISTRICT OFFICE AVAILABLE FROM SOTS</a:t>
            </a:r>
            <a:r>
              <a:rPr lang="en-US" sz="2000" dirty="0">
                <a:latin typeface="Times New Roman" panose="02020603050405020304" pitchFamily="18" charset="0"/>
                <a:cs typeface="Times New Roman" panose="02020603050405020304" pitchFamily="18" charset="0"/>
              </a:rPr>
              <a:t>. </a:t>
            </a:r>
          </a:p>
          <a:p>
            <a:pPr fontAlgn="t"/>
            <a:r>
              <a:rPr lang="en-US" sz="2000" dirty="0">
                <a:latin typeface="Times New Roman" panose="02020603050405020304" pitchFamily="18" charset="0"/>
                <a:cs typeface="Times New Roman" panose="02020603050405020304" pitchFamily="18" charset="0"/>
              </a:rPr>
              <a:t>Petitions forms for persons desiring to oppose candidates for the district offices of state senator, state representative or judge of probate shall be available from the Secretary of the State. (§9-404a)</a:t>
            </a:r>
            <a:endParaRPr lang="en-US" sz="2000" u="sng" dirty="0">
              <a:latin typeface="Times New Roman" panose="02020603050405020304" pitchFamily="18" charset="0"/>
              <a:cs typeface="Times New Roman" panose="02020603050405020304" pitchFamily="18" charset="0"/>
            </a:endParaRPr>
          </a:p>
          <a:p>
            <a:pPr fontAlgn="t"/>
            <a:endParaRPr lang="en-US" sz="1400" u="sng" dirty="0">
              <a:latin typeface="Times New Roman" panose="02020603050405020304" pitchFamily="18" charset="0"/>
              <a:cs typeface="Times New Roman" panose="02020603050405020304" pitchFamily="18" charset="0"/>
            </a:endParaRPr>
          </a:p>
          <a:p>
            <a:pPr fontAlgn="t"/>
            <a:endParaRPr lang="en-US" sz="1400" b="1" u="sng" dirty="0">
              <a:latin typeface="Times New Roman" panose="02020603050405020304" pitchFamily="18" charset="0"/>
              <a:cs typeface="Times New Roman" panose="02020603050405020304" pitchFamily="18" charset="0"/>
            </a:endParaRPr>
          </a:p>
          <a:p>
            <a:pPr fontAlgn="t"/>
            <a:endParaRPr lang="en-US" sz="1400" dirty="0">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E78F68F9-1D7F-4B7B-94EB-27BBEECA3A6E}"/>
              </a:ext>
            </a:extLst>
          </p:cNvPr>
          <p:cNvSpPr>
            <a:spLocks noGrp="1"/>
          </p:cNvSpPr>
          <p:nvPr>
            <p:ph type="sldNum" sz="quarter" idx="7"/>
          </p:nvPr>
        </p:nvSpPr>
        <p:spPr/>
        <p:txBody>
          <a:bodyPr/>
          <a:lstStyle/>
          <a:p>
            <a:fld id="{B6F15528-21DE-4FAA-801E-634DDDAF4B2B}" type="slidenum">
              <a:rPr lang="en-US" smtClean="0"/>
              <a:t>4</a:t>
            </a:fld>
            <a:endParaRPr lang="en-US"/>
          </a:p>
        </p:txBody>
      </p:sp>
    </p:spTree>
    <p:extLst>
      <p:ext uri="{BB962C8B-B14F-4D97-AF65-F5344CB8AC3E}">
        <p14:creationId xmlns:p14="http://schemas.microsoft.com/office/powerpoint/2010/main" val="934872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4AFC8-7E50-49D3-AF12-EA95EE9DF79F}"/>
              </a:ext>
            </a:extLst>
          </p:cNvPr>
          <p:cNvSpPr>
            <a:spLocks noGrp="1"/>
          </p:cNvSpPr>
          <p:nvPr>
            <p:ph type="title"/>
          </p:nvPr>
        </p:nvSpPr>
        <p:spPr>
          <a:xfrm>
            <a:off x="470899" y="457200"/>
            <a:ext cx="9052560" cy="492443"/>
          </a:xfrm>
        </p:spPr>
        <p:txBody>
          <a:bodyPr/>
          <a:lstStyle/>
          <a:p>
            <a:pPr algn="ctr"/>
            <a:r>
              <a:rPr lang="en-US" sz="1800" b="1" u="sng" dirty="0">
                <a:latin typeface="Times New Roman" panose="02020603050405020304" pitchFamily="18" charset="0"/>
                <a:cs typeface="Times New Roman" panose="02020603050405020304" pitchFamily="18" charset="0"/>
              </a:rPr>
              <a:t>AUGUST 9 </a:t>
            </a:r>
            <a:r>
              <a:rPr lang="en-US" sz="3200" b="1" u="sng" dirty="0">
                <a:latin typeface="Times New Roman" panose="02020603050405020304" pitchFamily="18" charset="0"/>
                <a:cs typeface="Times New Roman" panose="02020603050405020304" pitchFamily="18" charset="0"/>
              </a:rPr>
              <a:t>PRIMARY</a:t>
            </a:r>
            <a:endParaRPr lang="en-US" b="1"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638BC6F-AD6C-4AC6-83F5-0B4432CCDDAA}"/>
              </a:ext>
            </a:extLst>
          </p:cNvPr>
          <p:cNvSpPr>
            <a:spLocks noGrp="1"/>
          </p:cNvSpPr>
          <p:nvPr>
            <p:ph sz="half" idx="2"/>
          </p:nvPr>
        </p:nvSpPr>
        <p:spPr>
          <a:xfrm>
            <a:off x="470899" y="949643"/>
            <a:ext cx="1905000" cy="5201424"/>
          </a:xfrm>
        </p:spPr>
        <p:txBody>
          <a:bodyPr/>
          <a:lstStyle/>
          <a:p>
            <a:pPr algn="ctr"/>
            <a:endParaRPr lang="en-US" sz="2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JUNE 7</a:t>
            </a:r>
          </a:p>
          <a:p>
            <a:pPr algn="ctr"/>
            <a:r>
              <a:rPr lang="en-US" sz="2000" b="1" u="sng" dirty="0">
                <a:latin typeface="Times New Roman" panose="02020603050405020304" pitchFamily="18" charset="0"/>
                <a:cs typeface="Times New Roman" panose="02020603050405020304" pitchFamily="18" charset="0"/>
              </a:rPr>
              <a:t>1 P.M. to 4 P.M.</a:t>
            </a:r>
          </a:p>
          <a:p>
            <a:pPr algn="ctr"/>
            <a:endParaRPr lang="en-US" sz="2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JUNE 7</a:t>
            </a: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JUNE 7</a:t>
            </a:r>
          </a:p>
          <a:p>
            <a:pPr algn="ctr"/>
            <a:r>
              <a:rPr lang="en-US" sz="2000" spc="-5" dirty="0">
                <a:latin typeface="Times New Roman" panose="02020603050405020304" pitchFamily="18" charset="0"/>
                <a:cs typeface="Times New Roman" panose="02020603050405020304" pitchFamily="18" charset="0"/>
              </a:rPr>
              <a:t>(FYI)</a:t>
            </a:r>
          </a:p>
          <a:p>
            <a:pPr algn="ctr"/>
            <a:endParaRPr lang="en-US" sz="2000" spc="-5" dirty="0">
              <a:latin typeface="Times New Roman" panose="02020603050405020304" pitchFamily="18" charset="0"/>
              <a:cs typeface="Times New Roman" panose="02020603050405020304" pitchFamily="18" charset="0"/>
            </a:endParaRPr>
          </a:p>
          <a:p>
            <a:pPr algn="ctr"/>
            <a:endParaRPr lang="en-US" sz="2000" spc="-5"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JUNE 9</a:t>
            </a:r>
          </a:p>
          <a:p>
            <a:pPr algn="ctr"/>
            <a:endParaRPr lang="en-US" sz="2000" b="1" u="sng" dirty="0">
              <a:latin typeface="Times New Roman" panose="02020603050405020304" pitchFamily="18" charset="0"/>
              <a:cs typeface="Times New Roman" panose="02020603050405020304" pitchFamily="18" charset="0"/>
            </a:endParaRPr>
          </a:p>
          <a:p>
            <a:endParaRPr lang="en-US" dirty="0"/>
          </a:p>
        </p:txBody>
      </p:sp>
      <p:sp>
        <p:nvSpPr>
          <p:cNvPr id="4" name="Content Placeholder 3">
            <a:extLst>
              <a:ext uri="{FF2B5EF4-FFF2-40B4-BE49-F238E27FC236}">
                <a16:creationId xmlns:a16="http://schemas.microsoft.com/office/drawing/2014/main" id="{A636557F-CF22-4174-8EFD-B3AB270DF30A}"/>
              </a:ext>
            </a:extLst>
          </p:cNvPr>
          <p:cNvSpPr>
            <a:spLocks noGrp="1"/>
          </p:cNvSpPr>
          <p:nvPr>
            <p:ph sz="half" idx="3"/>
          </p:nvPr>
        </p:nvSpPr>
        <p:spPr>
          <a:xfrm>
            <a:off x="2514600" y="990600"/>
            <a:ext cx="6832315" cy="6124754"/>
          </a:xfrm>
        </p:spPr>
        <p:txBody>
          <a:bodyPr/>
          <a:lstStyle/>
          <a:p>
            <a:r>
              <a:rPr lang="en-US" sz="1400" dirty="0">
                <a:latin typeface="Times New Roman" panose="02020603050405020304" pitchFamily="18" charset="0"/>
                <a:cs typeface="Times New Roman" panose="02020603050405020304" pitchFamily="18" charset="0"/>
              </a:rPr>
              <a:t> </a:t>
            </a:r>
          </a:p>
          <a:p>
            <a:r>
              <a:rPr lang="en-US" sz="2000" b="1" u="sng" dirty="0">
                <a:latin typeface="Times New Roman" panose="02020603050405020304" pitchFamily="18" charset="0"/>
                <a:cs typeface="Times New Roman" panose="02020603050405020304" pitchFamily="18" charset="0"/>
              </a:rPr>
              <a:t>ROVs’ OFFICE OPEN TO ACCEPT PRIMARY PETITIONS – STATE, DISTRICT &amp; MUNICIPAL OFFICE</a:t>
            </a:r>
            <a:r>
              <a:rPr lang="en-US" sz="2000" b="1" dirty="0">
                <a:latin typeface="Times New Roman" panose="02020603050405020304" pitchFamily="18" charset="0"/>
                <a:cs typeface="Times New Roman" panose="02020603050405020304" pitchFamily="18" charset="0"/>
              </a:rPr>
              <a:t>. </a:t>
            </a:r>
          </a:p>
          <a:p>
            <a:endParaRPr lang="en-US" sz="2000" b="1" u="sng"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NOTICE OF PRIMARY FOR MUNICIPAL OFFICE - AFTER VERIFING  THAT A VALID PETITION HAS BEEN FILED ROV NOTIFIES TC THAT A PRIMARY IS TO BE HELD </a:t>
            </a:r>
            <a:r>
              <a:rPr lang="en-US" sz="2000" dirty="0">
                <a:latin typeface="Times New Roman" panose="02020603050405020304" pitchFamily="18" charset="0"/>
                <a:cs typeface="Times New Roman" panose="02020603050405020304" pitchFamily="18" charset="0"/>
              </a:rPr>
              <a:t>After checking </a:t>
            </a:r>
            <a:r>
              <a:rPr lang="en-US" sz="2000" strike="sngStrike" dirty="0">
                <a:latin typeface="Times New Roman" panose="02020603050405020304" pitchFamily="18" charset="0"/>
                <a:cs typeface="Times New Roman" panose="02020603050405020304" pitchFamily="18" charset="0"/>
              </a:rPr>
              <a:t>signatures</a:t>
            </a:r>
            <a:r>
              <a:rPr lang="en-US" sz="2000" dirty="0">
                <a:latin typeface="Times New Roman" panose="02020603050405020304" pitchFamily="18" charset="0"/>
                <a:cs typeface="Times New Roman" panose="02020603050405020304" pitchFamily="18" charset="0"/>
              </a:rPr>
              <a:t>/names on petition pages,  ROV shall reject any name that doesn’t appear on the enrollment list. </a:t>
            </a:r>
          </a:p>
          <a:p>
            <a:endParaRPr lang="en-US" sz="2000" b="1" u="sng"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BLANK BALLOTS  </a:t>
            </a:r>
            <a:r>
              <a:rPr lang="en-US" sz="2000" dirty="0">
                <a:latin typeface="Times New Roman" panose="02020603050405020304" pitchFamily="18" charset="0"/>
                <a:cs typeface="Times New Roman" panose="02020603050405020304" pitchFamily="18" charset="0"/>
              </a:rPr>
              <a:t>ROVs</a:t>
            </a:r>
            <a:r>
              <a:rPr lang="en-US" sz="2000" dirty="0">
                <a:highlight>
                  <a:srgbClr val="FFFF00"/>
                </a:highlight>
                <a:latin typeface="Times New Roman" panose="02020603050405020304" pitchFamily="18" charset="0"/>
                <a:cs typeface="Times New Roman" panose="02020603050405020304" pitchFamily="18" charset="0"/>
              </a:rPr>
              <a:t> may direct </a:t>
            </a:r>
            <a:r>
              <a:rPr lang="en-US" sz="2000" dirty="0">
                <a:latin typeface="Times New Roman" panose="02020603050405020304" pitchFamily="18" charset="0"/>
                <a:cs typeface="Times New Roman" panose="02020603050405020304" pitchFamily="18" charset="0"/>
              </a:rPr>
              <a:t>the TC to mail a blank ballot set to qualified electors (1) is living outside the U.S. or (2) is a member of the armed forces, spouse or dependent. </a:t>
            </a:r>
            <a:endParaRPr lang="en-US" sz="1600" dirty="0">
              <a:latin typeface="Times New Roman" panose="02020603050405020304" pitchFamily="18" charset="0"/>
              <a:cs typeface="Times New Roman" panose="02020603050405020304" pitchFamily="18" charset="0"/>
            </a:endParaRPr>
          </a:p>
          <a:p>
            <a:endParaRPr lang="en-US" sz="1600"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LAST DAY - WAIVER OF ACCESSIBILITY OF  POLLING PLACE </a:t>
            </a:r>
            <a:r>
              <a:rPr lang="en-US" sz="2000" dirty="0">
                <a:latin typeface="Times New Roman" panose="02020603050405020304" pitchFamily="18" charset="0"/>
                <a:cs typeface="Times New Roman" panose="02020603050405020304" pitchFamily="18" charset="0"/>
              </a:rPr>
              <a:t>ROVs may file with the </a:t>
            </a:r>
            <a:r>
              <a:rPr lang="en-US" sz="2000" u="sng" dirty="0">
                <a:latin typeface="Times New Roman" panose="02020603050405020304" pitchFamily="18" charset="0"/>
                <a:cs typeface="Times New Roman" panose="02020603050405020304" pitchFamily="18" charset="0"/>
              </a:rPr>
              <a:t>local building officia</a:t>
            </a:r>
            <a:r>
              <a:rPr lang="en-US" sz="2000" dirty="0">
                <a:latin typeface="Times New Roman" panose="02020603050405020304" pitchFamily="18" charset="0"/>
                <a:cs typeface="Times New Roman" panose="02020603050405020304" pitchFamily="18" charset="0"/>
              </a:rPr>
              <a:t>l a request for a waiver to provide accessible polling place for physically disabled, for primary  </a:t>
            </a:r>
          </a:p>
          <a:p>
            <a:endParaRPr lang="en-US" sz="1600" dirty="0">
              <a:latin typeface="Times New Roman" panose="02020603050405020304" pitchFamily="18" charset="0"/>
              <a:cs typeface="Times New Roman" panose="02020603050405020304" pitchFamily="18" charset="0"/>
            </a:endParaRPr>
          </a:p>
          <a:p>
            <a:endParaRPr lang="en-US" sz="16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 </a:t>
            </a:r>
            <a:endParaRPr lang="en-US" sz="1400" dirty="0">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EC13E053-E4CA-44EF-87E7-52DA193FF6A0}"/>
              </a:ext>
            </a:extLst>
          </p:cNvPr>
          <p:cNvSpPr>
            <a:spLocks noGrp="1"/>
          </p:cNvSpPr>
          <p:nvPr>
            <p:ph type="sldNum" sz="quarter" idx="7"/>
          </p:nvPr>
        </p:nvSpPr>
        <p:spPr/>
        <p:txBody>
          <a:bodyPr/>
          <a:lstStyle/>
          <a:p>
            <a:fld id="{B6F15528-21DE-4FAA-801E-634DDDAF4B2B}" type="slidenum">
              <a:rPr lang="en-US" smtClean="0"/>
              <a:t>5</a:t>
            </a:fld>
            <a:endParaRPr lang="en-US" dirty="0"/>
          </a:p>
        </p:txBody>
      </p:sp>
    </p:spTree>
    <p:extLst>
      <p:ext uri="{BB962C8B-B14F-4D97-AF65-F5344CB8AC3E}">
        <p14:creationId xmlns:p14="http://schemas.microsoft.com/office/powerpoint/2010/main" val="3953473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E238E6-EFAD-49F9-91C5-229E575D514C}"/>
              </a:ext>
            </a:extLst>
          </p:cNvPr>
          <p:cNvSpPr>
            <a:spLocks noGrp="1"/>
          </p:cNvSpPr>
          <p:nvPr>
            <p:ph type="title"/>
          </p:nvPr>
        </p:nvSpPr>
        <p:spPr>
          <a:xfrm>
            <a:off x="485402" y="292179"/>
            <a:ext cx="9052560" cy="492443"/>
          </a:xfrm>
        </p:spPr>
        <p:txBody>
          <a:bodyPr/>
          <a:lstStyle/>
          <a:p>
            <a:pPr algn="ctr"/>
            <a:r>
              <a:rPr lang="en-US" sz="1800" b="1" u="sng" dirty="0">
                <a:latin typeface="Times New Roman" panose="02020603050405020304" pitchFamily="18" charset="0"/>
                <a:cs typeface="Times New Roman" panose="02020603050405020304" pitchFamily="18" charset="0"/>
              </a:rPr>
              <a:t>AUGUST 9 </a:t>
            </a:r>
            <a:r>
              <a:rPr lang="en-US" sz="3200" b="1" u="sng" dirty="0">
                <a:latin typeface="Times New Roman" panose="02020603050405020304" pitchFamily="18" charset="0"/>
                <a:cs typeface="Times New Roman" panose="02020603050405020304" pitchFamily="18" charset="0"/>
              </a:rPr>
              <a:t>PRIMARY</a:t>
            </a:r>
            <a:endParaRPr lang="en-US" dirty="0"/>
          </a:p>
        </p:txBody>
      </p:sp>
      <p:sp>
        <p:nvSpPr>
          <p:cNvPr id="3" name="Content Placeholder 2">
            <a:extLst>
              <a:ext uri="{FF2B5EF4-FFF2-40B4-BE49-F238E27FC236}">
                <a16:creationId xmlns:a16="http://schemas.microsoft.com/office/drawing/2014/main" id="{D35078FE-C9D5-4A0D-BCD4-BE4B296D980C}"/>
              </a:ext>
            </a:extLst>
          </p:cNvPr>
          <p:cNvSpPr>
            <a:spLocks noGrp="1"/>
          </p:cNvSpPr>
          <p:nvPr>
            <p:ph sz="half" idx="2"/>
          </p:nvPr>
        </p:nvSpPr>
        <p:spPr>
          <a:xfrm>
            <a:off x="447010" y="1014511"/>
            <a:ext cx="1960218" cy="6063198"/>
          </a:xfrm>
        </p:spPr>
        <p:txBody>
          <a:bodyPr/>
          <a:lstStyle/>
          <a:p>
            <a:pPr algn="ctr" fontAlgn="t"/>
            <a:r>
              <a:rPr lang="en-US" sz="2000" b="1" u="sng" dirty="0">
                <a:latin typeface="Times New Roman" panose="02020603050405020304" pitchFamily="18" charset="0"/>
                <a:cs typeface="Times New Roman" panose="02020603050405020304" pitchFamily="18" charset="0"/>
              </a:rPr>
              <a:t>JUNE 14</a:t>
            </a:r>
          </a:p>
          <a:p>
            <a:pPr algn="ctr" fontAlgn="t"/>
            <a:endParaRPr lang="en-US" sz="2000" b="1" u="sng" dirty="0">
              <a:latin typeface="Times New Roman" panose="02020603050405020304" pitchFamily="18" charset="0"/>
              <a:cs typeface="Times New Roman" panose="02020603050405020304" pitchFamily="18" charset="0"/>
            </a:endParaRPr>
          </a:p>
          <a:p>
            <a:pPr algn="ctr" fontAlgn="t"/>
            <a:endParaRPr lang="en-US" sz="2000" b="1" u="sng" dirty="0">
              <a:latin typeface="Times New Roman" panose="02020603050405020304" pitchFamily="18" charset="0"/>
              <a:cs typeface="Times New Roman" panose="02020603050405020304" pitchFamily="18" charset="0"/>
            </a:endParaRPr>
          </a:p>
          <a:p>
            <a:pPr algn="ctr" fontAlgn="t"/>
            <a:r>
              <a:rPr lang="en-US" sz="2000" b="1" u="sng" dirty="0">
                <a:latin typeface="Times New Roman" panose="02020603050405020304" pitchFamily="18" charset="0"/>
                <a:cs typeface="Times New Roman" panose="02020603050405020304" pitchFamily="18" charset="0"/>
              </a:rPr>
              <a:t>JUNE 24 </a:t>
            </a:r>
          </a:p>
          <a:p>
            <a:pPr marL="0" lvl="1" algn="ctr" fontAlgn="t"/>
            <a:r>
              <a:rPr lang="en-US" sz="2000" spc="-5" dirty="0">
                <a:latin typeface="Times New Roman" panose="02020603050405020304" pitchFamily="18" charset="0"/>
                <a:cs typeface="Times New Roman" panose="02020603050405020304" pitchFamily="18" charset="0"/>
              </a:rPr>
              <a:t>(FYI)</a:t>
            </a:r>
          </a:p>
          <a:p>
            <a:pPr marL="0" lvl="1" algn="ctr" fontAlgn="t"/>
            <a:endParaRPr lang="en-US" sz="2000" b="1" u="sng" dirty="0">
              <a:latin typeface="Times New Roman" panose="02020603050405020304" pitchFamily="18" charset="0"/>
              <a:cs typeface="Times New Roman" panose="02020603050405020304" pitchFamily="18" charset="0"/>
            </a:endParaRPr>
          </a:p>
          <a:p>
            <a:pPr algn="ctr" fontAlgn="t"/>
            <a:endParaRPr lang="en-US" sz="2000" u="sng" dirty="0">
              <a:latin typeface="Times New Roman" panose="02020603050405020304" pitchFamily="18" charset="0"/>
              <a:cs typeface="Times New Roman" panose="02020603050405020304" pitchFamily="18" charset="0"/>
            </a:endParaRPr>
          </a:p>
          <a:p>
            <a:pPr algn="ctr" fontAlgn="t"/>
            <a:r>
              <a:rPr lang="en-US" sz="2000" b="1" u="sng" dirty="0">
                <a:latin typeface="Times New Roman" panose="02020603050405020304" pitchFamily="18" charset="0"/>
                <a:cs typeface="Times New Roman" panose="02020603050405020304" pitchFamily="18" charset="0"/>
              </a:rPr>
              <a:t>JUL 6 to AUG 2</a:t>
            </a:r>
          </a:p>
          <a:p>
            <a:pPr algn="ctr" fontAlgn="t"/>
            <a:endParaRPr lang="en-US" sz="2000" b="1" u="sng" dirty="0">
              <a:latin typeface="Times New Roman" panose="02020603050405020304" pitchFamily="18" charset="0"/>
              <a:cs typeface="Times New Roman" panose="02020603050405020304" pitchFamily="18" charset="0"/>
            </a:endParaRPr>
          </a:p>
          <a:p>
            <a:pPr algn="ctr" fontAlgn="t"/>
            <a:endParaRPr lang="en-US" sz="2000" b="1" u="sng" dirty="0">
              <a:latin typeface="Times New Roman" panose="02020603050405020304" pitchFamily="18" charset="0"/>
              <a:cs typeface="Times New Roman" panose="02020603050405020304" pitchFamily="18" charset="0"/>
            </a:endParaRPr>
          </a:p>
          <a:p>
            <a:pPr algn="ctr" fontAlgn="t"/>
            <a:endParaRPr lang="en-US" sz="2000" b="1" u="sng" dirty="0">
              <a:latin typeface="Times New Roman" panose="02020603050405020304" pitchFamily="18" charset="0"/>
              <a:cs typeface="Times New Roman" panose="02020603050405020304" pitchFamily="18" charset="0"/>
            </a:endParaRPr>
          </a:p>
          <a:p>
            <a:pPr algn="ctr" fontAlgn="t"/>
            <a:endParaRPr lang="en-US" sz="2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J</a:t>
            </a:r>
            <a:r>
              <a:rPr lang="en-US" sz="1800" b="1" u="sng" dirty="0">
                <a:latin typeface="Times New Roman" panose="02020603050405020304" pitchFamily="18" charset="0"/>
                <a:cs typeface="Times New Roman" panose="02020603050405020304" pitchFamily="18" charset="0"/>
              </a:rPr>
              <a:t>ULY 8</a:t>
            </a: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r>
              <a:rPr lang="en-US" sz="1800" b="1" u="sng" dirty="0">
                <a:latin typeface="Times New Roman" panose="02020603050405020304" pitchFamily="18" charset="0"/>
                <a:cs typeface="Times New Roman" panose="02020603050405020304" pitchFamily="18" charset="0"/>
              </a:rPr>
              <a:t>JULY 11</a:t>
            </a:r>
          </a:p>
          <a:p>
            <a:pPr algn="ctr" fontAlgn="t"/>
            <a:r>
              <a:rPr lang="en-US" sz="1800" spc="-5" dirty="0">
                <a:latin typeface="Times New Roman" panose="02020603050405020304" pitchFamily="18" charset="0"/>
                <a:cs typeface="Times New Roman" panose="02020603050405020304" pitchFamily="18" charset="0"/>
              </a:rPr>
              <a:t>(FYI)</a:t>
            </a:r>
          </a:p>
          <a:p>
            <a:pPr algn="ctr"/>
            <a:endParaRPr lang="en-US" dirty="0"/>
          </a:p>
        </p:txBody>
      </p:sp>
      <p:sp>
        <p:nvSpPr>
          <p:cNvPr id="4" name="Content Placeholder 3">
            <a:extLst>
              <a:ext uri="{FF2B5EF4-FFF2-40B4-BE49-F238E27FC236}">
                <a16:creationId xmlns:a16="http://schemas.microsoft.com/office/drawing/2014/main" id="{D719A3EB-FDF1-4519-9440-529E1BF1C044}"/>
              </a:ext>
            </a:extLst>
          </p:cNvPr>
          <p:cNvSpPr>
            <a:spLocks noGrp="1"/>
          </p:cNvSpPr>
          <p:nvPr>
            <p:ph sz="half" idx="3"/>
          </p:nvPr>
        </p:nvSpPr>
        <p:spPr>
          <a:xfrm>
            <a:off x="2424546" y="990266"/>
            <a:ext cx="7096098" cy="6647974"/>
          </a:xfrm>
        </p:spPr>
        <p:txBody>
          <a:bodyPr/>
          <a:lstStyle/>
          <a:p>
            <a:pPr fontAlgn="t"/>
            <a:r>
              <a:rPr lang="en-US" sz="2000" b="1" u="sng" dirty="0">
                <a:latin typeface="Times New Roman" panose="02020603050405020304" pitchFamily="18" charset="0"/>
                <a:cs typeface="Times New Roman" panose="02020603050405020304" pitchFamily="18" charset="0"/>
              </a:rPr>
              <a:t>FILE PRIMARY PETITIONS </a:t>
            </a:r>
            <a:r>
              <a:rPr lang="en-US" sz="2000" dirty="0">
                <a:latin typeface="Times New Roman" panose="02020603050405020304" pitchFamily="18" charset="0"/>
                <a:cs typeface="Times New Roman" panose="02020603050405020304" pitchFamily="18" charset="0"/>
              </a:rPr>
              <a:t>for </a:t>
            </a:r>
            <a:r>
              <a:rPr lang="en-US" sz="2000" u="sng" dirty="0">
                <a:latin typeface="Times New Roman" panose="02020603050405020304" pitchFamily="18" charset="0"/>
                <a:cs typeface="Times New Roman" panose="02020603050405020304" pitchFamily="18" charset="0"/>
              </a:rPr>
              <a:t>State &amp;</a:t>
            </a:r>
            <a:r>
              <a:rPr lang="en-US" sz="2000" dirty="0">
                <a:latin typeface="Times New Roman" panose="02020603050405020304" pitchFamily="18" charset="0"/>
                <a:cs typeface="Times New Roman" panose="02020603050405020304" pitchFamily="18" charset="0"/>
              </a:rPr>
              <a:t> </a:t>
            </a:r>
            <a:r>
              <a:rPr lang="en-US" sz="2000" u="sng" dirty="0">
                <a:latin typeface="Times New Roman" panose="02020603050405020304" pitchFamily="18" charset="0"/>
                <a:cs typeface="Times New Roman" panose="02020603050405020304" pitchFamily="18" charset="0"/>
              </a:rPr>
              <a:t>District.</a:t>
            </a:r>
            <a:r>
              <a:rPr lang="en-US" sz="2000" dirty="0">
                <a:latin typeface="Times New Roman" panose="02020603050405020304" pitchFamily="18" charset="0"/>
                <a:cs typeface="Times New Roman" panose="02020603050405020304" pitchFamily="18" charset="0"/>
              </a:rPr>
              <a:t> ROV to certify &amp; file with SOTS in person or by mail within 7 days from receipt.</a:t>
            </a:r>
          </a:p>
          <a:p>
            <a:pPr fontAlgn="t"/>
            <a:endParaRPr lang="en-US" sz="2000" u="sng" dirty="0">
              <a:latin typeface="Times New Roman" panose="02020603050405020304" pitchFamily="18" charset="0"/>
              <a:cs typeface="Times New Roman" panose="02020603050405020304" pitchFamily="18" charset="0"/>
            </a:endParaRPr>
          </a:p>
          <a:p>
            <a:pPr fontAlgn="t"/>
            <a:r>
              <a:rPr lang="en-US" sz="2000" b="1" u="sng" dirty="0">
                <a:latin typeface="Times New Roman" panose="02020603050405020304" pitchFamily="18" charset="0"/>
                <a:cs typeface="Times New Roman" panose="02020603050405020304" pitchFamily="18" charset="0"/>
              </a:rPr>
              <a:t>OVERSEAS BALLOT AVAILABLE</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ROVs </a:t>
            </a:r>
            <a:r>
              <a:rPr lang="en-US" sz="2000" dirty="0">
                <a:highlight>
                  <a:srgbClr val="FFFF00"/>
                </a:highlight>
                <a:latin typeface="Times New Roman" panose="02020603050405020304" pitchFamily="18" charset="0"/>
                <a:cs typeface="Times New Roman" panose="02020603050405020304" pitchFamily="18" charset="0"/>
              </a:rPr>
              <a:t>may direct </a:t>
            </a:r>
            <a:r>
              <a:rPr lang="en-US" sz="2000" dirty="0">
                <a:latin typeface="Times New Roman" panose="02020603050405020304" pitchFamily="18" charset="0"/>
                <a:cs typeface="Times New Roman" panose="02020603050405020304" pitchFamily="18" charset="0"/>
              </a:rPr>
              <a:t> TC to mail ballot set to an eligible U.S. citizen, ballot shall not be counted unless a prescribed application is received by TC prior to primary.</a:t>
            </a:r>
          </a:p>
          <a:p>
            <a:pPr fontAlgn="t"/>
            <a:r>
              <a:rPr lang="en-US" sz="2000" dirty="0">
                <a:latin typeface="Times New Roman" panose="02020603050405020304" pitchFamily="18" charset="0"/>
                <a:cs typeface="Times New Roman" panose="02020603050405020304" pitchFamily="18" charset="0"/>
              </a:rPr>
              <a:t> </a:t>
            </a:r>
            <a:endParaRPr lang="en-US" sz="1400"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SUPERVISED BALLOTING DESIGNATION </a:t>
            </a:r>
            <a:r>
              <a:rPr lang="en-US" sz="2000" dirty="0">
                <a:latin typeface="Times New Roman" panose="02020603050405020304" pitchFamily="18" charset="0"/>
                <a:cs typeface="Times New Roman" panose="02020603050405020304" pitchFamily="18" charset="0"/>
              </a:rPr>
              <a:t>for </a:t>
            </a:r>
            <a:r>
              <a:rPr lang="en-US" sz="2000" b="1" dirty="0">
                <a:latin typeface="Times New Roman" panose="02020603050405020304" pitchFamily="18" charset="0"/>
                <a:cs typeface="Times New Roman" panose="02020603050405020304" pitchFamily="18" charset="0"/>
              </a:rPr>
              <a:t>less than 20 </a:t>
            </a:r>
            <a:r>
              <a:rPr lang="en-US" sz="2000" dirty="0">
                <a:latin typeface="Times New Roman" panose="02020603050405020304" pitchFamily="18" charset="0"/>
                <a:cs typeface="Times New Roman" panose="02020603050405020304" pitchFamily="18" charset="0"/>
              </a:rPr>
              <a:t>electors.  Written designation must be made by ROVs or the admin. of institution. (NOTE: Supervised voting is mandated if 20 or more electors in nursing home or rest home, etc.)</a:t>
            </a:r>
          </a:p>
          <a:p>
            <a:r>
              <a:rPr lang="en-US" sz="2000" dirty="0">
                <a:latin typeface="Times New Roman" panose="02020603050405020304" pitchFamily="18" charset="0"/>
                <a:cs typeface="Times New Roman" panose="02020603050405020304" pitchFamily="18" charset="0"/>
              </a:rPr>
              <a:t> </a:t>
            </a:r>
          </a:p>
          <a:p>
            <a:r>
              <a:rPr lang="en-US" sz="2000" b="1" u="sng" dirty="0">
                <a:latin typeface="Times New Roman" panose="02020603050405020304" pitchFamily="18" charset="0"/>
                <a:cs typeface="Times New Roman" panose="02020603050405020304" pitchFamily="18" charset="0"/>
              </a:rPr>
              <a:t>LAST DAY - DETERMINE &amp; CERTIFY POLLING PLACES </a:t>
            </a:r>
            <a:r>
              <a:rPr lang="en-US" sz="2000" dirty="0">
                <a:latin typeface="Times New Roman" panose="02020603050405020304" pitchFamily="18" charset="0"/>
                <a:cs typeface="Times New Roman" panose="02020603050405020304" pitchFamily="18" charset="0"/>
              </a:rPr>
              <a:t>to SOTS. The cert. to detail name, address, relevant contact info. &amp; district info. associated with each polling place to be used. Also include names &amp; addresses of each moderator for each polling place</a:t>
            </a:r>
          </a:p>
          <a:p>
            <a:endParaRPr lang="en-US" sz="2000"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SECURE DROP BOX  IS OPEN </a:t>
            </a:r>
            <a:r>
              <a:rPr lang="en-US" sz="2000" dirty="0">
                <a:latin typeface="Times New Roman" panose="02020603050405020304" pitchFamily="18" charset="0"/>
                <a:cs typeface="Times New Roman" panose="02020603050405020304" pitchFamily="18" charset="0"/>
              </a:rPr>
              <a:t>&amp; AVAILABLE FOR ABSENTEE BALLOT DROP OFF</a:t>
            </a:r>
          </a:p>
          <a:p>
            <a:endParaRPr lang="en-US" sz="2000" dirty="0">
              <a:latin typeface="Times New Roman" panose="02020603050405020304" pitchFamily="18" charset="0"/>
              <a:cs typeface="Times New Roman" panose="02020603050405020304" pitchFamily="18" charset="0"/>
            </a:endParaRPr>
          </a:p>
          <a:p>
            <a:pPr fontAlgn="t"/>
            <a:endParaRPr lang="en-US" sz="1400" b="1" u="sng" dirty="0">
              <a:latin typeface="Times New Roman" panose="02020603050405020304" pitchFamily="18" charset="0"/>
              <a:cs typeface="Times New Roman" panose="02020603050405020304" pitchFamily="18" charset="0"/>
            </a:endParaRPr>
          </a:p>
          <a:p>
            <a:endParaRPr lang="en-US" dirty="0"/>
          </a:p>
        </p:txBody>
      </p:sp>
      <p:sp>
        <p:nvSpPr>
          <p:cNvPr id="5" name="Slide Number Placeholder 4">
            <a:extLst>
              <a:ext uri="{FF2B5EF4-FFF2-40B4-BE49-F238E27FC236}">
                <a16:creationId xmlns:a16="http://schemas.microsoft.com/office/drawing/2014/main" id="{FF65B3CB-A703-47C8-BFE1-9880609489D9}"/>
              </a:ext>
            </a:extLst>
          </p:cNvPr>
          <p:cNvSpPr>
            <a:spLocks noGrp="1"/>
          </p:cNvSpPr>
          <p:nvPr>
            <p:ph type="sldNum" sz="quarter" idx="7"/>
          </p:nvPr>
        </p:nvSpPr>
        <p:spPr/>
        <p:txBody>
          <a:bodyPr/>
          <a:lstStyle/>
          <a:p>
            <a:fld id="{B6F15528-21DE-4FAA-801E-634DDDAF4B2B}" type="slidenum">
              <a:rPr lang="en-US" smtClean="0"/>
              <a:t>6</a:t>
            </a:fld>
            <a:endParaRPr lang="en-US"/>
          </a:p>
        </p:txBody>
      </p:sp>
    </p:spTree>
    <p:extLst>
      <p:ext uri="{BB962C8B-B14F-4D97-AF65-F5344CB8AC3E}">
        <p14:creationId xmlns:p14="http://schemas.microsoft.com/office/powerpoint/2010/main" val="21930471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B7402-2CBC-4DB8-9398-84C71492FC56}"/>
              </a:ext>
            </a:extLst>
          </p:cNvPr>
          <p:cNvSpPr>
            <a:spLocks noGrp="1"/>
          </p:cNvSpPr>
          <p:nvPr>
            <p:ph type="title"/>
          </p:nvPr>
        </p:nvSpPr>
        <p:spPr>
          <a:xfrm>
            <a:off x="527204" y="267069"/>
            <a:ext cx="9052560" cy="492443"/>
          </a:xfrm>
        </p:spPr>
        <p:txBody>
          <a:bodyPr/>
          <a:lstStyle/>
          <a:p>
            <a:pPr algn="ctr"/>
            <a:r>
              <a:rPr lang="en-US" sz="1800" b="1" u="sng" dirty="0">
                <a:latin typeface="Times New Roman" panose="02020603050405020304" pitchFamily="18" charset="0"/>
                <a:cs typeface="Times New Roman" panose="02020603050405020304" pitchFamily="18" charset="0"/>
              </a:rPr>
              <a:t>AUGUST 9 </a:t>
            </a:r>
            <a:r>
              <a:rPr lang="en-US" sz="3200" b="1" u="sng" dirty="0">
                <a:latin typeface="Times New Roman" panose="02020603050405020304" pitchFamily="18" charset="0"/>
                <a:cs typeface="Times New Roman" panose="02020603050405020304" pitchFamily="18" charset="0"/>
              </a:rPr>
              <a:t>PRIMARY</a:t>
            </a:r>
            <a:endParaRPr lang="en-US" dirty="0"/>
          </a:p>
        </p:txBody>
      </p:sp>
      <p:sp>
        <p:nvSpPr>
          <p:cNvPr id="3" name="Content Placeholder 2">
            <a:extLst>
              <a:ext uri="{FF2B5EF4-FFF2-40B4-BE49-F238E27FC236}">
                <a16:creationId xmlns:a16="http://schemas.microsoft.com/office/drawing/2014/main" id="{FEFEEC77-2CF9-4F82-80F6-519A014DF2FA}"/>
              </a:ext>
            </a:extLst>
          </p:cNvPr>
          <p:cNvSpPr>
            <a:spLocks noGrp="1"/>
          </p:cNvSpPr>
          <p:nvPr>
            <p:ph sz="half" idx="2"/>
          </p:nvPr>
        </p:nvSpPr>
        <p:spPr>
          <a:xfrm>
            <a:off x="523017" y="1223932"/>
            <a:ext cx="1859280" cy="5632311"/>
          </a:xfrm>
        </p:spPr>
        <p:txBody>
          <a:bodyPr/>
          <a:lstStyle/>
          <a:p>
            <a:pPr algn="ctr"/>
            <a:r>
              <a:rPr lang="en-US" sz="2000" b="1" u="sng" dirty="0">
                <a:latin typeface="Times New Roman" panose="02020603050405020304" pitchFamily="18" charset="0"/>
                <a:cs typeface="Times New Roman" panose="02020603050405020304" pitchFamily="18" charset="0"/>
              </a:rPr>
              <a:t>JULY 11 to 20</a:t>
            </a:r>
          </a:p>
          <a:p>
            <a:pPr algn="ctr"/>
            <a:r>
              <a:rPr lang="en-US" sz="2000" dirty="0">
                <a:latin typeface="Times New Roman" panose="02020603050405020304" pitchFamily="18" charset="0"/>
                <a:cs typeface="Times New Roman" panose="02020603050405020304" pitchFamily="18" charset="0"/>
              </a:rPr>
              <a:t>(Once)</a:t>
            </a: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JULY 18</a:t>
            </a:r>
          </a:p>
          <a:p>
            <a:pPr algn="ctr"/>
            <a:r>
              <a:rPr lang="en-US" sz="2000" dirty="0">
                <a:latin typeface="Times New Roman" panose="02020603050405020304" pitchFamily="18" charset="0"/>
                <a:cs typeface="Times New Roman" panose="02020603050405020304" pitchFamily="18" charset="0"/>
              </a:rPr>
              <a:t>Prior to</a:t>
            </a:r>
          </a:p>
          <a:p>
            <a:endParaRPr lang="en-US" sz="2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JULY 18</a:t>
            </a:r>
          </a:p>
          <a:p>
            <a:pPr algn="ctr"/>
            <a:endParaRPr lang="en-US" sz="2000" b="1" u="sng" dirty="0">
              <a:solidFill>
                <a:schemeClr val="tx1"/>
              </a:solidFill>
              <a:latin typeface="Times New Roman" panose="02020603050405020304" pitchFamily="18" charset="0"/>
              <a:cs typeface="Times New Roman" panose="02020603050405020304" pitchFamily="18" charset="0"/>
            </a:endParaRPr>
          </a:p>
          <a:p>
            <a:pPr algn="ctr"/>
            <a:endParaRPr lang="en-US" sz="2000" b="1" u="sng" dirty="0">
              <a:solidFill>
                <a:schemeClr val="tx1"/>
              </a:solidFill>
              <a:latin typeface="Times New Roman" panose="02020603050405020304" pitchFamily="18" charset="0"/>
              <a:cs typeface="Times New Roman" panose="02020603050405020304" pitchFamily="18" charset="0"/>
            </a:endParaRPr>
          </a:p>
          <a:p>
            <a:pPr algn="ctr"/>
            <a:endParaRPr lang="en-US" sz="2000" b="1" u="sng" dirty="0">
              <a:solidFill>
                <a:schemeClr val="tx1"/>
              </a:solidFill>
              <a:latin typeface="Times New Roman" panose="02020603050405020304" pitchFamily="18" charset="0"/>
              <a:cs typeface="Times New Roman" panose="02020603050405020304" pitchFamily="18" charset="0"/>
            </a:endParaRPr>
          </a:p>
          <a:p>
            <a:pPr algn="ctr"/>
            <a:endParaRPr lang="en-US" sz="2000" b="1" u="sng" dirty="0">
              <a:solidFill>
                <a:schemeClr val="tx1"/>
              </a:solidFill>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JULY 18</a:t>
            </a:r>
          </a:p>
          <a:p>
            <a:pPr algn="ctr"/>
            <a:endParaRPr lang="en-US" sz="2000" b="1" u="sng" dirty="0">
              <a:solidFill>
                <a:schemeClr val="tx1"/>
              </a:solidFill>
              <a:latin typeface="Times New Roman" panose="02020603050405020304" pitchFamily="18" charset="0"/>
              <a:cs typeface="Times New Roman" panose="02020603050405020304" pitchFamily="18" charset="0"/>
            </a:endParaRPr>
          </a:p>
          <a:p>
            <a:pPr algn="ctr"/>
            <a:endParaRPr lang="en-US" sz="1600" b="1" u="sng" dirty="0">
              <a:latin typeface="Times New Roman" panose="02020603050405020304" pitchFamily="18" charset="0"/>
              <a:cs typeface="Times New Roman" panose="02020603050405020304" pitchFamily="18" charset="0"/>
            </a:endParaRPr>
          </a:p>
          <a:p>
            <a:pPr algn="ctr"/>
            <a:endParaRPr lang="en-US" sz="1600" b="1" u="sng" dirty="0">
              <a:latin typeface="Times New Roman" panose="02020603050405020304" pitchFamily="18" charset="0"/>
              <a:cs typeface="Times New Roman" panose="02020603050405020304" pitchFamily="18" charset="0"/>
            </a:endParaRPr>
          </a:p>
          <a:p>
            <a:pPr algn="ctr"/>
            <a:endParaRPr lang="en-US" sz="1600" b="1" u="sng" dirty="0">
              <a:latin typeface="Times New Roman" panose="02020603050405020304" pitchFamily="18" charset="0"/>
              <a:cs typeface="Times New Roman" panose="02020603050405020304" pitchFamily="18" charset="0"/>
            </a:endParaRPr>
          </a:p>
          <a:p>
            <a:endParaRPr lang="en-US" dirty="0"/>
          </a:p>
        </p:txBody>
      </p:sp>
      <p:sp>
        <p:nvSpPr>
          <p:cNvPr id="4" name="Content Placeholder 3">
            <a:extLst>
              <a:ext uri="{FF2B5EF4-FFF2-40B4-BE49-F238E27FC236}">
                <a16:creationId xmlns:a16="http://schemas.microsoft.com/office/drawing/2014/main" id="{A4C23CA9-C0FF-440B-A650-B5270DA8DC6F}"/>
              </a:ext>
            </a:extLst>
          </p:cNvPr>
          <p:cNvSpPr>
            <a:spLocks noGrp="1"/>
          </p:cNvSpPr>
          <p:nvPr>
            <p:ph sz="half" idx="3"/>
          </p:nvPr>
        </p:nvSpPr>
        <p:spPr>
          <a:xfrm>
            <a:off x="2590800" y="1221737"/>
            <a:ext cx="6705600" cy="5847755"/>
          </a:xfrm>
        </p:spPr>
        <p:txBody>
          <a:bodyPr/>
          <a:lstStyle/>
          <a:p>
            <a:r>
              <a:rPr lang="en-US" sz="2000" b="1" u="sng" dirty="0">
                <a:latin typeface="Times New Roman" panose="02020603050405020304" pitchFamily="18" charset="0"/>
                <a:cs typeface="Times New Roman" panose="02020603050405020304" pitchFamily="18" charset="0"/>
              </a:rPr>
              <a:t>NOTICE OF </a:t>
            </a:r>
            <a:r>
              <a:rPr lang="en-US" sz="2000" u="sng" dirty="0">
                <a:latin typeface="Times New Roman" panose="02020603050405020304" pitchFamily="18" charset="0"/>
                <a:cs typeface="Times New Roman" panose="02020603050405020304" pitchFamily="18" charset="0"/>
              </a:rPr>
              <a:t>July 26</a:t>
            </a:r>
            <a:r>
              <a:rPr lang="en-US" sz="2000" dirty="0">
                <a:latin typeface="Times New Roman" panose="02020603050405020304" pitchFamily="18" charset="0"/>
                <a:cs typeface="Times New Roman" panose="02020603050405020304" pitchFamily="18" charset="0"/>
              </a:rPr>
              <a:t> </a:t>
            </a:r>
            <a:r>
              <a:rPr lang="en-US" sz="2000" b="1" u="sng" dirty="0">
                <a:latin typeface="Times New Roman" panose="02020603050405020304" pitchFamily="18" charset="0"/>
                <a:cs typeface="Times New Roman" panose="02020603050405020304" pitchFamily="18" charset="0"/>
              </a:rPr>
              <a:t>ENROLLMENT SESSION </a:t>
            </a:r>
            <a:r>
              <a:rPr lang="en-US" sz="2000" dirty="0">
                <a:latin typeface="Times New Roman" panose="02020603050405020304" pitchFamily="18" charset="0"/>
                <a:cs typeface="Times New Roman" panose="02020603050405020304" pitchFamily="18" charset="0"/>
              </a:rPr>
              <a:t>must be published at least once on or between these dates. Notice to say that ROVs will, at such time, hear requests by persons removed and for adding their names to the registry list. </a:t>
            </a:r>
          </a:p>
          <a:p>
            <a:endParaRPr lang="en-US" sz="2000"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NOTIFY CANDIDATES OF THEIR RIGHT t</a:t>
            </a:r>
            <a:r>
              <a:rPr lang="en-US" sz="2000" dirty="0">
                <a:latin typeface="Times New Roman" panose="02020603050405020304" pitchFamily="18" charset="0"/>
                <a:cs typeface="Times New Roman" panose="02020603050405020304" pitchFamily="18" charset="0"/>
              </a:rPr>
              <a:t>o submit a list of designees for primary moderators and election officials.</a:t>
            </a:r>
          </a:p>
          <a:p>
            <a:endParaRPr lang="en-US" sz="2000"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LAST DAY CANDIDATE MAY SUBMIT TO ROV LIST OF MODERATORS &amp; ELECTION OFFICIALS </a:t>
            </a:r>
            <a:r>
              <a:rPr lang="en-US" sz="2000" dirty="0">
                <a:latin typeface="Times New Roman" panose="02020603050405020304" pitchFamily="18" charset="0"/>
                <a:cs typeface="Times New Roman" panose="02020603050405020304" pitchFamily="18" charset="0"/>
              </a:rPr>
              <a:t> </a:t>
            </a:r>
          </a:p>
          <a:p>
            <a:r>
              <a:rPr lang="en-US" sz="2000" dirty="0">
                <a:latin typeface="Times New Roman" panose="02020603050405020304" pitchFamily="18" charset="0"/>
                <a:cs typeface="Times New Roman" panose="02020603050405020304" pitchFamily="18" charset="0"/>
              </a:rPr>
              <a:t>Last day for candidate to submit to registrar list of desired certified primary moderators and election officials for primary.</a:t>
            </a:r>
          </a:p>
          <a:p>
            <a:endParaRPr lang="en-US" sz="2000"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LAST DAY TO DESIGNATE CENTRAL COUNTING LOCATION </a:t>
            </a:r>
            <a:r>
              <a:rPr lang="en-US" sz="2000" dirty="0">
                <a:latin typeface="Times New Roman" panose="02020603050405020304" pitchFamily="18" charset="0"/>
                <a:cs typeface="Times New Roman" panose="02020603050405020304" pitchFamily="18" charset="0"/>
              </a:rPr>
              <a:t>in writing to the TC. Such location shall be published by the TC in the notice for the primary.</a:t>
            </a:r>
            <a:r>
              <a:rPr lang="en-US" sz="2000" b="1" dirty="0">
                <a:latin typeface="Times New Roman" panose="02020603050405020304" pitchFamily="18" charset="0"/>
                <a:cs typeface="Times New Roman" panose="02020603050405020304" pitchFamily="18" charset="0"/>
              </a:rPr>
              <a:t> ROVs may also agree to count absentee ballots at each polling location, as well.</a:t>
            </a:r>
            <a:r>
              <a:rPr lang="en-US" sz="2000" dirty="0">
                <a:latin typeface="Times New Roman" panose="02020603050405020304" pitchFamily="18" charset="0"/>
                <a:cs typeface="Times New Roman" panose="02020603050405020304" pitchFamily="18" charset="0"/>
              </a:rPr>
              <a:t> </a:t>
            </a:r>
          </a:p>
          <a:p>
            <a:r>
              <a:rPr lang="en-US" sz="2000" dirty="0">
                <a:latin typeface="Times New Roman" panose="02020603050405020304" pitchFamily="18" charset="0"/>
                <a:cs typeface="Times New Roman" panose="02020603050405020304" pitchFamily="18" charset="0"/>
              </a:rPr>
              <a:t> </a:t>
            </a:r>
            <a:endParaRPr lang="en-US" sz="2000" u="sng" dirty="0">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EC73A1F9-339A-4D5E-B5C6-CD798F45F47F}"/>
              </a:ext>
            </a:extLst>
          </p:cNvPr>
          <p:cNvSpPr>
            <a:spLocks noGrp="1"/>
          </p:cNvSpPr>
          <p:nvPr>
            <p:ph type="sldNum" sz="quarter" idx="7"/>
          </p:nvPr>
        </p:nvSpPr>
        <p:spPr/>
        <p:txBody>
          <a:bodyPr/>
          <a:lstStyle/>
          <a:p>
            <a:fld id="{B6F15528-21DE-4FAA-801E-634DDDAF4B2B}" type="slidenum">
              <a:rPr lang="en-US" smtClean="0"/>
              <a:t>7</a:t>
            </a:fld>
            <a:endParaRPr lang="en-US"/>
          </a:p>
        </p:txBody>
      </p:sp>
    </p:spTree>
    <p:extLst>
      <p:ext uri="{BB962C8B-B14F-4D97-AF65-F5344CB8AC3E}">
        <p14:creationId xmlns:p14="http://schemas.microsoft.com/office/powerpoint/2010/main" val="3809178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B7402-2CBC-4DB8-9398-84C71492FC56}"/>
              </a:ext>
            </a:extLst>
          </p:cNvPr>
          <p:cNvSpPr>
            <a:spLocks noGrp="1"/>
          </p:cNvSpPr>
          <p:nvPr>
            <p:ph type="title"/>
          </p:nvPr>
        </p:nvSpPr>
        <p:spPr>
          <a:xfrm>
            <a:off x="350520" y="76201"/>
            <a:ext cx="9052560" cy="553998"/>
          </a:xfrm>
        </p:spPr>
        <p:txBody>
          <a:bodyPr/>
          <a:lstStyle/>
          <a:p>
            <a:pPr algn="ctr"/>
            <a:r>
              <a:rPr lang="en-US" sz="2000" b="1" u="sng" dirty="0">
                <a:latin typeface="Times New Roman" panose="02020603050405020304" pitchFamily="18" charset="0"/>
                <a:cs typeface="Times New Roman" panose="02020603050405020304" pitchFamily="18" charset="0"/>
              </a:rPr>
              <a:t>AUGUST 9 </a:t>
            </a:r>
            <a:r>
              <a:rPr lang="en-US" sz="3600" b="1" u="sng" dirty="0">
                <a:latin typeface="Times New Roman" panose="02020603050405020304" pitchFamily="18" charset="0"/>
                <a:cs typeface="Times New Roman" panose="02020603050405020304" pitchFamily="18" charset="0"/>
              </a:rPr>
              <a:t>PRIMARY</a:t>
            </a:r>
            <a:endParaRPr lang="en-US" sz="2000" dirty="0"/>
          </a:p>
        </p:txBody>
      </p:sp>
      <p:sp>
        <p:nvSpPr>
          <p:cNvPr id="3" name="Content Placeholder 2">
            <a:extLst>
              <a:ext uri="{FF2B5EF4-FFF2-40B4-BE49-F238E27FC236}">
                <a16:creationId xmlns:a16="http://schemas.microsoft.com/office/drawing/2014/main" id="{FEFEEC77-2CF9-4F82-80F6-519A014DF2FA}"/>
              </a:ext>
            </a:extLst>
          </p:cNvPr>
          <p:cNvSpPr>
            <a:spLocks noGrp="1"/>
          </p:cNvSpPr>
          <p:nvPr>
            <p:ph sz="half" idx="2"/>
          </p:nvPr>
        </p:nvSpPr>
        <p:spPr>
          <a:xfrm>
            <a:off x="198120" y="838200"/>
            <a:ext cx="2127504" cy="6771084"/>
          </a:xfrm>
        </p:spPr>
        <p:txBody>
          <a:bodyPr/>
          <a:lstStyle/>
          <a:p>
            <a:pPr algn="ctr"/>
            <a:r>
              <a:rPr lang="en-US" sz="2000" b="1" u="sng" dirty="0">
                <a:latin typeface="Times New Roman" panose="02020603050405020304" pitchFamily="18" charset="0"/>
                <a:cs typeface="Times New Roman" panose="02020603050405020304" pitchFamily="18" charset="0"/>
              </a:rPr>
              <a:t>JULY 19</a:t>
            </a:r>
          </a:p>
          <a:p>
            <a:pPr algn="ctr"/>
            <a:r>
              <a:rPr lang="en-US" sz="2000" spc="-5" dirty="0">
                <a:latin typeface="Times New Roman" panose="02020603050405020304" pitchFamily="18" charset="0"/>
                <a:cs typeface="Times New Roman" panose="02020603050405020304" pitchFamily="18" charset="0"/>
              </a:rPr>
              <a:t>(FYI)</a:t>
            </a: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JULY 19 to AUG 4</a:t>
            </a:r>
          </a:p>
          <a:p>
            <a:pPr algn="ctr"/>
            <a:r>
              <a:rPr lang="en-US" sz="2000" dirty="0">
                <a:latin typeface="Times New Roman" panose="02020603050405020304" pitchFamily="18" charset="0"/>
                <a:cs typeface="Times New Roman" panose="02020603050405020304" pitchFamily="18" charset="0"/>
              </a:rPr>
              <a:t>(On day of receipt)</a:t>
            </a:r>
          </a:p>
          <a:p>
            <a:pPr algn="ctr"/>
            <a:endParaRPr lang="en-US" sz="2000" dirty="0">
              <a:latin typeface="Times New Roman" panose="02020603050405020304" pitchFamily="18" charset="0"/>
              <a:cs typeface="Times New Roman" panose="02020603050405020304" pitchFamily="18" charset="0"/>
            </a:endParaRPr>
          </a:p>
          <a:p>
            <a:pPr algn="ctr"/>
            <a:endParaRPr lang="en-US" sz="2000" dirty="0">
              <a:latin typeface="Times New Roman" panose="02020603050405020304" pitchFamily="18" charset="0"/>
              <a:cs typeface="Times New Roman" panose="02020603050405020304" pitchFamily="18" charset="0"/>
            </a:endParaRPr>
          </a:p>
          <a:p>
            <a:pPr algn="ctr"/>
            <a:endParaRPr lang="en-US" sz="2000"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JULY 19</a:t>
            </a: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a:r>
              <a:rPr lang="en-US" sz="2000" b="1" u="sng" dirty="0">
                <a:latin typeface="Times New Roman" panose="02020603050405020304" pitchFamily="18" charset="0"/>
                <a:cs typeface="Times New Roman" panose="02020603050405020304" pitchFamily="18" charset="0"/>
              </a:rPr>
              <a:t> JULY 26</a:t>
            </a:r>
          </a:p>
          <a:p>
            <a:pPr algn="ctr" fontAlgn="t"/>
            <a:r>
              <a:rPr lang="en-US" sz="2000" dirty="0">
                <a:latin typeface="Times New Roman" panose="02020603050405020304" pitchFamily="18" charset="0"/>
                <a:cs typeface="Times New Roman" panose="02020603050405020304" pitchFamily="18" charset="0"/>
              </a:rPr>
              <a:t>2 </a:t>
            </a:r>
            <a:r>
              <a:rPr lang="en-US" sz="2000" dirty="0" err="1">
                <a:latin typeface="Times New Roman" panose="02020603050405020304" pitchFamily="18" charset="0"/>
                <a:cs typeface="Times New Roman" panose="02020603050405020304" pitchFamily="18" charset="0"/>
              </a:rPr>
              <a:t>hrs</a:t>
            </a:r>
            <a:r>
              <a:rPr lang="en-US" sz="2000" dirty="0">
                <a:latin typeface="Times New Roman" panose="02020603050405020304" pitchFamily="18" charset="0"/>
                <a:cs typeface="Times New Roman" panose="02020603050405020304" pitchFamily="18" charset="0"/>
              </a:rPr>
              <a:t> between </a:t>
            </a:r>
          </a:p>
          <a:p>
            <a:pPr algn="ctr" fontAlgn="t"/>
            <a:r>
              <a:rPr lang="en-US" sz="2000" dirty="0">
                <a:latin typeface="Times New Roman" panose="02020603050405020304" pitchFamily="18" charset="0"/>
                <a:cs typeface="Times New Roman" panose="02020603050405020304" pitchFamily="18" charset="0"/>
              </a:rPr>
              <a:t>Noon &amp; 9pm</a:t>
            </a:r>
            <a:endParaRPr lang="en-US" sz="2000" b="1" dirty="0">
              <a:solidFill>
                <a:srgbClr val="0070C0"/>
              </a:solidFill>
              <a:latin typeface="Times New Roman" panose="02020603050405020304" pitchFamily="18" charset="0"/>
              <a:cs typeface="Times New Roman" panose="02020603050405020304" pitchFamily="18" charset="0"/>
            </a:endParaRPr>
          </a:p>
          <a:p>
            <a:pPr algn="ctr"/>
            <a:endParaRPr lang="en-US" sz="2000" b="1" u="sng" dirty="0">
              <a:latin typeface="Times New Roman" panose="02020603050405020304" pitchFamily="18" charset="0"/>
              <a:cs typeface="Times New Roman" panose="02020603050405020304" pitchFamily="18" charset="0"/>
            </a:endParaRPr>
          </a:p>
          <a:p>
            <a:pPr algn="ctr" fontAlgn="t"/>
            <a:r>
              <a:rPr lang="en-US" sz="2000" b="1" u="sng" dirty="0">
                <a:latin typeface="Times New Roman" panose="02020603050405020304" pitchFamily="18" charset="0"/>
                <a:cs typeface="Times New Roman" panose="02020603050405020304" pitchFamily="18" charset="0"/>
              </a:rPr>
              <a:t> JULY 26</a:t>
            </a:r>
          </a:p>
          <a:p>
            <a:pPr algn="ctr" fontAlgn="t"/>
            <a:r>
              <a:rPr lang="en-US" sz="2000" dirty="0">
                <a:latin typeface="Times New Roman" panose="02020603050405020304" pitchFamily="18" charset="0"/>
                <a:cs typeface="Times New Roman" panose="02020603050405020304" pitchFamily="18" charset="0"/>
              </a:rPr>
              <a:t>2 </a:t>
            </a:r>
            <a:r>
              <a:rPr lang="en-US" sz="2000" dirty="0" err="1">
                <a:latin typeface="Times New Roman" panose="02020603050405020304" pitchFamily="18" charset="0"/>
                <a:cs typeface="Times New Roman" panose="02020603050405020304" pitchFamily="18" charset="0"/>
              </a:rPr>
              <a:t>hrs</a:t>
            </a:r>
            <a:r>
              <a:rPr lang="en-US" sz="2000" dirty="0">
                <a:latin typeface="Times New Roman" panose="02020603050405020304" pitchFamily="18" charset="0"/>
                <a:cs typeface="Times New Roman" panose="02020603050405020304" pitchFamily="18" charset="0"/>
              </a:rPr>
              <a:t> between </a:t>
            </a:r>
          </a:p>
          <a:p>
            <a:pPr algn="ctr" fontAlgn="t"/>
            <a:r>
              <a:rPr lang="en-US" sz="2000" dirty="0">
                <a:latin typeface="Times New Roman" panose="02020603050405020304" pitchFamily="18" charset="0"/>
                <a:cs typeface="Times New Roman" panose="02020603050405020304" pitchFamily="18" charset="0"/>
              </a:rPr>
              <a:t>5 &amp; 9pm</a:t>
            </a:r>
            <a:endParaRPr lang="en-US" sz="2000" b="1" u="sng" dirty="0">
              <a:latin typeface="Times New Roman" panose="02020603050405020304" pitchFamily="18" charset="0"/>
              <a:cs typeface="Times New Roman" panose="02020603050405020304" pitchFamily="18" charset="0"/>
            </a:endParaRPr>
          </a:p>
          <a:p>
            <a:pPr algn="ctr"/>
            <a:endParaRPr lang="en-US" sz="2000" dirty="0">
              <a:latin typeface="Times New Roman" panose="02020603050405020304" pitchFamily="18" charset="0"/>
              <a:cs typeface="Times New Roman" panose="02020603050405020304" pitchFamily="18" charset="0"/>
            </a:endParaRPr>
          </a:p>
        </p:txBody>
      </p:sp>
      <p:sp>
        <p:nvSpPr>
          <p:cNvPr id="4" name="Content Placeholder 3">
            <a:extLst>
              <a:ext uri="{FF2B5EF4-FFF2-40B4-BE49-F238E27FC236}">
                <a16:creationId xmlns:a16="http://schemas.microsoft.com/office/drawing/2014/main" id="{A4C23CA9-C0FF-440B-A650-B5270DA8DC6F}"/>
              </a:ext>
            </a:extLst>
          </p:cNvPr>
          <p:cNvSpPr>
            <a:spLocks noGrp="1"/>
          </p:cNvSpPr>
          <p:nvPr>
            <p:ph sz="half" idx="3"/>
          </p:nvPr>
        </p:nvSpPr>
        <p:spPr>
          <a:xfrm>
            <a:off x="2667000" y="838200"/>
            <a:ext cx="7193280" cy="7078861"/>
          </a:xfrm>
        </p:spPr>
        <p:txBody>
          <a:bodyPr/>
          <a:lstStyle/>
          <a:p>
            <a:r>
              <a:rPr lang="en-US" sz="2000" b="1" u="sng" dirty="0">
                <a:latin typeface="Times New Roman" panose="02020603050405020304" pitchFamily="18" charset="0"/>
                <a:cs typeface="Times New Roman" panose="02020603050405020304" pitchFamily="18" charset="0"/>
              </a:rPr>
              <a:t>ABSENTEE BALLOTS AVAILABLE </a:t>
            </a:r>
            <a:r>
              <a:rPr lang="en-US" sz="2000" dirty="0">
                <a:latin typeface="Times New Roman" panose="02020603050405020304" pitchFamily="18" charset="0"/>
                <a:cs typeface="Times New Roman" panose="02020603050405020304" pitchFamily="18" charset="0"/>
              </a:rPr>
              <a:t>&amp; ROV </a:t>
            </a:r>
            <a:r>
              <a:rPr lang="en-US" sz="2000" dirty="0">
                <a:highlight>
                  <a:srgbClr val="FFFF00"/>
                </a:highlight>
                <a:latin typeface="Times New Roman" panose="02020603050405020304" pitchFamily="18" charset="0"/>
                <a:cs typeface="Times New Roman" panose="02020603050405020304" pitchFamily="18" charset="0"/>
              </a:rPr>
              <a:t>may direct</a:t>
            </a:r>
            <a:r>
              <a:rPr lang="en-US" sz="2000" dirty="0">
                <a:latin typeface="Times New Roman" panose="02020603050405020304" pitchFamily="18" charset="0"/>
                <a:cs typeface="Times New Roman" panose="02020603050405020304" pitchFamily="18" charset="0"/>
              </a:rPr>
              <a:t> TC to mail absentee ballot forms to qualified electors who (1) live outside the U.S. or (2) member of the armed forces or the spouse or dependent of a member of the armed forces living where stationed. </a:t>
            </a:r>
          </a:p>
          <a:p>
            <a:endParaRPr lang="en-US" sz="2000" b="1" u="sng"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REG. BY MAIL -- NOTICE OF ACCEPTANCE OR REJECTION TO BE SENT ON DAY OF RECEIPT</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The privileges as an elector attach immediately upon approval of the application, and the new elector's name is added to the registry list.</a:t>
            </a:r>
          </a:p>
          <a:p>
            <a:endParaRPr lang="en-US" sz="2000"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CERT. OF BALLOT ORDER </a:t>
            </a:r>
            <a:r>
              <a:rPr lang="en-US" sz="2000" dirty="0">
                <a:latin typeface="Times New Roman" panose="02020603050405020304" pitchFamily="18" charset="0"/>
                <a:cs typeface="Times New Roman" panose="02020603050405020304" pitchFamily="18" charset="0"/>
              </a:rPr>
              <a:t>The ROV and TC jointly certify to the Sots # of ballots ordered for each polling place for the primary. (Warning: Failure to certify will cause the # ordered must equal the </a:t>
            </a:r>
            <a:r>
              <a:rPr lang="en-US" sz="2000" dirty="0" err="1">
                <a:latin typeface="Times New Roman" panose="02020603050405020304" pitchFamily="18" charset="0"/>
                <a:cs typeface="Times New Roman" panose="02020603050405020304" pitchFamily="18" charset="0"/>
              </a:rPr>
              <a:t>the</a:t>
            </a:r>
            <a:r>
              <a:rPr lang="en-US" sz="2000" dirty="0">
                <a:latin typeface="Times New Roman" panose="02020603050405020304" pitchFamily="18" charset="0"/>
                <a:cs typeface="Times New Roman" panose="02020603050405020304" pitchFamily="18" charset="0"/>
              </a:rPr>
              <a:t> # of eligible voters.)</a:t>
            </a:r>
          </a:p>
          <a:p>
            <a:endParaRPr lang="en-US" sz="2000"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ENROLLMENT  SESSION </a:t>
            </a:r>
            <a:r>
              <a:rPr lang="en-US" sz="2000" dirty="0">
                <a:latin typeface="Times New Roman" panose="02020603050405020304" pitchFamily="18" charset="0"/>
                <a:cs typeface="Times New Roman" panose="02020603050405020304" pitchFamily="18" charset="0"/>
              </a:rPr>
              <a:t>held for registration and/or enrollment of electors entitled to vote. </a:t>
            </a:r>
          </a:p>
          <a:p>
            <a:endParaRPr lang="en-US" sz="2000"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REGISTRATION SESSION –  PRIMARY</a:t>
            </a:r>
            <a:r>
              <a:rPr lang="en-US" sz="2000" dirty="0">
                <a:latin typeface="Times New Roman" panose="02020603050405020304" pitchFamily="18" charset="0"/>
                <a:cs typeface="Times New Roman" panose="02020603050405020304" pitchFamily="18" charset="0"/>
              </a:rPr>
              <a:t> </a:t>
            </a:r>
          </a:p>
          <a:p>
            <a:r>
              <a:rPr lang="en-US" sz="2000" dirty="0">
                <a:latin typeface="Times New Roman" panose="02020603050405020304" pitchFamily="18" charset="0"/>
                <a:cs typeface="Times New Roman" panose="02020603050405020304" pitchFamily="18" charset="0"/>
              </a:rPr>
              <a:t>Held if </a:t>
            </a:r>
            <a:r>
              <a:rPr lang="en-US" sz="2000" dirty="0">
                <a:solidFill>
                  <a:schemeClr val="tx1"/>
                </a:solidFill>
                <a:highlight>
                  <a:srgbClr val="FFFF00"/>
                </a:highlight>
                <a:latin typeface="Times New Roman" panose="02020603050405020304" pitchFamily="18" charset="0"/>
                <a:cs typeface="Times New Roman" panose="02020603050405020304" pitchFamily="18" charset="0"/>
              </a:rPr>
              <a:t>population is over 25,000</a:t>
            </a:r>
            <a:endParaRPr lang="en-US" sz="2000" b="1" u="sng" dirty="0">
              <a:solidFill>
                <a:schemeClr val="tx1"/>
              </a:solidFill>
              <a:highlight>
                <a:srgbClr val="FFFF00"/>
              </a:highlight>
              <a:latin typeface="Times New Roman" panose="02020603050405020304" pitchFamily="18" charset="0"/>
              <a:cs typeface="Times New Roman" panose="02020603050405020304" pitchFamily="18" charset="0"/>
            </a:endParaRPr>
          </a:p>
          <a:p>
            <a:endParaRPr lang="en-US" sz="2000" b="1" u="sng" dirty="0">
              <a:latin typeface="Times New Roman" panose="02020603050405020304" pitchFamily="18" charset="0"/>
              <a:cs typeface="Times New Roman" panose="02020603050405020304" pitchFamily="18" charset="0"/>
            </a:endParaRPr>
          </a:p>
          <a:p>
            <a:endParaRPr lang="en-US" sz="2000" b="1" u="sng"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endParaRPr lang="en-US" sz="2000" b="1" u="sng" dirty="0">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EC73A1F9-339A-4D5E-B5C6-CD798F45F47F}"/>
              </a:ext>
            </a:extLst>
          </p:cNvPr>
          <p:cNvSpPr>
            <a:spLocks noGrp="1"/>
          </p:cNvSpPr>
          <p:nvPr>
            <p:ph type="sldNum" sz="quarter" idx="7"/>
          </p:nvPr>
        </p:nvSpPr>
        <p:spPr/>
        <p:txBody>
          <a:bodyPr/>
          <a:lstStyle/>
          <a:p>
            <a:fld id="{B6F15528-21DE-4FAA-801E-634DDDAF4B2B}" type="slidenum">
              <a:rPr lang="en-US" smtClean="0"/>
              <a:t>8</a:t>
            </a:fld>
            <a:endParaRPr lang="en-US" dirty="0"/>
          </a:p>
        </p:txBody>
      </p:sp>
    </p:spTree>
    <p:extLst>
      <p:ext uri="{BB962C8B-B14F-4D97-AF65-F5344CB8AC3E}">
        <p14:creationId xmlns:p14="http://schemas.microsoft.com/office/powerpoint/2010/main" val="2166086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D90B7-96E9-4694-B857-C5EC2731086F}"/>
              </a:ext>
            </a:extLst>
          </p:cNvPr>
          <p:cNvSpPr>
            <a:spLocks noGrp="1"/>
          </p:cNvSpPr>
          <p:nvPr>
            <p:ph type="title"/>
          </p:nvPr>
        </p:nvSpPr>
        <p:spPr>
          <a:xfrm>
            <a:off x="490515" y="267069"/>
            <a:ext cx="9052560" cy="492443"/>
          </a:xfrm>
        </p:spPr>
        <p:txBody>
          <a:bodyPr/>
          <a:lstStyle/>
          <a:p>
            <a:pPr algn="ctr"/>
            <a:r>
              <a:rPr lang="en-US" sz="1800" b="1" u="sng" dirty="0">
                <a:latin typeface="Times New Roman" panose="02020603050405020304" pitchFamily="18" charset="0"/>
                <a:cs typeface="Times New Roman" panose="02020603050405020304" pitchFamily="18" charset="0"/>
              </a:rPr>
              <a:t>AUGUST 9 </a:t>
            </a:r>
            <a:r>
              <a:rPr lang="en-US" sz="3200" b="1" u="sng" dirty="0">
                <a:latin typeface="Times New Roman" panose="02020603050405020304" pitchFamily="18" charset="0"/>
                <a:cs typeface="Times New Roman" panose="02020603050405020304" pitchFamily="18" charset="0"/>
              </a:rPr>
              <a:t>PRIMARY</a:t>
            </a:r>
            <a:endParaRPr lang="en-US" b="1"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B97F613D-1335-4B03-A9B6-BEB7AB48F9AA}"/>
              </a:ext>
            </a:extLst>
          </p:cNvPr>
          <p:cNvSpPr>
            <a:spLocks noGrp="1"/>
          </p:cNvSpPr>
          <p:nvPr>
            <p:ph sz="half" idx="2"/>
          </p:nvPr>
        </p:nvSpPr>
        <p:spPr>
          <a:xfrm>
            <a:off x="304800" y="990600"/>
            <a:ext cx="1618275" cy="7602081"/>
          </a:xfrm>
        </p:spPr>
        <p:txBody>
          <a:bodyPr/>
          <a:lstStyle/>
          <a:p>
            <a:pPr algn="ctr" fontAlgn="t"/>
            <a:r>
              <a:rPr lang="en-US" sz="2000" b="1" u="sng" dirty="0">
                <a:latin typeface="Times New Roman" panose="02020603050405020304" pitchFamily="18" charset="0"/>
                <a:cs typeface="Times New Roman" panose="02020603050405020304" pitchFamily="18" charset="0"/>
              </a:rPr>
              <a:t> JULY 26</a:t>
            </a:r>
          </a:p>
          <a:p>
            <a:pPr algn="ctr" fontAlgn="t"/>
            <a:endParaRPr lang="en-US" sz="2000" b="1" u="sng" dirty="0">
              <a:latin typeface="Times New Roman" panose="02020603050405020304" pitchFamily="18" charset="0"/>
              <a:cs typeface="Times New Roman" panose="02020603050405020304" pitchFamily="18" charset="0"/>
            </a:endParaRPr>
          </a:p>
          <a:p>
            <a:pPr algn="ctr" fontAlgn="t"/>
            <a:endParaRPr lang="en-US" sz="2000" b="1" u="sng" dirty="0">
              <a:latin typeface="Times New Roman" panose="02020603050405020304" pitchFamily="18" charset="0"/>
              <a:cs typeface="Times New Roman" panose="02020603050405020304" pitchFamily="18" charset="0"/>
            </a:endParaRPr>
          </a:p>
          <a:p>
            <a:pPr algn="ctr" fontAlgn="t"/>
            <a:r>
              <a:rPr lang="en-US" sz="2000" b="1" u="sng" dirty="0">
                <a:latin typeface="Times New Roman" panose="02020603050405020304" pitchFamily="18" charset="0"/>
                <a:cs typeface="Times New Roman" panose="02020603050405020304" pitchFamily="18" charset="0"/>
              </a:rPr>
              <a:t>AUG 2</a:t>
            </a:r>
          </a:p>
          <a:p>
            <a:pPr algn="ctr" fontAlgn="t"/>
            <a:endParaRPr lang="en-US" sz="2000" b="1" u="sng" dirty="0">
              <a:latin typeface="Times New Roman" panose="02020603050405020304" pitchFamily="18" charset="0"/>
              <a:cs typeface="Times New Roman" panose="02020603050405020304" pitchFamily="18" charset="0"/>
            </a:endParaRPr>
          </a:p>
          <a:p>
            <a:pPr algn="ctr" fontAlgn="t"/>
            <a:endParaRPr lang="en-US" sz="2000" b="1" u="sng" dirty="0">
              <a:latin typeface="Times New Roman" panose="02020603050405020304" pitchFamily="18" charset="0"/>
              <a:cs typeface="Times New Roman" panose="02020603050405020304" pitchFamily="18" charset="0"/>
            </a:endParaRPr>
          </a:p>
          <a:p>
            <a:pPr algn="ctr" fontAlgn="t"/>
            <a:r>
              <a:rPr lang="en-US" sz="2000" b="1" u="sng" dirty="0">
                <a:latin typeface="Times New Roman" panose="02020603050405020304" pitchFamily="18" charset="0"/>
                <a:cs typeface="Times New Roman" panose="02020603050405020304" pitchFamily="18" charset="0"/>
              </a:rPr>
              <a:t>AUG 2 to 8</a:t>
            </a:r>
          </a:p>
          <a:p>
            <a:pPr marL="0" lvl="1" algn="ctr" fontAlgn="t"/>
            <a:endParaRPr lang="en-US" sz="2000" u="sng" dirty="0">
              <a:latin typeface="Times New Roman" panose="02020603050405020304" pitchFamily="18" charset="0"/>
              <a:cs typeface="Times New Roman" panose="02020603050405020304" pitchFamily="18" charset="0"/>
            </a:endParaRPr>
          </a:p>
          <a:p>
            <a:pPr marL="0" lvl="1" algn="ctr" fontAlgn="t"/>
            <a:endParaRPr lang="en-US" sz="2000" u="sng" dirty="0">
              <a:latin typeface="Times New Roman" panose="02020603050405020304" pitchFamily="18" charset="0"/>
              <a:cs typeface="Times New Roman" panose="02020603050405020304" pitchFamily="18" charset="0"/>
            </a:endParaRPr>
          </a:p>
          <a:p>
            <a:pPr marL="0" lvl="1" algn="ctr" fontAlgn="t"/>
            <a:r>
              <a:rPr lang="en-US" sz="2000" b="1" u="sng" dirty="0">
                <a:latin typeface="Times New Roman" panose="02020603050405020304" pitchFamily="18" charset="0"/>
                <a:cs typeface="Times New Roman" panose="02020603050405020304" pitchFamily="18" charset="0"/>
              </a:rPr>
              <a:t>AUG 4</a:t>
            </a:r>
          </a:p>
          <a:p>
            <a:pPr marL="0" lvl="1" algn="ctr" fontAlgn="t"/>
            <a:endParaRPr lang="en-US" sz="2000" u="sng" dirty="0">
              <a:latin typeface="Times New Roman" panose="02020603050405020304" pitchFamily="18" charset="0"/>
              <a:cs typeface="Times New Roman" panose="02020603050405020304" pitchFamily="18" charset="0"/>
            </a:endParaRPr>
          </a:p>
          <a:p>
            <a:pPr marL="0" lvl="1" algn="ctr" fontAlgn="t"/>
            <a:endParaRPr lang="en-US" sz="2000" u="sng" dirty="0">
              <a:latin typeface="Times New Roman" panose="02020603050405020304" pitchFamily="18" charset="0"/>
              <a:cs typeface="Times New Roman" panose="02020603050405020304" pitchFamily="18" charset="0"/>
            </a:endParaRPr>
          </a:p>
          <a:p>
            <a:pPr marL="0" lvl="1" algn="ctr" fontAlgn="t"/>
            <a:endParaRPr lang="en-US" sz="2000" u="sng" dirty="0">
              <a:latin typeface="Times New Roman" panose="02020603050405020304" pitchFamily="18" charset="0"/>
              <a:cs typeface="Times New Roman" panose="02020603050405020304" pitchFamily="18" charset="0"/>
            </a:endParaRPr>
          </a:p>
          <a:p>
            <a:pPr marL="0" lvl="1" algn="ctr" fontAlgn="t"/>
            <a:endParaRPr lang="en-US" sz="2000" u="sng" dirty="0">
              <a:latin typeface="Times New Roman" panose="02020603050405020304" pitchFamily="18" charset="0"/>
              <a:cs typeface="Times New Roman" panose="02020603050405020304" pitchFamily="18" charset="0"/>
            </a:endParaRPr>
          </a:p>
          <a:p>
            <a:pPr marL="0" lvl="1" algn="ctr" fontAlgn="t"/>
            <a:r>
              <a:rPr lang="en-US" sz="2000" b="1" u="sng" dirty="0">
                <a:latin typeface="Times New Roman" panose="02020603050405020304" pitchFamily="18" charset="0"/>
                <a:cs typeface="Times New Roman" panose="02020603050405020304" pitchFamily="18" charset="0"/>
              </a:rPr>
              <a:t>AUG 5 thru 9</a:t>
            </a:r>
          </a:p>
          <a:p>
            <a:pPr marL="0" lvl="1" algn="ctr" fontAlgn="t"/>
            <a:r>
              <a:rPr lang="en-US" sz="2000" dirty="0">
                <a:latin typeface="Times New Roman" panose="02020603050405020304" pitchFamily="18" charset="0"/>
                <a:cs typeface="Times New Roman" panose="02020603050405020304" pitchFamily="18" charset="0"/>
              </a:rPr>
              <a:t>Within 10 days</a:t>
            </a:r>
          </a:p>
          <a:p>
            <a:pPr marL="0" lvl="1" algn="ctr" fontAlgn="t"/>
            <a:endParaRPr lang="en-US" sz="2000" u="sng" dirty="0">
              <a:latin typeface="Times New Roman" panose="02020603050405020304" pitchFamily="18" charset="0"/>
              <a:cs typeface="Times New Roman" panose="02020603050405020304" pitchFamily="18" charset="0"/>
            </a:endParaRPr>
          </a:p>
          <a:p>
            <a:pPr marL="0" lvl="1" algn="ctr" fontAlgn="t"/>
            <a:endParaRPr lang="en-US" sz="2000" u="sng" dirty="0">
              <a:latin typeface="Times New Roman" panose="02020603050405020304" pitchFamily="18" charset="0"/>
              <a:cs typeface="Times New Roman" panose="02020603050405020304" pitchFamily="18" charset="0"/>
            </a:endParaRPr>
          </a:p>
          <a:p>
            <a:pPr marL="0" lvl="1" algn="ctr" fontAlgn="t"/>
            <a:endParaRPr lang="en-US" sz="2000" b="1" u="sng" dirty="0">
              <a:latin typeface="Times New Roman" panose="02020603050405020304" pitchFamily="18" charset="0"/>
              <a:cs typeface="Times New Roman" panose="02020603050405020304" pitchFamily="18" charset="0"/>
            </a:endParaRPr>
          </a:p>
          <a:p>
            <a:pPr lvl="1" algn="ctr" fontAlgn="t"/>
            <a:endParaRPr lang="en-US" sz="2000" b="1" u="sng" dirty="0">
              <a:latin typeface="Times New Roman" panose="02020603050405020304" pitchFamily="18" charset="0"/>
              <a:cs typeface="Times New Roman" panose="02020603050405020304" pitchFamily="18" charset="0"/>
            </a:endParaRPr>
          </a:p>
          <a:p>
            <a:pPr lvl="1" algn="ctr" fontAlgn="t"/>
            <a:endParaRPr lang="en-US" sz="2000" b="1" u="sng" dirty="0">
              <a:latin typeface="Times New Roman" panose="02020603050405020304" pitchFamily="18" charset="0"/>
              <a:cs typeface="Times New Roman" panose="02020603050405020304" pitchFamily="18" charset="0"/>
            </a:endParaRPr>
          </a:p>
          <a:p>
            <a:pPr lvl="1" algn="ctr" fontAlgn="t"/>
            <a:endParaRPr lang="en-US" sz="2000" b="1" u="sng" dirty="0">
              <a:latin typeface="Times New Roman" panose="02020603050405020304" pitchFamily="18" charset="0"/>
              <a:cs typeface="Times New Roman" panose="02020603050405020304" pitchFamily="18" charset="0"/>
            </a:endParaRPr>
          </a:p>
          <a:p>
            <a:pPr algn="ctr" fontAlgn="t"/>
            <a:endParaRPr lang="en-US" sz="2000" dirty="0">
              <a:latin typeface="Times New Roman" panose="02020603050405020304" pitchFamily="18" charset="0"/>
              <a:cs typeface="Times New Roman" panose="02020603050405020304" pitchFamily="18" charset="0"/>
            </a:endParaRPr>
          </a:p>
          <a:p>
            <a:pPr algn="ctr" fontAlgn="t"/>
            <a:endParaRPr lang="en-US" sz="1600" dirty="0">
              <a:latin typeface="Times New Roman" panose="02020603050405020304" pitchFamily="18" charset="0"/>
              <a:cs typeface="Times New Roman" panose="02020603050405020304" pitchFamily="18" charset="0"/>
            </a:endParaRPr>
          </a:p>
          <a:p>
            <a:endParaRPr lang="en-US" dirty="0"/>
          </a:p>
        </p:txBody>
      </p:sp>
      <p:sp>
        <p:nvSpPr>
          <p:cNvPr id="4" name="Content Placeholder 3">
            <a:extLst>
              <a:ext uri="{FF2B5EF4-FFF2-40B4-BE49-F238E27FC236}">
                <a16:creationId xmlns:a16="http://schemas.microsoft.com/office/drawing/2014/main" id="{09BED4C3-5347-4EE6-8FC4-D86E977B652A}"/>
              </a:ext>
            </a:extLst>
          </p:cNvPr>
          <p:cNvSpPr>
            <a:spLocks noGrp="1"/>
          </p:cNvSpPr>
          <p:nvPr>
            <p:ph sz="half" idx="3"/>
          </p:nvPr>
        </p:nvSpPr>
        <p:spPr>
          <a:xfrm>
            <a:off x="1923075" y="931545"/>
            <a:ext cx="7620000" cy="6296787"/>
          </a:xfrm>
        </p:spPr>
        <p:txBody>
          <a:bodyPr/>
          <a:lstStyle/>
          <a:p>
            <a:r>
              <a:rPr lang="en-US" sz="2000" b="1" u="sng" dirty="0">
                <a:latin typeface="Times New Roman" panose="02020603050405020304" pitchFamily="18" charset="0"/>
                <a:cs typeface="Times New Roman" panose="02020603050405020304" pitchFamily="18" charset="0"/>
              </a:rPr>
              <a:t>ENROLLMENT LIST</a:t>
            </a:r>
            <a:r>
              <a:rPr lang="en-US" sz="2000" dirty="0">
                <a:latin typeface="Times New Roman" panose="02020603050405020304" pitchFamily="18" charset="0"/>
                <a:cs typeface="Times New Roman" panose="02020603050405020304" pitchFamily="18" charset="0"/>
              </a:rPr>
              <a:t> to be printed at least once during the calendar year &amp; made available to the public upon request. </a:t>
            </a:r>
            <a:endParaRPr lang="en-US" sz="2000" b="1" u="sng" dirty="0">
              <a:latin typeface="Times New Roman" panose="02020603050405020304" pitchFamily="18" charset="0"/>
              <a:cs typeface="Times New Roman" panose="02020603050405020304" pitchFamily="18" charset="0"/>
            </a:endParaRPr>
          </a:p>
          <a:p>
            <a:endParaRPr lang="en-US" sz="2000" b="1" u="sng" dirty="0">
              <a:solidFill>
                <a:srgbClr val="FF0000"/>
              </a:solidFill>
              <a:latin typeface="Times New Roman" panose="02020603050405020304" pitchFamily="18" charset="0"/>
              <a:cs typeface="Times New Roman" panose="02020603050405020304" pitchFamily="18" charset="0"/>
            </a:endParaRPr>
          </a:p>
          <a:p>
            <a:r>
              <a:rPr lang="en-US" sz="2000" b="1" u="sng" dirty="0">
                <a:solidFill>
                  <a:schemeClr val="tx1"/>
                </a:solidFill>
                <a:latin typeface="Times New Roman" panose="02020603050405020304" pitchFamily="18" charset="0"/>
                <a:cs typeface="Times New Roman" panose="02020603050405020304" pitchFamily="18" charset="0"/>
              </a:rPr>
              <a:t>LAST DAY - DESIGNATION -SUPERVISED BALLOTING FOR LESS THAN 20 </a:t>
            </a:r>
            <a:r>
              <a:rPr lang="en-US" sz="2000" dirty="0">
                <a:solidFill>
                  <a:schemeClr val="tx1"/>
                </a:solidFill>
                <a:latin typeface="Times New Roman" panose="02020603050405020304" pitchFamily="18" charset="0"/>
                <a:cs typeface="Times New Roman" panose="02020603050405020304" pitchFamily="18" charset="0"/>
              </a:rPr>
              <a:t>(July 6 to Aug 2)</a:t>
            </a:r>
          </a:p>
          <a:p>
            <a:endParaRPr lang="en-US" sz="2000" b="1" u="sng"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ABSENTEE BALLOT CHECK-OFF</a:t>
            </a:r>
            <a:r>
              <a:rPr lang="en-US" sz="2000" dirty="0">
                <a:latin typeface="Times New Roman" panose="02020603050405020304" pitchFamily="18" charset="0"/>
                <a:cs typeface="Times New Roman" panose="02020603050405020304" pitchFamily="18" charset="0"/>
              </a:rPr>
              <a:t> may begin after 1a.m. Aug 2 &amp; each weekday before Primary.  </a:t>
            </a:r>
          </a:p>
          <a:p>
            <a:endParaRPr lang="en-US" sz="2000" u="sng" dirty="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DEADLINE - MAIL-IN, ONLINE &amp; DMV REG. &amp; ENROLLMENT</a:t>
            </a:r>
          </a:p>
          <a:p>
            <a:r>
              <a:rPr lang="en-US" sz="2000" dirty="0">
                <a:latin typeface="Times New Roman" panose="02020603050405020304" pitchFamily="18" charset="0"/>
                <a:cs typeface="Times New Roman" panose="02020603050405020304" pitchFamily="18" charset="0"/>
              </a:rPr>
              <a:t>applications of new voters &amp; unaffiliated voters must be postmarked by Aug. 4 or received by a voter registration agency or DMV. </a:t>
            </a:r>
          </a:p>
          <a:p>
            <a:r>
              <a:rPr lang="en-US" sz="2000" u="sng" dirty="0">
                <a:latin typeface="Times New Roman" panose="02020603050405020304" pitchFamily="18" charset="0"/>
                <a:cs typeface="Times New Roman" panose="02020603050405020304" pitchFamily="18" charset="0"/>
              </a:rPr>
              <a:t>(Aug. 8, </a:t>
            </a:r>
            <a:r>
              <a:rPr lang="en-US" sz="2000" dirty="0">
                <a:latin typeface="Times New Roman" panose="02020603050405020304" pitchFamily="18" charset="0"/>
                <a:cs typeface="Times New Roman" panose="02020603050405020304" pitchFamily="18" charset="0"/>
              </a:rPr>
              <a:t>12noon deadline for in person reg. with TC or ROV)</a:t>
            </a:r>
          </a:p>
          <a:p>
            <a:endParaRPr lang="en-US" sz="2000" u="sng" dirty="0">
              <a:latin typeface="Times New Roman" panose="02020603050405020304" pitchFamily="18" charset="0"/>
              <a:cs typeface="Times New Roman" panose="02020603050405020304" pitchFamily="18" charset="0"/>
            </a:endParaRPr>
          </a:p>
          <a:p>
            <a:pPr algn="l"/>
            <a:r>
              <a:rPr lang="en-US" sz="2000" b="1" u="sng" dirty="0">
                <a:latin typeface="Times New Roman" panose="02020603050405020304" pitchFamily="18" charset="0"/>
                <a:cs typeface="Times New Roman" panose="02020603050405020304" pitchFamily="18" charset="0"/>
              </a:rPr>
              <a:t>REGISTRATION BY MAIL -- NOTICE OF ACCEPTANCE OR REJECTION TO BE SENT </a:t>
            </a:r>
            <a:r>
              <a:rPr lang="en-US" sz="2000" b="1" u="sng" dirty="0">
                <a:highlight>
                  <a:srgbClr val="FFFF00"/>
                </a:highlight>
                <a:latin typeface="Times New Roman" panose="02020603050405020304" pitchFamily="18" charset="0"/>
                <a:cs typeface="Times New Roman" panose="02020603050405020304" pitchFamily="18" charset="0"/>
              </a:rPr>
              <a:t>WITHIN 10 DAYS</a:t>
            </a:r>
            <a:r>
              <a:rPr lang="en-US" sz="2000" b="1" u="sng" dirty="0">
                <a:latin typeface="Times New Roman" panose="02020603050405020304" pitchFamily="18" charset="0"/>
                <a:cs typeface="Times New Roman" panose="02020603050405020304" pitchFamily="18" charset="0"/>
              </a:rPr>
              <a:t>. (</a:t>
            </a:r>
            <a:r>
              <a:rPr lang="en-US"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PRIVILEGES SHALL NOT ATTACH UNTIL AFTER THE PRIMARY.  Unless new voter’s </a:t>
            </a:r>
            <a:r>
              <a:rPr lang="en-US" sz="2000" i="1" dirty="0">
                <a:solidFill>
                  <a:srgbClr val="FF0000"/>
                </a:solidFill>
                <a:latin typeface="Times New Roman" panose="02020603050405020304" pitchFamily="18" charset="0"/>
                <a:cs typeface="Times New Roman" panose="02020603050405020304" pitchFamily="18" charset="0"/>
              </a:rPr>
              <a:t>application was post marked or received by Aug 4 by DMV or registration agency.</a:t>
            </a:r>
            <a:endParaRPr lang="en-US" sz="1400" u="sng" dirty="0">
              <a:solidFill>
                <a:srgbClr val="FF0000"/>
              </a:solidFill>
              <a:latin typeface="Times New Roman" panose="02020603050405020304" pitchFamily="18" charset="0"/>
              <a:cs typeface="Times New Roman" panose="02020603050405020304" pitchFamily="18" charset="0"/>
            </a:endParaRPr>
          </a:p>
          <a:p>
            <a:endParaRPr lang="en-US" sz="1400" u="sng" dirty="0">
              <a:latin typeface="Times New Roman" panose="02020603050405020304" pitchFamily="18" charset="0"/>
              <a:cs typeface="Times New Roman" panose="02020603050405020304" pitchFamily="18" charset="0"/>
            </a:endParaRPr>
          </a:p>
          <a:p>
            <a:endParaRPr lang="en-US" sz="1400" u="sng" dirty="0">
              <a:latin typeface="Times New Roman" panose="02020603050405020304" pitchFamily="18" charset="0"/>
              <a:cs typeface="Times New Roman" panose="02020603050405020304" pitchFamily="18" charset="0"/>
            </a:endParaRPr>
          </a:p>
          <a:p>
            <a:pPr fontAlgn="t"/>
            <a:endParaRPr lang="en-US" sz="1400" b="1" u="sng" dirty="0">
              <a:latin typeface="Times New Roman" panose="02020603050405020304" pitchFamily="18" charset="0"/>
              <a:cs typeface="Times New Roman" panose="02020603050405020304" pitchFamily="18" charset="0"/>
            </a:endParaRPr>
          </a:p>
          <a:p>
            <a:pPr fontAlgn="t"/>
            <a:endParaRPr lang="en-US" sz="1400" dirty="0">
              <a:latin typeface="Times New Roman" panose="02020603050405020304" pitchFamily="18" charset="0"/>
              <a:cs typeface="Times New Roman" panose="02020603050405020304" pitchFamily="18" charset="0"/>
            </a:endParaRPr>
          </a:p>
          <a:p>
            <a:pPr fontAlgn="t"/>
            <a:endParaRPr lang="en-US" sz="1400" dirty="0">
              <a:latin typeface="Times New Roman" panose="02020603050405020304" pitchFamily="18" charset="0"/>
              <a:cs typeface="Times New Roman" panose="02020603050405020304" pitchFamily="18" charset="0"/>
            </a:endParaRPr>
          </a:p>
          <a:p>
            <a:pPr fontAlgn="t"/>
            <a:endParaRPr lang="en-US" sz="1400" dirty="0">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4E40F2E2-4C7B-4B8C-BB2E-A290D5857C07}"/>
              </a:ext>
            </a:extLst>
          </p:cNvPr>
          <p:cNvSpPr>
            <a:spLocks noGrp="1"/>
          </p:cNvSpPr>
          <p:nvPr>
            <p:ph type="sldNum" sz="quarter" idx="7"/>
          </p:nvPr>
        </p:nvSpPr>
        <p:spPr/>
        <p:txBody>
          <a:bodyPr/>
          <a:lstStyle/>
          <a:p>
            <a:fld id="{B6F15528-21DE-4FAA-801E-634DDDAF4B2B}" type="slidenum">
              <a:rPr lang="en-US" smtClean="0"/>
              <a:t>9</a:t>
            </a:fld>
            <a:endParaRPr lang="en-US"/>
          </a:p>
        </p:txBody>
      </p:sp>
    </p:spTree>
    <p:extLst>
      <p:ext uri="{BB962C8B-B14F-4D97-AF65-F5344CB8AC3E}">
        <p14:creationId xmlns:p14="http://schemas.microsoft.com/office/powerpoint/2010/main" val="21713777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8375</TotalTime>
  <Words>5374</Words>
  <Application>Microsoft Office PowerPoint</Application>
  <PresentationFormat>Custom</PresentationFormat>
  <Paragraphs>902</Paragraphs>
  <Slides>34</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Calibri</vt:lpstr>
      <vt:lpstr>Times New Roman</vt:lpstr>
      <vt:lpstr>Office Theme</vt:lpstr>
      <vt:lpstr>NOVEMBER 8, 2022 STATE ELECTION CALENDAR </vt:lpstr>
      <vt:lpstr>NOVEMBER 8,  2022 STATE ELECTION CALENDAR   </vt:lpstr>
      <vt:lpstr>MISCELLANEOUS</vt:lpstr>
      <vt:lpstr>PRIMARY PETITION FORMS AVAILABLE</vt:lpstr>
      <vt:lpstr>AUGUST 9 PRIMARY</vt:lpstr>
      <vt:lpstr>AUGUST 9 PRIMARY</vt:lpstr>
      <vt:lpstr>AUGUST 9 PRIMARY</vt:lpstr>
      <vt:lpstr>AUGUST 9 PRIMARY</vt:lpstr>
      <vt:lpstr>AUGUST 9 PRIMARY</vt:lpstr>
      <vt:lpstr>AUGUST 9 PRIMARY</vt:lpstr>
      <vt:lpstr>AUGUST 9 PRIMARY</vt:lpstr>
      <vt:lpstr>PRIMARY DAY</vt:lpstr>
      <vt:lpstr>PRIMARY</vt:lpstr>
      <vt:lpstr>POST PRIMARY </vt:lpstr>
      <vt:lpstr>NOVEMBER 8 ELECTION </vt:lpstr>
      <vt:lpstr>NOVEMBER 8 ELECTION</vt:lpstr>
      <vt:lpstr>NOVEMBER 8 ELECTION</vt:lpstr>
      <vt:lpstr>NOVEMBER 8 ELECTION</vt:lpstr>
      <vt:lpstr>NOVEMBER 8 ELECTION</vt:lpstr>
      <vt:lpstr>NOVEMBER 8 ELECTION</vt:lpstr>
      <vt:lpstr>NOVEMBER 8 ELECTION</vt:lpstr>
      <vt:lpstr>NOVEMBER 8 ELECTION</vt:lpstr>
      <vt:lpstr>NOVEMBER 8 ELECTION</vt:lpstr>
      <vt:lpstr>NOVEMBER 8 ELECTION</vt:lpstr>
      <vt:lpstr>NOVEMBER 8 ELECTION</vt:lpstr>
      <vt:lpstr>NOVEMBER 8 ELECTION</vt:lpstr>
      <vt:lpstr>ELECTION DAY  Governor &amp; Lieutenant Governor, U.S. Senator, Rep in Congress, State Senator, State Rep, SOTS, Treasurer, Comptroller, Atty General, Judge of Probate &amp; ROVs</vt:lpstr>
      <vt:lpstr>ELECTION DAY</vt:lpstr>
      <vt:lpstr>ELECTION DAY REGISTRATION</vt:lpstr>
      <vt:lpstr>CLOSE OF POLLS ELECTION DAY</vt:lpstr>
      <vt:lpstr>POLLS CLOSED ELECTION</vt:lpstr>
      <vt:lpstr>AFTER ELECTION</vt:lpstr>
      <vt:lpstr>ELECTION RECOUNT/RECANVASS</vt:lpstr>
      <vt:lpstr>POST    ELECTION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 OF THE SECRETARY OF THE STATE</dc:title>
  <dc:creator>Secretary of the State</dc:creator>
  <cp:lastModifiedBy>RP Burrell</cp:lastModifiedBy>
  <cp:revision>594</cp:revision>
  <cp:lastPrinted>2022-01-26T20:19:34Z</cp:lastPrinted>
  <dcterms:created xsi:type="dcterms:W3CDTF">2019-12-26T17:24:49Z</dcterms:created>
  <dcterms:modified xsi:type="dcterms:W3CDTF">2022-04-04T02:40:04Z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2019-12-26T00:00:00Z</vt:filetime>
  </property>
  <property fmtid="{D5CDD505-2E9C-101B-9397-08002B2CF9AE}" pid="3" name="Creator">
    <vt:lpwstr>Acrobat PDFMaker 19 for Word</vt:lpwstr>
  </property>
  <property fmtid="{D5CDD505-2E9C-101B-9397-08002B2CF9AE}" pid="4" name="LastSaved">
    <vt:filetime>2019-12-26T00:00:00Z</vt:filetime>
  </property>
</Properties>
</file>