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De Carlo" initials="TDC" lastIdx="1" clrIdx="0">
    <p:extLst>
      <p:ext uri="{19B8F6BF-5375-455C-9EA6-DF929625EA0E}">
        <p15:presenceInfo xmlns:p15="http://schemas.microsoft.com/office/powerpoint/2012/main" userId="S-1-5-21-598966975-3331628331-2426018117-50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1T17:17:52.515" idx="1">
    <p:pos x="10" y="10"/>
    <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9/21/2021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0698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5002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53015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148939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9900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3413728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3209175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510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59632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8459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1950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4462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03850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1646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9/21/2021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5613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6729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003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AD347D-5ACD-4C99-B74B-A9C85AD731AF}" type="datetimeFigureOut">
              <a:rPr lang="en-US" smtClean="0"/>
              <a:t>9/21/2021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64025267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6898-0CFF-4072-B45C-95CB9A9E0E24}"/>
              </a:ext>
            </a:extLst>
          </p:cNvPr>
          <p:cNvSpPr>
            <a:spLocks noGrp="1"/>
          </p:cNvSpPr>
          <p:nvPr>
            <p:ph type="ctrTitle"/>
          </p:nvPr>
        </p:nvSpPr>
        <p:spPr/>
        <p:txBody>
          <a:bodyPr>
            <a:normAutofit/>
          </a:bodyPr>
          <a:lstStyle/>
          <a:p>
            <a:r>
              <a:rPr lang="en-US" dirty="0"/>
              <a:t>New Legislation and the 2021 Redistricting</a:t>
            </a:r>
          </a:p>
        </p:txBody>
      </p:sp>
      <p:sp>
        <p:nvSpPr>
          <p:cNvPr id="3" name="Subtitle 2">
            <a:extLst>
              <a:ext uri="{FF2B5EF4-FFF2-40B4-BE49-F238E27FC236}">
                <a16:creationId xmlns:a16="http://schemas.microsoft.com/office/drawing/2014/main" id="{BA0A3814-1ED4-4661-B60F-ECE942D4151F}"/>
              </a:ext>
            </a:extLst>
          </p:cNvPr>
          <p:cNvSpPr>
            <a:spLocks noGrp="1"/>
          </p:cNvSpPr>
          <p:nvPr>
            <p:ph type="subTitle" idx="1"/>
          </p:nvPr>
        </p:nvSpPr>
        <p:spPr/>
        <p:txBody>
          <a:bodyPr/>
          <a:lstStyle/>
          <a:p>
            <a:r>
              <a:rPr lang="en-US" dirty="0"/>
              <a:t>By: Tim De Carlo</a:t>
            </a:r>
          </a:p>
          <a:p>
            <a:r>
              <a:rPr lang="en-US" dirty="0"/>
              <a:t>Registrar of Voters, Waterbury, CT</a:t>
            </a:r>
          </a:p>
          <a:p>
            <a:r>
              <a:rPr lang="en-US" dirty="0"/>
              <a:t>2021 ROVAC Fall Conference, Southbury, CT </a:t>
            </a:r>
          </a:p>
        </p:txBody>
      </p:sp>
    </p:spTree>
    <p:extLst>
      <p:ext uri="{BB962C8B-B14F-4D97-AF65-F5344CB8AC3E}">
        <p14:creationId xmlns:p14="http://schemas.microsoft.com/office/powerpoint/2010/main" val="4236959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5FE4-C57B-4290-B2A2-3BBA9EA39078}"/>
              </a:ext>
            </a:extLst>
          </p:cNvPr>
          <p:cNvSpPr>
            <a:spLocks noGrp="1"/>
          </p:cNvSpPr>
          <p:nvPr>
            <p:ph type="title"/>
          </p:nvPr>
        </p:nvSpPr>
        <p:spPr/>
        <p:txBody>
          <a:bodyPr/>
          <a:lstStyle/>
          <a:p>
            <a:r>
              <a:rPr lang="en-US" dirty="0"/>
              <a:t>ROVAC Legislative Committee</a:t>
            </a:r>
          </a:p>
        </p:txBody>
      </p:sp>
      <p:sp>
        <p:nvSpPr>
          <p:cNvPr id="3" name="Content Placeholder 2">
            <a:extLst>
              <a:ext uri="{FF2B5EF4-FFF2-40B4-BE49-F238E27FC236}">
                <a16:creationId xmlns:a16="http://schemas.microsoft.com/office/drawing/2014/main" id="{76B413E9-D7B6-4158-89E6-EDA73AFBB584}"/>
              </a:ext>
            </a:extLst>
          </p:cNvPr>
          <p:cNvSpPr>
            <a:spLocks noGrp="1"/>
          </p:cNvSpPr>
          <p:nvPr>
            <p:ph sz="half" idx="1"/>
          </p:nvPr>
        </p:nvSpPr>
        <p:spPr/>
        <p:txBody>
          <a:bodyPr/>
          <a:lstStyle/>
          <a:p>
            <a:r>
              <a:rPr lang="en-US" dirty="0"/>
              <a:t>Two members per county.</a:t>
            </a:r>
          </a:p>
          <a:p>
            <a:r>
              <a:rPr lang="en-US" dirty="0"/>
              <a:t>Meets monthly while Legislators are in Session.</a:t>
            </a:r>
          </a:p>
          <a:p>
            <a:r>
              <a:rPr lang="en-US" dirty="0"/>
              <a:t>Compose testimony in favor of or in opposition of pending legislation.</a:t>
            </a:r>
          </a:p>
          <a:p>
            <a:r>
              <a:rPr lang="en-US" dirty="0"/>
              <a:t>Work with members of the Government Administration and Election Committee in drafting legislation as well as amendments. </a:t>
            </a:r>
          </a:p>
        </p:txBody>
      </p:sp>
      <p:sp>
        <p:nvSpPr>
          <p:cNvPr id="4" name="Content Placeholder 3">
            <a:extLst>
              <a:ext uri="{FF2B5EF4-FFF2-40B4-BE49-F238E27FC236}">
                <a16:creationId xmlns:a16="http://schemas.microsoft.com/office/drawing/2014/main" id="{24F0DD22-305A-4C22-8E32-B37DFB79AAC8}"/>
              </a:ext>
            </a:extLst>
          </p:cNvPr>
          <p:cNvSpPr>
            <a:spLocks noGrp="1"/>
          </p:cNvSpPr>
          <p:nvPr>
            <p:ph sz="half" idx="2"/>
          </p:nvPr>
        </p:nvSpPr>
        <p:spPr/>
        <p:txBody>
          <a:bodyPr/>
          <a:lstStyle/>
          <a:p>
            <a:r>
              <a:rPr lang="en-US" dirty="0"/>
              <a:t>Organize annual ROVAC Day at the Capitol.</a:t>
            </a:r>
          </a:p>
          <a:p>
            <a:r>
              <a:rPr lang="en-US" dirty="0"/>
              <a:t> Conduct meetings with members of the General Assembly and other State Agencies .</a:t>
            </a:r>
          </a:p>
          <a:p>
            <a:r>
              <a:rPr lang="en-US" dirty="0"/>
              <a:t>Compile a weekly bill tracking list.</a:t>
            </a:r>
          </a:p>
          <a:p>
            <a:endParaRPr lang="en-US" dirty="0"/>
          </a:p>
        </p:txBody>
      </p:sp>
    </p:spTree>
    <p:extLst>
      <p:ext uri="{BB962C8B-B14F-4D97-AF65-F5344CB8AC3E}">
        <p14:creationId xmlns:p14="http://schemas.microsoft.com/office/powerpoint/2010/main" val="3266138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5727-64CC-4B4A-B3AC-D11ADB59FE62}"/>
              </a:ext>
            </a:extLst>
          </p:cNvPr>
          <p:cNvSpPr>
            <a:spLocks noGrp="1"/>
          </p:cNvSpPr>
          <p:nvPr>
            <p:ph type="title"/>
          </p:nvPr>
        </p:nvSpPr>
        <p:spPr>
          <a:xfrm>
            <a:off x="3754613" y="377505"/>
            <a:ext cx="4682774" cy="830510"/>
          </a:xfrm>
        </p:spPr>
        <p:txBody>
          <a:bodyPr/>
          <a:lstStyle/>
          <a:p>
            <a:r>
              <a:rPr lang="en-US" dirty="0"/>
              <a:t>Committee Members</a:t>
            </a:r>
          </a:p>
        </p:txBody>
      </p:sp>
      <p:sp>
        <p:nvSpPr>
          <p:cNvPr id="3" name="Content Placeholder 2">
            <a:extLst>
              <a:ext uri="{FF2B5EF4-FFF2-40B4-BE49-F238E27FC236}">
                <a16:creationId xmlns:a16="http://schemas.microsoft.com/office/drawing/2014/main" id="{232F24A2-AC7F-491F-BEEF-3EC059B1A650}"/>
              </a:ext>
            </a:extLst>
          </p:cNvPr>
          <p:cNvSpPr>
            <a:spLocks noGrp="1"/>
          </p:cNvSpPr>
          <p:nvPr>
            <p:ph sz="half" idx="1"/>
          </p:nvPr>
        </p:nvSpPr>
        <p:spPr>
          <a:xfrm>
            <a:off x="2391882" y="2339831"/>
            <a:ext cx="5011961" cy="3581402"/>
          </a:xfrm>
        </p:spPr>
        <p:txBody>
          <a:bodyPr>
            <a:normAutofit fontScale="25000" lnSpcReduction="20000"/>
          </a:bodyPr>
          <a:lstStyle/>
          <a:p>
            <a:r>
              <a:rPr lang="en-US" sz="7200" u="sng" dirty="0"/>
              <a:t>Fairfield County</a:t>
            </a:r>
            <a:r>
              <a:rPr lang="en-US" sz="7200" dirty="0"/>
              <a:t>				</a:t>
            </a:r>
            <a:endParaRPr lang="en-US" sz="7200" u="sng" dirty="0"/>
          </a:p>
          <a:p>
            <a:pPr marL="0" indent="0">
              <a:buNone/>
            </a:pPr>
            <a:r>
              <a:rPr lang="en-US" sz="7200" dirty="0"/>
              <a:t>Annalisa </a:t>
            </a:r>
            <a:r>
              <a:rPr lang="en-US" sz="7200" dirty="0" err="1"/>
              <a:t>Stravato</a:t>
            </a:r>
            <a:r>
              <a:rPr lang="en-US" sz="7200" dirty="0"/>
              <a:t> (Wilton)</a:t>
            </a:r>
          </a:p>
          <a:p>
            <a:pPr marL="0" indent="0">
              <a:buNone/>
            </a:pPr>
            <a:r>
              <a:rPr lang="en-US" sz="7200" dirty="0"/>
              <a:t>Mary Hegarty (Greenwich)</a:t>
            </a:r>
          </a:p>
          <a:p>
            <a:pPr marL="0" indent="0">
              <a:buNone/>
            </a:pPr>
            <a:endParaRPr lang="en-US" sz="7200" dirty="0"/>
          </a:p>
          <a:p>
            <a:r>
              <a:rPr lang="en-US" sz="7200" u="sng" dirty="0"/>
              <a:t>Harford County</a:t>
            </a:r>
          </a:p>
          <a:p>
            <a:pPr marL="0" indent="0">
              <a:buNone/>
            </a:pPr>
            <a:r>
              <a:rPr lang="en-US" sz="7200" dirty="0"/>
              <a:t>Mindy Lewis (South Windsor)</a:t>
            </a:r>
          </a:p>
          <a:p>
            <a:pPr marL="0" indent="0">
              <a:buNone/>
            </a:pPr>
            <a:r>
              <a:rPr lang="en-US" sz="7200" dirty="0"/>
              <a:t>Theresa </a:t>
            </a:r>
            <a:r>
              <a:rPr lang="en-US" sz="7200" dirty="0" err="1"/>
              <a:t>Avey</a:t>
            </a:r>
            <a:r>
              <a:rPr lang="en-US" sz="7200" dirty="0"/>
              <a:t> (Newington)</a:t>
            </a:r>
          </a:p>
          <a:p>
            <a:pPr marL="0" indent="0">
              <a:buNone/>
            </a:pPr>
            <a:endParaRPr lang="en-US" sz="7200" dirty="0"/>
          </a:p>
          <a:p>
            <a:r>
              <a:rPr lang="en-US" sz="7200" u="sng" dirty="0"/>
              <a:t>Litchfield County</a:t>
            </a:r>
          </a:p>
          <a:p>
            <a:pPr marL="0" indent="0">
              <a:buNone/>
            </a:pPr>
            <a:r>
              <a:rPr lang="en-US" sz="7200" dirty="0"/>
              <a:t>Melissa Russell</a:t>
            </a:r>
          </a:p>
          <a:p>
            <a:pPr marL="0" indent="0">
              <a:buNone/>
            </a:pPr>
            <a:endParaRPr lang="en-US" sz="7200" dirty="0"/>
          </a:p>
          <a:p>
            <a:r>
              <a:rPr lang="en-US" sz="7200" u="sng" dirty="0"/>
              <a:t>Middlesex County</a:t>
            </a:r>
          </a:p>
          <a:p>
            <a:pPr marL="0" indent="0">
              <a:buNone/>
            </a:pPr>
            <a:r>
              <a:rPr lang="en-US" sz="7200" dirty="0"/>
              <a:t>David Bauer (Middletown)</a:t>
            </a:r>
          </a:p>
          <a:p>
            <a:pPr marL="0" indent="0">
              <a:buNone/>
            </a:pPr>
            <a:r>
              <a:rPr lang="en-US" sz="7200" dirty="0"/>
              <a:t>Bonnie Anderson ( Cromwell)</a:t>
            </a:r>
          </a:p>
          <a:p>
            <a:pPr marL="0" indent="0">
              <a:buNone/>
            </a:pPr>
            <a:endParaRPr lang="en-US" dirty="0"/>
          </a:p>
        </p:txBody>
      </p:sp>
      <p:sp>
        <p:nvSpPr>
          <p:cNvPr id="4" name="Content Placeholder 3">
            <a:extLst>
              <a:ext uri="{FF2B5EF4-FFF2-40B4-BE49-F238E27FC236}">
                <a16:creationId xmlns:a16="http://schemas.microsoft.com/office/drawing/2014/main" id="{C68FFC64-5696-458C-84F8-AAF32E66BD84}"/>
              </a:ext>
            </a:extLst>
          </p:cNvPr>
          <p:cNvSpPr>
            <a:spLocks noGrp="1"/>
          </p:cNvSpPr>
          <p:nvPr>
            <p:ph sz="half" idx="2"/>
          </p:nvPr>
        </p:nvSpPr>
        <p:spPr>
          <a:xfrm>
            <a:off x="7967368" y="2568432"/>
            <a:ext cx="4895056" cy="3124200"/>
          </a:xfrm>
        </p:spPr>
        <p:txBody>
          <a:bodyPr>
            <a:normAutofit fontScale="25000" lnSpcReduction="20000"/>
          </a:bodyPr>
          <a:lstStyle/>
          <a:p>
            <a:r>
              <a:rPr lang="en-US" sz="7200" u="sng" dirty="0"/>
              <a:t>New Haven County</a:t>
            </a:r>
          </a:p>
          <a:p>
            <a:pPr marL="0" indent="0">
              <a:buNone/>
            </a:pPr>
            <a:r>
              <a:rPr lang="en-US" sz="7200" dirty="0"/>
              <a:t>Lisa Kops (Guilford)</a:t>
            </a:r>
          </a:p>
          <a:p>
            <a:pPr marL="0" indent="0">
              <a:buNone/>
            </a:pPr>
            <a:r>
              <a:rPr lang="en-US" sz="7200" dirty="0"/>
              <a:t>Tim De Carlo (Waterbury)</a:t>
            </a:r>
          </a:p>
          <a:p>
            <a:pPr marL="0" indent="0">
              <a:buNone/>
            </a:pPr>
            <a:endParaRPr lang="en-US" sz="7200" dirty="0"/>
          </a:p>
          <a:p>
            <a:r>
              <a:rPr lang="en-US" sz="7200" u="sng" dirty="0"/>
              <a:t>New London County</a:t>
            </a:r>
          </a:p>
          <a:p>
            <a:pPr marL="0" indent="0">
              <a:buNone/>
            </a:pPr>
            <a:r>
              <a:rPr lang="en-US" sz="7200" dirty="0"/>
              <a:t>Barbara  Richardson Crouch (Sprague</a:t>
            </a:r>
            <a:r>
              <a:rPr lang="en-US" sz="7200" u="sng" dirty="0"/>
              <a:t>)</a:t>
            </a:r>
            <a:br>
              <a:rPr lang="en-US" sz="7200" dirty="0"/>
            </a:br>
            <a:r>
              <a:rPr lang="en-US" sz="7200" dirty="0"/>
              <a:t>Bill </a:t>
            </a:r>
            <a:r>
              <a:rPr lang="en-US" sz="7200" dirty="0" err="1"/>
              <a:t>Giesing</a:t>
            </a:r>
            <a:r>
              <a:rPr lang="en-US" sz="7200" dirty="0"/>
              <a:t> (New London)</a:t>
            </a:r>
          </a:p>
          <a:p>
            <a:pPr marL="0" indent="0">
              <a:buNone/>
            </a:pPr>
            <a:endParaRPr lang="en-US" sz="7200" dirty="0"/>
          </a:p>
          <a:p>
            <a:r>
              <a:rPr lang="en-US" sz="7200" u="sng" dirty="0"/>
              <a:t>Tolland County</a:t>
            </a:r>
          </a:p>
          <a:p>
            <a:pPr marL="0" indent="0">
              <a:buNone/>
            </a:pPr>
            <a:r>
              <a:rPr lang="en-US" sz="7200" dirty="0"/>
              <a:t>Mike Wyman (Tolland)</a:t>
            </a:r>
          </a:p>
          <a:p>
            <a:pPr marL="0" indent="0">
              <a:buNone/>
            </a:pPr>
            <a:r>
              <a:rPr lang="en-US" sz="7200" dirty="0"/>
              <a:t>Bill Wilson (Tolland)</a:t>
            </a:r>
          </a:p>
          <a:p>
            <a:pPr marL="0" indent="0">
              <a:buNone/>
            </a:pPr>
            <a:endParaRPr lang="en-US" sz="7200" dirty="0"/>
          </a:p>
          <a:p>
            <a:r>
              <a:rPr lang="en-US" sz="7200" u="sng" dirty="0"/>
              <a:t>Windham County</a:t>
            </a:r>
          </a:p>
          <a:p>
            <a:pPr marL="0" indent="0">
              <a:buNone/>
            </a:pPr>
            <a:r>
              <a:rPr lang="en-US" sz="7200" dirty="0"/>
              <a:t>Lauren Olson (Ashford)</a:t>
            </a:r>
          </a:p>
          <a:p>
            <a:pPr marL="0" indent="0">
              <a:buNone/>
            </a:pPr>
            <a:r>
              <a:rPr lang="en-US" dirty="0"/>
              <a:t>(</a:t>
            </a:r>
          </a:p>
        </p:txBody>
      </p:sp>
    </p:spTree>
    <p:extLst>
      <p:ext uri="{BB962C8B-B14F-4D97-AF65-F5344CB8AC3E}">
        <p14:creationId xmlns:p14="http://schemas.microsoft.com/office/powerpoint/2010/main" val="397272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2ADFF2-A25C-450B-A52F-9B5FBDE65115}"/>
              </a:ext>
            </a:extLst>
          </p:cNvPr>
          <p:cNvSpPr>
            <a:spLocks noGrp="1"/>
          </p:cNvSpPr>
          <p:nvPr>
            <p:ph sz="half" idx="1"/>
          </p:nvPr>
        </p:nvSpPr>
        <p:spPr>
          <a:xfrm>
            <a:off x="1660481" y="260059"/>
            <a:ext cx="3666528" cy="3056389"/>
          </a:xfrm>
        </p:spPr>
        <p:txBody>
          <a:bodyPr/>
          <a:lstStyle/>
          <a:p>
            <a:r>
              <a:rPr lang="en-US" dirty="0"/>
              <a:t>ROVAC President </a:t>
            </a:r>
          </a:p>
          <a:p>
            <a:pPr marL="0" indent="0">
              <a:buNone/>
            </a:pPr>
            <a:r>
              <a:rPr lang="en-US" dirty="0"/>
              <a:t>Chris Prue (Vernon)</a:t>
            </a:r>
          </a:p>
          <a:p>
            <a:pPr marL="0" indent="0">
              <a:buNone/>
            </a:pPr>
            <a:endParaRPr lang="en-US" dirty="0"/>
          </a:p>
          <a:p>
            <a:r>
              <a:rPr lang="en-US" dirty="0"/>
              <a:t>ROVAC Immediate Past President</a:t>
            </a:r>
          </a:p>
          <a:p>
            <a:pPr marL="0" indent="0">
              <a:buNone/>
            </a:pPr>
            <a:r>
              <a:rPr lang="en-US" dirty="0"/>
              <a:t>Sue Larsen (South Windsor)</a:t>
            </a:r>
          </a:p>
        </p:txBody>
      </p:sp>
      <p:sp>
        <p:nvSpPr>
          <p:cNvPr id="4" name="Content Placeholder 3">
            <a:extLst>
              <a:ext uri="{FF2B5EF4-FFF2-40B4-BE49-F238E27FC236}">
                <a16:creationId xmlns:a16="http://schemas.microsoft.com/office/drawing/2014/main" id="{CD52E21A-FAAF-43BF-801F-678DB3C801F7}"/>
              </a:ext>
            </a:extLst>
          </p:cNvPr>
          <p:cNvSpPr>
            <a:spLocks noGrp="1"/>
          </p:cNvSpPr>
          <p:nvPr>
            <p:ph sz="half" idx="2"/>
          </p:nvPr>
        </p:nvSpPr>
        <p:spPr>
          <a:xfrm>
            <a:off x="5771626" y="2424418"/>
            <a:ext cx="5731397" cy="3366782"/>
          </a:xfrm>
        </p:spPr>
        <p:txBody>
          <a:bodyPr/>
          <a:lstStyle/>
          <a:p>
            <a:r>
              <a:rPr lang="en-US" dirty="0"/>
              <a:t>Sullivan &amp; </a:t>
            </a:r>
            <a:r>
              <a:rPr lang="en-US" dirty="0" err="1"/>
              <a:t>LeShane</a:t>
            </a:r>
            <a:r>
              <a:rPr lang="en-US" dirty="0"/>
              <a:t>, Inc.</a:t>
            </a:r>
          </a:p>
          <a:p>
            <a:r>
              <a:rPr lang="en-US" dirty="0" err="1"/>
              <a:t>Paddi</a:t>
            </a:r>
            <a:r>
              <a:rPr lang="en-US" dirty="0"/>
              <a:t> </a:t>
            </a:r>
            <a:r>
              <a:rPr lang="en-US" dirty="0" err="1"/>
              <a:t>LeShane</a:t>
            </a:r>
            <a:r>
              <a:rPr lang="en-US" dirty="0"/>
              <a:t>, CEO</a:t>
            </a:r>
          </a:p>
          <a:p>
            <a:r>
              <a:rPr lang="en-US" dirty="0"/>
              <a:t>Ryan Bingham, Senior Director of Government Affairs</a:t>
            </a:r>
          </a:p>
          <a:p>
            <a:r>
              <a:rPr lang="en-US" dirty="0"/>
              <a:t>Joe </a:t>
            </a:r>
            <a:r>
              <a:rPr lang="en-US" dirty="0" err="1"/>
              <a:t>Canio</a:t>
            </a:r>
            <a:r>
              <a:rPr lang="en-US" dirty="0"/>
              <a:t>, Legislative Associate</a:t>
            </a:r>
          </a:p>
          <a:p>
            <a:r>
              <a:rPr lang="en-US" dirty="0"/>
              <a:t>Chris  </a:t>
            </a:r>
            <a:r>
              <a:rPr lang="en-US" dirty="0" err="1"/>
              <a:t>Zaccaro</a:t>
            </a:r>
            <a:r>
              <a:rPr lang="en-US" dirty="0"/>
              <a:t>, Public Relations Associate</a:t>
            </a:r>
          </a:p>
        </p:txBody>
      </p:sp>
      <p:sp>
        <p:nvSpPr>
          <p:cNvPr id="5" name="TextBox 4">
            <a:extLst>
              <a:ext uri="{FF2B5EF4-FFF2-40B4-BE49-F238E27FC236}">
                <a16:creationId xmlns:a16="http://schemas.microsoft.com/office/drawing/2014/main" id="{D994618F-26F1-4240-AF55-A93A075FD3C2}"/>
              </a:ext>
            </a:extLst>
          </p:cNvPr>
          <p:cNvSpPr txBox="1"/>
          <p:nvPr/>
        </p:nvSpPr>
        <p:spPr>
          <a:xfrm>
            <a:off x="5478011" y="2659309"/>
            <a:ext cx="3666528" cy="369332"/>
          </a:xfrm>
          <a:prstGeom prst="rect">
            <a:avLst/>
          </a:prstGeom>
          <a:noFill/>
        </p:spPr>
        <p:txBody>
          <a:bodyPr wrap="square" rtlCol="0">
            <a:spAutoFit/>
          </a:bodyPr>
          <a:lstStyle/>
          <a:p>
            <a:r>
              <a:rPr lang="en-US" dirty="0"/>
              <a:t>Lobbying and Public Relations Firm</a:t>
            </a:r>
          </a:p>
        </p:txBody>
      </p:sp>
    </p:spTree>
    <p:extLst>
      <p:ext uri="{BB962C8B-B14F-4D97-AF65-F5344CB8AC3E}">
        <p14:creationId xmlns:p14="http://schemas.microsoft.com/office/powerpoint/2010/main" val="69273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F2DBE-7E69-4497-B0ED-BBE9803536FF}"/>
              </a:ext>
            </a:extLst>
          </p:cNvPr>
          <p:cNvSpPr>
            <a:spLocks noGrp="1"/>
          </p:cNvSpPr>
          <p:nvPr>
            <p:ph type="title"/>
          </p:nvPr>
        </p:nvSpPr>
        <p:spPr/>
        <p:txBody>
          <a:bodyPr/>
          <a:lstStyle/>
          <a:p>
            <a:r>
              <a:rPr lang="en-US" dirty="0"/>
              <a:t>ROVAC Legislative Survey</a:t>
            </a:r>
          </a:p>
        </p:txBody>
      </p:sp>
      <p:sp>
        <p:nvSpPr>
          <p:cNvPr id="3" name="Content Placeholder 2">
            <a:extLst>
              <a:ext uri="{FF2B5EF4-FFF2-40B4-BE49-F238E27FC236}">
                <a16:creationId xmlns:a16="http://schemas.microsoft.com/office/drawing/2014/main" id="{D5701FE1-CAFC-4C14-93A6-A475716900D3}"/>
              </a:ext>
            </a:extLst>
          </p:cNvPr>
          <p:cNvSpPr>
            <a:spLocks noGrp="1"/>
          </p:cNvSpPr>
          <p:nvPr>
            <p:ph sz="half" idx="1"/>
          </p:nvPr>
        </p:nvSpPr>
        <p:spPr/>
        <p:txBody>
          <a:bodyPr/>
          <a:lstStyle/>
          <a:p>
            <a:r>
              <a:rPr lang="en-US" dirty="0"/>
              <a:t>This year the survey will be emailed to every Registrar. Please make sure that your email address in the ROVAC Portal is up to date.</a:t>
            </a:r>
          </a:p>
        </p:txBody>
      </p:sp>
      <p:sp>
        <p:nvSpPr>
          <p:cNvPr id="4" name="Content Placeholder 3">
            <a:extLst>
              <a:ext uri="{FF2B5EF4-FFF2-40B4-BE49-F238E27FC236}">
                <a16:creationId xmlns:a16="http://schemas.microsoft.com/office/drawing/2014/main" id="{59364D2B-F2C9-4D5E-BB97-CAB199A416BA}"/>
              </a:ext>
            </a:extLst>
          </p:cNvPr>
          <p:cNvSpPr>
            <a:spLocks noGrp="1"/>
          </p:cNvSpPr>
          <p:nvPr>
            <p:ph sz="half" idx="2"/>
          </p:nvPr>
        </p:nvSpPr>
        <p:spPr/>
        <p:txBody>
          <a:bodyPr/>
          <a:lstStyle/>
          <a:p>
            <a:r>
              <a:rPr lang="en-US" dirty="0"/>
              <a:t>This survey will help our lobbying team with informing Legislative Members on where ROVAC stands on certain issues in the Connecticut General Assembly.</a:t>
            </a:r>
          </a:p>
        </p:txBody>
      </p:sp>
    </p:spTree>
    <p:extLst>
      <p:ext uri="{BB962C8B-B14F-4D97-AF65-F5344CB8AC3E}">
        <p14:creationId xmlns:p14="http://schemas.microsoft.com/office/powerpoint/2010/main" val="392173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95B3-6D37-4D57-AE1C-F3FD7E3BD2CD}"/>
              </a:ext>
            </a:extLst>
          </p:cNvPr>
          <p:cNvSpPr>
            <a:spLocks noGrp="1"/>
          </p:cNvSpPr>
          <p:nvPr>
            <p:ph type="title"/>
          </p:nvPr>
        </p:nvSpPr>
        <p:spPr>
          <a:xfrm>
            <a:off x="420187" y="1096405"/>
            <a:ext cx="7023303" cy="1025554"/>
          </a:xfrm>
        </p:spPr>
        <p:txBody>
          <a:bodyPr/>
          <a:lstStyle/>
          <a:p>
            <a:r>
              <a:rPr lang="en-US" dirty="0"/>
              <a:t>Redistricting</a:t>
            </a:r>
          </a:p>
        </p:txBody>
      </p:sp>
      <p:sp>
        <p:nvSpPr>
          <p:cNvPr id="3" name="Content Placeholder 2">
            <a:extLst>
              <a:ext uri="{FF2B5EF4-FFF2-40B4-BE49-F238E27FC236}">
                <a16:creationId xmlns:a16="http://schemas.microsoft.com/office/drawing/2014/main" id="{23DFF1A0-D084-47D8-9935-284DB40E7CDE}"/>
              </a:ext>
            </a:extLst>
          </p:cNvPr>
          <p:cNvSpPr>
            <a:spLocks noGrp="1"/>
          </p:cNvSpPr>
          <p:nvPr>
            <p:ph sz="half" idx="1"/>
          </p:nvPr>
        </p:nvSpPr>
        <p:spPr/>
        <p:txBody>
          <a:bodyPr/>
          <a:lstStyle/>
          <a:p>
            <a:r>
              <a:rPr lang="en-US" dirty="0"/>
              <a:t>Every ten years Congressional, State Senate, General Assembly and local districts are looked at for possible redrawing. Data from the U.S. Census is used to determine whether or not a district has grown or shrunk and will need to be redrawn.</a:t>
            </a:r>
          </a:p>
        </p:txBody>
      </p:sp>
      <p:sp>
        <p:nvSpPr>
          <p:cNvPr id="4" name="Content Placeholder 3">
            <a:extLst>
              <a:ext uri="{FF2B5EF4-FFF2-40B4-BE49-F238E27FC236}">
                <a16:creationId xmlns:a16="http://schemas.microsoft.com/office/drawing/2014/main" id="{6DB859A9-A316-49B3-9C36-412E79D88F94}"/>
              </a:ext>
            </a:extLst>
          </p:cNvPr>
          <p:cNvSpPr>
            <a:spLocks noGrp="1"/>
          </p:cNvSpPr>
          <p:nvPr>
            <p:ph sz="half" idx="2"/>
          </p:nvPr>
        </p:nvSpPr>
        <p:spPr>
          <a:xfrm>
            <a:off x="6573667" y="1315676"/>
            <a:ext cx="5407023" cy="5251508"/>
          </a:xfrm>
        </p:spPr>
        <p:txBody>
          <a:bodyPr/>
          <a:lstStyle/>
          <a:p>
            <a:r>
              <a:rPr lang="en-US" dirty="0"/>
              <a:t>Reapportionment Committee Members: </a:t>
            </a:r>
          </a:p>
          <a:p>
            <a:r>
              <a:rPr lang="en-US" dirty="0"/>
              <a:t>Senator Kevin C. Kelly, 21st Senatorial District, Co-Chairman </a:t>
            </a:r>
          </a:p>
          <a:p>
            <a:r>
              <a:rPr lang="en-US" dirty="0"/>
              <a:t>Representative Gregg Haddad, 54th Assembly District, Co-Chairman </a:t>
            </a:r>
          </a:p>
          <a:p>
            <a:r>
              <a:rPr lang="en-US" dirty="0"/>
              <a:t>Senator Douglas McCrory, 2nd Senatorial District Senator </a:t>
            </a:r>
          </a:p>
          <a:p>
            <a:r>
              <a:rPr lang="en-US" dirty="0"/>
              <a:t>Mary Daugherty Abrams, 13th Senatorial District Senator Paul Formica, 20th </a:t>
            </a:r>
          </a:p>
          <a:p>
            <a:r>
              <a:rPr lang="en-US" dirty="0"/>
              <a:t>Senatorial District Representative Tammy Exum, 19th Assembly District </a:t>
            </a:r>
          </a:p>
          <a:p>
            <a:r>
              <a:rPr lang="en-US" dirty="0"/>
              <a:t>Representative Vincent J. </a:t>
            </a:r>
            <a:r>
              <a:rPr lang="en-US" dirty="0" err="1"/>
              <a:t>Candelora</a:t>
            </a:r>
            <a:r>
              <a:rPr lang="en-US" dirty="0"/>
              <a:t>, 86th Assembly District Representative </a:t>
            </a:r>
          </a:p>
          <a:p>
            <a:r>
              <a:rPr lang="en-US" dirty="0"/>
              <a:t>Jason </a:t>
            </a:r>
            <a:r>
              <a:rPr lang="en-US" dirty="0" err="1"/>
              <a:t>Perillo</a:t>
            </a:r>
            <a:r>
              <a:rPr lang="en-US" dirty="0"/>
              <a:t>, 113th Assembly District</a:t>
            </a:r>
          </a:p>
        </p:txBody>
      </p:sp>
      <p:sp>
        <p:nvSpPr>
          <p:cNvPr id="5" name="TextBox 4">
            <a:extLst>
              <a:ext uri="{FF2B5EF4-FFF2-40B4-BE49-F238E27FC236}">
                <a16:creationId xmlns:a16="http://schemas.microsoft.com/office/drawing/2014/main" id="{A51504FA-A710-4DDA-B017-00BE2CAE27F0}"/>
              </a:ext>
            </a:extLst>
          </p:cNvPr>
          <p:cNvSpPr txBox="1"/>
          <p:nvPr/>
        </p:nvSpPr>
        <p:spPr>
          <a:xfrm>
            <a:off x="6653669" y="727073"/>
            <a:ext cx="5247021" cy="369332"/>
          </a:xfrm>
          <a:prstGeom prst="rect">
            <a:avLst/>
          </a:prstGeom>
          <a:noFill/>
        </p:spPr>
        <p:txBody>
          <a:bodyPr wrap="square" rtlCol="0">
            <a:spAutoFit/>
          </a:bodyPr>
          <a:lstStyle/>
          <a:p>
            <a:r>
              <a:rPr lang="en-US" dirty="0"/>
              <a:t>Connecticut Reapportionment Committee</a:t>
            </a:r>
          </a:p>
        </p:txBody>
      </p:sp>
    </p:spTree>
    <p:extLst>
      <p:ext uri="{BB962C8B-B14F-4D97-AF65-F5344CB8AC3E}">
        <p14:creationId xmlns:p14="http://schemas.microsoft.com/office/powerpoint/2010/main" val="671472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C1C9-3756-4B7B-B8AC-3444F9DF42A1}"/>
              </a:ext>
            </a:extLst>
          </p:cNvPr>
          <p:cNvSpPr>
            <a:spLocks noGrp="1"/>
          </p:cNvSpPr>
          <p:nvPr>
            <p:ph type="title"/>
          </p:nvPr>
        </p:nvSpPr>
        <p:spPr>
          <a:xfrm>
            <a:off x="1484312" y="685800"/>
            <a:ext cx="4329260" cy="673217"/>
          </a:xfrm>
        </p:spPr>
        <p:txBody>
          <a:bodyPr>
            <a:normAutofit fontScale="90000"/>
          </a:bodyPr>
          <a:lstStyle/>
          <a:p>
            <a:r>
              <a:rPr lang="en-US" dirty="0"/>
              <a:t>What to expect</a:t>
            </a:r>
          </a:p>
        </p:txBody>
      </p:sp>
      <p:sp>
        <p:nvSpPr>
          <p:cNvPr id="3" name="Content Placeholder 2">
            <a:extLst>
              <a:ext uri="{FF2B5EF4-FFF2-40B4-BE49-F238E27FC236}">
                <a16:creationId xmlns:a16="http://schemas.microsoft.com/office/drawing/2014/main" id="{BDBB7B68-50D6-4F36-8873-5A43ED91CDF4}"/>
              </a:ext>
            </a:extLst>
          </p:cNvPr>
          <p:cNvSpPr>
            <a:spLocks noGrp="1"/>
          </p:cNvSpPr>
          <p:nvPr>
            <p:ph idx="1"/>
          </p:nvPr>
        </p:nvSpPr>
        <p:spPr>
          <a:xfrm>
            <a:off x="1727051" y="1298198"/>
            <a:ext cx="10369334" cy="5105400"/>
          </a:xfrm>
        </p:spPr>
        <p:txBody>
          <a:bodyPr>
            <a:normAutofit fontScale="92500" lnSpcReduction="20000"/>
          </a:bodyPr>
          <a:lstStyle/>
          <a:p>
            <a:r>
              <a:rPr lang="en-US" dirty="0"/>
              <a:t>Once the committee has completed it’s work, your office will receive a “shapefile”—(a data storage format of geometric data) that you will need to use in order to demine what changes will need to be placed into CVRS.</a:t>
            </a:r>
          </a:p>
          <a:p>
            <a:pPr marL="0" indent="0">
              <a:buNone/>
            </a:pPr>
            <a:endParaRPr lang="en-US" dirty="0"/>
          </a:p>
          <a:p>
            <a:r>
              <a:rPr lang="en-US" dirty="0"/>
              <a:t>Those municipalities that have multiple districts will need to consult your Public Works or Engineering Department to ask for assistance with utilizing the municipal Geographic Information System – (GIS)</a:t>
            </a:r>
          </a:p>
          <a:p>
            <a:endParaRPr lang="en-US" dirty="0"/>
          </a:p>
          <a:p>
            <a:r>
              <a:rPr lang="en-US" dirty="0"/>
              <a:t>ROVAC is currently advocating that more data be given to ROVs instead of simply a shapefile.</a:t>
            </a:r>
          </a:p>
          <a:p>
            <a:endParaRPr lang="en-US" dirty="0"/>
          </a:p>
          <a:p>
            <a:r>
              <a:rPr lang="en-US" dirty="0"/>
              <a:t>The state will provide you with the changes for Federal and State Offices only, Local Districts are drawn using the same data at the local level. If you have Local Districts, consult your Town Charter to find out who is in charge of updating local district lines.</a:t>
            </a:r>
          </a:p>
        </p:txBody>
      </p:sp>
    </p:spTree>
    <p:extLst>
      <p:ext uri="{BB962C8B-B14F-4D97-AF65-F5344CB8AC3E}">
        <p14:creationId xmlns:p14="http://schemas.microsoft.com/office/powerpoint/2010/main" val="1546354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E8CD061-DE08-451C-B61B-EC96065ECCBE}"/>
              </a:ext>
            </a:extLst>
          </p:cNvPr>
          <p:cNvGraphicFramePr>
            <a:graphicFrameLocks noChangeAspect="1"/>
          </p:cNvGraphicFramePr>
          <p:nvPr>
            <p:extLst>
              <p:ext uri="{D42A27DB-BD31-4B8C-83A1-F6EECF244321}">
                <p14:modId xmlns:p14="http://schemas.microsoft.com/office/powerpoint/2010/main" val="3947392854"/>
              </p:ext>
            </p:extLst>
          </p:nvPr>
        </p:nvGraphicFramePr>
        <p:xfrm>
          <a:off x="2030136" y="19125"/>
          <a:ext cx="9546672" cy="6819749"/>
        </p:xfrm>
        <a:graphic>
          <a:graphicData uri="http://schemas.openxmlformats.org/presentationml/2006/ole">
            <mc:AlternateContent xmlns:mc="http://schemas.openxmlformats.org/markup-compatibility/2006">
              <mc:Choice xmlns:v="urn:schemas-microsoft-com:vml" Requires="v">
                <p:oleObj spid="_x0000_s1033" name="Acrobat Document" r:id="rId3" imgW="32918400" imgH="24688800" progId="AcroExch.Document.DC">
                  <p:embed/>
                </p:oleObj>
              </mc:Choice>
              <mc:Fallback>
                <p:oleObj name="Acrobat Document" r:id="rId3" imgW="32918400" imgH="24688800" progId="AcroExch.Document.DC">
                  <p:embed/>
                  <p:pic>
                    <p:nvPicPr>
                      <p:cNvPr id="0" name=""/>
                      <p:cNvPicPr/>
                      <p:nvPr/>
                    </p:nvPicPr>
                    <p:blipFill>
                      <a:blip r:embed="rId4"/>
                      <a:stretch>
                        <a:fillRect/>
                      </a:stretch>
                    </p:blipFill>
                    <p:spPr>
                      <a:xfrm>
                        <a:off x="2030136" y="19125"/>
                        <a:ext cx="9546672" cy="6819749"/>
                      </a:xfrm>
                      <a:prstGeom prst="rect">
                        <a:avLst/>
                      </a:prstGeom>
                    </p:spPr>
                  </p:pic>
                </p:oleObj>
              </mc:Fallback>
            </mc:AlternateContent>
          </a:graphicData>
        </a:graphic>
      </p:graphicFrame>
    </p:spTree>
    <p:extLst>
      <p:ext uri="{BB962C8B-B14F-4D97-AF65-F5344CB8AC3E}">
        <p14:creationId xmlns:p14="http://schemas.microsoft.com/office/powerpoint/2010/main" val="2092303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6B8092-5A1A-42AD-98E7-3C9CF5FCB02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544D65A-6130-44C5-A6A6-10E3CAD66290}"/>
              </a:ext>
            </a:extLst>
          </p:cNvPr>
          <p:cNvSpPr txBox="1"/>
          <p:nvPr/>
        </p:nvSpPr>
        <p:spPr>
          <a:xfrm rot="19615232">
            <a:off x="335560" y="2499648"/>
            <a:ext cx="2281805" cy="923330"/>
          </a:xfrm>
          <a:prstGeom prst="rect">
            <a:avLst/>
          </a:prstGeom>
          <a:noFill/>
        </p:spPr>
        <p:txBody>
          <a:bodyPr wrap="square" rtlCol="0">
            <a:spAutoFit/>
          </a:bodyPr>
          <a:lstStyle/>
          <a:p>
            <a:r>
              <a:rPr lang="en-US" dirty="0">
                <a:highlight>
                  <a:srgbClr val="FFFF00"/>
                </a:highlight>
              </a:rPr>
              <a:t>Select Redistrict </a:t>
            </a:r>
          </a:p>
          <a:p>
            <a:r>
              <a:rPr lang="en-US" dirty="0">
                <a:highlight>
                  <a:srgbClr val="FFFF00"/>
                </a:highlight>
              </a:rPr>
              <a:t>Which is under </a:t>
            </a:r>
          </a:p>
          <a:p>
            <a:r>
              <a:rPr lang="en-US" dirty="0">
                <a:highlight>
                  <a:srgbClr val="FFFF00"/>
                </a:highlight>
              </a:rPr>
              <a:t>Maintain </a:t>
            </a:r>
            <a:r>
              <a:rPr lang="en-US" dirty="0" err="1">
                <a:highlight>
                  <a:srgbClr val="FFFF00"/>
                </a:highlight>
              </a:rPr>
              <a:t>Towndata</a:t>
            </a:r>
            <a:endParaRPr lang="en-US" dirty="0">
              <a:highlight>
                <a:srgbClr val="FFFF00"/>
              </a:highlight>
            </a:endParaRPr>
          </a:p>
        </p:txBody>
      </p:sp>
      <p:sp>
        <p:nvSpPr>
          <p:cNvPr id="5" name="Arrow: Left 4">
            <a:extLst>
              <a:ext uri="{FF2B5EF4-FFF2-40B4-BE49-F238E27FC236}">
                <a16:creationId xmlns:a16="http://schemas.microsoft.com/office/drawing/2014/main" id="{27210EAA-6480-4600-88A3-FAD1FAEE121E}"/>
              </a:ext>
            </a:extLst>
          </p:cNvPr>
          <p:cNvSpPr/>
          <p:nvPr/>
        </p:nvSpPr>
        <p:spPr>
          <a:xfrm>
            <a:off x="987258" y="146713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248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95E0EF-9002-4F92-955D-E6A70FEC65F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DD99945-6067-4EA1-BD94-C44F9ADB5854}"/>
              </a:ext>
            </a:extLst>
          </p:cNvPr>
          <p:cNvSpPr txBox="1"/>
          <p:nvPr/>
        </p:nvSpPr>
        <p:spPr>
          <a:xfrm>
            <a:off x="3045204" y="2894202"/>
            <a:ext cx="3766657" cy="646331"/>
          </a:xfrm>
          <a:prstGeom prst="rect">
            <a:avLst/>
          </a:prstGeom>
          <a:noFill/>
        </p:spPr>
        <p:txBody>
          <a:bodyPr wrap="square" rtlCol="0">
            <a:spAutoFit/>
          </a:bodyPr>
          <a:lstStyle/>
          <a:p>
            <a:r>
              <a:rPr lang="en-US" dirty="0">
                <a:highlight>
                  <a:srgbClr val="FFFF00"/>
                </a:highlight>
              </a:rPr>
              <a:t>You will need to hit Start in order to </a:t>
            </a:r>
          </a:p>
          <a:p>
            <a:r>
              <a:rPr lang="en-US" dirty="0">
                <a:highlight>
                  <a:srgbClr val="FFFF00"/>
                </a:highlight>
              </a:rPr>
              <a:t>begin the Redistricting process</a:t>
            </a:r>
          </a:p>
        </p:txBody>
      </p:sp>
      <p:sp>
        <p:nvSpPr>
          <p:cNvPr id="4" name="Arrow: Right 3">
            <a:extLst>
              <a:ext uri="{FF2B5EF4-FFF2-40B4-BE49-F238E27FC236}">
                <a16:creationId xmlns:a16="http://schemas.microsoft.com/office/drawing/2014/main" id="{5BEFF1C1-DF94-4BC6-BADB-AD7417A607DD}"/>
              </a:ext>
            </a:extLst>
          </p:cNvPr>
          <p:cNvSpPr/>
          <p:nvPr/>
        </p:nvSpPr>
        <p:spPr>
          <a:xfrm>
            <a:off x="4928532" y="224824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495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05B544-0FD5-48DE-8972-A5F9F6C771FB}"/>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D3A6336-9173-4DFF-A969-D4A06AFB96B4}"/>
              </a:ext>
            </a:extLst>
          </p:cNvPr>
          <p:cNvSpPr txBox="1"/>
          <p:nvPr/>
        </p:nvSpPr>
        <p:spPr>
          <a:xfrm>
            <a:off x="2004968" y="2718032"/>
            <a:ext cx="2952925" cy="1754326"/>
          </a:xfrm>
          <a:prstGeom prst="rect">
            <a:avLst/>
          </a:prstGeom>
          <a:noFill/>
        </p:spPr>
        <p:txBody>
          <a:bodyPr wrap="square" rtlCol="0">
            <a:spAutoFit/>
          </a:bodyPr>
          <a:lstStyle/>
          <a:p>
            <a:r>
              <a:rPr lang="en-US" dirty="0">
                <a:highlight>
                  <a:srgbClr val="FFFF00"/>
                </a:highlight>
              </a:rPr>
              <a:t>Once you hit Start it will bring you to this page, you will see a Maintenance Effective Date, as well as three areas where you will be working in.</a:t>
            </a:r>
          </a:p>
        </p:txBody>
      </p:sp>
      <p:sp>
        <p:nvSpPr>
          <p:cNvPr id="4" name="Arrow: Right 3">
            <a:extLst>
              <a:ext uri="{FF2B5EF4-FFF2-40B4-BE49-F238E27FC236}">
                <a16:creationId xmlns:a16="http://schemas.microsoft.com/office/drawing/2014/main" id="{846F7D8E-DC5E-4379-AE8F-0C960A2706D1}"/>
              </a:ext>
            </a:extLst>
          </p:cNvPr>
          <p:cNvSpPr/>
          <p:nvPr/>
        </p:nvSpPr>
        <p:spPr>
          <a:xfrm>
            <a:off x="2860645" y="168618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F2B06DB9-1015-41DD-89E5-535DE2A31485}"/>
              </a:ext>
            </a:extLst>
          </p:cNvPr>
          <p:cNvSpPr/>
          <p:nvPr/>
        </p:nvSpPr>
        <p:spPr>
          <a:xfrm>
            <a:off x="4874003" y="293979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04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0075-928E-4007-95BA-B5341F5ABBEF}"/>
              </a:ext>
            </a:extLst>
          </p:cNvPr>
          <p:cNvSpPr>
            <a:spLocks noGrp="1"/>
          </p:cNvSpPr>
          <p:nvPr>
            <p:ph type="title"/>
          </p:nvPr>
        </p:nvSpPr>
        <p:spPr/>
        <p:txBody>
          <a:bodyPr/>
          <a:lstStyle/>
          <a:p>
            <a:r>
              <a:rPr lang="en-US" dirty="0"/>
              <a:t>2021 Changes to Title 9 of the Connecticut General Statutes</a:t>
            </a:r>
          </a:p>
        </p:txBody>
      </p:sp>
      <p:sp>
        <p:nvSpPr>
          <p:cNvPr id="3" name="Content Placeholder 2">
            <a:extLst>
              <a:ext uri="{FF2B5EF4-FFF2-40B4-BE49-F238E27FC236}">
                <a16:creationId xmlns:a16="http://schemas.microsoft.com/office/drawing/2014/main" id="{1A8EB92C-B602-408D-B5CA-88A6564D1AAF}"/>
              </a:ext>
            </a:extLst>
          </p:cNvPr>
          <p:cNvSpPr>
            <a:spLocks noGrp="1"/>
          </p:cNvSpPr>
          <p:nvPr>
            <p:ph idx="1"/>
          </p:nvPr>
        </p:nvSpPr>
        <p:spPr/>
        <p:txBody>
          <a:bodyPr/>
          <a:lstStyle/>
          <a:p>
            <a:r>
              <a:rPr lang="en-US" dirty="0"/>
              <a:t>In Special Session in June of 2021, the Connecticut General Assembly passed into law what would become Public Act No. 21-2</a:t>
            </a:r>
          </a:p>
          <a:p>
            <a:endParaRPr lang="en-US" dirty="0"/>
          </a:p>
          <a:p>
            <a:r>
              <a:rPr lang="en-US" dirty="0"/>
              <a:t>This Public Act introduces changes to Election Laws in Title 9 </a:t>
            </a:r>
          </a:p>
        </p:txBody>
      </p:sp>
    </p:spTree>
    <p:extLst>
      <p:ext uri="{BB962C8B-B14F-4D97-AF65-F5344CB8AC3E}">
        <p14:creationId xmlns:p14="http://schemas.microsoft.com/office/powerpoint/2010/main" val="291957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7459FA-6E4D-4530-A383-49ECF7342C06}"/>
              </a:ext>
            </a:extLst>
          </p:cNvPr>
          <p:cNvPicPr>
            <a:picLocks noChangeAspect="1"/>
          </p:cNvPicPr>
          <p:nvPr/>
        </p:nvPicPr>
        <p:blipFill>
          <a:blip r:embed="rId2"/>
          <a:stretch>
            <a:fillRect/>
          </a:stretch>
        </p:blipFill>
        <p:spPr>
          <a:xfrm>
            <a:off x="0" y="0"/>
            <a:ext cx="12192000" cy="6858000"/>
          </a:xfrm>
          <a:prstGeom prst="rect">
            <a:avLst/>
          </a:prstGeom>
        </p:spPr>
      </p:pic>
      <p:sp>
        <p:nvSpPr>
          <p:cNvPr id="3" name="Arrow: Up 2">
            <a:extLst>
              <a:ext uri="{FF2B5EF4-FFF2-40B4-BE49-F238E27FC236}">
                <a16:creationId xmlns:a16="http://schemas.microsoft.com/office/drawing/2014/main" id="{7469E2FF-5E67-4416-999F-F36300418C2D}"/>
              </a:ext>
            </a:extLst>
          </p:cNvPr>
          <p:cNvSpPr/>
          <p:nvPr/>
        </p:nvSpPr>
        <p:spPr>
          <a:xfrm>
            <a:off x="1837190" y="134223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40B7F6-FA94-425E-A8A0-FBD2855EE05B}"/>
              </a:ext>
            </a:extLst>
          </p:cNvPr>
          <p:cNvSpPr txBox="1"/>
          <p:nvPr/>
        </p:nvSpPr>
        <p:spPr>
          <a:xfrm>
            <a:off x="2936147" y="5352175"/>
            <a:ext cx="3808602" cy="646331"/>
          </a:xfrm>
          <a:prstGeom prst="rect">
            <a:avLst/>
          </a:prstGeom>
          <a:noFill/>
        </p:spPr>
        <p:txBody>
          <a:bodyPr wrap="square" rtlCol="0">
            <a:spAutoFit/>
          </a:bodyPr>
          <a:lstStyle/>
          <a:p>
            <a:r>
              <a:rPr lang="en-US" dirty="0">
                <a:highlight>
                  <a:srgbClr val="FFFF00"/>
                </a:highlight>
              </a:rPr>
              <a:t>Maintain Polling Place is were you will add or remove polling places.</a:t>
            </a:r>
          </a:p>
        </p:txBody>
      </p:sp>
    </p:spTree>
    <p:extLst>
      <p:ext uri="{BB962C8B-B14F-4D97-AF65-F5344CB8AC3E}">
        <p14:creationId xmlns:p14="http://schemas.microsoft.com/office/powerpoint/2010/main" val="3657231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46D798-98B2-4183-8AEF-8EA3790B2355}"/>
              </a:ext>
            </a:extLst>
          </p:cNvPr>
          <p:cNvPicPr>
            <a:picLocks noChangeAspect="1"/>
          </p:cNvPicPr>
          <p:nvPr/>
        </p:nvPicPr>
        <p:blipFill>
          <a:blip r:embed="rId2"/>
          <a:stretch>
            <a:fillRect/>
          </a:stretch>
        </p:blipFill>
        <p:spPr>
          <a:xfrm>
            <a:off x="0" y="0"/>
            <a:ext cx="12192000" cy="6858000"/>
          </a:xfrm>
          <a:prstGeom prst="rect">
            <a:avLst/>
          </a:prstGeom>
        </p:spPr>
      </p:pic>
      <p:sp>
        <p:nvSpPr>
          <p:cNvPr id="3" name="Arrow: Left 2">
            <a:extLst>
              <a:ext uri="{FF2B5EF4-FFF2-40B4-BE49-F238E27FC236}">
                <a16:creationId xmlns:a16="http://schemas.microsoft.com/office/drawing/2014/main" id="{B75D030A-AD0B-4C8A-A1BB-2114D7232287}"/>
              </a:ext>
            </a:extLst>
          </p:cNvPr>
          <p:cNvSpPr/>
          <p:nvPr/>
        </p:nvSpPr>
        <p:spPr>
          <a:xfrm>
            <a:off x="3615655" y="93117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46A39A6-66D7-4F7A-8E60-D45D98A4A4BD}"/>
              </a:ext>
            </a:extLst>
          </p:cNvPr>
          <p:cNvSpPr txBox="1"/>
          <p:nvPr/>
        </p:nvSpPr>
        <p:spPr>
          <a:xfrm>
            <a:off x="5595458" y="5201175"/>
            <a:ext cx="3271880" cy="923330"/>
          </a:xfrm>
          <a:prstGeom prst="rect">
            <a:avLst/>
          </a:prstGeom>
          <a:noFill/>
        </p:spPr>
        <p:txBody>
          <a:bodyPr wrap="square" rtlCol="0">
            <a:spAutoFit/>
          </a:bodyPr>
          <a:lstStyle/>
          <a:p>
            <a:r>
              <a:rPr lang="en-US" dirty="0">
                <a:highlight>
                  <a:srgbClr val="FFFF00"/>
                </a:highlight>
              </a:rPr>
              <a:t>Maintain Voting Districts is were you will add the corresponding districts  to each polling place.</a:t>
            </a:r>
          </a:p>
        </p:txBody>
      </p:sp>
    </p:spTree>
    <p:extLst>
      <p:ext uri="{BB962C8B-B14F-4D97-AF65-F5344CB8AC3E}">
        <p14:creationId xmlns:p14="http://schemas.microsoft.com/office/powerpoint/2010/main" val="237567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C123B1-6738-4AEC-A28E-FB9D6B010056}"/>
              </a:ext>
            </a:extLst>
          </p:cNvPr>
          <p:cNvPicPr>
            <a:picLocks noChangeAspect="1"/>
          </p:cNvPicPr>
          <p:nvPr/>
        </p:nvPicPr>
        <p:blipFill>
          <a:blip r:embed="rId2"/>
          <a:stretch>
            <a:fillRect/>
          </a:stretch>
        </p:blipFill>
        <p:spPr>
          <a:xfrm>
            <a:off x="0" y="0"/>
            <a:ext cx="12192000" cy="6858000"/>
          </a:xfrm>
          <a:prstGeom prst="rect">
            <a:avLst/>
          </a:prstGeom>
        </p:spPr>
      </p:pic>
      <p:sp>
        <p:nvSpPr>
          <p:cNvPr id="3" name="Arrow: Right 2">
            <a:extLst>
              <a:ext uri="{FF2B5EF4-FFF2-40B4-BE49-F238E27FC236}">
                <a16:creationId xmlns:a16="http://schemas.microsoft.com/office/drawing/2014/main" id="{9DCD956B-FEBF-48C2-BC3E-FCEA0F563EE3}"/>
              </a:ext>
            </a:extLst>
          </p:cNvPr>
          <p:cNvSpPr/>
          <p:nvPr/>
        </p:nvSpPr>
        <p:spPr>
          <a:xfrm>
            <a:off x="2466364" y="12835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D789CD0D-0486-45E8-80C9-1FD4FDF07233}"/>
              </a:ext>
            </a:extLst>
          </p:cNvPr>
          <p:cNvSpPr/>
          <p:nvPr/>
        </p:nvSpPr>
        <p:spPr>
          <a:xfrm>
            <a:off x="4756558" y="43622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64016DBC-9722-430F-8E27-FC226B87E26D}"/>
              </a:ext>
            </a:extLst>
          </p:cNvPr>
          <p:cNvSpPr/>
          <p:nvPr/>
        </p:nvSpPr>
        <p:spPr>
          <a:xfrm>
            <a:off x="6669247" y="252508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C69BB3F-3AFC-4887-A6CB-7F8EA13D74B8}"/>
              </a:ext>
            </a:extLst>
          </p:cNvPr>
          <p:cNvSpPr txBox="1"/>
          <p:nvPr/>
        </p:nvSpPr>
        <p:spPr>
          <a:xfrm>
            <a:off x="9571839" y="2600587"/>
            <a:ext cx="2122588" cy="3139321"/>
          </a:xfrm>
          <a:prstGeom prst="rect">
            <a:avLst/>
          </a:prstGeom>
          <a:noFill/>
        </p:spPr>
        <p:txBody>
          <a:bodyPr wrap="square" rtlCol="0">
            <a:spAutoFit/>
          </a:bodyPr>
          <a:lstStyle/>
          <a:p>
            <a:r>
              <a:rPr lang="en-US" dirty="0">
                <a:highlight>
                  <a:srgbClr val="FFFF00"/>
                </a:highlight>
              </a:rPr>
              <a:t>You will need to enter into CVRS how each road is cut. If the road is cut between odd and even you will need to enter each side of the road. You will also have to do the same if you have Local Districts. </a:t>
            </a:r>
          </a:p>
        </p:txBody>
      </p:sp>
    </p:spTree>
    <p:extLst>
      <p:ext uri="{BB962C8B-B14F-4D97-AF65-F5344CB8AC3E}">
        <p14:creationId xmlns:p14="http://schemas.microsoft.com/office/powerpoint/2010/main" val="3566018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4327AF-7D7A-48CB-A6BF-EC90AC884A66}"/>
              </a:ext>
            </a:extLst>
          </p:cNvPr>
          <p:cNvPicPr>
            <a:picLocks noChangeAspect="1"/>
          </p:cNvPicPr>
          <p:nvPr/>
        </p:nvPicPr>
        <p:blipFill>
          <a:blip r:embed="rId2"/>
          <a:stretch>
            <a:fillRect/>
          </a:stretch>
        </p:blipFill>
        <p:spPr>
          <a:xfrm>
            <a:off x="0" y="0"/>
            <a:ext cx="12192000" cy="6858000"/>
          </a:xfrm>
          <a:prstGeom prst="rect">
            <a:avLst/>
          </a:prstGeom>
        </p:spPr>
      </p:pic>
      <p:sp>
        <p:nvSpPr>
          <p:cNvPr id="3" name="Arrow: Right 2">
            <a:extLst>
              <a:ext uri="{FF2B5EF4-FFF2-40B4-BE49-F238E27FC236}">
                <a16:creationId xmlns:a16="http://schemas.microsoft.com/office/drawing/2014/main" id="{CBC0A776-0017-4872-A4F2-66DF5B3E3EAC}"/>
              </a:ext>
            </a:extLst>
          </p:cNvPr>
          <p:cNvSpPr/>
          <p:nvPr/>
        </p:nvSpPr>
        <p:spPr>
          <a:xfrm>
            <a:off x="3380764" y="101506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 3">
            <a:extLst>
              <a:ext uri="{FF2B5EF4-FFF2-40B4-BE49-F238E27FC236}">
                <a16:creationId xmlns:a16="http://schemas.microsoft.com/office/drawing/2014/main" id="{4D6EE1B7-C3F6-4BBD-8EDD-6D81CA4F4473}"/>
              </a:ext>
            </a:extLst>
          </p:cNvPr>
          <p:cNvSpPr/>
          <p:nvPr/>
        </p:nvSpPr>
        <p:spPr>
          <a:xfrm>
            <a:off x="6568579" y="293979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B91388-2468-4F3D-B963-70A2D4688143}"/>
              </a:ext>
            </a:extLst>
          </p:cNvPr>
          <p:cNvSpPr txBox="1"/>
          <p:nvPr/>
        </p:nvSpPr>
        <p:spPr>
          <a:xfrm>
            <a:off x="2852257" y="3163195"/>
            <a:ext cx="2877424" cy="1200329"/>
          </a:xfrm>
          <a:prstGeom prst="rect">
            <a:avLst/>
          </a:prstGeom>
          <a:noFill/>
        </p:spPr>
        <p:txBody>
          <a:bodyPr wrap="square" rtlCol="0">
            <a:spAutoFit/>
          </a:bodyPr>
          <a:lstStyle/>
          <a:p>
            <a:r>
              <a:rPr lang="en-US" dirty="0">
                <a:highlight>
                  <a:srgbClr val="FFFF00"/>
                </a:highlight>
              </a:rPr>
              <a:t>Once you hit complete the system will ask you if you really want to Complete the Redistricting Process.</a:t>
            </a:r>
          </a:p>
        </p:txBody>
      </p:sp>
      <p:sp>
        <p:nvSpPr>
          <p:cNvPr id="6" name="TextBox 5">
            <a:extLst>
              <a:ext uri="{FF2B5EF4-FFF2-40B4-BE49-F238E27FC236}">
                <a16:creationId xmlns:a16="http://schemas.microsoft.com/office/drawing/2014/main" id="{CD57DFBD-A512-4BD7-9F48-E0EADC3BC42D}"/>
              </a:ext>
            </a:extLst>
          </p:cNvPr>
          <p:cNvSpPr txBox="1"/>
          <p:nvPr/>
        </p:nvSpPr>
        <p:spPr>
          <a:xfrm>
            <a:off x="7952763" y="3003259"/>
            <a:ext cx="2030136" cy="1477328"/>
          </a:xfrm>
          <a:prstGeom prst="rect">
            <a:avLst/>
          </a:prstGeom>
          <a:noFill/>
        </p:spPr>
        <p:txBody>
          <a:bodyPr wrap="square" rtlCol="0">
            <a:spAutoFit/>
          </a:bodyPr>
          <a:lstStyle/>
          <a:p>
            <a:r>
              <a:rPr lang="en-US" dirty="0">
                <a:highlight>
                  <a:srgbClr val="FF00FF"/>
                </a:highlight>
              </a:rPr>
              <a:t>Once you hit Complete you will be unable to work in CVRS until the following morning.</a:t>
            </a:r>
          </a:p>
        </p:txBody>
      </p:sp>
    </p:spTree>
    <p:extLst>
      <p:ext uri="{BB962C8B-B14F-4D97-AF65-F5344CB8AC3E}">
        <p14:creationId xmlns:p14="http://schemas.microsoft.com/office/powerpoint/2010/main" val="1730785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DFF01C-870F-45FD-9129-8B0A1F25413A}"/>
              </a:ext>
            </a:extLst>
          </p:cNvPr>
          <p:cNvPicPr>
            <a:picLocks noChangeAspect="1"/>
          </p:cNvPicPr>
          <p:nvPr/>
        </p:nvPicPr>
        <p:blipFill>
          <a:blip r:embed="rId2"/>
          <a:stretch>
            <a:fillRect/>
          </a:stretch>
        </p:blipFill>
        <p:spPr>
          <a:xfrm>
            <a:off x="0" y="0"/>
            <a:ext cx="12192000" cy="6858000"/>
          </a:xfrm>
          <a:prstGeom prst="rect">
            <a:avLst/>
          </a:prstGeom>
        </p:spPr>
      </p:pic>
      <p:sp>
        <p:nvSpPr>
          <p:cNvPr id="3" name="Arrow: Left 2">
            <a:extLst>
              <a:ext uri="{FF2B5EF4-FFF2-40B4-BE49-F238E27FC236}">
                <a16:creationId xmlns:a16="http://schemas.microsoft.com/office/drawing/2014/main" id="{FD356309-846E-4AF5-9C0A-A50F4A37AC2C}"/>
              </a:ext>
            </a:extLst>
          </p:cNvPr>
          <p:cNvSpPr/>
          <p:nvPr/>
        </p:nvSpPr>
        <p:spPr>
          <a:xfrm>
            <a:off x="9261446" y="120801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96D97B4-0CE6-4BF8-867D-EC20BDFC4CFA}"/>
              </a:ext>
            </a:extLst>
          </p:cNvPr>
          <p:cNvSpPr txBox="1"/>
          <p:nvPr/>
        </p:nvSpPr>
        <p:spPr>
          <a:xfrm>
            <a:off x="4401424" y="3246539"/>
            <a:ext cx="3389152" cy="646331"/>
          </a:xfrm>
          <a:prstGeom prst="rect">
            <a:avLst/>
          </a:prstGeom>
          <a:noFill/>
        </p:spPr>
        <p:txBody>
          <a:bodyPr wrap="square" rtlCol="0">
            <a:spAutoFit/>
          </a:bodyPr>
          <a:lstStyle/>
          <a:p>
            <a:r>
              <a:rPr lang="en-US" dirty="0">
                <a:highlight>
                  <a:srgbClr val="FFFF00"/>
                </a:highlight>
              </a:rPr>
              <a:t>The system has now waiting to update your changes </a:t>
            </a:r>
          </a:p>
        </p:txBody>
      </p:sp>
    </p:spTree>
    <p:extLst>
      <p:ext uri="{BB962C8B-B14F-4D97-AF65-F5344CB8AC3E}">
        <p14:creationId xmlns:p14="http://schemas.microsoft.com/office/powerpoint/2010/main" val="343563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A6D335-12CA-419B-B800-AD51A98B5783}"/>
              </a:ext>
            </a:extLst>
          </p:cNvPr>
          <p:cNvSpPr>
            <a:spLocks noGrp="1"/>
          </p:cNvSpPr>
          <p:nvPr>
            <p:ph idx="1"/>
          </p:nvPr>
        </p:nvSpPr>
        <p:spPr>
          <a:xfrm>
            <a:off x="1737920" y="670418"/>
            <a:ext cx="10454080" cy="5688437"/>
          </a:xfrm>
        </p:spPr>
        <p:txBody>
          <a:bodyPr>
            <a:normAutofit fontScale="92500" lnSpcReduction="20000"/>
          </a:bodyPr>
          <a:lstStyle/>
          <a:p>
            <a:r>
              <a:rPr lang="en-US" b="1" dirty="0"/>
              <a:t>§ 93</a:t>
            </a:r>
            <a:r>
              <a:rPr lang="en-US" dirty="0"/>
              <a:t> — DISTRIBUTING VOTER REGISTRATION INFORMATION AT HIGH SCHOOLS</a:t>
            </a:r>
          </a:p>
          <a:p>
            <a:endParaRPr lang="en-US" dirty="0"/>
          </a:p>
          <a:p>
            <a:r>
              <a:rPr lang="en-US" dirty="0"/>
              <a:t>Requires registrars of voters to annually distribute voter registration information at public high schools. </a:t>
            </a:r>
          </a:p>
          <a:p>
            <a:endParaRPr lang="en-US" dirty="0"/>
          </a:p>
          <a:p>
            <a:r>
              <a:rPr lang="en-US" dirty="0"/>
              <a:t> Registrars are required to annually distribute information, on the fourth Tuesday in September, at each public high school about the qualifications and procedures for registering to vote. Under the law, registrars and the principal of any public high school must determine the best distribution method to distribute the information to students.</a:t>
            </a:r>
          </a:p>
          <a:p>
            <a:endParaRPr lang="en-US" dirty="0"/>
          </a:p>
          <a:p>
            <a:r>
              <a:rPr lang="en-US" dirty="0"/>
              <a:t>This does not require the Registrars to have to be onsite on the fourth Tuesday of September.</a:t>
            </a:r>
          </a:p>
          <a:p>
            <a:endParaRPr lang="en-US" dirty="0"/>
          </a:p>
          <a:p>
            <a:r>
              <a:rPr lang="en-US" dirty="0"/>
              <a:t>This is in addition to the annual high school registration sessions that Registrars must hold between January 1</a:t>
            </a:r>
            <a:r>
              <a:rPr lang="en-US" baseline="30000" dirty="0"/>
              <a:t>st</a:t>
            </a:r>
            <a:r>
              <a:rPr lang="en-US" dirty="0"/>
              <a:t> and the last day of the school year. However per SOTS these sessions can be combined. </a:t>
            </a:r>
          </a:p>
          <a:p>
            <a:endParaRPr lang="en-US" dirty="0"/>
          </a:p>
        </p:txBody>
      </p:sp>
    </p:spTree>
    <p:extLst>
      <p:ext uri="{BB962C8B-B14F-4D97-AF65-F5344CB8AC3E}">
        <p14:creationId xmlns:p14="http://schemas.microsoft.com/office/powerpoint/2010/main" val="427982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4B6834-96F6-4846-A913-30118763AD3C}"/>
              </a:ext>
            </a:extLst>
          </p:cNvPr>
          <p:cNvSpPr>
            <a:spLocks noGrp="1"/>
          </p:cNvSpPr>
          <p:nvPr>
            <p:ph idx="1"/>
          </p:nvPr>
        </p:nvSpPr>
        <p:spPr>
          <a:xfrm>
            <a:off x="1719742" y="318782"/>
            <a:ext cx="9934283" cy="5746458"/>
          </a:xfrm>
        </p:spPr>
        <p:txBody>
          <a:bodyPr>
            <a:normAutofit lnSpcReduction="10000"/>
          </a:bodyPr>
          <a:lstStyle/>
          <a:p>
            <a:r>
              <a:rPr lang="en-US" b="1" dirty="0"/>
              <a:t>§§ 96-98</a:t>
            </a:r>
            <a:r>
              <a:rPr lang="en-US" dirty="0"/>
              <a:t> — VOTING RIGHTS FOR INDIVIDUALS CONVICTED OF A FELONY</a:t>
            </a:r>
          </a:p>
          <a:p>
            <a:endParaRPr lang="en-US" dirty="0"/>
          </a:p>
          <a:p>
            <a:r>
              <a:rPr lang="en-US" dirty="0"/>
              <a:t>Only those who are convicted of a felony and in either an in-state or out-of-state prison will have their voting rights suspended.</a:t>
            </a:r>
          </a:p>
          <a:p>
            <a:endParaRPr lang="en-US" dirty="0"/>
          </a:p>
          <a:p>
            <a:r>
              <a:rPr lang="en-US" dirty="0"/>
              <a:t>Those who are serving Parole will not no longer lose their voting rights. </a:t>
            </a:r>
          </a:p>
          <a:p>
            <a:endParaRPr lang="en-US" dirty="0"/>
          </a:p>
          <a:p>
            <a:r>
              <a:rPr lang="en-US" dirty="0"/>
              <a:t>Parolees can register or re-register to vote.</a:t>
            </a:r>
          </a:p>
          <a:p>
            <a:endParaRPr lang="en-US" dirty="0"/>
          </a:p>
          <a:p>
            <a:r>
              <a:rPr lang="en-US" dirty="0"/>
              <a:t>Probation and Parole will now mirror each other in regards to registration status.</a:t>
            </a:r>
          </a:p>
          <a:p>
            <a:endParaRPr lang="en-US" dirty="0"/>
          </a:p>
        </p:txBody>
      </p:sp>
    </p:spTree>
    <p:extLst>
      <p:ext uri="{BB962C8B-B14F-4D97-AF65-F5344CB8AC3E}">
        <p14:creationId xmlns:p14="http://schemas.microsoft.com/office/powerpoint/2010/main" val="141665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C63879-12F4-47D6-95D8-B2F74EDB946A}"/>
              </a:ext>
            </a:extLst>
          </p:cNvPr>
          <p:cNvSpPr>
            <a:spLocks noGrp="1"/>
          </p:cNvSpPr>
          <p:nvPr>
            <p:ph idx="1"/>
          </p:nvPr>
        </p:nvSpPr>
        <p:spPr>
          <a:xfrm>
            <a:off x="1778466" y="1031846"/>
            <a:ext cx="9867170" cy="5715699"/>
          </a:xfrm>
        </p:spPr>
        <p:txBody>
          <a:bodyPr/>
          <a:lstStyle/>
          <a:p>
            <a:r>
              <a:rPr lang="en-US" b="1" dirty="0"/>
              <a:t>§ 102</a:t>
            </a:r>
            <a:r>
              <a:rPr lang="en-US" dirty="0"/>
              <a:t> — DROP BOXES FOR RETURNING ABSENTEE BALLOTS</a:t>
            </a:r>
          </a:p>
          <a:p>
            <a:endParaRPr lang="en-US" dirty="0"/>
          </a:p>
          <a:p>
            <a:r>
              <a:rPr lang="en-US" dirty="0"/>
              <a:t>Makes permanent the use of drop boxes for returning absentee ballots.</a:t>
            </a:r>
          </a:p>
          <a:p>
            <a:endParaRPr lang="en-US" dirty="0"/>
          </a:p>
          <a:p>
            <a:r>
              <a:rPr lang="en-US" dirty="0"/>
              <a:t>Beginning 29 days before </a:t>
            </a:r>
            <a:r>
              <a:rPr lang="en-US" u="sng" dirty="0"/>
              <a:t>a primary, election, or referendum</a:t>
            </a:r>
            <a:r>
              <a:rPr lang="en-US" dirty="0"/>
              <a:t>, and each weekday thereafter until the polls close, the bill requires town clerks to retrieve absentee ballots from the secure drop boxes. The bill eliminates a requirement that applied during the 2020 state election under which a police officer had to escort the town clerk in retrieving absentee ballots from any drop box located outside of a building other than the clerk’s office building.</a:t>
            </a:r>
          </a:p>
          <a:p>
            <a:endParaRPr lang="en-US" dirty="0"/>
          </a:p>
          <a:p>
            <a:endParaRPr lang="en-US" dirty="0"/>
          </a:p>
        </p:txBody>
      </p:sp>
    </p:spTree>
    <p:extLst>
      <p:ext uri="{BB962C8B-B14F-4D97-AF65-F5344CB8AC3E}">
        <p14:creationId xmlns:p14="http://schemas.microsoft.com/office/powerpoint/2010/main" val="3225371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597E3-EE68-416F-99C4-266BBD952158}"/>
              </a:ext>
            </a:extLst>
          </p:cNvPr>
          <p:cNvSpPr>
            <a:spLocks noGrp="1"/>
          </p:cNvSpPr>
          <p:nvPr>
            <p:ph idx="1"/>
          </p:nvPr>
        </p:nvSpPr>
        <p:spPr>
          <a:xfrm>
            <a:off x="1526796" y="436229"/>
            <a:ext cx="10377182" cy="5956182"/>
          </a:xfrm>
        </p:spPr>
        <p:txBody>
          <a:bodyPr>
            <a:normAutofit fontScale="92500" lnSpcReduction="10000"/>
          </a:bodyPr>
          <a:lstStyle/>
          <a:p>
            <a:r>
              <a:rPr lang="en-US" b="1" dirty="0"/>
              <a:t>§ 104</a:t>
            </a:r>
            <a:r>
              <a:rPr lang="en-US" dirty="0"/>
              <a:t> — VOTER REGISTRATION INFORMATION</a:t>
            </a:r>
          </a:p>
          <a:p>
            <a:endParaRPr lang="en-US" dirty="0"/>
          </a:p>
          <a:p>
            <a:r>
              <a:rPr lang="en-US" dirty="0"/>
              <a:t>Generally limits disclosure of certain voter registration information</a:t>
            </a:r>
          </a:p>
          <a:p>
            <a:endParaRPr lang="en-US" dirty="0"/>
          </a:p>
          <a:p>
            <a:r>
              <a:rPr lang="en-US" dirty="0"/>
              <a:t>The law limits disclosure of a voter’s date of birth under state election law to year and month of birth unless the information is requested and used for a governmental purpose, as determined by the Secretary of the State. In that case, the complete birth date must be provided. The bill specifies that “a governmental purpose” must at least include jury administration. </a:t>
            </a:r>
          </a:p>
          <a:p>
            <a:endParaRPr lang="en-US" dirty="0"/>
          </a:p>
          <a:p>
            <a:r>
              <a:rPr lang="en-US" dirty="0"/>
              <a:t>Campaigns are not considered “a governmental purpose”.</a:t>
            </a:r>
          </a:p>
          <a:p>
            <a:endParaRPr lang="en-US" dirty="0"/>
          </a:p>
          <a:p>
            <a:r>
              <a:rPr lang="en-US" dirty="0"/>
              <a:t>Also expands those who can have their address suppressed from voter lists. These requests should be sent to SOTS.</a:t>
            </a:r>
          </a:p>
          <a:p>
            <a:endParaRPr lang="en-US" dirty="0"/>
          </a:p>
        </p:txBody>
      </p:sp>
    </p:spTree>
    <p:extLst>
      <p:ext uri="{BB962C8B-B14F-4D97-AF65-F5344CB8AC3E}">
        <p14:creationId xmlns:p14="http://schemas.microsoft.com/office/powerpoint/2010/main" val="2562358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E982C6-FBE5-441E-812E-EE32771892D9}"/>
              </a:ext>
            </a:extLst>
          </p:cNvPr>
          <p:cNvSpPr>
            <a:spLocks noGrp="1"/>
          </p:cNvSpPr>
          <p:nvPr>
            <p:ph idx="1"/>
          </p:nvPr>
        </p:nvSpPr>
        <p:spPr>
          <a:xfrm>
            <a:off x="1627464" y="411061"/>
            <a:ext cx="9875559" cy="5380139"/>
          </a:xfrm>
        </p:spPr>
        <p:txBody>
          <a:bodyPr>
            <a:normAutofit fontScale="92500" lnSpcReduction="10000"/>
          </a:bodyPr>
          <a:lstStyle/>
          <a:p>
            <a:r>
              <a:rPr lang="en-US" b="1" dirty="0"/>
              <a:t>§ 110</a:t>
            </a:r>
            <a:r>
              <a:rPr lang="en-US" dirty="0"/>
              <a:t> — ASSISTANCE IN VOTING BOOTHS AT EDR LOCATIONS</a:t>
            </a:r>
          </a:p>
          <a:p>
            <a:endParaRPr lang="en-US" dirty="0"/>
          </a:p>
          <a:p>
            <a:r>
              <a:rPr lang="en-US" dirty="0"/>
              <a:t>Specifies that electors may receive voting assistance in voting booths at designated EDR locations.</a:t>
            </a:r>
          </a:p>
          <a:p>
            <a:endParaRPr lang="en-US" dirty="0"/>
          </a:p>
          <a:p>
            <a:r>
              <a:rPr lang="en-US" dirty="0"/>
              <a:t>By law, electors may receive voting assistance from anyone other than their employer, employer’s agent, union representative, or with one exception, candidates whose names appear on the ballot. (A candidate may provide assistance if the elector making the request is an immediate family member.)</a:t>
            </a:r>
          </a:p>
          <a:p>
            <a:endParaRPr lang="en-US" dirty="0"/>
          </a:p>
          <a:p>
            <a:r>
              <a:rPr lang="en-US" dirty="0"/>
              <a:t>Currently, a person assisting an elector may accompany that person into the voting booth. The bill specifies that this authorization applies at both polling places and designated EDR locations.</a:t>
            </a:r>
          </a:p>
          <a:p>
            <a:endParaRPr lang="en-US" dirty="0"/>
          </a:p>
        </p:txBody>
      </p:sp>
    </p:spTree>
    <p:extLst>
      <p:ext uri="{BB962C8B-B14F-4D97-AF65-F5344CB8AC3E}">
        <p14:creationId xmlns:p14="http://schemas.microsoft.com/office/powerpoint/2010/main" val="331120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2D43A2-D499-464C-83DD-D89DEB4D4BD3}"/>
              </a:ext>
            </a:extLst>
          </p:cNvPr>
          <p:cNvSpPr>
            <a:spLocks noGrp="1"/>
          </p:cNvSpPr>
          <p:nvPr>
            <p:ph idx="1"/>
          </p:nvPr>
        </p:nvSpPr>
        <p:spPr>
          <a:xfrm>
            <a:off x="1694035" y="1786155"/>
            <a:ext cx="10018713" cy="3124201"/>
          </a:xfrm>
        </p:spPr>
        <p:txBody>
          <a:bodyPr>
            <a:normAutofit fontScale="92500" lnSpcReduction="20000"/>
          </a:bodyPr>
          <a:lstStyle/>
          <a:p>
            <a:r>
              <a:rPr lang="en-US" b="1" dirty="0"/>
              <a:t>§§ 111-114</a:t>
            </a:r>
            <a:r>
              <a:rPr lang="en-US" dirty="0"/>
              <a:t> — POLLING PLACE CHALLENGERS</a:t>
            </a:r>
          </a:p>
          <a:p>
            <a:endParaRPr lang="en-US" dirty="0"/>
          </a:p>
          <a:p>
            <a:r>
              <a:rPr lang="en-US" dirty="0"/>
              <a:t>Conforms the law with current practice by eliminating provisions authorizing registrars of voters to appoint challengers as polling place officials.</a:t>
            </a:r>
          </a:p>
          <a:p>
            <a:endParaRPr lang="en-US" dirty="0"/>
          </a:p>
          <a:p>
            <a:r>
              <a:rPr lang="en-US" dirty="0"/>
              <a:t>The bill conforms the law with current practice by eliminating registrar-appointed challengers as authorized poll workers during a primary or election. Existing law, unchanged by the bill, authorizes any elector to act as a challenger.</a:t>
            </a:r>
          </a:p>
          <a:p>
            <a:endParaRPr lang="en-US" dirty="0"/>
          </a:p>
          <a:p>
            <a:endParaRPr lang="en-US" dirty="0"/>
          </a:p>
        </p:txBody>
      </p:sp>
    </p:spTree>
    <p:extLst>
      <p:ext uri="{BB962C8B-B14F-4D97-AF65-F5344CB8AC3E}">
        <p14:creationId xmlns:p14="http://schemas.microsoft.com/office/powerpoint/2010/main" val="4111822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F26612-0FA1-48DB-96C2-AABE1F58824E}"/>
              </a:ext>
            </a:extLst>
          </p:cNvPr>
          <p:cNvSpPr>
            <a:spLocks noGrp="1"/>
          </p:cNvSpPr>
          <p:nvPr>
            <p:ph idx="1"/>
          </p:nvPr>
        </p:nvSpPr>
        <p:spPr>
          <a:xfrm>
            <a:off x="1669410" y="930478"/>
            <a:ext cx="10125512" cy="5252208"/>
          </a:xfrm>
        </p:spPr>
        <p:txBody>
          <a:bodyPr>
            <a:normAutofit fontScale="85000" lnSpcReduction="20000"/>
          </a:bodyPr>
          <a:lstStyle/>
          <a:p>
            <a:r>
              <a:rPr lang="en-US" b="1" dirty="0"/>
              <a:t>§ 126</a:t>
            </a:r>
            <a:r>
              <a:rPr lang="en-US" dirty="0"/>
              <a:t> — TOWN COMMITTEE PRIMARIES</a:t>
            </a:r>
          </a:p>
          <a:p>
            <a:endParaRPr lang="en-US" dirty="0"/>
          </a:p>
          <a:p>
            <a:r>
              <a:rPr lang="en-US" dirty="0"/>
              <a:t>Impacts those cities and town that </a:t>
            </a:r>
            <a:r>
              <a:rPr lang="en-US" dirty="0">
                <a:highlight>
                  <a:srgbClr val="FFFF00"/>
                </a:highlight>
              </a:rPr>
              <a:t>do not Caucus </a:t>
            </a:r>
            <a:r>
              <a:rPr lang="en-US" dirty="0"/>
              <a:t>and instead hold </a:t>
            </a:r>
            <a:r>
              <a:rPr lang="en-US" u="sng" dirty="0"/>
              <a:t>a Direct Primary.</a:t>
            </a:r>
          </a:p>
          <a:p>
            <a:endParaRPr lang="en-US" u="sng" dirty="0"/>
          </a:p>
          <a:p>
            <a:r>
              <a:rPr lang="en-US" dirty="0"/>
              <a:t>Allows for the direct endorsement of Town Committee Members at a Convention. Once endorsed, there will be no need for them to circulate Primary Petition pages.</a:t>
            </a:r>
          </a:p>
          <a:p>
            <a:endParaRPr lang="en-US" dirty="0"/>
          </a:p>
          <a:p>
            <a:r>
              <a:rPr lang="en-US" dirty="0"/>
              <a:t>If a Town Committee leaves a vacancy any member of the party in good standing can submit to the Registrar a letter of intent to primary. Because there is a vacancy that induvial will instantly take the open seat.</a:t>
            </a:r>
          </a:p>
          <a:p>
            <a:endParaRPr lang="en-US" dirty="0"/>
          </a:p>
          <a:p>
            <a:r>
              <a:rPr lang="en-US" dirty="0"/>
              <a:t>Challengers of the endorsed slate will still need to petition onto the ballot.</a:t>
            </a:r>
          </a:p>
          <a:p>
            <a:endParaRPr lang="en-US" dirty="0"/>
          </a:p>
          <a:p>
            <a:r>
              <a:rPr lang="en-US" dirty="0"/>
              <a:t>To primary an Town Committee Slate the Challengers will need to have a slate consisting of at least 25% of the total number of positions available. </a:t>
            </a:r>
          </a:p>
          <a:p>
            <a:endParaRPr lang="en-US" dirty="0"/>
          </a:p>
        </p:txBody>
      </p:sp>
    </p:spTree>
    <p:extLst>
      <p:ext uri="{BB962C8B-B14F-4D97-AF65-F5344CB8AC3E}">
        <p14:creationId xmlns:p14="http://schemas.microsoft.com/office/powerpoint/2010/main" val="3346722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1506</TotalTime>
  <Words>1515</Words>
  <Application>Microsoft Office PowerPoint</Application>
  <PresentationFormat>Widescreen</PresentationFormat>
  <Paragraphs>145</Paragraphs>
  <Slides>24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8" baseType="lpstr">
      <vt:lpstr>Arial</vt:lpstr>
      <vt:lpstr>Corbel</vt:lpstr>
      <vt:lpstr>Parallax</vt:lpstr>
      <vt:lpstr>Adobe Acrobat Document</vt:lpstr>
      <vt:lpstr>New Legislation and the 2021 Redistricting</vt:lpstr>
      <vt:lpstr>2021 Changes to Title 9 of the Connecticut General Statutes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ROVAC Legislative Committee</vt:lpstr>
      <vt:lpstr>Committee Members</vt:lpstr>
      <vt:lpstr>PowerPoint Presentation</vt:lpstr>
      <vt:lpstr>ROVAC Legislative Survey</vt:lpstr>
      <vt:lpstr>Redistricting</vt:lpstr>
      <vt:lpstr>What to expect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Redistricting And other Crap</dc:title>
  <dc:creator>Timothy De Carlo</dc:creator>
  <cp:lastModifiedBy>Timothy De Carlo</cp:lastModifiedBy>
  <cp:revision>25</cp:revision>
  <cp:lastPrinted>2021-09-22T14:34:23Z</cp:lastPrinted>
  <dcterms:created xsi:type="dcterms:W3CDTF">2021-09-21T14:29:47Z</dcterms:created>
  <dcterms:modified xsi:type="dcterms:W3CDTF">2021-09-22T15:36:06Z</dcterms:modified>
</cp:coreProperties>
</file>