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99" r:id="rId4"/>
    <p:sldId id="297" r:id="rId5"/>
    <p:sldId id="317" r:id="rId6"/>
    <p:sldId id="294" r:id="rId7"/>
    <p:sldId id="322" r:id="rId8"/>
    <p:sldId id="292" r:id="rId9"/>
    <p:sldId id="274" r:id="rId10"/>
    <p:sldId id="278" r:id="rId11"/>
    <p:sldId id="301" r:id="rId12"/>
    <p:sldId id="311" r:id="rId13"/>
    <p:sldId id="302" r:id="rId14"/>
    <p:sldId id="303" r:id="rId15"/>
    <p:sldId id="304" r:id="rId16"/>
    <p:sldId id="305" r:id="rId17"/>
    <p:sldId id="306" r:id="rId18"/>
    <p:sldId id="289" r:id="rId19"/>
    <p:sldId id="288" r:id="rId20"/>
    <p:sldId id="349" r:id="rId21"/>
    <p:sldId id="308" r:id="rId22"/>
    <p:sldId id="309" r:id="rId23"/>
    <p:sldId id="330" r:id="rId24"/>
    <p:sldId id="283" r:id="rId25"/>
    <p:sldId id="290" r:id="rId26"/>
    <p:sldId id="312" r:id="rId27"/>
    <p:sldId id="314" r:id="rId28"/>
    <p:sldId id="338" r:id="rId29"/>
    <p:sldId id="339" r:id="rId30"/>
    <p:sldId id="315" r:id="rId31"/>
    <p:sldId id="316" r:id="rId32"/>
    <p:sldId id="340" r:id="rId33"/>
    <p:sldId id="341" r:id="rId34"/>
    <p:sldId id="342" r:id="rId35"/>
    <p:sldId id="343" r:id="rId36"/>
    <p:sldId id="328" r:id="rId37"/>
    <p:sldId id="333" r:id="rId38"/>
    <p:sldId id="327" r:id="rId39"/>
    <p:sldId id="335" r:id="rId40"/>
    <p:sldId id="337" r:id="rId41"/>
    <p:sldId id="334" r:id="rId42"/>
    <p:sldId id="353" r:id="rId43"/>
    <p:sldId id="325" r:id="rId44"/>
    <p:sldId id="326" r:id="rId45"/>
    <p:sldId id="345" r:id="rId46"/>
    <p:sldId id="344" r:id="rId47"/>
    <p:sldId id="346" r:id="rId48"/>
    <p:sldId id="347" r:id="rId49"/>
    <p:sldId id="348" r:id="rId50"/>
    <p:sldId id="354" r:id="rId51"/>
    <p:sldId id="273" r:id="rId52"/>
    <p:sldId id="272" r:id="rId53"/>
    <p:sldId id="271" r:id="rId54"/>
    <p:sldId id="270" r:id="rId55"/>
    <p:sldId id="269" r:id="rId56"/>
    <p:sldId id="268" r:id="rId5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10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8768BC4-533D-4FD9-B20C-A446A5C882E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755E8-24CF-4A73-90CC-9EA3DD02AC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104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1ECB42-72B1-474C-91A3-B499E3A1D8C1}"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A6D71A-C8A2-474E-908A-3679AD36C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008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95B5D2-CEDA-40CD-91DE-81AD8C9480AF}"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CE0576-0A58-449D-9425-E4AB02CA6D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6744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99"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299"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8768BC4-533D-4FD9-B20C-A446A5C882E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755E8-24CF-4A73-90CC-9EA3DD02AC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8534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3E0B01-A684-44A0-809C-5C5DF4C109F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74F07C-8CCC-48C8-8A86-025A0D0165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11557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8" y="1710347"/>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2148" y="459007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34C3FFF-CE89-4254-8C8D-D7E8023CE9C8}"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06CE5A-AC7C-42A0-A9A2-8FA27DC64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3462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49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0CA93F-170B-4793-BACF-45213935497E}"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D6AAD8-CADB-4A6C-89CB-8990759519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34669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8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8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80FD09A-847B-4860-8E33-2A18269A3696}" type="datetimeFigureOut">
              <a:rPr lang="en-US">
                <a:solidFill>
                  <a:prstClr val="black">
                    <a:tint val="75000"/>
                  </a:prstClr>
                </a:solidFill>
              </a:rPr>
              <a:pPr>
                <a:defRPr/>
              </a:pPr>
              <a:t>2/5/2021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EC8402C-945B-4506-A732-E8EFA2C9F7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9642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EB28B99-68BE-4B30-AC61-B8C493CB71B3}" type="datetimeFigureOut">
              <a:rPr lang="en-US">
                <a:solidFill>
                  <a:prstClr val="black">
                    <a:tint val="75000"/>
                  </a:prstClr>
                </a:solidFill>
              </a:rPr>
              <a:pPr>
                <a:defRPr/>
              </a:pPr>
              <a:t>2/5/2021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F3A2F0-7DE5-473F-A50E-BB50910FBC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9342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8759E6-C943-4FA9-AD0E-8A1C846C5262}" type="datetimeFigureOut">
              <a:rPr lang="en-US">
                <a:solidFill>
                  <a:prstClr val="black">
                    <a:tint val="75000"/>
                  </a:prstClr>
                </a:solidFill>
              </a:rPr>
              <a:pPr>
                <a:defRPr/>
              </a:pPr>
              <a:t>2/5/2021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955982-1AA9-4E7F-A948-1F6CF430B0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875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340" y="9880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250F1C-602C-4221-8F23-E5E3DFE7203E}"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C3A6D8-AEDE-40D9-B2EE-701324EF4A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28565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3E0B01-A684-44A0-809C-5C5DF4C109F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74F07C-8CCC-48C8-8A86-025A0D0165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5038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340" y="988034"/>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1F8E01-8DB7-4266-B1A1-6C1066292E60}"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003580-4EA9-4E38-AF5F-BC7C9F275C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30846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1ECB42-72B1-474C-91A3-B499E3A1D8C1}"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A6D71A-C8A2-474E-908A-3679AD36C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603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1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501" y="365125"/>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95B5D2-CEDA-40CD-91DE-81AD8C9480AF}"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CE0576-0A58-449D-9425-E4AB02CA6D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96709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34C3FFF-CE89-4254-8C8D-D7E8023CE9C8}"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06CE5A-AC7C-42A0-A9A2-8FA27DC64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223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0CA93F-170B-4793-BACF-45213935497E}"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D6AAD8-CADB-4A6C-89CB-8990759519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433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80FD09A-847B-4860-8E33-2A18269A3696}" type="datetimeFigureOut">
              <a:rPr lang="en-US">
                <a:solidFill>
                  <a:prstClr val="black">
                    <a:tint val="75000"/>
                  </a:prstClr>
                </a:solidFill>
              </a:rPr>
              <a:pPr>
                <a:defRPr/>
              </a:pPr>
              <a:t>2/5/2021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EC8402C-945B-4506-A732-E8EFA2C9F7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607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EB28B99-68BE-4B30-AC61-B8C493CB71B3}" type="datetimeFigureOut">
              <a:rPr lang="en-US">
                <a:solidFill>
                  <a:prstClr val="black">
                    <a:tint val="75000"/>
                  </a:prstClr>
                </a:solidFill>
              </a:rPr>
              <a:pPr>
                <a:defRPr/>
              </a:pPr>
              <a:t>2/5/2021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F3A2F0-7DE5-473F-A50E-BB50910FBC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612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8759E6-C943-4FA9-AD0E-8A1C846C5262}" type="datetimeFigureOut">
              <a:rPr lang="en-US">
                <a:solidFill>
                  <a:prstClr val="black">
                    <a:tint val="75000"/>
                  </a:prstClr>
                </a:solidFill>
              </a:rPr>
              <a:pPr>
                <a:defRPr/>
              </a:pPr>
              <a:t>2/5/2021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955982-1AA9-4E7F-A948-1F6CF430B0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690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250F1C-602C-4221-8F23-E5E3DFE7203E}"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C3A6D8-AEDE-40D9-B2EE-701324EF4A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0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1F8E01-8DB7-4266-B1A1-6C1066292E60}" type="datetimeFigureOut">
              <a:rPr lang="en-US">
                <a:solidFill>
                  <a:prstClr val="black">
                    <a:tint val="75000"/>
                  </a:prstClr>
                </a:solidFill>
              </a:rPr>
              <a:pPr>
                <a:defRPr/>
              </a:pPr>
              <a:t>2/5/2021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003580-4EA9-4E38-AF5F-BC7C9F275C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A421EE8-0A1D-4CDF-9191-5737328A92A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79E06EF-210E-42EC-9AAA-088DBFEBC3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2416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499" y="365129"/>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499"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59"/>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A421EE8-0A1D-4CDF-9191-5737328A92AE}" type="datetimeFigureOut">
              <a:rPr lang="en-US">
                <a:solidFill>
                  <a:prstClr val="black">
                    <a:tint val="75000"/>
                  </a:prstClr>
                </a:solidFill>
              </a:rPr>
              <a:pPr>
                <a:defRPr/>
              </a:pPr>
              <a:t>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59"/>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59"/>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79E06EF-210E-42EC-9AAA-088DBFEBC3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9046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ter.gostin@newbritainct.gov" TargetMode="External"/><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1306" y="71717"/>
            <a:ext cx="10515600" cy="5495365"/>
          </a:xfrm>
        </p:spPr>
        <p:txBody>
          <a:bodyPr/>
          <a:lstStyle/>
          <a:p>
            <a:pPr algn="ctr"/>
            <a:r>
              <a:rPr lang="en-US" b="1" dirty="0" smtClean="0">
                <a:latin typeface="Footlight MT Light" panose="0204060206030A020304" pitchFamily="18" charset="0"/>
              </a:rPr>
              <a:t>NEW REGISTRAR DAY</a:t>
            </a:r>
            <a:br>
              <a:rPr lang="en-US" b="1" dirty="0" smtClean="0">
                <a:latin typeface="Footlight MT Light" panose="0204060206030A020304" pitchFamily="18" charset="0"/>
              </a:rPr>
            </a:br>
            <a:r>
              <a:rPr lang="en-US" b="1" dirty="0" smtClean="0">
                <a:latin typeface="Footlight MT Light" panose="0204060206030A020304" pitchFamily="18" charset="0"/>
              </a:rPr>
              <a:t>FEBRUARY 6, 2021 </a:t>
            </a:r>
            <a:r>
              <a:rPr lang="en-US" sz="1400" b="1" dirty="0" smtClean="0">
                <a:latin typeface="Footlight MT Light" panose="0204060206030A020304" pitchFamily="18" charset="0"/>
              </a:rPr>
              <a:t/>
            </a:r>
            <a:br>
              <a:rPr lang="en-US" sz="1400" b="1" dirty="0" smtClean="0">
                <a:latin typeface="Footlight MT Light" panose="0204060206030A020304" pitchFamily="18" charset="0"/>
              </a:rPr>
            </a:br>
            <a:r>
              <a:rPr lang="en-US" sz="1400" b="1" dirty="0" smtClean="0">
                <a:latin typeface="Footlight MT Light" panose="0204060206030A020304" pitchFamily="18" charset="0"/>
              </a:rPr>
              <a:t/>
            </a:r>
            <a:br>
              <a:rPr lang="en-US" sz="1400" b="1" dirty="0" smtClean="0">
                <a:latin typeface="Footlight MT Light" panose="0204060206030A020304" pitchFamily="18" charset="0"/>
              </a:rPr>
            </a:br>
            <a:r>
              <a:rPr lang="en-US" b="1" dirty="0" smtClean="0">
                <a:latin typeface="Footlight MT Light" panose="0204060206030A020304" pitchFamily="18" charset="0"/>
              </a:rPr>
              <a:t>ELECTION MANAGEMENT SYSTEM</a:t>
            </a:r>
            <a:br>
              <a:rPr lang="en-US" b="1" dirty="0" smtClean="0">
                <a:latin typeface="Footlight MT Light" panose="0204060206030A020304" pitchFamily="18" charset="0"/>
              </a:rPr>
            </a:br>
            <a:r>
              <a:rPr lang="en-US" b="1" dirty="0" smtClean="0">
                <a:latin typeface="Footlight MT Light" panose="0204060206030A020304" pitchFamily="18" charset="0"/>
              </a:rPr>
              <a:t>[ EMS ]</a:t>
            </a:r>
            <a:br>
              <a:rPr lang="en-US" b="1" dirty="0" smtClean="0">
                <a:latin typeface="Footlight MT Light" panose="0204060206030A020304" pitchFamily="18" charset="0"/>
              </a:rPr>
            </a:br>
            <a:r>
              <a:rPr lang="en-US" b="1" dirty="0">
                <a:latin typeface="Footlight MT Light" panose="0204060206030A020304" pitchFamily="18" charset="0"/>
              </a:rPr>
              <a:t/>
            </a:r>
            <a:br>
              <a:rPr lang="en-US" b="1" dirty="0">
                <a:latin typeface="Footlight MT Light" panose="0204060206030A020304" pitchFamily="18" charset="0"/>
              </a:rPr>
            </a:br>
            <a:endParaRPr lang="en-US" b="1" dirty="0">
              <a:latin typeface="Footlight MT Light" panose="0204060206030A020304" pitchFamily="18" charset="0"/>
            </a:endParaRPr>
          </a:p>
        </p:txBody>
      </p:sp>
      <p:pic>
        <p:nvPicPr>
          <p:cNvPr id="22533" name="Picture 5" descr="C:\Users\PGostin\AppData\Local\Microsoft\Windows\INetCache\IE\CKC3R1SR\la_writin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204" y="3573966"/>
            <a:ext cx="5402580" cy="2865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797291" y="4775693"/>
            <a:ext cx="3331956" cy="1569660"/>
          </a:xfrm>
          <a:prstGeom prst="rect">
            <a:avLst/>
          </a:prstGeom>
          <a:noFill/>
          <a:ln w="25400">
            <a:solidFill>
              <a:srgbClr val="FFC000"/>
            </a:solidFill>
          </a:ln>
        </p:spPr>
        <p:txBody>
          <a:bodyPr wrap="square" rtlCol="0">
            <a:spAutoFit/>
          </a:bodyPr>
          <a:lstStyle/>
          <a:p>
            <a:pPr algn="ctr"/>
            <a:r>
              <a:rPr lang="en-US" sz="1600" b="1" dirty="0" smtClean="0">
                <a:solidFill>
                  <a:schemeClr val="accent6">
                    <a:lumMod val="75000"/>
                  </a:schemeClr>
                </a:solidFill>
                <a:latin typeface="Footlight MT Light" panose="0204060206030A020304" pitchFamily="18" charset="0"/>
              </a:rPr>
              <a:t>Presented by</a:t>
            </a:r>
          </a:p>
          <a:p>
            <a:pPr algn="ctr"/>
            <a:r>
              <a:rPr lang="en-US" sz="1600" b="1" dirty="0" smtClean="0">
                <a:solidFill>
                  <a:schemeClr val="accent6">
                    <a:lumMod val="75000"/>
                  </a:schemeClr>
                </a:solidFill>
                <a:latin typeface="Footlight MT Light" panose="0204060206030A020304" pitchFamily="18" charset="0"/>
              </a:rPr>
              <a:t>Peter Gostin</a:t>
            </a:r>
          </a:p>
          <a:p>
            <a:pPr algn="ctr"/>
            <a:r>
              <a:rPr lang="en-US" sz="1600" b="1" dirty="0" smtClean="0">
                <a:solidFill>
                  <a:schemeClr val="accent6">
                    <a:lumMod val="75000"/>
                  </a:schemeClr>
                </a:solidFill>
                <a:latin typeface="Footlight MT Light" panose="0204060206030A020304" pitchFamily="18" charset="0"/>
              </a:rPr>
              <a:t>Registrar of Voters – New Britain</a:t>
            </a:r>
          </a:p>
          <a:p>
            <a:pPr algn="ctr"/>
            <a:r>
              <a:rPr lang="en-US" sz="1600" b="1" dirty="0" smtClean="0">
                <a:solidFill>
                  <a:schemeClr val="accent6">
                    <a:lumMod val="75000"/>
                  </a:schemeClr>
                </a:solidFill>
                <a:latin typeface="Footlight MT Light" panose="0204060206030A020304" pitchFamily="18" charset="0"/>
              </a:rPr>
              <a:t>Deputy Treasurer - ROVAC</a:t>
            </a:r>
          </a:p>
          <a:p>
            <a:pPr algn="ctr"/>
            <a:r>
              <a:rPr lang="en-US" sz="1600" b="1" dirty="0" smtClean="0">
                <a:solidFill>
                  <a:schemeClr val="accent6">
                    <a:lumMod val="75000"/>
                  </a:schemeClr>
                </a:solidFill>
                <a:latin typeface="Footlight MT Light" panose="0204060206030A020304" pitchFamily="18" charset="0"/>
              </a:rPr>
              <a:t>Email: </a:t>
            </a:r>
            <a:r>
              <a:rPr lang="en-US" sz="1600" b="1" dirty="0" smtClean="0">
                <a:solidFill>
                  <a:schemeClr val="accent6">
                    <a:lumMod val="75000"/>
                  </a:schemeClr>
                </a:solidFill>
                <a:latin typeface="Footlight MT Light" panose="0204060206030A020304" pitchFamily="18" charset="0"/>
                <a:hlinkClick r:id="rId3"/>
              </a:rPr>
              <a:t>peter.gostin@newbritainct.gov</a:t>
            </a:r>
            <a:endParaRPr lang="en-US" sz="1600" b="1" dirty="0" smtClean="0">
              <a:solidFill>
                <a:schemeClr val="accent6">
                  <a:lumMod val="75000"/>
                </a:schemeClr>
              </a:solidFill>
              <a:latin typeface="Footlight MT Light" panose="0204060206030A020304" pitchFamily="18" charset="0"/>
            </a:endParaRPr>
          </a:p>
          <a:p>
            <a:pPr algn="ctr"/>
            <a:r>
              <a:rPr lang="en-US" sz="1600" b="1" dirty="0" smtClean="0">
                <a:solidFill>
                  <a:schemeClr val="accent6">
                    <a:lumMod val="75000"/>
                  </a:schemeClr>
                </a:solidFill>
                <a:latin typeface="Footlight MT Light" panose="0204060206030A020304" pitchFamily="18" charset="0"/>
              </a:rPr>
              <a:t>Cell: 860-977-5856</a:t>
            </a:r>
            <a:endParaRPr lang="en-US" sz="1600" b="1" dirty="0">
              <a:solidFill>
                <a:schemeClr val="accent6">
                  <a:lumMod val="75000"/>
                </a:schemeClr>
              </a:solidFill>
              <a:latin typeface="Footlight MT Light" panose="0204060206030A020304" pitchFamily="18" charset="0"/>
            </a:endParaRPr>
          </a:p>
        </p:txBody>
      </p:sp>
    </p:spTree>
    <p:extLst>
      <p:ext uri="{BB962C8B-B14F-4D97-AF65-F5344CB8AC3E}">
        <p14:creationId xmlns:p14="http://schemas.microsoft.com/office/powerpoint/2010/main" val="54070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424" y="0"/>
            <a:ext cx="11896140" cy="6394263"/>
          </a:xfrm>
        </p:spPr>
        <p:txBody>
          <a:bodyPr/>
          <a:lstStyle/>
          <a:p>
            <a:pPr>
              <a:lnSpc>
                <a:spcPct val="150000"/>
              </a:lnSpc>
              <a:spcAft>
                <a:spcPts val="600"/>
              </a:spcAft>
            </a:pPr>
            <a:r>
              <a:rPr lang="en-US" dirty="0" smtClean="0"/>
              <a:t>		</a:t>
            </a:r>
            <a:r>
              <a:rPr lang="en-US" dirty="0" smtClean="0">
                <a:latin typeface="Footlight MT Light" panose="0204060206030A020304" pitchFamily="18" charset="0"/>
              </a:rPr>
              <a:t>      </a:t>
            </a:r>
            <a:r>
              <a:rPr lang="en-US" u="sng" dirty="0" smtClean="0">
                <a:latin typeface="Footlight MT Light" panose="0204060206030A020304" pitchFamily="18" charset="0"/>
              </a:rPr>
              <a:t>ORDER OF INITIALIZING</a:t>
            </a:r>
            <a:r>
              <a:rPr lang="en-US" dirty="0" smtClean="0">
                <a:latin typeface="Footlight MT Light" panose="0204060206030A020304" pitchFamily="18" charset="0"/>
              </a:rPr>
              <a:t/>
            </a:r>
            <a:br>
              <a:rPr lang="en-US" dirty="0" smtClean="0">
                <a:latin typeface="Footlight MT Light" panose="0204060206030A020304" pitchFamily="18" charset="0"/>
              </a:rPr>
            </a:br>
            <a:r>
              <a:rPr lang="en-US" sz="800" dirty="0" smtClean="0">
                <a:latin typeface="Footlight MT Light" panose="0204060206030A020304" pitchFamily="18" charset="0"/>
              </a:rPr>
              <a:t>		</a:t>
            </a:r>
            <a:r>
              <a:rPr lang="en-US" sz="2000" dirty="0" smtClean="0">
                <a:latin typeface="Footlight MT Light" panose="0204060206030A020304" pitchFamily="18" charset="0"/>
              </a:rPr>
              <a:t/>
            </a:r>
            <a:br>
              <a:rPr lang="en-US" sz="20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a:t>
            </a:r>
            <a:r>
              <a:rPr lang="en-US" sz="2400" u="sng" dirty="0" smtClean="0">
                <a:latin typeface="Footlight MT Light" panose="0204060206030A020304" pitchFamily="18" charset="0"/>
              </a:rPr>
              <a:t>Under Maintenance Tab:</a:t>
            </a:r>
            <a:br>
              <a:rPr lang="en-US" sz="2400" u="sng" dirty="0" smtClean="0">
                <a:latin typeface="Footlight MT Light" panose="0204060206030A020304" pitchFamily="18" charset="0"/>
              </a:rPr>
            </a:br>
            <a:r>
              <a:rPr lang="en-US" sz="2000" dirty="0">
                <a:latin typeface="Footlight MT Light" panose="0204060206030A020304" pitchFamily="18" charset="0"/>
              </a:rPr>
              <a:t>	 </a:t>
            </a:r>
            <a:r>
              <a:rPr lang="en-US" sz="2000" dirty="0" smtClean="0">
                <a:latin typeface="Footlight MT Light" panose="0204060206030A020304" pitchFamily="18" charset="0"/>
              </a:rPr>
              <a:t>     *  </a:t>
            </a:r>
            <a:r>
              <a:rPr lang="en-US" sz="2400" dirty="0" smtClean="0">
                <a:latin typeface="Footlight MT Light" panose="0204060206030A020304" pitchFamily="18" charset="0"/>
              </a:rPr>
              <a:t>Add / Maintain Polling Places (6 – 8 weeks prior to primary or election)</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Assign </a:t>
            </a:r>
            <a:r>
              <a:rPr lang="en-US" sz="2400" dirty="0">
                <a:latin typeface="Footlight MT Light" panose="0204060206030A020304" pitchFamily="18" charset="0"/>
              </a:rPr>
              <a:t>P</a:t>
            </a:r>
            <a:r>
              <a:rPr lang="en-US" sz="2400" dirty="0" smtClean="0">
                <a:latin typeface="Footlight MT Light" panose="0204060206030A020304" pitchFamily="18" charset="0"/>
              </a:rPr>
              <a:t>olling Places (6 weeks prior to primary or election)</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Certification of Ballot Order (6 weeks prior to primary or election)</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a. One ROV enters data and certifies</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b. Other ROV goes to Dashboard      Maintain     Ballot Order     View     Certify</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c. Town Clerk certifies ballot order (final step)</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d. Review Affidavit of Absentee Ballot</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Add Head Moderator and other EMS users (4 weeks prior to primary or election)</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[note: Head Moderator will use separate EMS login to enter all election results!] </a:t>
            </a:r>
            <a:endParaRPr lang="en-US" sz="2400" dirty="0">
              <a:latin typeface="Footlight MT Light" panose="0204060206030A020304" pitchFamily="18" charset="0"/>
            </a:endParaRPr>
          </a:p>
        </p:txBody>
      </p:sp>
      <p:sp>
        <p:nvSpPr>
          <p:cNvPr id="2" name="Right Arrow 1"/>
          <p:cNvSpPr/>
          <p:nvPr/>
        </p:nvSpPr>
        <p:spPr>
          <a:xfrm>
            <a:off x="6073494" y="4114819"/>
            <a:ext cx="206188" cy="717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637649" y="4141735"/>
            <a:ext cx="206188" cy="717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9579066" y="4141735"/>
            <a:ext cx="206188" cy="717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7" name="Right Arrow 6"/>
          <p:cNvSpPr/>
          <p:nvPr/>
        </p:nvSpPr>
        <p:spPr>
          <a:xfrm>
            <a:off x="10591544" y="4123813"/>
            <a:ext cx="206188" cy="717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2838699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0635" y="499598"/>
            <a:ext cx="11681011" cy="5963956"/>
          </a:xfrm>
        </p:spPr>
        <p:txBody>
          <a:bodyPr/>
          <a:lstStyle/>
          <a:p>
            <a:pPr>
              <a:lnSpc>
                <a:spcPct val="150000"/>
              </a:lnSpc>
              <a:spcAft>
                <a:spcPts val="600"/>
              </a:spcAft>
            </a:pPr>
            <a:r>
              <a:rPr lang="en-US" dirty="0" smtClean="0"/>
              <a:t>	</a:t>
            </a:r>
            <a:r>
              <a:rPr lang="en-US" dirty="0"/>
              <a:t> </a:t>
            </a:r>
            <a:r>
              <a:rPr lang="en-US" dirty="0" smtClean="0"/>
              <a:t>    </a:t>
            </a:r>
            <a:r>
              <a:rPr lang="en-US" u="sng" dirty="0" smtClean="0">
                <a:latin typeface="Footlight MT Light" panose="0204060206030A020304" pitchFamily="18" charset="0"/>
              </a:rPr>
              <a:t>ORDER OF INITIALIZING (continued)</a:t>
            </a:r>
            <a:r>
              <a:rPr lang="en-US" dirty="0" smtClean="0">
                <a:latin typeface="Footlight MT Light" panose="0204060206030A020304" pitchFamily="18" charset="0"/>
              </a:rPr>
              <a:t/>
            </a:r>
            <a:br>
              <a:rPr lang="en-US" dirty="0" smtClean="0">
                <a:latin typeface="Footlight MT Light" panose="0204060206030A020304" pitchFamily="18" charset="0"/>
              </a:rPr>
            </a:br>
            <a:r>
              <a:rPr lang="en-US" sz="800" dirty="0" smtClean="0">
                <a:latin typeface="Footlight MT Light" panose="0204060206030A020304" pitchFamily="18" charset="0"/>
              </a:rPr>
              <a:t>		</a:t>
            </a:r>
            <a:r>
              <a:rPr lang="en-US" sz="2000" dirty="0" smtClean="0">
                <a:latin typeface="Footlight MT Light" panose="0204060206030A020304" pitchFamily="18" charset="0"/>
              </a:rPr>
              <a:t/>
            </a:r>
            <a:br>
              <a:rPr lang="en-US" sz="2000" dirty="0" smtClean="0">
                <a:latin typeface="Footlight MT Light" panose="0204060206030A020304" pitchFamily="18" charset="0"/>
              </a:rPr>
            </a:br>
            <a:r>
              <a:rPr lang="en-US" sz="2400" dirty="0" smtClean="0">
                <a:latin typeface="Footlight MT Light" panose="0204060206030A020304" pitchFamily="18" charset="0"/>
              </a:rPr>
              <a:t>	     *  Maintain Inventory </a:t>
            </a:r>
            <a:r>
              <a:rPr lang="en-US" sz="2100" dirty="0" smtClean="0">
                <a:latin typeface="Footlight MT Light" panose="0204060206030A020304" pitchFamily="18" charset="0"/>
              </a:rPr>
              <a:t>(4 weeks prior to primary or election)</a:t>
            </a:r>
            <a:br>
              <a:rPr lang="en-US" sz="21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Add / View Candidates </a:t>
            </a:r>
            <a:r>
              <a:rPr lang="en-US" sz="2100" dirty="0" smtClean="0">
                <a:latin typeface="Footlight MT Light" panose="0204060206030A020304" pitchFamily="18" charset="0"/>
              </a:rPr>
              <a:t>(under Candidates Tab; 3 weeks prior to primary or election)</a:t>
            </a:r>
            <a:br>
              <a:rPr lang="en-US" sz="21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Tally Sheets </a:t>
            </a:r>
            <a:r>
              <a:rPr lang="en-US" sz="2100" dirty="0" smtClean="0">
                <a:latin typeface="Footlight MT Light" panose="0204060206030A020304" pitchFamily="18" charset="0"/>
              </a:rPr>
              <a:t>(under Reports Tab; 4 – 7 days prior to primary or election)</a:t>
            </a:r>
            <a:br>
              <a:rPr lang="en-US" sz="21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Reports </a:t>
            </a:r>
            <a:r>
              <a:rPr lang="en-US" sz="2100" dirty="0" smtClean="0">
                <a:latin typeface="Footlight MT Light" panose="0204060206030A020304" pitchFamily="18" charset="0"/>
              </a:rPr>
              <a:t>(under Reports Tab – select / review when all data entry is complete)</a:t>
            </a:r>
            <a:br>
              <a:rPr lang="en-US" sz="2100" dirty="0" smtClean="0">
                <a:latin typeface="Footlight MT Light" panose="0204060206030A020304" pitchFamily="18" charset="0"/>
              </a:rPr>
            </a:br>
            <a:r>
              <a:rPr lang="en-US" sz="1000" dirty="0">
                <a:latin typeface="Footlight MT Light" panose="0204060206030A020304" pitchFamily="18" charset="0"/>
              </a:rPr>
              <a:t>	</a:t>
            </a:r>
            <a:r>
              <a:rPr lang="en-US" sz="1000" dirty="0" smtClean="0">
                <a:latin typeface="Footlight MT Light" panose="0204060206030A020304" pitchFamily="18" charset="0"/>
              </a:rPr>
              <a:t>              - - - - - - - - - - - - - - - - - - - - - - - - - - - - - - - - - - - - - - - - - - - - - - - - - - - - - - - - - - - - - - - - - - - - - - - - - - - - - - - - - - - - - - - - - - - - - - - - - - - - - - - - - - - - - - - - - - - - -</a:t>
            </a:r>
            <a:r>
              <a:rPr lang="en-US" sz="2400" dirty="0" smtClean="0">
                <a:latin typeface="Footlight MT Light" panose="0204060206030A020304" pitchFamily="18" charset="0"/>
              </a:rPr>
              <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Other Procedures</a:t>
            </a:r>
            <a:br>
              <a:rPr lang="en-US" sz="2400" dirty="0" smtClean="0">
                <a:latin typeface="Footlight MT Light" panose="0204060206030A020304" pitchFamily="18" charset="0"/>
              </a:rPr>
            </a:br>
            <a:r>
              <a:rPr lang="en-US" sz="2400" dirty="0" smtClean="0">
                <a:latin typeface="Footlight MT Light" panose="0204060206030A020304" pitchFamily="18" charset="0"/>
              </a:rPr>
              <a:t>	     + Head Moderator </a:t>
            </a:r>
            <a:r>
              <a:rPr lang="en-US" sz="2100" dirty="0" smtClean="0">
                <a:latin typeface="Footlight MT Light" panose="0204060206030A020304" pitchFamily="18" charset="0"/>
              </a:rPr>
              <a:t>(login only when ready to begin entering results!)</a:t>
            </a:r>
            <a:r>
              <a:rPr lang="en-US" sz="2400" dirty="0" smtClean="0">
                <a:latin typeface="Footlight MT Light" panose="0204060206030A020304" pitchFamily="18" charset="0"/>
              </a:rPr>
              <a:t/>
            </a:r>
            <a:br>
              <a:rPr lang="en-US" sz="2400" dirty="0" smtClean="0">
                <a:latin typeface="Footlight MT Light" panose="0204060206030A020304" pitchFamily="18" charset="0"/>
              </a:rPr>
            </a:br>
            <a:r>
              <a:rPr lang="en-US" sz="2400" dirty="0">
                <a:latin typeface="Footlight MT Light" panose="0204060206030A020304" pitchFamily="18" charset="0"/>
              </a:rPr>
              <a:t>	</a:t>
            </a:r>
            <a:r>
              <a:rPr lang="en-US" sz="2400" dirty="0" smtClean="0">
                <a:latin typeface="Footlight MT Light" panose="0204060206030A020304" pitchFamily="18" charset="0"/>
              </a:rPr>
              <a:t>     + Notification </a:t>
            </a:r>
            <a:r>
              <a:rPr lang="en-US" sz="2400" dirty="0">
                <a:latin typeface="Footlight MT Light" panose="0204060206030A020304" pitchFamily="18" charset="0"/>
              </a:rPr>
              <a:t>of Number of Electors and Number of Polling Places</a:t>
            </a:r>
            <a:br>
              <a:rPr lang="en-US" sz="2400" dirty="0">
                <a:latin typeface="Footlight MT Light" panose="0204060206030A020304" pitchFamily="18" charset="0"/>
              </a:rPr>
            </a:br>
            <a:r>
              <a:rPr lang="en-US" sz="2400" dirty="0">
                <a:latin typeface="Footlight MT Light" panose="0204060206030A020304" pitchFamily="18" charset="0"/>
              </a:rPr>
              <a:t>	        </a:t>
            </a:r>
            <a:r>
              <a:rPr lang="en-US" sz="2100" dirty="0" smtClean="0">
                <a:latin typeface="Footlight MT Light" panose="0204060206030A020304" pitchFamily="18" charset="0"/>
              </a:rPr>
              <a:t>(Registrars need to fill this out in January. Town Clerks need </a:t>
            </a:r>
            <a:r>
              <a:rPr lang="en-US" sz="2100" dirty="0">
                <a:latin typeface="Footlight MT Light" panose="0204060206030A020304" pitchFamily="18" charset="0"/>
              </a:rPr>
              <a:t>this </a:t>
            </a:r>
            <a:r>
              <a:rPr lang="en-US" sz="2100" dirty="0" smtClean="0">
                <a:latin typeface="Footlight MT Light" panose="0204060206030A020304" pitchFamily="18" charset="0"/>
              </a:rPr>
              <a:t>information</a:t>
            </a:r>
            <a:br>
              <a:rPr lang="en-US" sz="2100" dirty="0" smtClean="0">
                <a:latin typeface="Footlight MT Light" panose="0204060206030A020304" pitchFamily="18" charset="0"/>
              </a:rPr>
            </a:br>
            <a:r>
              <a:rPr lang="en-US" sz="2100" dirty="0" smtClean="0">
                <a:latin typeface="Footlight MT Light" panose="0204060206030A020304" pitchFamily="18" charset="0"/>
              </a:rPr>
              <a:t>                         to file ED626 </a:t>
            </a:r>
            <a:r>
              <a:rPr lang="en-US" sz="2100" dirty="0">
                <a:latin typeface="Footlight MT Light" panose="0204060206030A020304" pitchFamily="18" charset="0"/>
              </a:rPr>
              <a:t>report to </a:t>
            </a:r>
            <a:r>
              <a:rPr lang="en-US" sz="2100" dirty="0" smtClean="0">
                <a:latin typeface="Footlight MT Light" panose="0204060206030A020304" pitchFamily="18" charset="0"/>
              </a:rPr>
              <a:t>SOTS in February)</a:t>
            </a:r>
            <a:r>
              <a:rPr lang="en-US" sz="2100" dirty="0">
                <a:latin typeface="Footlight MT Light" panose="0204060206030A020304" pitchFamily="18" charset="0"/>
              </a:rPr>
              <a:t/>
            </a:r>
            <a:br>
              <a:rPr lang="en-US" sz="2100" dirty="0">
                <a:latin typeface="Footlight MT Light" panose="0204060206030A020304" pitchFamily="18" charset="0"/>
              </a:rPr>
            </a:br>
            <a:endParaRPr lang="en-US" sz="2100" dirty="0">
              <a:latin typeface="Footlight MT Light" panose="0204060206030A020304" pitchFamily="18" charset="0"/>
            </a:endParaRPr>
          </a:p>
        </p:txBody>
      </p:sp>
    </p:spTree>
    <p:extLst>
      <p:ext uri="{BB962C8B-B14F-4D97-AF65-F5344CB8AC3E}">
        <p14:creationId xmlns:p14="http://schemas.microsoft.com/office/powerpoint/2010/main" val="195649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2886636" y="1667435"/>
            <a:ext cx="2877670"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112059">
            <a:off x="8890796" y="3816173"/>
            <a:ext cx="990266" cy="1897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52447" y="3911030"/>
            <a:ext cx="1541929"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To Add Polling Place</a:t>
            </a:r>
            <a:endParaRPr lang="en-US" b="1" i="1" dirty="0">
              <a:solidFill>
                <a:schemeClr val="accent6">
                  <a:lumMod val="75000"/>
                </a:schemeClr>
              </a:solidFill>
            </a:endParaRPr>
          </a:p>
        </p:txBody>
      </p:sp>
    </p:spTree>
    <p:extLst>
      <p:ext uri="{BB962C8B-B14F-4D97-AF65-F5344CB8AC3E}">
        <p14:creationId xmlns:p14="http://schemas.microsoft.com/office/powerpoint/2010/main" val="4170244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48518" y="4050268"/>
            <a:ext cx="1541929"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Fill in all info</a:t>
            </a:r>
            <a:endParaRPr lang="en-US" b="1" i="1" dirty="0">
              <a:solidFill>
                <a:schemeClr val="accent6">
                  <a:lumMod val="75000"/>
                </a:schemeClr>
              </a:solidFill>
            </a:endParaRPr>
          </a:p>
        </p:txBody>
      </p:sp>
      <p:sp>
        <p:nvSpPr>
          <p:cNvPr id="5" name="Right Arrow 4"/>
          <p:cNvSpPr/>
          <p:nvPr/>
        </p:nvSpPr>
        <p:spPr>
          <a:xfrm rot="287406">
            <a:off x="4269292" y="5814535"/>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9977" y="5628379"/>
            <a:ext cx="1054051"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Finalize</a:t>
            </a:r>
            <a:endParaRPr lang="en-US" b="1" i="1" dirty="0">
              <a:solidFill>
                <a:schemeClr val="accent6">
                  <a:lumMod val="75000"/>
                </a:schemeClr>
              </a:solidFill>
            </a:endParaRPr>
          </a:p>
        </p:txBody>
      </p:sp>
    </p:spTree>
    <p:extLst>
      <p:ext uri="{BB962C8B-B14F-4D97-AF65-F5344CB8AC3E}">
        <p14:creationId xmlns:p14="http://schemas.microsoft.com/office/powerpoint/2010/main" val="321923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2886636" y="1667435"/>
            <a:ext cx="2877670"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310381">
            <a:off x="9033066" y="3685870"/>
            <a:ext cx="2157845" cy="10112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40705" y="3892262"/>
            <a:ext cx="1541929"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To Edit Polling Place</a:t>
            </a:r>
            <a:endParaRPr lang="en-US" b="1" i="1" dirty="0">
              <a:solidFill>
                <a:schemeClr val="accent6">
                  <a:lumMod val="75000"/>
                </a:schemeClr>
              </a:solidFill>
            </a:endParaRPr>
          </a:p>
        </p:txBody>
      </p:sp>
    </p:spTree>
    <p:extLst>
      <p:ext uri="{BB962C8B-B14F-4D97-AF65-F5344CB8AC3E}">
        <p14:creationId xmlns:p14="http://schemas.microsoft.com/office/powerpoint/2010/main" val="420498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79224" y="3520729"/>
            <a:ext cx="2689411" cy="2031325"/>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Review “Is Local District”: True  =  Local elections</a:t>
            </a:r>
          </a:p>
          <a:p>
            <a:r>
              <a:rPr lang="en-US" b="1" i="1" dirty="0" smtClean="0">
                <a:solidFill>
                  <a:schemeClr val="accent6">
                    <a:lumMod val="75000"/>
                  </a:schemeClr>
                </a:solidFill>
              </a:rPr>
              <a:t>False =  State elections</a:t>
            </a:r>
          </a:p>
          <a:p>
            <a:r>
              <a:rPr lang="en-US" b="1" i="1" dirty="0" smtClean="0">
                <a:solidFill>
                  <a:schemeClr val="accent6">
                    <a:lumMod val="75000"/>
                  </a:schemeClr>
                </a:solidFill>
              </a:rPr>
              <a:t>Note: Duplicate this listing; use one set for state elections and one set for local elections </a:t>
            </a:r>
            <a:endParaRPr lang="en-US" b="1" i="1" dirty="0">
              <a:solidFill>
                <a:schemeClr val="accent6">
                  <a:lumMod val="75000"/>
                </a:schemeClr>
              </a:solidFill>
            </a:endParaRPr>
          </a:p>
        </p:txBody>
      </p:sp>
      <p:sp>
        <p:nvSpPr>
          <p:cNvPr id="6" name="Right Arrow 5"/>
          <p:cNvSpPr/>
          <p:nvPr/>
        </p:nvSpPr>
        <p:spPr>
          <a:xfrm rot="10800000">
            <a:off x="7593106" y="3855729"/>
            <a:ext cx="862704" cy="13447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PGostin\AppData\Local\Microsoft\Windows\INetCache\IE\GKISOMVY\1200px-Checkmark_gree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4574" y="3875221"/>
            <a:ext cx="308210" cy="26762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58259" y="5367388"/>
            <a:ext cx="1054051"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Finalize</a:t>
            </a:r>
            <a:endParaRPr lang="en-US" b="1" i="1" dirty="0">
              <a:solidFill>
                <a:schemeClr val="accent6">
                  <a:lumMod val="75000"/>
                </a:schemeClr>
              </a:solidFill>
            </a:endParaRPr>
          </a:p>
        </p:txBody>
      </p:sp>
      <p:sp>
        <p:nvSpPr>
          <p:cNvPr id="11" name="Right Arrow 10"/>
          <p:cNvSpPr/>
          <p:nvPr/>
        </p:nvSpPr>
        <p:spPr>
          <a:xfrm rot="287406">
            <a:off x="4188610" y="5559517"/>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Down Arrow 2"/>
          <p:cNvSpPr/>
          <p:nvPr/>
        </p:nvSpPr>
        <p:spPr>
          <a:xfrm rot="1454863">
            <a:off x="10584670" y="2648379"/>
            <a:ext cx="172114" cy="875635"/>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22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3576918" y="1667435"/>
            <a:ext cx="2187388"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3710052">
            <a:off x="8805433" y="4283271"/>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363858">
            <a:off x="5422716" y="2725723"/>
            <a:ext cx="378129" cy="11293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98199">
            <a:off x="665077" y="3205024"/>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53953" y="2597523"/>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2" name="TextBox 11"/>
          <p:cNvSpPr txBox="1"/>
          <p:nvPr/>
        </p:nvSpPr>
        <p:spPr>
          <a:xfrm>
            <a:off x="808512" y="3429000"/>
            <a:ext cx="304800" cy="369332"/>
          </a:xfrm>
          <a:prstGeom prst="rect">
            <a:avLst/>
          </a:prstGeom>
          <a:noFill/>
          <a:ln w="25400">
            <a:solidFill>
              <a:srgbClr val="FFC000"/>
            </a:solidFill>
          </a:ln>
        </p:spPr>
        <p:txBody>
          <a:bodyPr wrap="square" rtlCol="0">
            <a:spAutoFit/>
          </a:bodyPr>
          <a:lstStyle/>
          <a:p>
            <a:r>
              <a:rPr lang="en-US" dirty="0"/>
              <a:t>2</a:t>
            </a:r>
          </a:p>
        </p:txBody>
      </p:sp>
      <p:sp>
        <p:nvSpPr>
          <p:cNvPr id="13" name="TextBox 12"/>
          <p:cNvSpPr txBox="1"/>
          <p:nvPr/>
        </p:nvSpPr>
        <p:spPr>
          <a:xfrm>
            <a:off x="8749952" y="4458382"/>
            <a:ext cx="304800" cy="369332"/>
          </a:xfrm>
          <a:prstGeom prst="rect">
            <a:avLst/>
          </a:prstGeom>
          <a:noFill/>
          <a:ln w="25400">
            <a:solidFill>
              <a:srgbClr val="FFC000"/>
            </a:solidFill>
          </a:ln>
        </p:spPr>
        <p:txBody>
          <a:bodyPr wrap="square" rtlCol="0">
            <a:spAutoFit/>
          </a:bodyPr>
          <a:lstStyle/>
          <a:p>
            <a:r>
              <a:rPr lang="en-US" dirty="0"/>
              <a:t>3</a:t>
            </a:r>
          </a:p>
        </p:txBody>
      </p:sp>
      <p:sp>
        <p:nvSpPr>
          <p:cNvPr id="10" name="TextBox 9"/>
          <p:cNvSpPr txBox="1"/>
          <p:nvPr/>
        </p:nvSpPr>
        <p:spPr>
          <a:xfrm>
            <a:off x="5761604" y="1544187"/>
            <a:ext cx="5198235" cy="923330"/>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Example shown here is to assign a polling place to a state election. For local elections select a district that shows TRUE  in the “Is Local District” column.</a:t>
            </a:r>
            <a:endParaRPr lang="en-US" b="1" i="1" dirty="0">
              <a:solidFill>
                <a:schemeClr val="accent6">
                  <a:lumMod val="75000"/>
                </a:schemeClr>
              </a:solidFill>
            </a:endParaRPr>
          </a:p>
        </p:txBody>
      </p:sp>
      <p:sp>
        <p:nvSpPr>
          <p:cNvPr id="11" name="Right Arrow 10"/>
          <p:cNvSpPr/>
          <p:nvPr/>
        </p:nvSpPr>
        <p:spPr>
          <a:xfrm rot="3710052">
            <a:off x="10185998" y="2530286"/>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3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3578580">
            <a:off x="9654988" y="4957197"/>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Up Arrow 4"/>
          <p:cNvSpPr/>
          <p:nvPr/>
        </p:nvSpPr>
        <p:spPr>
          <a:xfrm>
            <a:off x="2366682" y="1667435"/>
            <a:ext cx="3397624"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0" y="3059668"/>
            <a:ext cx="1819835" cy="646331"/>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Select Election (added by SOTS)</a:t>
            </a:r>
            <a:endParaRPr lang="en-US" b="1" i="1" dirty="0">
              <a:solidFill>
                <a:schemeClr val="accent6">
                  <a:lumMod val="75000"/>
                </a:schemeClr>
              </a:solidFill>
            </a:endParaRPr>
          </a:p>
        </p:txBody>
      </p:sp>
      <p:sp>
        <p:nvSpPr>
          <p:cNvPr id="8" name="Right Arrow 7"/>
          <p:cNvSpPr/>
          <p:nvPr/>
        </p:nvSpPr>
        <p:spPr>
          <a:xfrm rot="14992538">
            <a:off x="6970662" y="2741854"/>
            <a:ext cx="415651" cy="1198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251577" y="4202633"/>
            <a:ext cx="717176"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Tree>
    <p:extLst>
      <p:ext uri="{BB962C8B-B14F-4D97-AF65-F5344CB8AC3E}">
        <p14:creationId xmlns:p14="http://schemas.microsoft.com/office/powerpoint/2010/main" val="292793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4647"/>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8847715">
            <a:off x="9245357" y="4313321"/>
            <a:ext cx="781727" cy="14456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3710052">
            <a:off x="5219551" y="5143883"/>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403976" y="2922313"/>
            <a:ext cx="1703294" cy="1200329"/>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Fill in all info; add more years of same-type election history</a:t>
            </a:r>
            <a:endParaRPr lang="en-US" b="1" i="1" dirty="0">
              <a:solidFill>
                <a:schemeClr val="accent6">
                  <a:lumMod val="75000"/>
                </a:schemeClr>
              </a:solidFill>
            </a:endParaRPr>
          </a:p>
        </p:txBody>
      </p:sp>
      <p:sp>
        <p:nvSpPr>
          <p:cNvPr id="7" name="TextBox 6"/>
          <p:cNvSpPr txBox="1"/>
          <p:nvPr/>
        </p:nvSpPr>
        <p:spPr>
          <a:xfrm>
            <a:off x="4262419" y="5091575"/>
            <a:ext cx="1054051"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Finalize</a:t>
            </a:r>
            <a:endParaRPr lang="en-US" b="1" i="1" dirty="0">
              <a:solidFill>
                <a:schemeClr val="accent6">
                  <a:lumMod val="75000"/>
                </a:schemeClr>
              </a:solidFill>
            </a:endParaRPr>
          </a:p>
        </p:txBody>
      </p:sp>
      <p:sp>
        <p:nvSpPr>
          <p:cNvPr id="8" name="Right Arrow 7"/>
          <p:cNvSpPr/>
          <p:nvPr/>
        </p:nvSpPr>
        <p:spPr>
          <a:xfrm rot="11160546">
            <a:off x="8710173" y="2952914"/>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01969" y="2552981"/>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0" name="TextBox 9"/>
          <p:cNvSpPr txBox="1"/>
          <p:nvPr/>
        </p:nvSpPr>
        <p:spPr>
          <a:xfrm>
            <a:off x="10004612" y="4287441"/>
            <a:ext cx="304800" cy="369332"/>
          </a:xfrm>
          <a:prstGeom prst="rect">
            <a:avLst/>
          </a:prstGeom>
          <a:noFill/>
          <a:ln w="25400">
            <a:solidFill>
              <a:srgbClr val="FFC000"/>
            </a:solidFill>
          </a:ln>
        </p:spPr>
        <p:txBody>
          <a:bodyPr wrap="square" rtlCol="0">
            <a:spAutoFit/>
          </a:bodyPr>
          <a:lstStyle/>
          <a:p>
            <a:r>
              <a:rPr lang="en-US" dirty="0"/>
              <a:t>2</a:t>
            </a:r>
          </a:p>
        </p:txBody>
      </p:sp>
      <p:sp>
        <p:nvSpPr>
          <p:cNvPr id="11" name="TextBox 10"/>
          <p:cNvSpPr txBox="1"/>
          <p:nvPr/>
        </p:nvSpPr>
        <p:spPr>
          <a:xfrm>
            <a:off x="3883123" y="5087604"/>
            <a:ext cx="304800" cy="369332"/>
          </a:xfrm>
          <a:prstGeom prst="rect">
            <a:avLst/>
          </a:prstGeom>
          <a:noFill/>
          <a:ln w="25400">
            <a:solidFill>
              <a:srgbClr val="FFC000"/>
            </a:solidFill>
          </a:ln>
        </p:spPr>
        <p:txBody>
          <a:bodyPr wrap="square" rtlCol="0">
            <a:spAutoFit/>
          </a:bodyPr>
          <a:lstStyle/>
          <a:p>
            <a:r>
              <a:rPr lang="en-US" dirty="0"/>
              <a:t>3</a:t>
            </a:r>
          </a:p>
        </p:txBody>
      </p:sp>
      <p:sp>
        <p:nvSpPr>
          <p:cNvPr id="12" name="TextBox 11"/>
          <p:cNvSpPr txBox="1"/>
          <p:nvPr/>
        </p:nvSpPr>
        <p:spPr>
          <a:xfrm>
            <a:off x="8596329" y="5048075"/>
            <a:ext cx="2079782"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Repeat steps for all your voting districts</a:t>
            </a:r>
            <a:endParaRPr lang="en-US" b="1" i="1" dirty="0">
              <a:solidFill>
                <a:schemeClr val="accent6">
                  <a:lumMod val="75000"/>
                </a:schemeClr>
              </a:solidFill>
            </a:endParaRPr>
          </a:p>
        </p:txBody>
      </p:sp>
      <p:sp>
        <p:nvSpPr>
          <p:cNvPr id="13" name="TextBox 12"/>
          <p:cNvSpPr txBox="1"/>
          <p:nvPr/>
        </p:nvSpPr>
        <p:spPr>
          <a:xfrm>
            <a:off x="10721786" y="5001909"/>
            <a:ext cx="304800" cy="369332"/>
          </a:xfrm>
          <a:prstGeom prst="rect">
            <a:avLst/>
          </a:prstGeom>
          <a:noFill/>
          <a:ln w="25400">
            <a:solidFill>
              <a:srgbClr val="FFC000"/>
            </a:solidFill>
          </a:ln>
        </p:spPr>
        <p:txBody>
          <a:bodyPr wrap="square" rtlCol="0">
            <a:spAutoFit/>
          </a:bodyPr>
          <a:lstStyle/>
          <a:p>
            <a:r>
              <a:rPr lang="en-US" dirty="0"/>
              <a:t>4</a:t>
            </a:r>
          </a:p>
        </p:txBody>
      </p:sp>
    </p:spTree>
    <p:extLst>
      <p:ext uri="{BB962C8B-B14F-4D97-AF65-F5344CB8AC3E}">
        <p14:creationId xmlns:p14="http://schemas.microsoft.com/office/powerpoint/2010/main" val="322486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3316941" y="1676400"/>
            <a:ext cx="2411506" cy="434788"/>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6970980">
            <a:off x="6407159" y="2124710"/>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29717" y="1741856"/>
            <a:ext cx="1667435"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7" name="Right Arrow 6"/>
          <p:cNvSpPr/>
          <p:nvPr/>
        </p:nvSpPr>
        <p:spPr>
          <a:xfrm rot="3057380">
            <a:off x="10048119" y="2877870"/>
            <a:ext cx="369294" cy="12681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439836" y="1670923"/>
            <a:ext cx="2501152" cy="1200329"/>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If desired, review data entered by Town Clerk through Edit function (do not edit!) </a:t>
            </a:r>
            <a:endParaRPr lang="en-US" b="1" i="1" dirty="0">
              <a:solidFill>
                <a:schemeClr val="accent6">
                  <a:lumMod val="75000"/>
                </a:schemeClr>
              </a:solidFill>
            </a:endParaRPr>
          </a:p>
        </p:txBody>
      </p:sp>
    </p:spTree>
    <p:extLst>
      <p:ext uri="{BB962C8B-B14F-4D97-AF65-F5344CB8AC3E}">
        <p14:creationId xmlns:p14="http://schemas.microsoft.com/office/powerpoint/2010/main" val="406385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75" y="654423"/>
            <a:ext cx="11492753" cy="5199529"/>
          </a:xfrm>
        </p:spPr>
        <p:txBody>
          <a:bodyPr/>
          <a:lstStyle/>
          <a:p>
            <a:pPr algn="ctr"/>
            <a:r>
              <a:rPr lang="en-US" u="sng" dirty="0" smtClean="0">
                <a:latin typeface="Footlight MT Light" panose="0204060206030A020304" pitchFamily="18" charset="0"/>
              </a:rPr>
              <a:t>IMPORTANT!!</a:t>
            </a:r>
            <a:r>
              <a:rPr lang="en-US" sz="800" u="sng" dirty="0" smtClean="0">
                <a:latin typeface="Footlight MT Light" panose="0204060206030A020304" pitchFamily="18" charset="0"/>
              </a:rPr>
              <a:t/>
            </a:r>
            <a:br>
              <a:rPr lang="en-US" sz="800" u="sng" dirty="0" smtClean="0">
                <a:latin typeface="Footlight MT Light" panose="0204060206030A020304" pitchFamily="18" charset="0"/>
              </a:rPr>
            </a:br>
            <a:r>
              <a:rPr lang="en-US" sz="800" u="sng" dirty="0">
                <a:latin typeface="Footlight MT Light" panose="0204060206030A020304" pitchFamily="18" charset="0"/>
              </a:rPr>
              <a:t/>
            </a:r>
            <a:br>
              <a:rPr lang="en-US" sz="800" u="sng" dirty="0">
                <a:latin typeface="Footlight MT Light" panose="0204060206030A020304" pitchFamily="18" charset="0"/>
              </a:rPr>
            </a:br>
            <a:r>
              <a:rPr lang="en-US" sz="800" u="sng" dirty="0" smtClean="0">
                <a:latin typeface="Footlight MT Light" panose="0204060206030A020304" pitchFamily="18" charset="0"/>
              </a:rPr>
              <a:t/>
            </a:r>
            <a:br>
              <a:rPr lang="en-US" sz="800" u="sng" dirty="0" smtClean="0">
                <a:latin typeface="Footlight MT Light" panose="0204060206030A020304" pitchFamily="18" charset="0"/>
              </a:rPr>
            </a:br>
            <a:r>
              <a:rPr lang="en-US" dirty="0" smtClean="0">
                <a:latin typeface="Footlight MT Light" panose="0204060206030A020304" pitchFamily="18" charset="0"/>
              </a:rPr>
              <a:t>* Must Use Internet Explorer </a:t>
            </a:r>
            <a:r>
              <a:rPr lang="en-US" dirty="0" smtClean="0">
                <a:latin typeface="Footlight MT Light" panose="0204060206030A020304" pitchFamily="18" charset="0"/>
              </a:rPr>
              <a:t>browser</a:t>
            </a:r>
            <a:br>
              <a:rPr lang="en-US" dirty="0" smtClean="0">
                <a:latin typeface="Footlight MT Light" panose="0204060206030A020304" pitchFamily="18" charset="0"/>
              </a:rPr>
            </a:br>
            <a:r>
              <a:rPr lang="en-US" sz="800" dirty="0">
                <a:latin typeface="Footlight MT Light" panose="0204060206030A020304" pitchFamily="18" charset="0"/>
              </a:rPr>
              <a:t/>
            </a:r>
            <a:br>
              <a:rPr lang="en-US" sz="800" dirty="0">
                <a:latin typeface="Footlight MT Light" panose="0204060206030A020304" pitchFamily="18" charset="0"/>
              </a:rPr>
            </a:br>
            <a:r>
              <a:rPr lang="en-US" dirty="0" smtClean="0">
                <a:latin typeface="Footlight MT Light" panose="0204060206030A020304" pitchFamily="18" charset="0"/>
              </a:rPr>
              <a:t>* </a:t>
            </a:r>
            <a:r>
              <a:rPr lang="en-US" dirty="0" smtClean="0">
                <a:latin typeface="Footlight MT Light" panose="0204060206030A020304" pitchFamily="18" charset="0"/>
              </a:rPr>
              <a:t>Head Moderator should </a:t>
            </a:r>
            <a:r>
              <a:rPr lang="en-US" u="sng" dirty="0" smtClean="0">
                <a:latin typeface="Footlight MT Light" panose="0204060206030A020304" pitchFamily="18" charset="0"/>
              </a:rPr>
              <a:t>NOT</a:t>
            </a:r>
            <a:r>
              <a:rPr lang="en-US" dirty="0" smtClean="0">
                <a:latin typeface="Footlight MT Light" panose="0204060206030A020304" pitchFamily="18" charset="0"/>
              </a:rPr>
              <a:t> login until just before election ends at 8:00 pm! The election reporting begins once Head Moderator logs in and all Maintenance information outlined in this presentation must be populated beforehand</a:t>
            </a:r>
            <a:r>
              <a:rPr lang="en-US" dirty="0" smtClean="0">
                <a:latin typeface="Footlight MT Light" panose="0204060206030A020304" pitchFamily="18" charset="0"/>
              </a:rPr>
              <a:t>!</a:t>
            </a:r>
            <a:r>
              <a:rPr lang="en-US" dirty="0" smtClean="0">
                <a:latin typeface="Footlight MT Light" panose="0204060206030A020304" pitchFamily="18" charset="0"/>
              </a:rPr>
              <a:t/>
            </a:r>
            <a:br>
              <a:rPr lang="en-US" dirty="0" smtClean="0">
                <a:latin typeface="Footlight MT Light" panose="0204060206030A020304" pitchFamily="18" charset="0"/>
              </a:rPr>
            </a:br>
            <a:r>
              <a:rPr lang="en-US" sz="800" dirty="0">
                <a:latin typeface="Footlight MT Light" panose="0204060206030A020304" pitchFamily="18" charset="0"/>
              </a:rPr>
              <a:t/>
            </a:r>
            <a:br>
              <a:rPr lang="en-US" sz="800" dirty="0">
                <a:latin typeface="Footlight MT Light" panose="0204060206030A020304" pitchFamily="18" charset="0"/>
              </a:rPr>
            </a:br>
            <a:r>
              <a:rPr lang="en-US" dirty="0" smtClean="0">
                <a:latin typeface="Footlight MT Light" panose="0204060206030A020304" pitchFamily="18" charset="0"/>
              </a:rPr>
              <a:t>* EMS report </a:t>
            </a:r>
            <a:r>
              <a:rPr lang="en-US" u="sng" dirty="0" smtClean="0">
                <a:latin typeface="Footlight MT Light" panose="0204060206030A020304" pitchFamily="18" charset="0"/>
              </a:rPr>
              <a:t>MUST</a:t>
            </a:r>
            <a:r>
              <a:rPr lang="en-US" dirty="0" smtClean="0">
                <a:latin typeface="Footlight MT Light" panose="0204060206030A020304" pitchFamily="18" charset="0"/>
              </a:rPr>
              <a:t> be submitted to the</a:t>
            </a:r>
            <a:br>
              <a:rPr lang="en-US" dirty="0" smtClean="0">
                <a:latin typeface="Footlight MT Light" panose="0204060206030A020304" pitchFamily="18" charset="0"/>
              </a:rPr>
            </a:br>
            <a:r>
              <a:rPr lang="en-US" dirty="0" smtClean="0">
                <a:latin typeface="Footlight MT Light" panose="0204060206030A020304" pitchFamily="18" charset="0"/>
              </a:rPr>
              <a:t>Secretary of the State’s office by midnight!</a:t>
            </a:r>
            <a:r>
              <a:rPr lang="en-US" dirty="0" smtClean="0">
                <a:latin typeface="Footlight MT Light" panose="0204060206030A020304" pitchFamily="18" charset="0"/>
              </a:rPr>
              <a:t/>
            </a:r>
            <a:br>
              <a:rPr lang="en-US" dirty="0" smtClean="0">
                <a:latin typeface="Footlight MT Light" panose="0204060206030A020304" pitchFamily="18" charset="0"/>
              </a:rPr>
            </a:br>
            <a:endParaRPr lang="en-US" dirty="0">
              <a:latin typeface="Footlight MT Light" panose="0204060206030A020304" pitchFamily="18" charset="0"/>
            </a:endParaRPr>
          </a:p>
        </p:txBody>
      </p:sp>
    </p:spTree>
    <p:extLst>
      <p:ext uri="{BB962C8B-B14F-4D97-AF65-F5344CB8AC3E}">
        <p14:creationId xmlns:p14="http://schemas.microsoft.com/office/powerpoint/2010/main" val="122154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4215"/>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3953434" y="1667435"/>
            <a:ext cx="1810871"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9412941" y="5369856"/>
            <a:ext cx="753035" cy="22860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569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688172">
            <a:off x="4267201" y="5755341"/>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90447" y="4419600"/>
            <a:ext cx="1541929"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Fill in all info</a:t>
            </a:r>
            <a:endParaRPr lang="en-US" b="1" i="1" dirty="0">
              <a:solidFill>
                <a:schemeClr val="accent6">
                  <a:lumMod val="75000"/>
                </a:schemeClr>
              </a:solidFill>
            </a:endParaRPr>
          </a:p>
        </p:txBody>
      </p:sp>
      <p:sp>
        <p:nvSpPr>
          <p:cNvPr id="5" name="TextBox 4"/>
          <p:cNvSpPr txBox="1"/>
          <p:nvPr/>
        </p:nvSpPr>
        <p:spPr>
          <a:xfrm>
            <a:off x="3442448" y="5513191"/>
            <a:ext cx="717176"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
        <p:nvSpPr>
          <p:cNvPr id="6" name="TextBox 5"/>
          <p:cNvSpPr txBox="1"/>
          <p:nvPr/>
        </p:nvSpPr>
        <p:spPr>
          <a:xfrm>
            <a:off x="4186517" y="3558988"/>
            <a:ext cx="2115671"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a:t>
            </a:r>
            <a:r>
              <a:rPr lang="en-US" b="1" i="1" u="sng" dirty="0" smtClean="0">
                <a:solidFill>
                  <a:srgbClr val="7030A0"/>
                </a:solidFill>
              </a:rPr>
              <a:t>To Add Moderator</a:t>
            </a:r>
            <a:endParaRPr lang="en-US" b="1" i="1" u="sng" dirty="0">
              <a:solidFill>
                <a:srgbClr val="7030A0"/>
              </a:solidFill>
            </a:endParaRPr>
          </a:p>
        </p:txBody>
      </p:sp>
      <p:sp>
        <p:nvSpPr>
          <p:cNvPr id="7" name="Right Arrow 6"/>
          <p:cNvSpPr/>
          <p:nvPr/>
        </p:nvSpPr>
        <p:spPr>
          <a:xfrm rot="9939723">
            <a:off x="3663167" y="4027096"/>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725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688172">
            <a:off x="4294096" y="5677121"/>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20115" y="4384972"/>
            <a:ext cx="1640543" cy="800219"/>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Fill in all info </a:t>
            </a:r>
            <a:r>
              <a:rPr lang="en-US" sz="1400" b="1" i="1" dirty="0" smtClean="0">
                <a:solidFill>
                  <a:schemeClr val="accent6">
                    <a:lumMod val="75000"/>
                  </a:schemeClr>
                </a:solidFill>
              </a:rPr>
              <a:t>(note: polling place goes gray)</a:t>
            </a:r>
            <a:endParaRPr lang="en-US" sz="1400" b="1" i="1" dirty="0">
              <a:solidFill>
                <a:schemeClr val="accent6">
                  <a:lumMod val="75000"/>
                </a:schemeClr>
              </a:solidFill>
            </a:endParaRPr>
          </a:p>
        </p:txBody>
      </p:sp>
      <p:sp>
        <p:nvSpPr>
          <p:cNvPr id="5" name="TextBox 4"/>
          <p:cNvSpPr txBox="1"/>
          <p:nvPr/>
        </p:nvSpPr>
        <p:spPr>
          <a:xfrm>
            <a:off x="3218329" y="5513191"/>
            <a:ext cx="959224"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Finalize</a:t>
            </a:r>
            <a:endParaRPr lang="en-US" b="1" i="1" dirty="0">
              <a:solidFill>
                <a:schemeClr val="accent6">
                  <a:lumMod val="75000"/>
                </a:schemeClr>
              </a:solidFill>
            </a:endParaRPr>
          </a:p>
        </p:txBody>
      </p:sp>
      <p:sp>
        <p:nvSpPr>
          <p:cNvPr id="6" name="TextBox 5"/>
          <p:cNvSpPr txBox="1"/>
          <p:nvPr/>
        </p:nvSpPr>
        <p:spPr>
          <a:xfrm>
            <a:off x="4410634" y="3472549"/>
            <a:ext cx="2671483" cy="369332"/>
          </a:xfrm>
          <a:prstGeom prst="rect">
            <a:avLst/>
          </a:prstGeom>
          <a:noFill/>
          <a:ln w="19050">
            <a:solidFill>
              <a:srgbClr val="FFC000"/>
            </a:solidFill>
          </a:ln>
        </p:spPr>
        <p:txBody>
          <a:bodyPr wrap="square" rtlCol="0">
            <a:spAutoFit/>
          </a:bodyPr>
          <a:lstStyle/>
          <a:p>
            <a:r>
              <a:rPr lang="en-US" b="1" i="1" dirty="0" smtClean="0">
                <a:solidFill>
                  <a:srgbClr val="C00000"/>
                </a:solidFill>
              </a:rPr>
              <a:t> </a:t>
            </a:r>
            <a:r>
              <a:rPr lang="en-US" b="1" i="1" u="sng" dirty="0" smtClean="0">
                <a:solidFill>
                  <a:srgbClr val="C00000"/>
                </a:solidFill>
              </a:rPr>
              <a:t>To Add Head Moderator</a:t>
            </a:r>
            <a:endParaRPr lang="en-US" b="1" i="1" u="sng" dirty="0">
              <a:solidFill>
                <a:srgbClr val="C00000"/>
              </a:solidFill>
            </a:endParaRPr>
          </a:p>
        </p:txBody>
      </p:sp>
      <p:sp>
        <p:nvSpPr>
          <p:cNvPr id="7" name="Right Arrow 6"/>
          <p:cNvSpPr/>
          <p:nvPr/>
        </p:nvSpPr>
        <p:spPr>
          <a:xfrm rot="9939723">
            <a:off x="3668733" y="3913048"/>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520686">
            <a:off x="8487969" y="5542202"/>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25552" y="5317051"/>
            <a:ext cx="1237130" cy="58477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sz="1400" b="1" i="1" dirty="0" smtClean="0">
                <a:solidFill>
                  <a:schemeClr val="accent6">
                    <a:lumMod val="75000"/>
                  </a:schemeClr>
                </a:solidFill>
              </a:rPr>
              <a:t>This fills automatically</a:t>
            </a:r>
            <a:endParaRPr lang="en-US" sz="1400" b="1" i="1" dirty="0">
              <a:solidFill>
                <a:schemeClr val="accent6">
                  <a:lumMod val="75000"/>
                </a:schemeClr>
              </a:solidFill>
            </a:endParaRPr>
          </a:p>
        </p:txBody>
      </p:sp>
      <p:sp>
        <p:nvSpPr>
          <p:cNvPr id="2" name="Curved Up Arrow 1"/>
          <p:cNvSpPr/>
          <p:nvPr/>
        </p:nvSpPr>
        <p:spPr>
          <a:xfrm rot="15526146">
            <a:off x="7411240" y="4071477"/>
            <a:ext cx="374039" cy="231220"/>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4903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Up Arrow 3"/>
          <p:cNvSpPr/>
          <p:nvPr/>
        </p:nvSpPr>
        <p:spPr>
          <a:xfrm>
            <a:off x="2608729" y="1667435"/>
            <a:ext cx="3155577" cy="443753"/>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6612649">
            <a:off x="9450635" y="3663522"/>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13175" y="1831074"/>
            <a:ext cx="1667435"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8" name="Right Arrow 7"/>
          <p:cNvSpPr/>
          <p:nvPr/>
        </p:nvSpPr>
        <p:spPr>
          <a:xfrm rot="8270850">
            <a:off x="6170996" y="2125347"/>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5281" y="3847850"/>
            <a:ext cx="717176"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Tree>
    <p:extLst>
      <p:ext uri="{BB962C8B-B14F-4D97-AF65-F5344CB8AC3E}">
        <p14:creationId xmlns:p14="http://schemas.microsoft.com/office/powerpoint/2010/main" val="4013993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0" y="2495816"/>
            <a:ext cx="2339789" cy="1477328"/>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Fill in pertinent info:</a:t>
            </a:r>
          </a:p>
          <a:p>
            <a:pPr marL="285750" indent="-285750">
              <a:buFont typeface="Arial" charset="0"/>
              <a:buChar char="•"/>
            </a:pPr>
            <a:r>
              <a:rPr lang="en-US" b="1" i="1" dirty="0" smtClean="0">
                <a:solidFill>
                  <a:schemeClr val="accent6">
                    <a:lumMod val="75000"/>
                  </a:schemeClr>
                </a:solidFill>
              </a:rPr>
              <a:t>Election Name</a:t>
            </a:r>
          </a:p>
          <a:p>
            <a:pPr marL="285750" indent="-285750">
              <a:buFont typeface="Arial" charset="0"/>
              <a:buChar char="•"/>
            </a:pPr>
            <a:r>
              <a:rPr lang="en-US" b="1" i="1" dirty="0" smtClean="0">
                <a:solidFill>
                  <a:schemeClr val="accent6">
                    <a:lumMod val="75000"/>
                  </a:schemeClr>
                </a:solidFill>
              </a:rPr>
              <a:t>Polling Place Name</a:t>
            </a:r>
          </a:p>
          <a:p>
            <a:pPr marL="285750" indent="-285750">
              <a:buFont typeface="Arial" charset="0"/>
              <a:buChar char="•"/>
            </a:pPr>
            <a:r>
              <a:rPr lang="en-US" b="1" i="1" dirty="0" smtClean="0">
                <a:solidFill>
                  <a:schemeClr val="accent6">
                    <a:lumMod val="75000"/>
                  </a:schemeClr>
                </a:solidFill>
              </a:rPr>
              <a:t>Room Type</a:t>
            </a:r>
          </a:p>
          <a:p>
            <a:pPr marL="285750" indent="-285750">
              <a:buFont typeface="Arial" charset="0"/>
              <a:buChar char="•"/>
            </a:pPr>
            <a:r>
              <a:rPr lang="en-US" b="1" i="1" dirty="0" smtClean="0">
                <a:solidFill>
                  <a:schemeClr val="accent6">
                    <a:lumMod val="75000"/>
                  </a:schemeClr>
                </a:solidFill>
              </a:rPr>
              <a:t>Other (if desired)</a:t>
            </a:r>
            <a:endParaRPr lang="en-US" b="1" i="1" dirty="0">
              <a:solidFill>
                <a:schemeClr val="accent6">
                  <a:lumMod val="75000"/>
                </a:schemeClr>
              </a:solidFill>
            </a:endParaRPr>
          </a:p>
        </p:txBody>
      </p:sp>
      <p:sp>
        <p:nvSpPr>
          <p:cNvPr id="5" name="Right Arrow 4"/>
          <p:cNvSpPr/>
          <p:nvPr/>
        </p:nvSpPr>
        <p:spPr>
          <a:xfrm rot="6259724">
            <a:off x="5496269" y="5143885"/>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33516" y="4406420"/>
            <a:ext cx="717176"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Tree>
    <p:extLst>
      <p:ext uri="{BB962C8B-B14F-4D97-AF65-F5344CB8AC3E}">
        <p14:creationId xmlns:p14="http://schemas.microsoft.com/office/powerpoint/2010/main" val="278828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6755"/>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67200" y="4146088"/>
            <a:ext cx="5593976" cy="1754326"/>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a:t>
            </a:r>
            <a:r>
              <a:rPr lang="en-US" b="1" i="1" u="sng" dirty="0" smtClean="0">
                <a:solidFill>
                  <a:schemeClr val="accent6">
                    <a:lumMod val="75000"/>
                  </a:schemeClr>
                </a:solidFill>
              </a:rPr>
              <a:t>Select Election Type </a:t>
            </a:r>
          </a:p>
          <a:p>
            <a:pPr marL="285750" indent="-285750">
              <a:buFont typeface="Arial" charset="0"/>
              <a:buChar char="•"/>
            </a:pPr>
            <a:r>
              <a:rPr lang="en-US" b="1" i="1" dirty="0" smtClean="0">
                <a:solidFill>
                  <a:schemeClr val="accent6">
                    <a:lumMod val="75000"/>
                  </a:schemeClr>
                </a:solidFill>
              </a:rPr>
              <a:t>SOTS populates candidates for state elections </a:t>
            </a:r>
          </a:p>
          <a:p>
            <a:pPr marL="285750" indent="-285750">
              <a:buFont typeface="Arial" charset="0"/>
              <a:buChar char="•"/>
            </a:pPr>
            <a:r>
              <a:rPr lang="en-US" b="1" i="1" dirty="0" smtClean="0">
                <a:solidFill>
                  <a:schemeClr val="accent6">
                    <a:lumMod val="75000"/>
                  </a:schemeClr>
                </a:solidFill>
              </a:rPr>
              <a:t>Town Clerk populates candidates for local elections</a:t>
            </a:r>
          </a:p>
          <a:p>
            <a:pPr marL="285750" indent="-285750">
              <a:buFont typeface="Arial" charset="0"/>
              <a:buChar char="•"/>
            </a:pPr>
            <a:r>
              <a:rPr lang="en-US" b="1" i="1" dirty="0" smtClean="0">
                <a:solidFill>
                  <a:schemeClr val="accent6">
                    <a:lumMod val="75000"/>
                  </a:schemeClr>
                </a:solidFill>
              </a:rPr>
              <a:t>Select Party</a:t>
            </a:r>
          </a:p>
          <a:p>
            <a:pPr marL="285750" indent="-285750">
              <a:buFont typeface="Arial" charset="0"/>
              <a:buChar char="•"/>
            </a:pPr>
            <a:r>
              <a:rPr lang="en-US" b="1" i="1" dirty="0" smtClean="0">
                <a:solidFill>
                  <a:schemeClr val="accent6">
                    <a:lumMod val="75000"/>
                  </a:schemeClr>
                </a:solidFill>
              </a:rPr>
              <a:t>Select Office and type in candidate’s names</a:t>
            </a:r>
          </a:p>
          <a:p>
            <a:pPr marL="285750" indent="-285750">
              <a:buFont typeface="Arial" charset="0"/>
              <a:buChar char="•"/>
            </a:pPr>
            <a:r>
              <a:rPr lang="en-US" b="1" i="1" dirty="0" smtClean="0">
                <a:solidFill>
                  <a:schemeClr val="accent6">
                    <a:lumMod val="75000"/>
                  </a:schemeClr>
                </a:solidFill>
              </a:rPr>
              <a:t>Search</a:t>
            </a:r>
            <a:endParaRPr lang="en-US" b="1" i="1" dirty="0">
              <a:solidFill>
                <a:schemeClr val="accent6">
                  <a:lumMod val="75000"/>
                </a:schemeClr>
              </a:solidFill>
            </a:endParaRPr>
          </a:p>
        </p:txBody>
      </p:sp>
      <p:sp>
        <p:nvSpPr>
          <p:cNvPr id="5" name="Right Arrow 4"/>
          <p:cNvSpPr/>
          <p:nvPr/>
        </p:nvSpPr>
        <p:spPr>
          <a:xfrm rot="15913474">
            <a:off x="4518861" y="3332557"/>
            <a:ext cx="1408249" cy="13693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131753">
            <a:off x="4162070" y="3400787"/>
            <a:ext cx="1241581" cy="15736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Up Arrow 2"/>
          <p:cNvSpPr/>
          <p:nvPr/>
        </p:nvSpPr>
        <p:spPr>
          <a:xfrm rot="16014975">
            <a:off x="7996838" y="3626533"/>
            <a:ext cx="2845158" cy="731520"/>
          </a:xfrm>
          <a:prstGeom prst="curvedUp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rot="15131753">
            <a:off x="1577041" y="1756914"/>
            <a:ext cx="288284" cy="958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16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66446" y="3281082"/>
            <a:ext cx="3765177" cy="1477328"/>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b="1" i="1" u="sng" dirty="0" smtClean="0">
                <a:solidFill>
                  <a:schemeClr val="accent6">
                    <a:lumMod val="75000"/>
                  </a:schemeClr>
                </a:solidFill>
              </a:rPr>
              <a:t>IMPORTANT!</a:t>
            </a:r>
          </a:p>
          <a:p>
            <a:pPr algn="ctr"/>
            <a:r>
              <a:rPr lang="en-US" b="1" i="1" dirty="0" smtClean="0">
                <a:solidFill>
                  <a:schemeClr val="accent6">
                    <a:lumMod val="75000"/>
                  </a:schemeClr>
                </a:solidFill>
              </a:rPr>
              <a:t>Check Tally Sheet for all offices and candidate listings </a:t>
            </a:r>
            <a:r>
              <a:rPr lang="en-US" b="1" i="1" u="sng" dirty="0" smtClean="0">
                <a:solidFill>
                  <a:schemeClr val="accent6">
                    <a:lumMod val="75000"/>
                  </a:schemeClr>
                </a:solidFill>
              </a:rPr>
              <a:t>before</a:t>
            </a:r>
            <a:r>
              <a:rPr lang="en-US" b="1" i="1" dirty="0" smtClean="0">
                <a:solidFill>
                  <a:schemeClr val="accent6">
                    <a:lumMod val="75000"/>
                  </a:schemeClr>
                </a:solidFill>
              </a:rPr>
              <a:t> election. Head Moderator must have information listed to enter results.</a:t>
            </a:r>
          </a:p>
        </p:txBody>
      </p:sp>
      <p:sp>
        <p:nvSpPr>
          <p:cNvPr id="8" name="Right Arrow 7"/>
          <p:cNvSpPr/>
          <p:nvPr/>
        </p:nvSpPr>
        <p:spPr>
          <a:xfrm rot="19917978">
            <a:off x="1419105" y="2113716"/>
            <a:ext cx="620882" cy="14733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63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5588"/>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99765"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5" name="Right Arrow 4"/>
          <p:cNvSpPr/>
          <p:nvPr/>
        </p:nvSpPr>
        <p:spPr>
          <a:xfrm rot="7412199">
            <a:off x="6805484" y="2247607"/>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23765" y="3751808"/>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Generate Report</a:t>
            </a:r>
            <a:endParaRPr lang="en-US" b="1" i="1" dirty="0">
              <a:solidFill>
                <a:schemeClr val="accent6">
                  <a:lumMod val="75000"/>
                </a:schemeClr>
              </a:solidFill>
            </a:endParaRPr>
          </a:p>
        </p:txBody>
      </p:sp>
      <p:sp>
        <p:nvSpPr>
          <p:cNvPr id="7" name="Right Arrow 6"/>
          <p:cNvSpPr/>
          <p:nvPr/>
        </p:nvSpPr>
        <p:spPr>
          <a:xfrm rot="5727895">
            <a:off x="7852395" y="5248231"/>
            <a:ext cx="713546" cy="10719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60800" y="4467868"/>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Open PDF File</a:t>
            </a:r>
            <a:endParaRPr lang="en-US" b="1" i="1" dirty="0">
              <a:solidFill>
                <a:schemeClr val="accent6">
                  <a:lumMod val="75000"/>
                </a:schemeClr>
              </a:solidFill>
            </a:endParaRPr>
          </a:p>
        </p:txBody>
      </p:sp>
      <p:sp>
        <p:nvSpPr>
          <p:cNvPr id="9" name="Right Arrow 8"/>
          <p:cNvSpPr/>
          <p:nvPr/>
        </p:nvSpPr>
        <p:spPr>
          <a:xfrm rot="17497350">
            <a:off x="5344237" y="3389951"/>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10403" y="2151956"/>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1" name="TextBox 10"/>
          <p:cNvSpPr txBox="1"/>
          <p:nvPr/>
        </p:nvSpPr>
        <p:spPr>
          <a:xfrm>
            <a:off x="5943600" y="3274672"/>
            <a:ext cx="304800" cy="369332"/>
          </a:xfrm>
          <a:prstGeom prst="rect">
            <a:avLst/>
          </a:prstGeom>
          <a:noFill/>
          <a:ln w="25400">
            <a:solidFill>
              <a:srgbClr val="FFC000"/>
            </a:solidFill>
          </a:ln>
        </p:spPr>
        <p:txBody>
          <a:bodyPr wrap="square" rtlCol="0">
            <a:spAutoFit/>
          </a:bodyPr>
          <a:lstStyle/>
          <a:p>
            <a:r>
              <a:rPr lang="en-US" dirty="0"/>
              <a:t>2</a:t>
            </a:r>
          </a:p>
        </p:txBody>
      </p:sp>
      <p:sp>
        <p:nvSpPr>
          <p:cNvPr id="12" name="TextBox 11"/>
          <p:cNvSpPr txBox="1"/>
          <p:nvPr/>
        </p:nvSpPr>
        <p:spPr>
          <a:xfrm>
            <a:off x="8469644" y="5062746"/>
            <a:ext cx="304800" cy="369332"/>
          </a:xfrm>
          <a:prstGeom prst="rect">
            <a:avLst/>
          </a:prstGeom>
          <a:noFill/>
          <a:ln w="25400">
            <a:solidFill>
              <a:srgbClr val="FFC000"/>
            </a:solidFill>
          </a:ln>
        </p:spPr>
        <p:txBody>
          <a:bodyPr wrap="square" rtlCol="0">
            <a:spAutoFit/>
          </a:bodyPr>
          <a:lstStyle/>
          <a:p>
            <a:r>
              <a:rPr lang="en-US" dirty="0"/>
              <a:t>3</a:t>
            </a:r>
          </a:p>
        </p:txBody>
      </p:sp>
    </p:spTree>
    <p:extLst>
      <p:ext uri="{BB962C8B-B14F-4D97-AF65-F5344CB8AC3E}">
        <p14:creationId xmlns:p14="http://schemas.microsoft.com/office/powerpoint/2010/main" val="3111983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13530" y="2022662"/>
            <a:ext cx="5626428"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b="1" i="1" dirty="0" smtClean="0">
                <a:solidFill>
                  <a:srgbClr val="7030A0"/>
                </a:solidFill>
              </a:rPr>
              <a:t>You may want to print out a “blank” Tally Sheet for backup in case EMS goes down before / during election</a:t>
            </a:r>
            <a:endParaRPr lang="en-US" b="1" i="1" dirty="0">
              <a:solidFill>
                <a:srgbClr val="7030A0"/>
              </a:solidFill>
            </a:endParaRPr>
          </a:p>
        </p:txBody>
      </p:sp>
      <p:sp>
        <p:nvSpPr>
          <p:cNvPr id="3" name="Oval 2"/>
          <p:cNvSpPr/>
          <p:nvPr/>
        </p:nvSpPr>
        <p:spPr>
          <a:xfrm>
            <a:off x="5307106" y="806824"/>
            <a:ext cx="636494" cy="43030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52681" y="241176"/>
            <a:ext cx="5952566"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b="1" i="1" dirty="0" smtClean="0">
                <a:solidFill>
                  <a:srgbClr val="7030A0"/>
                </a:solidFill>
              </a:rPr>
              <a:t>Should have many pages displaying all offices &amp; candidates</a:t>
            </a:r>
          </a:p>
        </p:txBody>
      </p:sp>
      <p:sp>
        <p:nvSpPr>
          <p:cNvPr id="9" name="Right Arrow 8"/>
          <p:cNvSpPr/>
          <p:nvPr/>
        </p:nvSpPr>
        <p:spPr>
          <a:xfrm rot="7412199">
            <a:off x="5856316" y="730697"/>
            <a:ext cx="267300" cy="7725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09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42598" y="2622176"/>
            <a:ext cx="2563906"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a report type</a:t>
            </a:r>
            <a:endParaRPr lang="en-US" b="1" i="1" dirty="0">
              <a:solidFill>
                <a:schemeClr val="accent6">
                  <a:lumMod val="75000"/>
                </a:schemeClr>
              </a:solidFill>
            </a:endParaRPr>
          </a:p>
        </p:txBody>
      </p:sp>
      <p:sp>
        <p:nvSpPr>
          <p:cNvPr id="9" name="TextBox 8"/>
          <p:cNvSpPr txBox="1"/>
          <p:nvPr/>
        </p:nvSpPr>
        <p:spPr>
          <a:xfrm>
            <a:off x="3784010" y="5464255"/>
            <a:ext cx="717176"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
        <p:nvSpPr>
          <p:cNvPr id="10" name="Right Arrow 9"/>
          <p:cNvSpPr/>
          <p:nvPr/>
        </p:nvSpPr>
        <p:spPr>
          <a:xfrm rot="1395905">
            <a:off x="4572903" y="5661691"/>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9286794">
            <a:off x="1419105" y="1584285"/>
            <a:ext cx="620882" cy="14733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71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4215"/>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1160546">
            <a:off x="3749123" y="466208"/>
            <a:ext cx="1041296" cy="1790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04503" y="596861"/>
            <a:ext cx="5162862"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a:t>
            </a:r>
            <a:r>
              <a:rPr lang="en-US" sz="1600" b="1" i="1" dirty="0" smtClean="0">
                <a:solidFill>
                  <a:schemeClr val="accent6">
                    <a:lumMod val="75000"/>
                  </a:schemeClr>
                </a:solidFill>
              </a:rPr>
              <a:t>Type in URL, then Bookmark as Favorite for easy retrieval</a:t>
            </a:r>
            <a:endParaRPr lang="en-US" sz="1600" b="1" i="1" dirty="0">
              <a:solidFill>
                <a:schemeClr val="accent6">
                  <a:lumMod val="75000"/>
                </a:schemeClr>
              </a:solidFill>
            </a:endParaRPr>
          </a:p>
        </p:txBody>
      </p:sp>
      <p:sp>
        <p:nvSpPr>
          <p:cNvPr id="7" name="Left-Up Arrow 6"/>
          <p:cNvSpPr/>
          <p:nvPr/>
        </p:nvSpPr>
        <p:spPr>
          <a:xfrm>
            <a:off x="10219764" y="519860"/>
            <a:ext cx="663388" cy="221877"/>
          </a:xfrm>
          <a:prstGeom prst="lef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447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7318" y="2944906"/>
            <a:ext cx="3191435" cy="2708434"/>
          </a:xfrm>
          <a:prstGeom prst="rect">
            <a:avLst/>
          </a:prstGeom>
          <a:solidFill>
            <a:srgbClr val="FFFF00"/>
          </a:solidFill>
          <a:ln w="19050">
            <a:solidFill>
              <a:srgbClr val="FFC000"/>
            </a:solidFill>
          </a:ln>
        </p:spPr>
        <p:txBody>
          <a:bodyPr wrap="square" rtlCol="0">
            <a:spAutoFit/>
          </a:bodyPr>
          <a:lstStyle/>
          <a:p>
            <a:pPr algn="ctr"/>
            <a:r>
              <a:rPr lang="en-US" b="1" i="1" dirty="0" smtClean="0">
                <a:solidFill>
                  <a:schemeClr val="accent6">
                    <a:lumMod val="75000"/>
                  </a:schemeClr>
                </a:solidFill>
              </a:rPr>
              <a:t>Note: Tabs for</a:t>
            </a:r>
          </a:p>
          <a:p>
            <a:pPr algn="ctr"/>
            <a:r>
              <a:rPr lang="en-US" b="1" i="1" dirty="0" smtClean="0">
                <a:solidFill>
                  <a:schemeClr val="accent6">
                    <a:lumMod val="75000"/>
                  </a:schemeClr>
                </a:solidFill>
              </a:rPr>
              <a:t>* Head Moderator Return</a:t>
            </a:r>
          </a:p>
          <a:p>
            <a:pPr algn="ctr"/>
            <a:r>
              <a:rPr lang="en-US" b="1" i="1" dirty="0" smtClean="0">
                <a:solidFill>
                  <a:schemeClr val="accent6">
                    <a:lumMod val="75000"/>
                  </a:schemeClr>
                </a:solidFill>
              </a:rPr>
              <a:t>* View Stats </a:t>
            </a:r>
          </a:p>
          <a:p>
            <a:pPr algn="ctr"/>
            <a:r>
              <a:rPr lang="en-US" b="1" i="1" dirty="0" smtClean="0">
                <a:solidFill>
                  <a:schemeClr val="accent6">
                    <a:lumMod val="75000"/>
                  </a:schemeClr>
                </a:solidFill>
              </a:rPr>
              <a:t>* View Question Results </a:t>
            </a:r>
            <a:endParaRPr lang="en-US" sz="800" b="1" i="1" dirty="0" smtClean="0">
              <a:solidFill>
                <a:schemeClr val="accent6">
                  <a:lumMod val="75000"/>
                </a:schemeClr>
              </a:solidFill>
            </a:endParaRPr>
          </a:p>
          <a:p>
            <a:pPr algn="ctr"/>
            <a:endParaRPr lang="en-US" sz="800" b="1" i="1" dirty="0">
              <a:solidFill>
                <a:schemeClr val="accent6">
                  <a:lumMod val="75000"/>
                </a:schemeClr>
              </a:solidFill>
            </a:endParaRPr>
          </a:p>
          <a:p>
            <a:pPr algn="ctr"/>
            <a:r>
              <a:rPr lang="en-US" b="1" i="1" u="sng" dirty="0" smtClean="0">
                <a:solidFill>
                  <a:schemeClr val="accent6">
                    <a:lumMod val="75000"/>
                  </a:schemeClr>
                </a:solidFill>
              </a:rPr>
              <a:t>These are Post-Election Reports</a:t>
            </a:r>
          </a:p>
          <a:p>
            <a:pPr algn="ctr"/>
            <a:r>
              <a:rPr lang="en-US" b="1" i="1" dirty="0" smtClean="0">
                <a:solidFill>
                  <a:schemeClr val="accent6">
                    <a:lumMod val="75000"/>
                  </a:schemeClr>
                </a:solidFill>
              </a:rPr>
              <a:t>Can be run by Registrars once all election data has been entered and finalized by     Head Moderator</a:t>
            </a:r>
            <a:endParaRPr lang="en-US" b="1" i="1" dirty="0">
              <a:solidFill>
                <a:schemeClr val="accent6">
                  <a:lumMod val="75000"/>
                </a:schemeClr>
              </a:solidFill>
            </a:endParaRPr>
          </a:p>
        </p:txBody>
      </p:sp>
      <p:sp>
        <p:nvSpPr>
          <p:cNvPr id="5" name="Right Arrow 4"/>
          <p:cNvSpPr/>
          <p:nvPr/>
        </p:nvSpPr>
        <p:spPr>
          <a:xfrm rot="11648063">
            <a:off x="4088792" y="2427470"/>
            <a:ext cx="3110675" cy="13494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rot="16200000">
            <a:off x="3831668" y="850928"/>
            <a:ext cx="295835" cy="1812358"/>
          </a:xfrm>
          <a:prstGeom prst="lef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976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49"/>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8399104">
            <a:off x="2885385" y="1764183"/>
            <a:ext cx="359635" cy="11483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5727895">
            <a:off x="9915060" y="3060869"/>
            <a:ext cx="591670" cy="13447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27616" y="2292779"/>
            <a:ext cx="1329383"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View</a:t>
            </a:r>
            <a:endParaRPr lang="en-US" b="1" i="1" dirty="0">
              <a:solidFill>
                <a:schemeClr val="accent6">
                  <a:lumMod val="75000"/>
                </a:schemeClr>
              </a:solidFill>
            </a:endParaRPr>
          </a:p>
        </p:txBody>
      </p:sp>
      <p:sp>
        <p:nvSpPr>
          <p:cNvPr id="8" name="TextBox 7"/>
          <p:cNvSpPr txBox="1"/>
          <p:nvPr/>
        </p:nvSpPr>
        <p:spPr>
          <a:xfrm>
            <a:off x="5187959"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9" name="Right Arrow 8"/>
          <p:cNvSpPr/>
          <p:nvPr/>
        </p:nvSpPr>
        <p:spPr>
          <a:xfrm rot="7412199">
            <a:off x="4669538" y="2173271"/>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61331" y="1679934"/>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1" name="TextBox 10"/>
          <p:cNvSpPr txBox="1"/>
          <p:nvPr/>
        </p:nvSpPr>
        <p:spPr>
          <a:xfrm>
            <a:off x="4611419" y="1850792"/>
            <a:ext cx="304800" cy="369332"/>
          </a:xfrm>
          <a:prstGeom prst="rect">
            <a:avLst/>
          </a:prstGeom>
          <a:noFill/>
          <a:ln w="25400">
            <a:solidFill>
              <a:srgbClr val="FFC000"/>
            </a:solidFill>
          </a:ln>
        </p:spPr>
        <p:txBody>
          <a:bodyPr wrap="square" rtlCol="0">
            <a:spAutoFit/>
          </a:bodyPr>
          <a:lstStyle/>
          <a:p>
            <a:r>
              <a:rPr lang="en-US" dirty="0"/>
              <a:t>2</a:t>
            </a:r>
          </a:p>
        </p:txBody>
      </p:sp>
      <p:sp>
        <p:nvSpPr>
          <p:cNvPr id="12" name="TextBox 11"/>
          <p:cNvSpPr txBox="1"/>
          <p:nvPr/>
        </p:nvSpPr>
        <p:spPr>
          <a:xfrm>
            <a:off x="9810990" y="2720321"/>
            <a:ext cx="304800" cy="369332"/>
          </a:xfrm>
          <a:prstGeom prst="rect">
            <a:avLst/>
          </a:prstGeom>
          <a:noFill/>
          <a:ln w="25400">
            <a:solidFill>
              <a:srgbClr val="FFC000"/>
            </a:solidFill>
          </a:ln>
        </p:spPr>
        <p:txBody>
          <a:bodyPr wrap="square" rtlCol="0">
            <a:spAutoFit/>
          </a:bodyPr>
          <a:lstStyle/>
          <a:p>
            <a:r>
              <a:rPr lang="en-US" dirty="0"/>
              <a:t>3</a:t>
            </a:r>
          </a:p>
        </p:txBody>
      </p:sp>
    </p:spTree>
    <p:extLst>
      <p:ext uri="{BB962C8B-B14F-4D97-AF65-F5344CB8AC3E}">
        <p14:creationId xmlns:p14="http://schemas.microsoft.com/office/powerpoint/2010/main" val="4025025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54238" y="340179"/>
            <a:ext cx="4691150" cy="923330"/>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Summary of Tape Tallies from                     Voting Districts, Absentee Ballots and EDR Entered By Head Moderator</a:t>
            </a:r>
            <a:endParaRPr lang="en-US" b="1" i="1" dirty="0">
              <a:solidFill>
                <a:schemeClr val="accent6">
                  <a:lumMod val="75000"/>
                </a:schemeClr>
              </a:solidFill>
            </a:endParaRPr>
          </a:p>
        </p:txBody>
      </p:sp>
    </p:spTree>
    <p:extLst>
      <p:ext uri="{BB962C8B-B14F-4D97-AF65-F5344CB8AC3E}">
        <p14:creationId xmlns:p14="http://schemas.microsoft.com/office/powerpoint/2010/main" val="1059835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87959"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5" name="Right Arrow 4"/>
          <p:cNvSpPr/>
          <p:nvPr/>
        </p:nvSpPr>
        <p:spPr>
          <a:xfrm rot="7412199">
            <a:off x="4669538" y="2173271"/>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439836" y="1920744"/>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Generate Report</a:t>
            </a:r>
            <a:endParaRPr lang="en-US" b="1" i="1" dirty="0">
              <a:solidFill>
                <a:schemeClr val="accent6">
                  <a:lumMod val="75000"/>
                </a:schemeClr>
              </a:solidFill>
            </a:endParaRPr>
          </a:p>
        </p:txBody>
      </p:sp>
      <p:sp>
        <p:nvSpPr>
          <p:cNvPr id="7" name="Right Arrow 6"/>
          <p:cNvSpPr/>
          <p:nvPr/>
        </p:nvSpPr>
        <p:spPr>
          <a:xfrm rot="5727895">
            <a:off x="10123024" y="2858770"/>
            <a:ext cx="1032051" cy="10326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11419" y="1725706"/>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9" name="TextBox 8"/>
          <p:cNvSpPr txBox="1"/>
          <p:nvPr/>
        </p:nvSpPr>
        <p:spPr>
          <a:xfrm>
            <a:off x="10233707" y="2528554"/>
            <a:ext cx="304800" cy="369332"/>
          </a:xfrm>
          <a:prstGeom prst="rect">
            <a:avLst/>
          </a:prstGeom>
          <a:noFill/>
          <a:ln w="25400">
            <a:solidFill>
              <a:srgbClr val="FFC000"/>
            </a:solidFill>
          </a:ln>
        </p:spPr>
        <p:txBody>
          <a:bodyPr wrap="square" rtlCol="0">
            <a:spAutoFit/>
          </a:bodyPr>
          <a:lstStyle/>
          <a:p>
            <a:r>
              <a:rPr lang="en-US" dirty="0"/>
              <a:t>2</a:t>
            </a:r>
          </a:p>
        </p:txBody>
      </p:sp>
      <p:sp>
        <p:nvSpPr>
          <p:cNvPr id="10" name="TextBox 9"/>
          <p:cNvSpPr txBox="1"/>
          <p:nvPr/>
        </p:nvSpPr>
        <p:spPr>
          <a:xfrm>
            <a:off x="8386977" y="4901507"/>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Open PDF File</a:t>
            </a:r>
            <a:endParaRPr lang="en-US" b="1" i="1" dirty="0">
              <a:solidFill>
                <a:schemeClr val="accent6">
                  <a:lumMod val="75000"/>
                </a:schemeClr>
              </a:solidFill>
            </a:endParaRPr>
          </a:p>
        </p:txBody>
      </p:sp>
      <p:sp>
        <p:nvSpPr>
          <p:cNvPr id="11" name="TextBox 10"/>
          <p:cNvSpPr txBox="1"/>
          <p:nvPr/>
        </p:nvSpPr>
        <p:spPr>
          <a:xfrm>
            <a:off x="7806256" y="4980723"/>
            <a:ext cx="304800" cy="369332"/>
          </a:xfrm>
          <a:prstGeom prst="rect">
            <a:avLst/>
          </a:prstGeom>
          <a:noFill/>
          <a:ln w="25400">
            <a:solidFill>
              <a:srgbClr val="FFC000"/>
            </a:solidFill>
          </a:ln>
        </p:spPr>
        <p:txBody>
          <a:bodyPr wrap="square" rtlCol="0">
            <a:spAutoFit/>
          </a:bodyPr>
          <a:lstStyle/>
          <a:p>
            <a:r>
              <a:rPr lang="en-US" dirty="0"/>
              <a:t>3</a:t>
            </a:r>
          </a:p>
        </p:txBody>
      </p:sp>
      <p:sp>
        <p:nvSpPr>
          <p:cNvPr id="13" name="Right Arrow 12"/>
          <p:cNvSpPr/>
          <p:nvPr/>
        </p:nvSpPr>
        <p:spPr>
          <a:xfrm rot="5727895">
            <a:off x="8066871" y="5397482"/>
            <a:ext cx="353224" cy="9069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4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301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5727895">
            <a:off x="10112183" y="2835167"/>
            <a:ext cx="1140665" cy="8194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69276"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6" name="Right Arrow 5"/>
          <p:cNvSpPr/>
          <p:nvPr/>
        </p:nvSpPr>
        <p:spPr>
          <a:xfrm rot="7412199">
            <a:off x="5297990" y="2193448"/>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27616" y="1920744"/>
            <a:ext cx="1329383"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View</a:t>
            </a:r>
            <a:endParaRPr lang="en-US" b="1" i="1" dirty="0">
              <a:solidFill>
                <a:schemeClr val="accent6">
                  <a:lumMod val="75000"/>
                </a:schemeClr>
              </a:solidFill>
            </a:endParaRPr>
          </a:p>
        </p:txBody>
      </p:sp>
      <p:sp>
        <p:nvSpPr>
          <p:cNvPr id="8" name="Right Arrow 7"/>
          <p:cNvSpPr/>
          <p:nvPr/>
        </p:nvSpPr>
        <p:spPr>
          <a:xfrm rot="10213381">
            <a:off x="1919227" y="1825747"/>
            <a:ext cx="2050603" cy="9587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55607" y="1776418"/>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0" name="TextBox 9"/>
          <p:cNvSpPr txBox="1"/>
          <p:nvPr/>
        </p:nvSpPr>
        <p:spPr>
          <a:xfrm>
            <a:off x="5239871" y="1827120"/>
            <a:ext cx="304800" cy="369332"/>
          </a:xfrm>
          <a:prstGeom prst="rect">
            <a:avLst/>
          </a:prstGeom>
          <a:noFill/>
          <a:ln w="25400">
            <a:solidFill>
              <a:srgbClr val="FFC000"/>
            </a:solidFill>
          </a:ln>
        </p:spPr>
        <p:txBody>
          <a:bodyPr wrap="square" rtlCol="0">
            <a:spAutoFit/>
          </a:bodyPr>
          <a:lstStyle/>
          <a:p>
            <a:r>
              <a:rPr lang="en-US" dirty="0"/>
              <a:t>2</a:t>
            </a:r>
          </a:p>
        </p:txBody>
      </p:sp>
      <p:sp>
        <p:nvSpPr>
          <p:cNvPr id="11" name="TextBox 10"/>
          <p:cNvSpPr txBox="1"/>
          <p:nvPr/>
        </p:nvSpPr>
        <p:spPr>
          <a:xfrm>
            <a:off x="10187507" y="2528554"/>
            <a:ext cx="304800" cy="369332"/>
          </a:xfrm>
          <a:prstGeom prst="rect">
            <a:avLst/>
          </a:prstGeom>
          <a:noFill/>
          <a:ln w="25400">
            <a:solidFill>
              <a:srgbClr val="FFC000"/>
            </a:solidFill>
          </a:ln>
        </p:spPr>
        <p:txBody>
          <a:bodyPr wrap="square" rtlCol="0">
            <a:spAutoFit/>
          </a:bodyPr>
          <a:lstStyle/>
          <a:p>
            <a:r>
              <a:rPr lang="en-US" dirty="0"/>
              <a:t>3</a:t>
            </a:r>
          </a:p>
        </p:txBody>
      </p:sp>
    </p:spTree>
    <p:extLst>
      <p:ext uri="{BB962C8B-B14F-4D97-AF65-F5344CB8AC3E}">
        <p14:creationId xmlns:p14="http://schemas.microsoft.com/office/powerpoint/2010/main" val="4130862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25839" y="14516"/>
            <a:ext cx="4099479" cy="1200329"/>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Summary of All Tabulator Tapes Plus Electors Voting &amp; Eligible To Vote in Official Checker &amp; Absentee Ballot Books Entered By Head Moderator</a:t>
            </a:r>
            <a:endParaRPr lang="en-US" b="1" i="1" dirty="0">
              <a:solidFill>
                <a:schemeClr val="accent6">
                  <a:lumMod val="75000"/>
                </a:schemeClr>
              </a:solidFill>
            </a:endParaRPr>
          </a:p>
        </p:txBody>
      </p:sp>
    </p:spTree>
    <p:extLst>
      <p:ext uri="{BB962C8B-B14F-4D97-AF65-F5344CB8AC3E}">
        <p14:creationId xmlns:p14="http://schemas.microsoft.com/office/powerpoint/2010/main" val="3710324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5727895">
            <a:off x="9663625" y="2820028"/>
            <a:ext cx="951308" cy="1000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69276"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6" name="Right Arrow 5"/>
          <p:cNvSpPr/>
          <p:nvPr/>
        </p:nvSpPr>
        <p:spPr>
          <a:xfrm rot="7412199">
            <a:off x="5297990" y="2193448"/>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439836" y="1920744"/>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View Results</a:t>
            </a:r>
            <a:endParaRPr lang="en-US" b="1" i="1" dirty="0">
              <a:solidFill>
                <a:schemeClr val="accent6">
                  <a:lumMod val="75000"/>
                </a:schemeClr>
              </a:solidFill>
            </a:endParaRPr>
          </a:p>
        </p:txBody>
      </p:sp>
      <p:sp>
        <p:nvSpPr>
          <p:cNvPr id="15" name="TextBox 14"/>
          <p:cNvSpPr txBox="1"/>
          <p:nvPr/>
        </p:nvSpPr>
        <p:spPr>
          <a:xfrm>
            <a:off x="5235389" y="1735243"/>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6" name="TextBox 15"/>
          <p:cNvSpPr txBox="1"/>
          <p:nvPr/>
        </p:nvSpPr>
        <p:spPr>
          <a:xfrm>
            <a:off x="10300447" y="2528554"/>
            <a:ext cx="304800" cy="369332"/>
          </a:xfrm>
          <a:prstGeom prst="rect">
            <a:avLst/>
          </a:prstGeom>
          <a:noFill/>
          <a:ln w="25400">
            <a:solidFill>
              <a:srgbClr val="FFC000"/>
            </a:solidFill>
          </a:ln>
        </p:spPr>
        <p:txBody>
          <a:bodyPr wrap="square" rtlCol="0">
            <a:spAutoFit/>
          </a:bodyPr>
          <a:lstStyle/>
          <a:p>
            <a:r>
              <a:rPr lang="en-US" dirty="0"/>
              <a:t>2</a:t>
            </a:r>
          </a:p>
        </p:txBody>
      </p:sp>
      <p:sp>
        <p:nvSpPr>
          <p:cNvPr id="13" name="Right Arrow 12"/>
          <p:cNvSpPr/>
          <p:nvPr/>
        </p:nvSpPr>
        <p:spPr>
          <a:xfrm rot="10213381">
            <a:off x="2896513" y="1801772"/>
            <a:ext cx="1696330" cy="10040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691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4238" y="1120109"/>
            <a:ext cx="4691150" cy="923330"/>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Summary of Tape Tallies from                     Voting Districts, Absentee Ballots and EDR Entered By Head Moderator</a:t>
            </a:r>
            <a:endParaRPr lang="en-US" b="1" i="1" dirty="0">
              <a:solidFill>
                <a:schemeClr val="accent6">
                  <a:lumMod val="75000"/>
                </a:schemeClr>
              </a:solidFill>
            </a:endParaRPr>
          </a:p>
        </p:txBody>
      </p:sp>
    </p:spTree>
    <p:extLst>
      <p:ext uri="{BB962C8B-B14F-4D97-AF65-F5344CB8AC3E}">
        <p14:creationId xmlns:p14="http://schemas.microsoft.com/office/powerpoint/2010/main" val="210195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410403" y="4366672"/>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Open PDF File</a:t>
            </a:r>
            <a:endParaRPr lang="en-US" b="1" i="1" dirty="0">
              <a:solidFill>
                <a:schemeClr val="accent6">
                  <a:lumMod val="75000"/>
                </a:schemeClr>
              </a:solidFill>
            </a:endParaRPr>
          </a:p>
        </p:txBody>
      </p:sp>
      <p:sp>
        <p:nvSpPr>
          <p:cNvPr id="5" name="TextBox 4"/>
          <p:cNvSpPr txBox="1"/>
          <p:nvPr/>
        </p:nvSpPr>
        <p:spPr>
          <a:xfrm>
            <a:off x="9439836" y="1920744"/>
            <a:ext cx="1846730" cy="372035"/>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Generate Report</a:t>
            </a:r>
            <a:endParaRPr lang="en-US" b="1" i="1" dirty="0">
              <a:solidFill>
                <a:schemeClr val="accent6">
                  <a:lumMod val="75000"/>
                </a:schemeClr>
              </a:solidFill>
            </a:endParaRPr>
          </a:p>
        </p:txBody>
      </p:sp>
      <p:sp>
        <p:nvSpPr>
          <p:cNvPr id="6" name="Right Arrow 5"/>
          <p:cNvSpPr/>
          <p:nvPr/>
        </p:nvSpPr>
        <p:spPr>
          <a:xfrm rot="5727895">
            <a:off x="10165649" y="2820030"/>
            <a:ext cx="951308" cy="1000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69276" y="1725706"/>
            <a:ext cx="2060979"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election</a:t>
            </a:r>
            <a:endParaRPr lang="en-US" b="1" i="1" dirty="0">
              <a:solidFill>
                <a:schemeClr val="accent6">
                  <a:lumMod val="75000"/>
                </a:schemeClr>
              </a:solidFill>
            </a:endParaRPr>
          </a:p>
        </p:txBody>
      </p:sp>
      <p:sp>
        <p:nvSpPr>
          <p:cNvPr id="10" name="Right Arrow 9"/>
          <p:cNvSpPr/>
          <p:nvPr/>
        </p:nvSpPr>
        <p:spPr>
          <a:xfrm rot="7412199">
            <a:off x="5297990" y="2193448"/>
            <a:ext cx="612701" cy="1027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87471" y="1735243"/>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12" name="TextBox 11"/>
          <p:cNvSpPr txBox="1"/>
          <p:nvPr/>
        </p:nvSpPr>
        <p:spPr>
          <a:xfrm>
            <a:off x="10241398" y="2528554"/>
            <a:ext cx="304800" cy="369332"/>
          </a:xfrm>
          <a:prstGeom prst="rect">
            <a:avLst/>
          </a:prstGeom>
          <a:noFill/>
          <a:ln w="25400">
            <a:solidFill>
              <a:srgbClr val="FFC000"/>
            </a:solidFill>
          </a:ln>
        </p:spPr>
        <p:txBody>
          <a:bodyPr wrap="square" rtlCol="0">
            <a:spAutoFit/>
          </a:bodyPr>
          <a:lstStyle/>
          <a:p>
            <a:r>
              <a:rPr lang="en-US" dirty="0"/>
              <a:t>2</a:t>
            </a:r>
          </a:p>
        </p:txBody>
      </p:sp>
      <p:sp>
        <p:nvSpPr>
          <p:cNvPr id="13" name="TextBox 12"/>
          <p:cNvSpPr txBox="1"/>
          <p:nvPr/>
        </p:nvSpPr>
        <p:spPr>
          <a:xfrm>
            <a:off x="8469644" y="4996357"/>
            <a:ext cx="304800" cy="369332"/>
          </a:xfrm>
          <a:prstGeom prst="rect">
            <a:avLst/>
          </a:prstGeom>
          <a:noFill/>
          <a:ln w="25400">
            <a:solidFill>
              <a:srgbClr val="FFC000"/>
            </a:solidFill>
          </a:ln>
        </p:spPr>
        <p:txBody>
          <a:bodyPr wrap="square" rtlCol="0">
            <a:spAutoFit/>
          </a:bodyPr>
          <a:lstStyle/>
          <a:p>
            <a:r>
              <a:rPr lang="en-US" dirty="0"/>
              <a:t>3</a:t>
            </a:r>
          </a:p>
        </p:txBody>
      </p:sp>
      <p:sp>
        <p:nvSpPr>
          <p:cNvPr id="14" name="Right Arrow 13"/>
          <p:cNvSpPr/>
          <p:nvPr/>
        </p:nvSpPr>
        <p:spPr>
          <a:xfrm rot="5727895">
            <a:off x="7939325" y="4991069"/>
            <a:ext cx="618148" cy="12225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18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31290" y="4586305"/>
            <a:ext cx="2634287"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Turn off pop-up blocker!</a:t>
            </a:r>
            <a:endParaRPr lang="en-US" b="1" i="1" dirty="0">
              <a:solidFill>
                <a:schemeClr val="accent6">
                  <a:lumMod val="75000"/>
                </a:schemeClr>
              </a:solidFill>
            </a:endParaRPr>
          </a:p>
        </p:txBody>
      </p:sp>
      <p:sp>
        <p:nvSpPr>
          <p:cNvPr id="7" name="Right Arrow 6"/>
          <p:cNvSpPr/>
          <p:nvPr/>
        </p:nvSpPr>
        <p:spPr>
          <a:xfrm rot="15460258">
            <a:off x="5446684" y="3350893"/>
            <a:ext cx="2208315" cy="11138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167313" y="2785776"/>
            <a:ext cx="1173040"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If first time user</a:t>
            </a:r>
            <a:endParaRPr lang="en-US" b="1" i="1" dirty="0">
              <a:solidFill>
                <a:schemeClr val="accent6">
                  <a:lumMod val="75000"/>
                </a:schemeClr>
              </a:solidFill>
            </a:endParaRPr>
          </a:p>
        </p:txBody>
      </p:sp>
      <p:sp>
        <p:nvSpPr>
          <p:cNvPr id="9" name="Right Arrow 8"/>
          <p:cNvSpPr/>
          <p:nvPr/>
        </p:nvSpPr>
        <p:spPr>
          <a:xfrm rot="10800000">
            <a:off x="9463964" y="3183682"/>
            <a:ext cx="572150" cy="8411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349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792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95545" y="1599212"/>
            <a:ext cx="5538854" cy="923330"/>
          </a:xfrm>
          <a:prstGeom prst="rect">
            <a:avLst/>
          </a:prstGeom>
          <a:noFill/>
          <a:ln w="19050">
            <a:noFill/>
          </a:ln>
        </p:spPr>
        <p:txBody>
          <a:bodyPr wrap="square" rtlCol="0">
            <a:spAutoFit/>
          </a:bodyPr>
          <a:lstStyle/>
          <a:p>
            <a:pPr algn="ctr"/>
            <a:r>
              <a:rPr lang="en-US" b="1" i="1" dirty="0" smtClean="0">
                <a:solidFill>
                  <a:schemeClr val="accent6">
                    <a:lumMod val="75000"/>
                  </a:schemeClr>
                </a:solidFill>
              </a:rPr>
              <a:t> </a:t>
            </a:r>
            <a:r>
              <a:rPr lang="en-US" b="1" i="1" dirty="0" smtClean="0">
                <a:solidFill>
                  <a:srgbClr val="7030A0"/>
                </a:solidFill>
              </a:rPr>
              <a:t>REMINDER!</a:t>
            </a:r>
          </a:p>
          <a:p>
            <a:pPr algn="ctr"/>
            <a:r>
              <a:rPr lang="en-US" b="1" i="1" dirty="0" smtClean="0">
                <a:solidFill>
                  <a:srgbClr val="7030A0"/>
                </a:solidFill>
              </a:rPr>
              <a:t>Head Moderator should </a:t>
            </a:r>
            <a:r>
              <a:rPr lang="en-US" b="1" i="1" u="sng" dirty="0" smtClean="0">
                <a:solidFill>
                  <a:srgbClr val="7030A0"/>
                </a:solidFill>
              </a:rPr>
              <a:t>NOT</a:t>
            </a:r>
            <a:r>
              <a:rPr lang="en-US" b="1" i="1" dirty="0" smtClean="0">
                <a:solidFill>
                  <a:srgbClr val="7030A0"/>
                </a:solidFill>
              </a:rPr>
              <a:t> login until ready to      enter results as Election begins immediately!</a:t>
            </a:r>
            <a:endParaRPr lang="en-US" b="1" i="1" dirty="0">
              <a:solidFill>
                <a:srgbClr val="7030A0"/>
              </a:solidFill>
            </a:endParaRPr>
          </a:p>
        </p:txBody>
      </p:sp>
      <p:sp>
        <p:nvSpPr>
          <p:cNvPr id="6" name="Oval 5"/>
          <p:cNvSpPr/>
          <p:nvPr/>
        </p:nvSpPr>
        <p:spPr>
          <a:xfrm>
            <a:off x="8668870" y="806824"/>
            <a:ext cx="2366682" cy="112955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10"/>
          <p:cNvSpPr/>
          <p:nvPr/>
        </p:nvSpPr>
        <p:spPr>
          <a:xfrm rot="18779584">
            <a:off x="8049785" y="2437737"/>
            <a:ext cx="233151" cy="2615525"/>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0617838">
            <a:off x="8228049" y="1805987"/>
            <a:ext cx="612701" cy="14320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19642" y="4701436"/>
            <a:ext cx="6928870" cy="646331"/>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b="1" i="1" dirty="0" smtClean="0">
                <a:solidFill>
                  <a:srgbClr val="7030A0"/>
                </a:solidFill>
              </a:rPr>
              <a:t>DO NOT CLICK HERE UNTIL POLLS CLOSE AND RESULTS COME IN FROM VOTING DISTRICTS, ABSENTEE BALLOT COUNTING AND EDR</a:t>
            </a:r>
            <a:endParaRPr lang="en-US" b="1" i="1" dirty="0">
              <a:solidFill>
                <a:srgbClr val="7030A0"/>
              </a:solidFill>
            </a:endParaRPr>
          </a:p>
        </p:txBody>
      </p:sp>
      <p:sp>
        <p:nvSpPr>
          <p:cNvPr id="9" name="Right Arrow 8"/>
          <p:cNvSpPr/>
          <p:nvPr/>
        </p:nvSpPr>
        <p:spPr>
          <a:xfrm rot="20617838">
            <a:off x="8581937" y="4952999"/>
            <a:ext cx="612701" cy="14320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66110" y="1116900"/>
            <a:ext cx="4858870" cy="81947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57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Down Arrow 2"/>
          <p:cNvSpPr/>
          <p:nvPr/>
        </p:nvSpPr>
        <p:spPr>
          <a:xfrm rot="1830368">
            <a:off x="5533906" y="1564576"/>
            <a:ext cx="116541" cy="336176"/>
          </a:xfrm>
          <a:prstGeom prst="up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79340" y="1569599"/>
            <a:ext cx="3935507" cy="1477328"/>
          </a:xfrm>
          <a:prstGeom prst="rect">
            <a:avLst/>
          </a:prstGeom>
          <a:noFill/>
          <a:ln w="38100">
            <a:solidFill>
              <a:srgbClr val="FFC000"/>
            </a:solidFill>
            <a:prstDash val="sysDash"/>
          </a:ln>
        </p:spPr>
        <p:txBody>
          <a:bodyPr wrap="square" rtlCol="0">
            <a:spAutoFit/>
          </a:bodyPr>
          <a:lstStyle/>
          <a:p>
            <a:pPr algn="ctr"/>
            <a:r>
              <a:rPr lang="en-US" b="1" i="1" dirty="0" smtClean="0">
                <a:solidFill>
                  <a:schemeClr val="accent6">
                    <a:lumMod val="75000"/>
                  </a:schemeClr>
                </a:solidFill>
              </a:rPr>
              <a:t>Registrars enter data </a:t>
            </a:r>
            <a:r>
              <a:rPr lang="en-US" b="1" i="1" u="sng" dirty="0" smtClean="0">
                <a:solidFill>
                  <a:schemeClr val="accent6">
                    <a:lumMod val="75000"/>
                  </a:schemeClr>
                </a:solidFill>
              </a:rPr>
              <a:t>in January</a:t>
            </a:r>
            <a:r>
              <a:rPr lang="en-US" b="1" i="1" dirty="0" smtClean="0">
                <a:solidFill>
                  <a:schemeClr val="accent6">
                    <a:lumMod val="75000"/>
                  </a:schemeClr>
                </a:solidFill>
              </a:rPr>
              <a:t> for all voting districts and number of tabulators. Town Clerk uses this information for the ED626 report they file with SOTS in February of each year.</a:t>
            </a:r>
            <a:endParaRPr lang="en-US" b="1" i="1" dirty="0">
              <a:solidFill>
                <a:schemeClr val="accent6">
                  <a:lumMod val="75000"/>
                </a:schemeClr>
              </a:solidFill>
            </a:endParaRPr>
          </a:p>
        </p:txBody>
      </p:sp>
    </p:spTree>
    <p:extLst>
      <p:ext uri="{BB962C8B-B14F-4D97-AF65-F5344CB8AC3E}">
        <p14:creationId xmlns:p14="http://schemas.microsoft.com/office/powerpoint/2010/main" val="3684463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93859" y="5432611"/>
            <a:ext cx="2330824" cy="646331"/>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Be sure to enter total </a:t>
            </a:r>
          </a:p>
          <a:p>
            <a:r>
              <a:rPr lang="en-US" b="1" i="1" dirty="0" smtClean="0">
                <a:solidFill>
                  <a:schemeClr val="accent6">
                    <a:lumMod val="75000"/>
                  </a:schemeClr>
                </a:solidFill>
              </a:rPr>
              <a:t>number of tabulators</a:t>
            </a:r>
            <a:endParaRPr lang="en-US" b="1" i="1" dirty="0">
              <a:solidFill>
                <a:schemeClr val="accent6">
                  <a:lumMod val="75000"/>
                </a:schemeClr>
              </a:solidFill>
            </a:endParaRPr>
          </a:p>
        </p:txBody>
      </p:sp>
      <p:sp>
        <p:nvSpPr>
          <p:cNvPr id="5" name="Right Arrow 4"/>
          <p:cNvSpPr/>
          <p:nvPr/>
        </p:nvSpPr>
        <p:spPr>
          <a:xfrm rot="11710291">
            <a:off x="6258783" y="5562505"/>
            <a:ext cx="409801" cy="14212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56929" y="1399269"/>
            <a:ext cx="3935507" cy="1477328"/>
          </a:xfrm>
          <a:prstGeom prst="rect">
            <a:avLst/>
          </a:prstGeom>
          <a:noFill/>
          <a:ln w="38100">
            <a:solidFill>
              <a:srgbClr val="FFC000"/>
            </a:solidFill>
            <a:prstDash val="sysDash"/>
          </a:ln>
        </p:spPr>
        <p:txBody>
          <a:bodyPr wrap="square" rtlCol="0">
            <a:spAutoFit/>
          </a:bodyPr>
          <a:lstStyle/>
          <a:p>
            <a:pPr algn="ctr"/>
            <a:r>
              <a:rPr lang="en-US" b="1" i="1" dirty="0" smtClean="0">
                <a:solidFill>
                  <a:schemeClr val="accent6">
                    <a:lumMod val="75000"/>
                  </a:schemeClr>
                </a:solidFill>
              </a:rPr>
              <a:t>Registrars enter data </a:t>
            </a:r>
            <a:r>
              <a:rPr lang="en-US" b="1" i="1" u="sng" dirty="0" smtClean="0">
                <a:solidFill>
                  <a:schemeClr val="accent6">
                    <a:lumMod val="75000"/>
                  </a:schemeClr>
                </a:solidFill>
              </a:rPr>
              <a:t>in January</a:t>
            </a:r>
            <a:r>
              <a:rPr lang="en-US" b="1" i="1" dirty="0" smtClean="0">
                <a:solidFill>
                  <a:schemeClr val="accent6">
                    <a:lumMod val="75000"/>
                  </a:schemeClr>
                </a:solidFill>
              </a:rPr>
              <a:t> for all voting districts and number of tabulators. Town Clerk uses this information for the ED626 report they file with SOTS in February of each year.</a:t>
            </a:r>
            <a:endParaRPr lang="en-US" b="1" i="1" dirty="0">
              <a:solidFill>
                <a:schemeClr val="accent6">
                  <a:lumMod val="75000"/>
                </a:schemeClr>
              </a:solidFill>
            </a:endParaRPr>
          </a:p>
        </p:txBody>
      </p:sp>
    </p:spTree>
    <p:extLst>
      <p:ext uri="{BB962C8B-B14F-4D97-AF65-F5344CB8AC3E}">
        <p14:creationId xmlns:p14="http://schemas.microsoft.com/office/powerpoint/2010/main" val="1816215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0165" y="379931"/>
            <a:ext cx="8005482" cy="5293757"/>
          </a:xfrm>
          <a:prstGeom prst="rect">
            <a:avLst/>
          </a:prstGeom>
          <a:noFill/>
          <a:ln w="19050">
            <a:solidFill>
              <a:srgbClr val="FFC000"/>
            </a:solidFill>
          </a:ln>
        </p:spPr>
        <p:txBody>
          <a:bodyPr wrap="square" rtlCol="0">
            <a:spAutoFit/>
          </a:bodyPr>
          <a:lstStyle/>
          <a:p>
            <a:pPr algn="ctr"/>
            <a:r>
              <a:rPr lang="en-US" sz="2600" b="1" i="1" dirty="0" smtClean="0">
                <a:solidFill>
                  <a:schemeClr val="accent6">
                    <a:lumMod val="75000"/>
                  </a:schemeClr>
                </a:solidFill>
              </a:rPr>
              <a:t>Manual of Procedures</a:t>
            </a:r>
          </a:p>
          <a:p>
            <a:pPr algn="ctr"/>
            <a:r>
              <a:rPr lang="en-US" sz="2600" b="1" i="1" dirty="0" smtClean="0">
                <a:solidFill>
                  <a:schemeClr val="accent6">
                    <a:lumMod val="75000"/>
                  </a:schemeClr>
                </a:solidFill>
              </a:rPr>
              <a:t>visit </a:t>
            </a:r>
            <a:r>
              <a:rPr lang="en-US" sz="2600" b="1" i="1" u="sng" dirty="0" smtClean="0">
                <a:solidFill>
                  <a:schemeClr val="accent6">
                    <a:lumMod val="75000"/>
                  </a:schemeClr>
                </a:solidFill>
              </a:rPr>
              <a:t>ROVAC.org</a:t>
            </a:r>
            <a:r>
              <a:rPr lang="en-US" sz="2600" b="1" i="1" dirty="0" smtClean="0">
                <a:solidFill>
                  <a:schemeClr val="accent6">
                    <a:lumMod val="75000"/>
                  </a:schemeClr>
                </a:solidFill>
              </a:rPr>
              <a:t>	</a:t>
            </a:r>
          </a:p>
          <a:p>
            <a:pPr algn="ctr"/>
            <a:endParaRPr lang="en-US" sz="2600" b="1" i="1" dirty="0" smtClean="0">
              <a:solidFill>
                <a:schemeClr val="accent6">
                  <a:lumMod val="75000"/>
                </a:schemeClr>
              </a:solidFill>
            </a:endParaRPr>
          </a:p>
          <a:p>
            <a:pPr algn="ctr"/>
            <a:r>
              <a:rPr lang="en-US" sz="2600" b="1" i="1" dirty="0" smtClean="0">
                <a:solidFill>
                  <a:schemeClr val="accent6">
                    <a:lumMod val="75000"/>
                  </a:schemeClr>
                </a:solidFill>
              </a:rPr>
              <a:t>** Step-By-Step Instructions **</a:t>
            </a:r>
            <a:endParaRPr lang="en-US" sz="2600" b="1" i="1" dirty="0">
              <a:solidFill>
                <a:schemeClr val="accent6">
                  <a:lumMod val="75000"/>
                </a:schemeClr>
              </a:solidFill>
            </a:endParaRPr>
          </a:p>
          <a:p>
            <a:pPr algn="ctr"/>
            <a:endParaRPr lang="en-US" sz="2600" b="1" i="1" dirty="0" smtClean="0">
              <a:solidFill>
                <a:schemeClr val="accent6">
                  <a:lumMod val="75000"/>
                </a:schemeClr>
              </a:solidFill>
            </a:endParaRPr>
          </a:p>
          <a:p>
            <a:r>
              <a:rPr lang="en-US" sz="2600" b="1" i="1" dirty="0">
                <a:solidFill>
                  <a:schemeClr val="accent6">
                    <a:lumMod val="75000"/>
                  </a:schemeClr>
                </a:solidFill>
              </a:rPr>
              <a:t> </a:t>
            </a:r>
            <a:r>
              <a:rPr lang="en-US" sz="2600" b="1" i="1" dirty="0" smtClean="0">
                <a:solidFill>
                  <a:schemeClr val="accent6">
                    <a:lumMod val="75000"/>
                  </a:schemeClr>
                </a:solidFill>
              </a:rPr>
              <a:t>      1) Quick Link On Left - Click on Handbook</a:t>
            </a:r>
          </a:p>
          <a:p>
            <a:r>
              <a:rPr lang="en-US" sz="2600" b="1" i="1" dirty="0">
                <a:solidFill>
                  <a:schemeClr val="accent6">
                    <a:lumMod val="75000"/>
                  </a:schemeClr>
                </a:solidFill>
              </a:rPr>
              <a:t> </a:t>
            </a:r>
            <a:r>
              <a:rPr lang="en-US" sz="2600" b="1" i="1" dirty="0" smtClean="0">
                <a:solidFill>
                  <a:schemeClr val="accent6">
                    <a:lumMod val="75000"/>
                  </a:schemeClr>
                </a:solidFill>
              </a:rPr>
              <a:t>      2) Click on Handbook January 2021</a:t>
            </a:r>
          </a:p>
          <a:p>
            <a:r>
              <a:rPr lang="en-US" sz="2600" b="1" i="1" dirty="0" smtClean="0">
                <a:solidFill>
                  <a:schemeClr val="accent6">
                    <a:lumMod val="75000"/>
                  </a:schemeClr>
                </a:solidFill>
              </a:rPr>
              <a:t>       3) Chapter 11 – EMS Election Management System</a:t>
            </a:r>
          </a:p>
          <a:p>
            <a:pPr algn="ctr"/>
            <a:r>
              <a:rPr lang="en-US" sz="2600" b="1" i="1" dirty="0" smtClean="0">
                <a:solidFill>
                  <a:schemeClr val="accent6">
                    <a:lumMod val="75000"/>
                  </a:schemeClr>
                </a:solidFill>
              </a:rPr>
              <a:t>- - - - - - - - - - - - - - -- - - - - - - - - - - - - - - - - - - - - - - - -</a:t>
            </a:r>
          </a:p>
          <a:p>
            <a:pPr algn="ctr"/>
            <a:r>
              <a:rPr lang="en-US" sz="2600" b="1" i="1" dirty="0" smtClean="0">
                <a:solidFill>
                  <a:schemeClr val="accent6">
                    <a:lumMod val="75000"/>
                  </a:schemeClr>
                </a:solidFill>
              </a:rPr>
              <a:t>Outlines data entry steps in greater detail!</a:t>
            </a:r>
          </a:p>
          <a:p>
            <a:pPr algn="ctr"/>
            <a:r>
              <a:rPr lang="en-US" sz="2600" b="1" i="1" dirty="0" smtClean="0">
                <a:solidFill>
                  <a:schemeClr val="accent6">
                    <a:lumMod val="75000"/>
                  </a:schemeClr>
                </a:solidFill>
              </a:rPr>
              <a:t>(note: be sure to follow Order of Initialization steps as shown earlier in this presentation, not the order shown in Handbook)</a:t>
            </a:r>
            <a:endParaRPr lang="en-US" sz="2600" b="1" i="1" dirty="0">
              <a:solidFill>
                <a:schemeClr val="accent6">
                  <a:lumMod val="75000"/>
                </a:schemeClr>
              </a:solidFill>
            </a:endParaRPr>
          </a:p>
        </p:txBody>
      </p:sp>
    </p:spTree>
    <p:extLst>
      <p:ext uri="{BB962C8B-B14F-4D97-AF65-F5344CB8AC3E}">
        <p14:creationId xmlns:p14="http://schemas.microsoft.com/office/powerpoint/2010/main" val="372645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503990">
            <a:off x="2528234" y="5496820"/>
            <a:ext cx="981810" cy="13812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44153" y="5261694"/>
            <a:ext cx="304800" cy="369332"/>
          </a:xfrm>
          <a:prstGeom prst="rect">
            <a:avLst/>
          </a:prstGeom>
          <a:noFill/>
          <a:ln w="25400">
            <a:solidFill>
              <a:srgbClr val="FFC000"/>
            </a:solidFill>
          </a:ln>
        </p:spPr>
        <p:txBody>
          <a:bodyPr wrap="square" rtlCol="0">
            <a:spAutoFit/>
          </a:bodyPr>
          <a:lstStyle/>
          <a:p>
            <a:r>
              <a:rPr lang="en-US" dirty="0" smtClean="0"/>
              <a:t>1</a:t>
            </a:r>
            <a:endParaRPr lang="en-US" dirty="0"/>
          </a:p>
        </p:txBody>
      </p:sp>
      <p:sp>
        <p:nvSpPr>
          <p:cNvPr id="6" name="Oval 5"/>
          <p:cNvSpPr/>
          <p:nvPr/>
        </p:nvSpPr>
        <p:spPr>
          <a:xfrm>
            <a:off x="3019139" y="519954"/>
            <a:ext cx="636494" cy="43030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44151" y="1278963"/>
            <a:ext cx="5069541" cy="369332"/>
          </a:xfrm>
          <a:prstGeom prst="rect">
            <a:avLst/>
          </a:prstGeom>
          <a:noFill/>
          <a:ln w="25400">
            <a:solidFill>
              <a:srgbClr val="FFC000"/>
            </a:solidFill>
          </a:ln>
        </p:spPr>
        <p:txBody>
          <a:bodyPr wrap="square" rtlCol="0">
            <a:spAutoFit/>
          </a:bodyPr>
          <a:lstStyle/>
          <a:p>
            <a:r>
              <a:rPr lang="en-US" dirty="0" smtClean="0"/>
              <a:t>Type </a:t>
            </a:r>
            <a:r>
              <a:rPr lang="en-US" b="1" u="sng" dirty="0" smtClean="0"/>
              <a:t>rovac.org</a:t>
            </a:r>
            <a:r>
              <a:rPr lang="en-US" dirty="0" smtClean="0"/>
              <a:t> </a:t>
            </a:r>
            <a:r>
              <a:rPr lang="en-US" dirty="0"/>
              <a:t> </a:t>
            </a:r>
            <a:r>
              <a:rPr lang="en-US" dirty="0" smtClean="0"/>
              <a:t>into your web browser and hit Enter</a:t>
            </a:r>
            <a:endParaRPr lang="en-US" dirty="0"/>
          </a:p>
        </p:txBody>
      </p:sp>
      <p:sp>
        <p:nvSpPr>
          <p:cNvPr id="8" name="Right Arrow 7"/>
          <p:cNvSpPr/>
          <p:nvPr/>
        </p:nvSpPr>
        <p:spPr>
          <a:xfrm rot="11857251">
            <a:off x="3731005" y="1037596"/>
            <a:ext cx="824618" cy="11935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173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503990">
            <a:off x="7431930" y="4836877"/>
            <a:ext cx="981810" cy="13812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19565" y="4647630"/>
            <a:ext cx="304800" cy="369332"/>
          </a:xfrm>
          <a:prstGeom prst="rect">
            <a:avLst/>
          </a:prstGeom>
          <a:noFill/>
          <a:ln w="25400">
            <a:solidFill>
              <a:srgbClr val="FFC000"/>
            </a:solidFill>
          </a:ln>
        </p:spPr>
        <p:txBody>
          <a:bodyPr wrap="square" rtlCol="0">
            <a:spAutoFit/>
          </a:bodyPr>
          <a:lstStyle/>
          <a:p>
            <a:r>
              <a:rPr lang="en-US" dirty="0"/>
              <a:t>2</a:t>
            </a:r>
          </a:p>
        </p:txBody>
      </p:sp>
    </p:spTree>
    <p:extLst>
      <p:ext uri="{BB962C8B-B14F-4D97-AF65-F5344CB8AC3E}">
        <p14:creationId xmlns:p14="http://schemas.microsoft.com/office/powerpoint/2010/main" val="3552105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427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745279" y="3128683"/>
            <a:ext cx="4502249" cy="195430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28212" y="2951673"/>
            <a:ext cx="3792070" cy="2308324"/>
          </a:xfrm>
          <a:prstGeom prst="rect">
            <a:avLst/>
          </a:prstGeom>
          <a:noFill/>
          <a:ln w="25400">
            <a:solidFill>
              <a:srgbClr val="FFC000"/>
            </a:solidFill>
          </a:ln>
        </p:spPr>
        <p:txBody>
          <a:bodyPr wrap="square" rtlCol="0">
            <a:spAutoFit/>
          </a:bodyPr>
          <a:lstStyle/>
          <a:p>
            <a:pPr algn="ctr"/>
            <a:r>
              <a:rPr lang="en-US" b="1" dirty="0" smtClean="0">
                <a:solidFill>
                  <a:srgbClr val="7030A0"/>
                </a:solidFill>
              </a:rPr>
              <a:t>Many thanks to these current Registrars (and others past not listed) who, over the better part of two decades, have persistently devoted their time and talent to develop this “how-to” roadmap for the benefit of our members and profession.</a:t>
            </a:r>
          </a:p>
          <a:p>
            <a:pPr algn="ctr"/>
            <a:r>
              <a:rPr lang="en-US" b="1" dirty="0" smtClean="0">
                <a:solidFill>
                  <a:srgbClr val="7030A0"/>
                </a:solidFill>
              </a:rPr>
              <a:t>Well Done!</a:t>
            </a:r>
            <a:endParaRPr lang="en-US" b="1" dirty="0">
              <a:solidFill>
                <a:srgbClr val="7030A0"/>
              </a:solidFill>
            </a:endParaRPr>
          </a:p>
        </p:txBody>
      </p:sp>
    </p:spTree>
    <p:extLst>
      <p:ext uri="{BB962C8B-B14F-4D97-AF65-F5344CB8AC3E}">
        <p14:creationId xmlns:p14="http://schemas.microsoft.com/office/powerpoint/2010/main" val="141676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82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82353" y="1990165"/>
            <a:ext cx="1541929"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Fill in all info</a:t>
            </a:r>
            <a:endParaRPr lang="en-US" b="1" i="1" dirty="0">
              <a:solidFill>
                <a:schemeClr val="accent6">
                  <a:lumMod val="75000"/>
                </a:schemeClr>
              </a:solidFill>
            </a:endParaRPr>
          </a:p>
        </p:txBody>
      </p:sp>
      <p:sp>
        <p:nvSpPr>
          <p:cNvPr id="9" name="Right Arrow 8"/>
          <p:cNvSpPr/>
          <p:nvPr/>
        </p:nvSpPr>
        <p:spPr>
          <a:xfrm rot="4301485">
            <a:off x="5217104" y="5171589"/>
            <a:ext cx="764914" cy="14690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38114" y="4401639"/>
            <a:ext cx="690284" cy="369332"/>
          </a:xfrm>
          <a:prstGeom prst="rect">
            <a:avLst/>
          </a:prstGeom>
          <a:noFill/>
          <a:ln w="19050">
            <a:solidFill>
              <a:srgbClr val="FFC000"/>
            </a:solidFill>
          </a:ln>
        </p:spPr>
        <p:txBody>
          <a:bodyPr wrap="square" rtlCol="0">
            <a:spAutoFit/>
          </a:bodyPr>
          <a:lstStyle/>
          <a:p>
            <a:r>
              <a:rPr lang="en-US" b="1" i="1" dirty="0" smtClean="0">
                <a:solidFill>
                  <a:schemeClr val="accent6">
                    <a:lumMod val="75000"/>
                  </a:schemeClr>
                </a:solidFill>
              </a:rPr>
              <a:t> then</a:t>
            </a:r>
            <a:endParaRPr lang="en-US" b="1" i="1" dirty="0">
              <a:solidFill>
                <a:schemeClr val="accent6">
                  <a:lumMod val="75000"/>
                </a:schemeClr>
              </a:solidFill>
            </a:endParaRPr>
          </a:p>
        </p:txBody>
      </p:sp>
    </p:spTree>
    <p:extLst>
      <p:ext uri="{BB962C8B-B14F-4D97-AF65-F5344CB8AC3E}">
        <p14:creationId xmlns:p14="http://schemas.microsoft.com/office/powerpoint/2010/main" val="2725627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0142" y="88027"/>
            <a:ext cx="6804209" cy="670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696409" y="618561"/>
            <a:ext cx="934298" cy="27790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4093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317" y="71714"/>
            <a:ext cx="6813176" cy="671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4024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459" y="98611"/>
            <a:ext cx="6840069" cy="666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7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247" y="116056"/>
            <a:ext cx="6793487" cy="66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999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176" y="80682"/>
            <a:ext cx="6768353" cy="668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380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212" y="0"/>
            <a:ext cx="6795247" cy="670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7444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61713" y="3827898"/>
            <a:ext cx="2634287"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Select User Role</a:t>
            </a:r>
            <a:endParaRPr lang="en-US" b="1" i="1" dirty="0">
              <a:solidFill>
                <a:schemeClr val="accent6">
                  <a:lumMod val="75000"/>
                </a:schemeClr>
              </a:solidFill>
            </a:endParaRPr>
          </a:p>
        </p:txBody>
      </p:sp>
      <p:sp>
        <p:nvSpPr>
          <p:cNvPr id="5" name="Right Arrow 4"/>
          <p:cNvSpPr/>
          <p:nvPr/>
        </p:nvSpPr>
        <p:spPr>
          <a:xfrm rot="19687128">
            <a:off x="6121091" y="3197556"/>
            <a:ext cx="2190996" cy="19865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17003" y="4197230"/>
            <a:ext cx="5538854" cy="923330"/>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a:t>
            </a:r>
            <a:r>
              <a:rPr lang="en-US" b="1" i="1" dirty="0" smtClean="0">
                <a:solidFill>
                  <a:srgbClr val="7030A0"/>
                </a:solidFill>
              </a:rPr>
              <a:t>IMPORTANT!</a:t>
            </a:r>
          </a:p>
          <a:p>
            <a:pPr algn="ctr"/>
            <a:r>
              <a:rPr lang="en-US" b="1" i="1" dirty="0" smtClean="0">
                <a:solidFill>
                  <a:srgbClr val="7030A0"/>
                </a:solidFill>
              </a:rPr>
              <a:t>Head Moderator should </a:t>
            </a:r>
            <a:r>
              <a:rPr lang="en-US" b="1" i="1" u="sng" dirty="0" smtClean="0">
                <a:solidFill>
                  <a:srgbClr val="7030A0"/>
                </a:solidFill>
              </a:rPr>
              <a:t>NOT</a:t>
            </a:r>
            <a:r>
              <a:rPr lang="en-US" b="1" i="1" dirty="0" smtClean="0">
                <a:solidFill>
                  <a:srgbClr val="7030A0"/>
                </a:solidFill>
              </a:rPr>
              <a:t> login until ready to enter election results as Election begins immediately!</a:t>
            </a:r>
            <a:endParaRPr lang="en-US" b="1" i="1" dirty="0">
              <a:solidFill>
                <a:srgbClr val="7030A0"/>
              </a:solidFill>
            </a:endParaRPr>
          </a:p>
        </p:txBody>
      </p:sp>
    </p:spTree>
    <p:extLst>
      <p:ext uri="{BB962C8B-B14F-4D97-AF65-F5344CB8AC3E}">
        <p14:creationId xmlns:p14="http://schemas.microsoft.com/office/powerpoint/2010/main" val="125692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040472" y="2505670"/>
            <a:ext cx="1299882" cy="923330"/>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For Registrar logins</a:t>
            </a:r>
            <a:endParaRPr lang="en-US" b="1" i="1" dirty="0">
              <a:solidFill>
                <a:schemeClr val="accent6">
                  <a:lumMod val="75000"/>
                </a:schemeClr>
              </a:solidFill>
            </a:endParaRPr>
          </a:p>
        </p:txBody>
      </p:sp>
      <p:sp>
        <p:nvSpPr>
          <p:cNvPr id="10" name="Right Arrow 9"/>
          <p:cNvSpPr/>
          <p:nvPr/>
        </p:nvSpPr>
        <p:spPr>
          <a:xfrm rot="10800000">
            <a:off x="10165976" y="2209799"/>
            <a:ext cx="753035" cy="22860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058400" y="3823482"/>
            <a:ext cx="1299882" cy="1754326"/>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Passwords for all Selected Roles expire after  90 days</a:t>
            </a:r>
            <a:endParaRPr lang="en-US" b="1" i="1" dirty="0">
              <a:solidFill>
                <a:schemeClr val="accent6">
                  <a:lumMod val="75000"/>
                </a:schemeClr>
              </a:solidFill>
            </a:endParaRPr>
          </a:p>
        </p:txBody>
      </p:sp>
    </p:spTree>
    <p:extLst>
      <p:ext uri="{BB962C8B-B14F-4D97-AF65-F5344CB8AC3E}">
        <p14:creationId xmlns:p14="http://schemas.microsoft.com/office/powerpoint/2010/main" val="3101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525436" y="806824"/>
            <a:ext cx="2366682" cy="112955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23530" y="1654022"/>
            <a:ext cx="1801905" cy="369332"/>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Registrar login</a:t>
            </a:r>
            <a:endParaRPr lang="en-US" b="1" i="1" dirty="0">
              <a:solidFill>
                <a:schemeClr val="accent6">
                  <a:lumMod val="75000"/>
                </a:schemeClr>
              </a:solidFill>
            </a:endParaRPr>
          </a:p>
        </p:txBody>
      </p:sp>
    </p:spTree>
    <p:extLst>
      <p:ext uri="{BB962C8B-B14F-4D97-AF65-F5344CB8AC3E}">
        <p14:creationId xmlns:p14="http://schemas.microsoft.com/office/powerpoint/2010/main" val="332136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5250"/>
            <a:ext cx="106680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9112059">
            <a:off x="4417407" y="1861867"/>
            <a:ext cx="990266" cy="1897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24635" y="1577692"/>
            <a:ext cx="2354063" cy="923330"/>
          </a:xfrm>
          <a:prstGeom prst="rect">
            <a:avLst/>
          </a:prstGeom>
          <a:noFill/>
          <a:ln w="19050">
            <a:solidFill>
              <a:srgbClr val="FFC000"/>
            </a:solidFill>
          </a:ln>
        </p:spPr>
        <p:txBody>
          <a:bodyPr wrap="square" rtlCol="0">
            <a:spAutoFit/>
          </a:bodyPr>
          <a:lstStyle/>
          <a:p>
            <a:pPr algn="ctr"/>
            <a:r>
              <a:rPr lang="en-US" b="1" i="1" dirty="0" smtClean="0">
                <a:solidFill>
                  <a:schemeClr val="accent6">
                    <a:lumMod val="75000"/>
                  </a:schemeClr>
                </a:solidFill>
              </a:rPr>
              <a:t> Click on Maintenance and select task  from drop-down box </a:t>
            </a:r>
            <a:endParaRPr lang="en-US" b="1" i="1" dirty="0">
              <a:solidFill>
                <a:schemeClr val="accent6">
                  <a:lumMod val="75000"/>
                </a:schemeClr>
              </a:solidFill>
            </a:endParaRPr>
          </a:p>
        </p:txBody>
      </p:sp>
    </p:spTree>
    <p:extLst>
      <p:ext uri="{BB962C8B-B14F-4D97-AF65-F5344CB8AC3E}">
        <p14:creationId xmlns:p14="http://schemas.microsoft.com/office/powerpoint/2010/main" val="24012402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741</Words>
  <Application>Microsoft Office PowerPoint</Application>
  <PresentationFormat>Custom</PresentationFormat>
  <Paragraphs>139</Paragraphs>
  <Slides>55</Slides>
  <Notes>0</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1_Office Theme</vt:lpstr>
      <vt:lpstr>2_Office Theme</vt:lpstr>
      <vt:lpstr>NEW REGISTRAR DAY FEBRUARY 6, 2021   ELECTION MANAGEMENT SYSTEM [ EMS ]  </vt:lpstr>
      <vt:lpstr>IMPORTANT!!   * Must Use Internet Explorer browser  * Head Moderator should NOT login until just before election ends at 8:00 pm! The election reporting begins once Head Moderator logs in and all Maintenance information outlined in this presentation must be populated beforehand!  * EMS report MUST be submitted to the Secretary of the State’s office by midnight!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ORDER OF INITIALIZING             Under Maintenance Tab:        *  Add / Maintain Polling Places (6 – 8 weeks prior to primary or election)       *  Assign Polling Places (6 weeks prior to primary or election)       *  Certification of Ballot Order (6 weeks prior to primary or election)            a. One ROV enters data and certifies            b. Other ROV goes to Dashboard      Maintain     Ballot Order     View     Certify            c. Town Clerk certifies ballot order (final step)            d. Review Affidavit of Absentee Ballot       *  Add Head Moderator and other EMS users (4 weeks prior to primary or election)     [note: Head Moderator will use separate EMS login to enter all election results!] </vt:lpstr>
      <vt:lpstr>      ORDER OF INITIALIZING (continued)          *  Maintain Inventory (4 weeks prior to primary or election)       *  Add / View Candidates (under Candidates Tab; 3 weeks prior to primary or election)       *  Tally Sheets (under Reports Tab; 4 – 7 days prior to primary or election)       *  Reports (under Reports Tab – select / review when all data entry is complete)                - - - - - - - - - - - - - - - - - - - - - - - - - - - - - - - - - - - - - - - - - - - - - - - - - - - - - - - - - - - - - - - - - - - - - - - - - - - - - - - - - - - - - - - - - - - - - - - - - - - - - - - - - - - - - - - - - - - - -           Other Procedures       + Head Moderator (login only when ready to begin entering results!)       + Notification of Number of Electors and Number of Polling Places          (Registrars need to fill this out in January. Town Clerks need this information                          to file ED626 report to SOTS in February)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Demonstrator’s Duties</dc:title>
  <dc:creator>steven strumskas</dc:creator>
  <cp:lastModifiedBy>Peter Gostin</cp:lastModifiedBy>
  <cp:revision>122</cp:revision>
  <cp:lastPrinted>2021-01-22T16:22:28Z</cp:lastPrinted>
  <dcterms:created xsi:type="dcterms:W3CDTF">2016-10-07T03:21:40Z</dcterms:created>
  <dcterms:modified xsi:type="dcterms:W3CDTF">2021-02-05T20:03:32Z</dcterms:modified>
</cp:coreProperties>
</file>