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71" r:id="rId8"/>
    <p:sldId id="265" r:id="rId9"/>
    <p:sldId id="272" r:id="rId10"/>
    <p:sldId id="273" r:id="rId11"/>
    <p:sldId id="263" r:id="rId12"/>
    <p:sldId id="274" r:id="rId13"/>
    <p:sldId id="275" r:id="rId14"/>
    <p:sldId id="267" r:id="rId15"/>
    <p:sldId id="276" r:id="rId16"/>
    <p:sldId id="279" r:id="rId17"/>
    <p:sldId id="268" r:id="rId18"/>
    <p:sldId id="280" r:id="rId19"/>
    <p:sldId id="282" r:id="rId20"/>
    <p:sldId id="269" r:id="rId21"/>
    <p:sldId id="283" r:id="rId22"/>
    <p:sldId id="285" r:id="rId23"/>
    <p:sldId id="286" r:id="rId24"/>
    <p:sldId id="266" r:id="rId25"/>
    <p:sldId id="284" r:id="rId26"/>
    <p:sldId id="270" r:id="rId27"/>
    <p:sldId id="281" r:id="rId28"/>
    <p:sldId id="277" r:id="rId29"/>
    <p:sldId id="278" r:id="rId30"/>
    <p:sldId id="26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35"/>
    <p:restoredTop sz="94643"/>
  </p:normalViewPr>
  <p:slideViewPr>
    <p:cSldViewPr snapToGrid="0" snapToObjects="1">
      <p:cViewPr varScale="1">
        <p:scale>
          <a:sx n="90" d="100"/>
          <a:sy n="90" d="100"/>
        </p:scale>
        <p:origin x="216" y="8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1C6CE9-0C90-0F43-B48A-3162167FA06C}"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846930886"/>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C6CE9-0C90-0F43-B48A-3162167FA06C}"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1476153275"/>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C6CE9-0C90-0F43-B48A-3162167FA06C}"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213975407"/>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C6CE9-0C90-0F43-B48A-3162167FA06C}"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350322227"/>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1C6CE9-0C90-0F43-B48A-3162167FA06C}" type="datetimeFigureOut">
              <a:rPr lang="en-US" smtClean="0"/>
              <a:t>12/8/15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841148365"/>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1C6CE9-0C90-0F43-B48A-3162167FA06C}" type="datetimeFigureOut">
              <a:rPr lang="en-US" smtClean="0"/>
              <a:t>12/8/15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1960709859"/>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1C6CE9-0C90-0F43-B48A-3162167FA06C}" type="datetimeFigureOut">
              <a:rPr lang="en-US" smtClean="0"/>
              <a:t>12/8/15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1760281936"/>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1C6CE9-0C90-0F43-B48A-3162167FA06C}" type="datetimeFigureOut">
              <a:rPr lang="en-US" smtClean="0"/>
              <a:t>12/8/15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771151432"/>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C6CE9-0C90-0F43-B48A-3162167FA06C}" type="datetimeFigureOut">
              <a:rPr lang="en-US" smtClean="0"/>
              <a:t>12/8/15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1186452551"/>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1C6CE9-0C90-0F43-B48A-3162167FA06C}" type="datetimeFigureOut">
              <a:rPr lang="en-US" smtClean="0"/>
              <a:t>12/8/15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1244316437"/>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1C6CE9-0C90-0F43-B48A-3162167FA06C}" type="datetimeFigureOut">
              <a:rPr lang="en-US" smtClean="0"/>
              <a:t>12/8/15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CE40D-E0BF-194F-BBAD-783C82D1DD23}" type="slidenum">
              <a:rPr lang="en-US" smtClean="0"/>
              <a:t>‹#›</a:t>
            </a:fld>
            <a:endParaRPr lang="en-US"/>
          </a:p>
        </p:txBody>
      </p:sp>
    </p:spTree>
    <p:extLst>
      <p:ext uri="{BB962C8B-B14F-4D97-AF65-F5344CB8AC3E}">
        <p14:creationId xmlns:p14="http://schemas.microsoft.com/office/powerpoint/2010/main" val="971899228"/>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C6CE9-0C90-0F43-B48A-3162167FA06C}" type="datetimeFigureOut">
              <a:rPr lang="en-US" smtClean="0"/>
              <a:t>12/8/15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CE40D-E0BF-194F-BBAD-783C82D1DD23}" type="slidenum">
              <a:rPr lang="en-US" smtClean="0"/>
              <a:t>‹#›</a:t>
            </a:fld>
            <a:endParaRPr lang="en-US"/>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charset="0"/>
                <a:ea typeface="Times New Roman" charset="0"/>
                <a:cs typeface="Times New Roman" charset="0"/>
              </a:rPr>
              <a:t>Poll Worker Appreciation Day</a:t>
            </a:r>
            <a:endParaRPr lang="en-US" dirty="0">
              <a:latin typeface="Times New Roman" charset="0"/>
              <a:ea typeface="Times New Roman" charset="0"/>
              <a:cs typeface="Times New Roman" charset="0"/>
            </a:endParaRPr>
          </a:p>
        </p:txBody>
      </p:sp>
      <p:sp>
        <p:nvSpPr>
          <p:cNvPr id="3" name="Subtitle 2"/>
          <p:cNvSpPr>
            <a:spLocks noGrp="1"/>
          </p:cNvSpPr>
          <p:nvPr>
            <p:ph type="subTitle" idx="1"/>
          </p:nvPr>
        </p:nvSpPr>
        <p:spPr/>
        <p:txBody>
          <a:bodyPr/>
          <a:lstStyle/>
          <a:p>
            <a:r>
              <a:rPr lang="en-US" dirty="0" smtClean="0">
                <a:latin typeface="Times New Roman" charset="0"/>
                <a:ea typeface="Times New Roman" charset="0"/>
                <a:cs typeface="Times New Roman" charset="0"/>
              </a:rPr>
              <a:t>December 10, 2015</a:t>
            </a:r>
            <a:endParaRPr lang="en-US"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681692777"/>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a:t>
            </a:r>
            <a:r>
              <a:rPr lang="en-US" sz="3600" dirty="0" smtClean="0">
                <a:latin typeface="Times New Roman" charset="0"/>
                <a:ea typeface="Times New Roman" charset="0"/>
                <a:cs typeface="Times New Roman" charset="0"/>
              </a:rPr>
              <a:t>Our </a:t>
            </a:r>
            <a:r>
              <a:rPr lang="en-US" sz="3600" dirty="0">
                <a:latin typeface="Times New Roman" charset="0"/>
                <a:ea typeface="Times New Roman" charset="0"/>
                <a:cs typeface="Times New Roman" charset="0"/>
              </a:rPr>
              <a:t>fearless leader--</a:t>
            </a:r>
            <a:r>
              <a:rPr lang="en-US" sz="3600" dirty="0">
                <a:solidFill>
                  <a:schemeClr val="accent6"/>
                </a:solidFill>
                <a:latin typeface="Times New Roman" charset="0"/>
                <a:ea typeface="Times New Roman" charset="0"/>
                <a:cs typeface="Times New Roman" charset="0"/>
              </a:rPr>
              <a:t>Rick Brooks</a:t>
            </a:r>
            <a:r>
              <a:rPr lang="en-US" sz="3600" dirty="0">
                <a:latin typeface="Times New Roman" charset="0"/>
                <a:ea typeface="Times New Roman" charset="0"/>
                <a:cs typeface="Times New Roman" charset="0"/>
              </a:rPr>
              <a:t>. Unflappable, courteous and kind to all: voters with problems and workers alike. He took voters in order and helped them without stress. I believe everyone left feeling good about their experience</a:t>
            </a:r>
            <a:r>
              <a:rPr lang="en-US" sz="3600" dirty="0" smtClean="0">
                <a:latin typeface="Times New Roman" charset="0"/>
                <a:ea typeface="Times New Roman" charset="0"/>
                <a:cs typeface="Times New Roman" charset="0"/>
              </a:rPr>
              <a:t>.”</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a:t>
            </a:r>
            <a:r>
              <a:rPr lang="en-US" sz="3600" dirty="0" smtClean="0">
                <a:solidFill>
                  <a:schemeClr val="accent6"/>
                </a:solidFill>
                <a:latin typeface="Times New Roman" charset="0"/>
                <a:ea typeface="Times New Roman" charset="0"/>
                <a:cs typeface="Times New Roman" charset="0"/>
              </a:rPr>
              <a:t>Rick</a:t>
            </a:r>
            <a:r>
              <a:rPr lang="en-US" sz="3600" dirty="0" smtClean="0">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was terrific as organizer and prompt problem-solver</a:t>
            </a:r>
            <a:r>
              <a:rPr lang="en-US" sz="3600" dirty="0" smtClean="0">
                <a:latin typeface="Times New Roman" charset="0"/>
                <a:ea typeface="Times New Roman" charset="0"/>
                <a:cs typeface="Times New Roman" charset="0"/>
              </a:rPr>
              <a:t>.”</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671735990"/>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smtClean="0">
                <a:solidFill>
                  <a:schemeClr val="accent6"/>
                </a:solidFill>
                <a:latin typeface="Times New Roman" charset="0"/>
                <a:ea typeface="Times New Roman" charset="0"/>
                <a:cs typeface="Times New Roman" charset="0"/>
              </a:rPr>
              <a:t>Hmmm...</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“I think we should have cocktails at 6:30 with snacks too!”</a:t>
            </a: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Suggestion From 2015 Poll Worker Survey</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828388027"/>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a:t>
            </a:r>
            <a:r>
              <a:rPr lang="en-US" sz="3600" dirty="0">
                <a:latin typeface="Times New Roman" charset="0"/>
                <a:ea typeface="Times New Roman" charset="0"/>
                <a:cs typeface="Times New Roman" charset="0"/>
              </a:rPr>
              <a:t>I was delighted to work alongside </a:t>
            </a:r>
            <a:r>
              <a:rPr lang="en-US" sz="3600" dirty="0">
                <a:solidFill>
                  <a:schemeClr val="accent6"/>
                </a:solidFill>
                <a:latin typeface="Times New Roman" charset="0"/>
                <a:ea typeface="Times New Roman" charset="0"/>
                <a:cs typeface="Times New Roman" charset="0"/>
              </a:rPr>
              <a:t>Pamela </a:t>
            </a:r>
            <a:r>
              <a:rPr lang="en-US" sz="3600" dirty="0" err="1">
                <a:solidFill>
                  <a:schemeClr val="accent6"/>
                </a:solidFill>
                <a:latin typeface="Times New Roman" charset="0"/>
                <a:ea typeface="Times New Roman" charset="0"/>
                <a:cs typeface="Times New Roman" charset="0"/>
              </a:rPr>
              <a:t>Francefort</a:t>
            </a:r>
            <a:r>
              <a:rPr lang="en-US" sz="3600" dirty="0">
                <a:latin typeface="Times New Roman" charset="0"/>
                <a:ea typeface="Times New Roman" charset="0"/>
                <a:cs typeface="Times New Roman" charset="0"/>
              </a:rPr>
              <a:t>.  She combines the best of an experienced poll worker -- very capable and very pleasant.</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She gets extra points for telling her co-workers at the table to get reasonably comfortable chairs from the principal's office</a:t>
            </a:r>
            <a:r>
              <a:rPr lang="en-US" sz="3600" dirty="0" smtClean="0">
                <a:latin typeface="Times New Roman" charset="0"/>
                <a:ea typeface="Times New Roman" charset="0"/>
                <a:cs typeface="Times New Roman" charset="0"/>
              </a:rPr>
              <a:t>!”</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267889618"/>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smtClean="0">
                <a:latin typeface="Times New Roman" charset="0"/>
                <a:ea typeface="Times New Roman" charset="0"/>
                <a:cs typeface="Times New Roman" charset="0"/>
              </a:rPr>
              <a:t>Assistant Registrars </a:t>
            </a:r>
            <a:r>
              <a:rPr lang="en-US" sz="3600" dirty="0" smtClean="0">
                <a:solidFill>
                  <a:schemeClr val="accent6"/>
                </a:solidFill>
                <a:latin typeface="Times New Roman" charset="0"/>
                <a:ea typeface="Times New Roman" charset="0"/>
                <a:cs typeface="Times New Roman" charset="0"/>
              </a:rPr>
              <a:t>Tina </a:t>
            </a:r>
            <a:r>
              <a:rPr lang="en-US" sz="3600" dirty="0" err="1" smtClean="0">
                <a:solidFill>
                  <a:schemeClr val="accent6"/>
                </a:solidFill>
                <a:latin typeface="Times New Roman" charset="0"/>
                <a:ea typeface="Times New Roman" charset="0"/>
                <a:cs typeface="Times New Roman" charset="0"/>
              </a:rPr>
              <a:t>Corlett</a:t>
            </a:r>
            <a:r>
              <a:rPr lang="en-US" sz="3600" dirty="0" smtClean="0">
                <a:latin typeface="Times New Roman" charset="0"/>
                <a:ea typeface="Times New Roman" charset="0"/>
                <a:cs typeface="Times New Roman" charset="0"/>
              </a:rPr>
              <a:t> and </a:t>
            </a:r>
            <a:r>
              <a:rPr lang="en-US" sz="3600" dirty="0" smtClean="0">
                <a:solidFill>
                  <a:schemeClr val="accent6"/>
                </a:solidFill>
                <a:latin typeface="Times New Roman" charset="0"/>
                <a:ea typeface="Times New Roman" charset="0"/>
                <a:cs typeface="Times New Roman" charset="0"/>
              </a:rPr>
              <a:t>Mary McLaughlin </a:t>
            </a:r>
            <a:r>
              <a:rPr lang="en-US" sz="3600" dirty="0" smtClean="0">
                <a:latin typeface="Times New Roman" charset="0"/>
                <a:ea typeface="Times New Roman" charset="0"/>
                <a:cs typeface="Times New Roman" charset="0"/>
              </a:rPr>
              <a:t>did an excellent supportive role with voters and other team members.”</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951426815"/>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a:solidFill>
                  <a:schemeClr val="accent6"/>
                </a:solidFill>
                <a:latin typeface="Times New Roman" charset="0"/>
                <a:ea typeface="Times New Roman" charset="0"/>
                <a:cs typeface="Times New Roman" charset="0"/>
              </a:rPr>
              <a:t>D</a:t>
            </a:r>
            <a:r>
              <a:rPr lang="en-US" sz="3600" dirty="0" smtClean="0">
                <a:solidFill>
                  <a:schemeClr val="accent6"/>
                </a:solidFill>
                <a:latin typeface="Times New Roman" charset="0"/>
                <a:ea typeface="Times New Roman" charset="0"/>
                <a:cs typeface="Times New Roman" charset="0"/>
              </a:rPr>
              <a:t>id you know?</a:t>
            </a:r>
            <a:br>
              <a:rPr lang="en-US" sz="3600" dirty="0" smtClean="0">
                <a:solidFill>
                  <a:schemeClr val="accent6"/>
                </a:solidFill>
                <a:latin typeface="Times New Roman" charset="0"/>
                <a:ea typeface="Times New Roman" charset="0"/>
                <a:cs typeface="Times New Roman" charset="0"/>
              </a:rPr>
            </a:br>
            <a:r>
              <a:rPr lang="en-US" sz="3600" dirty="0">
                <a:solidFill>
                  <a:schemeClr val="accent6"/>
                </a:solidFill>
                <a:latin typeface="Times New Roman" charset="0"/>
                <a:ea typeface="Times New Roman" charset="0"/>
                <a:cs typeface="Times New Roman" charset="0"/>
              </a:rPr>
              <a:t/>
            </a:r>
            <a:br>
              <a:rPr lang="en-US" sz="3600" dirty="0">
                <a:solidFill>
                  <a:schemeClr val="accent6"/>
                </a:solidFill>
                <a:latin typeface="Times New Roman" charset="0"/>
                <a:ea typeface="Times New Roman" charset="0"/>
                <a:cs typeface="Times New Roman" charset="0"/>
              </a:rPr>
            </a:br>
            <a:r>
              <a:rPr lang="en-US" sz="3600" dirty="0">
                <a:latin typeface="Times New Roman" charset="0"/>
                <a:ea typeface="Times New Roman" charset="0"/>
                <a:cs typeface="Times New Roman" charset="0"/>
              </a:rPr>
              <a:t>Real-time updates on voter turnout are available online for Greenwich elections since 2014?  Visit </a:t>
            </a:r>
            <a:r>
              <a:rPr lang="en-US" sz="3600" dirty="0" err="1">
                <a:solidFill>
                  <a:schemeClr val="accent6"/>
                </a:solidFill>
                <a:latin typeface="Times New Roman" charset="0"/>
                <a:ea typeface="Times New Roman" charset="0"/>
                <a:cs typeface="Times New Roman" charset="0"/>
              </a:rPr>
              <a:t>greenwichct.org</a:t>
            </a:r>
            <a:r>
              <a:rPr lang="en-US" sz="3600" dirty="0">
                <a:solidFill>
                  <a:schemeClr val="accent6"/>
                </a:solidFill>
                <a:latin typeface="Times New Roman" charset="0"/>
                <a:ea typeface="Times New Roman" charset="0"/>
                <a:cs typeface="Times New Roman" charset="0"/>
              </a:rPr>
              <a:t>/vote</a:t>
            </a:r>
            <a:r>
              <a:rPr lang="en-US" sz="3600" dirty="0">
                <a:latin typeface="Times New Roman" charset="0"/>
                <a:ea typeface="Times New Roman" charset="0"/>
                <a:cs typeface="Times New Roman" charset="0"/>
              </a:rPr>
              <a:t> on election day to see our “turnout widget</a:t>
            </a:r>
            <a:r>
              <a:rPr lang="en-US" sz="3600" dirty="0" smtClean="0">
                <a:latin typeface="Times New Roman" charset="0"/>
                <a:ea typeface="Times New Roman" charset="0"/>
                <a:cs typeface="Times New Roman" charset="0"/>
              </a:rPr>
              <a:t>”.</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54290596"/>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“Thanks to </a:t>
            </a:r>
            <a:r>
              <a:rPr lang="en-US" sz="3600" dirty="0" smtClean="0">
                <a:solidFill>
                  <a:schemeClr val="accent6"/>
                </a:solidFill>
                <a:latin typeface="Times New Roman" charset="0"/>
                <a:ea typeface="Times New Roman" charset="0"/>
                <a:cs typeface="Times New Roman" charset="0"/>
              </a:rPr>
              <a:t>John </a:t>
            </a:r>
            <a:r>
              <a:rPr lang="en-US" sz="3600" dirty="0">
                <a:solidFill>
                  <a:schemeClr val="accent6"/>
                </a:solidFill>
                <a:latin typeface="Times New Roman" charset="0"/>
                <a:ea typeface="Times New Roman" charset="0"/>
                <a:cs typeface="Times New Roman" charset="0"/>
              </a:rPr>
              <a:t>&amp; Nancy Harris </a:t>
            </a:r>
            <a:r>
              <a:rPr lang="en-US" sz="3600" dirty="0">
                <a:latin typeface="Times New Roman" charset="0"/>
                <a:ea typeface="Times New Roman" charset="0"/>
                <a:cs typeface="Times New Roman" charset="0"/>
              </a:rPr>
              <a:t>for their dedication and hard work</a:t>
            </a:r>
            <a:r>
              <a:rPr lang="en-US" sz="3600" dirty="0" smtClean="0">
                <a:latin typeface="Times New Roman" charset="0"/>
                <a:ea typeface="Times New Roman" charset="0"/>
                <a:cs typeface="Times New Roman" charset="0"/>
              </a:rPr>
              <a:t>.”</a:t>
            </a: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449228398"/>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smtClean="0">
                <a:solidFill>
                  <a:schemeClr val="accent6"/>
                </a:solidFill>
                <a:latin typeface="Times New Roman" charset="0"/>
                <a:ea typeface="Times New Roman" charset="0"/>
                <a:cs typeface="Times New Roman" charset="0"/>
              </a:rPr>
              <a:t>Irene Friedman</a:t>
            </a:r>
            <a:r>
              <a:rPr lang="en-US" sz="3600" dirty="0" smtClean="0">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is exceptional.  We had a perfect book and it is  due to her watching me and </a:t>
            </a:r>
            <a:r>
              <a:rPr lang="en-US" sz="3600" dirty="0" smtClean="0">
                <a:latin typeface="Times New Roman" charset="0"/>
                <a:ea typeface="Times New Roman" charset="0"/>
                <a:cs typeface="Times New Roman" charset="0"/>
              </a:rPr>
              <a:t>me </a:t>
            </a:r>
            <a:r>
              <a:rPr lang="en-US" sz="3600" dirty="0">
                <a:latin typeface="Times New Roman" charset="0"/>
                <a:ea typeface="Times New Roman" charset="0"/>
                <a:cs typeface="Times New Roman" charset="0"/>
              </a:rPr>
              <a:t>watching </a:t>
            </a:r>
            <a:r>
              <a:rPr lang="en-US" sz="3600" dirty="0" smtClean="0">
                <a:latin typeface="Times New Roman" charset="0"/>
                <a:ea typeface="Times New Roman" charset="0"/>
                <a:cs typeface="Times New Roman" charset="0"/>
              </a:rPr>
              <a:t>her.”</a:t>
            </a: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76994985"/>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a:solidFill>
                  <a:schemeClr val="accent6"/>
                </a:solidFill>
                <a:latin typeface="Times New Roman" charset="0"/>
                <a:ea typeface="Times New Roman" charset="0"/>
                <a:cs typeface="Times New Roman" charset="0"/>
              </a:rPr>
              <a:t>D</a:t>
            </a:r>
            <a:r>
              <a:rPr lang="en-US" sz="3600" dirty="0" smtClean="0">
                <a:solidFill>
                  <a:schemeClr val="accent6"/>
                </a:solidFill>
                <a:latin typeface="Times New Roman" charset="0"/>
                <a:ea typeface="Times New Roman" charset="0"/>
                <a:cs typeface="Times New Roman" charset="0"/>
              </a:rPr>
              <a:t>id you know?</a:t>
            </a:r>
            <a:br>
              <a:rPr lang="en-US" sz="3600" dirty="0" smtClean="0">
                <a:solidFill>
                  <a:schemeClr val="accent6"/>
                </a:solidFill>
                <a:latin typeface="Times New Roman" charset="0"/>
                <a:ea typeface="Times New Roman" charset="0"/>
                <a:cs typeface="Times New Roman" charset="0"/>
              </a:rPr>
            </a:br>
            <a:r>
              <a:rPr lang="en-US" sz="3600" dirty="0">
                <a:solidFill>
                  <a:schemeClr val="accent6"/>
                </a:solidFill>
                <a:latin typeface="Times New Roman" charset="0"/>
                <a:ea typeface="Times New Roman" charset="0"/>
                <a:cs typeface="Times New Roman" charset="0"/>
              </a:rPr>
              <a:t/>
            </a:r>
            <a:br>
              <a:rPr lang="en-US" sz="3600" dirty="0">
                <a:solidFill>
                  <a:schemeClr val="accent6"/>
                </a:solidFill>
                <a:latin typeface="Times New Roman" charset="0"/>
                <a:ea typeface="Times New Roman" charset="0"/>
                <a:cs typeface="Times New Roman" charset="0"/>
              </a:rPr>
            </a:br>
            <a:r>
              <a:rPr lang="en-US" sz="3600" dirty="0">
                <a:latin typeface="Times New Roman" charset="0"/>
                <a:ea typeface="Times New Roman" charset="0"/>
                <a:cs typeface="Times New Roman" charset="0"/>
              </a:rPr>
              <a:t>Almost 500 people receive end of night results in their email at each election?</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Sign up at </a:t>
            </a:r>
            <a:r>
              <a:rPr lang="en-US" sz="3600" dirty="0" err="1" smtClean="0">
                <a:solidFill>
                  <a:schemeClr val="accent6"/>
                </a:solidFill>
                <a:latin typeface="Times New Roman" charset="0"/>
                <a:ea typeface="Times New Roman" charset="0"/>
                <a:cs typeface="Times New Roman" charset="0"/>
              </a:rPr>
              <a:t>greenwichct.org</a:t>
            </a:r>
            <a:r>
              <a:rPr lang="en-US" sz="3600" dirty="0" smtClean="0">
                <a:solidFill>
                  <a:schemeClr val="accent6"/>
                </a:solidFill>
                <a:latin typeface="Times New Roman" charset="0"/>
                <a:ea typeface="Times New Roman" charset="0"/>
                <a:cs typeface="Times New Roman" charset="0"/>
              </a:rPr>
              <a:t>/vote</a:t>
            </a:r>
            <a:r>
              <a:rPr lang="en-US" sz="3600" dirty="0" smtClean="0">
                <a:latin typeface="Times New Roman" charset="0"/>
                <a:ea typeface="Times New Roman" charset="0"/>
                <a:cs typeface="Times New Roman" charset="0"/>
              </a:rPr>
              <a:t>.</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595311776"/>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a:solidFill>
                  <a:schemeClr val="accent6"/>
                </a:solidFill>
                <a:latin typeface="Times New Roman" charset="0"/>
                <a:ea typeface="Times New Roman" charset="0"/>
                <a:cs typeface="Times New Roman" charset="0"/>
              </a:rPr>
              <a:t>Sharon </a:t>
            </a:r>
            <a:r>
              <a:rPr lang="en-US" sz="3600" dirty="0" err="1">
                <a:solidFill>
                  <a:schemeClr val="accent6"/>
                </a:solidFill>
                <a:latin typeface="Times New Roman" charset="0"/>
                <a:ea typeface="Times New Roman" charset="0"/>
                <a:cs typeface="Times New Roman" charset="0"/>
              </a:rPr>
              <a:t>Reekstin</a:t>
            </a:r>
            <a:r>
              <a:rPr lang="en-US" sz="3600" dirty="0">
                <a:solidFill>
                  <a:schemeClr val="accent6"/>
                </a:solidFill>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was an exceptional greeter and guider of voters</a:t>
            </a:r>
            <a:r>
              <a:rPr lang="en-US" sz="3600" dirty="0" smtClean="0">
                <a:latin typeface="Times New Roman" charset="0"/>
                <a:ea typeface="Times New Roman" charset="0"/>
                <a:cs typeface="Times New Roman" charset="0"/>
              </a:rPr>
              <a:t>!!”</a:t>
            </a:r>
            <a:r>
              <a:rPr lang="en-US" sz="3600" dirty="0"/>
              <a:t/>
            </a:r>
            <a:br>
              <a:rPr lang="en-US" sz="3600" dirty="0"/>
            </a:b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2083149517"/>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a:solidFill>
                  <a:schemeClr val="accent6"/>
                </a:solidFill>
                <a:latin typeface="Times New Roman" charset="0"/>
                <a:ea typeface="Times New Roman" charset="0"/>
                <a:cs typeface="Times New Roman" charset="0"/>
              </a:rPr>
              <a:t>Dr. </a:t>
            </a:r>
            <a:r>
              <a:rPr lang="en-US" sz="3600" dirty="0" smtClean="0">
                <a:solidFill>
                  <a:schemeClr val="accent6"/>
                </a:solidFill>
                <a:latin typeface="Times New Roman" charset="0"/>
                <a:ea typeface="Times New Roman" charset="0"/>
                <a:cs typeface="Times New Roman" charset="0"/>
              </a:rPr>
              <a:t>Ron Wilson</a:t>
            </a:r>
            <a:r>
              <a:rPr lang="en-US" sz="3600" dirty="0" smtClean="0">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was very helpful giving breaks and also very congenial</a:t>
            </a:r>
            <a:r>
              <a:rPr lang="en-US" sz="3600" dirty="0" smtClean="0">
                <a:latin typeface="Times New Roman" charset="0"/>
                <a:ea typeface="Times New Roman" charset="0"/>
                <a:cs typeface="Times New Roman" charset="0"/>
              </a:rPr>
              <a:t>.”</a:t>
            </a:r>
            <a:r>
              <a:rPr lang="en-US" sz="3600" dirty="0"/>
              <a:t/>
            </a:r>
            <a:br>
              <a:rPr lang="en-US" sz="3600" dirty="0"/>
            </a:b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880346039"/>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a:latin typeface="Times New Roman" charset="0"/>
                <a:ea typeface="Times New Roman" charset="0"/>
                <a:cs typeface="Times New Roman" charset="0"/>
              </a:rPr>
              <a:t>“Great Personnel”</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“You chose bright, conscientious, outgoing people who worked efficiently and agreeably together to manage the voting in Old Greenwich</a:t>
            </a:r>
            <a:r>
              <a:rPr lang="en-US" sz="3600" dirty="0" smtClean="0">
                <a:latin typeface="Times New Roman" charset="0"/>
                <a:ea typeface="Times New Roman" charset="0"/>
                <a:cs typeface="Times New Roman" charset="0"/>
              </a:rPr>
              <a:t>.”</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84803526"/>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a:solidFill>
                  <a:schemeClr val="accent6"/>
                </a:solidFill>
                <a:latin typeface="Times New Roman" charset="0"/>
                <a:ea typeface="Times New Roman" charset="0"/>
                <a:cs typeface="Times New Roman" charset="0"/>
              </a:rPr>
              <a:t>THE REAL GREENWICH TOWN PARTY!</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At even the smallest election, there are enough voters to overflow Bridgeport’s Webster Bank Arena or Bluefish Stadium!  But our election party goes on continuously for 14 hours, in 12 simultaneous locations, rain or shine!</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Now that’s event planning</a:t>
            </a:r>
            <a:r>
              <a:rPr lang="en-US" sz="3600" dirty="0" smtClean="0">
                <a:latin typeface="Times New Roman" charset="0"/>
                <a:ea typeface="Times New Roman" charset="0"/>
                <a:cs typeface="Times New Roman" charset="0"/>
              </a:rPr>
              <a:t>!</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670752506"/>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smtClean="0">
                <a:solidFill>
                  <a:schemeClr val="accent6"/>
                </a:solidFill>
                <a:latin typeface="Times New Roman" charset="0"/>
                <a:ea typeface="Times New Roman" charset="0"/>
                <a:cs typeface="Times New Roman" charset="0"/>
              </a:rPr>
              <a:t>Valerie Pisano</a:t>
            </a:r>
            <a:r>
              <a:rPr lang="en-US" sz="3600" dirty="0" smtClean="0">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did a great job as the </a:t>
            </a:r>
            <a:r>
              <a:rPr lang="en-US" sz="3600" dirty="0" smtClean="0">
                <a:latin typeface="Times New Roman" charset="0"/>
                <a:ea typeface="Times New Roman" charset="0"/>
                <a:cs typeface="Times New Roman" charset="0"/>
              </a:rPr>
              <a:t>moderator, especially since it was her first time.”</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a:t>
            </a:r>
            <a:r>
              <a:rPr lang="en-US" sz="3600" dirty="0" smtClean="0">
                <a:solidFill>
                  <a:schemeClr val="accent6"/>
                </a:solidFill>
                <a:latin typeface="Times New Roman" charset="0"/>
                <a:ea typeface="Times New Roman" charset="0"/>
                <a:cs typeface="Times New Roman" charset="0"/>
              </a:rPr>
              <a:t>Valerie</a:t>
            </a:r>
            <a:r>
              <a:rPr lang="en-US" sz="3600" dirty="0" smtClean="0">
                <a:latin typeface="Times New Roman" charset="0"/>
                <a:ea typeface="Times New Roman" charset="0"/>
                <a:cs typeface="Times New Roman" charset="0"/>
              </a:rPr>
              <a:t> was great to work with.”</a:t>
            </a:r>
            <a:r>
              <a:rPr lang="en-US" sz="3600" dirty="0"/>
              <a:t/>
            </a:r>
            <a:br>
              <a:rPr lang="en-US" sz="3600" dirty="0"/>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347584264"/>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a:latin typeface="Times New Roman" charset="0"/>
                <a:ea typeface="Times New Roman" charset="0"/>
                <a:cs typeface="Times New Roman" charset="0"/>
              </a:rPr>
              <a:t>I think </a:t>
            </a:r>
            <a:r>
              <a:rPr lang="en-US" sz="3600" dirty="0">
                <a:solidFill>
                  <a:schemeClr val="accent6"/>
                </a:solidFill>
                <a:latin typeface="Times New Roman" charset="0"/>
                <a:ea typeface="Times New Roman" charset="0"/>
                <a:cs typeface="Times New Roman" charset="0"/>
              </a:rPr>
              <a:t>Nick Edwards </a:t>
            </a:r>
            <a:r>
              <a:rPr lang="en-US" sz="3600" dirty="0">
                <a:latin typeface="Times New Roman" charset="0"/>
                <a:ea typeface="Times New Roman" charset="0"/>
                <a:cs typeface="Times New Roman" charset="0"/>
              </a:rPr>
              <a:t>was very patient and accommodating to all and his wife </a:t>
            </a:r>
            <a:r>
              <a:rPr lang="en-US" sz="3600" dirty="0" smtClean="0">
                <a:solidFill>
                  <a:schemeClr val="accent6"/>
                </a:solidFill>
                <a:latin typeface="Times New Roman" charset="0"/>
                <a:ea typeface="Times New Roman" charset="0"/>
                <a:cs typeface="Times New Roman" charset="0"/>
              </a:rPr>
              <a:t>Christine Edwards</a:t>
            </a:r>
            <a:r>
              <a:rPr lang="en-US" sz="3600" dirty="0" smtClean="0">
                <a:latin typeface="Times New Roman" charset="0"/>
                <a:ea typeface="Times New Roman" charset="0"/>
                <a:cs typeface="Times New Roman" charset="0"/>
              </a:rPr>
              <a:t> was </a:t>
            </a:r>
            <a:r>
              <a:rPr lang="en-US" sz="3600" dirty="0">
                <a:latin typeface="Times New Roman" charset="0"/>
                <a:ea typeface="Times New Roman" charset="0"/>
                <a:cs typeface="Times New Roman" charset="0"/>
              </a:rPr>
              <a:t>a pleasure to work </a:t>
            </a:r>
            <a:r>
              <a:rPr lang="en-US" sz="3600" dirty="0" smtClean="0">
                <a:latin typeface="Times New Roman" charset="0"/>
                <a:ea typeface="Times New Roman" charset="0"/>
                <a:cs typeface="Times New Roman" charset="0"/>
              </a:rPr>
              <a:t>with.”</a:t>
            </a:r>
            <a:r>
              <a:rPr lang="en-US" sz="3600" dirty="0"/>
              <a:t/>
            </a:r>
            <a:br>
              <a:rPr lang="en-US" sz="3600" dirty="0"/>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107096180"/>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b="0" dirty="0" smtClean="0">
                <a:solidFill>
                  <a:schemeClr val="accent6"/>
                </a:solidFill>
                <a:effectLst/>
                <a:latin typeface="Times New Roman" charset="0"/>
                <a:ea typeface="Times New Roman" charset="0"/>
                <a:cs typeface="Times New Roman" charset="0"/>
              </a:rPr>
              <a:t>Nancy Finlay </a:t>
            </a:r>
            <a:r>
              <a:rPr lang="en-US" sz="3600" dirty="0" smtClean="0">
                <a:latin typeface="Times New Roman" charset="0"/>
                <a:ea typeface="Times New Roman" charset="0"/>
                <a:cs typeface="Times New Roman" charset="0"/>
              </a:rPr>
              <a:t>worked </a:t>
            </a:r>
            <a:r>
              <a:rPr lang="en-US" sz="3600" dirty="0">
                <a:latin typeface="Times New Roman" charset="0"/>
                <a:ea typeface="Times New Roman" charset="0"/>
                <a:cs typeface="Times New Roman" charset="0"/>
              </a:rPr>
              <a:t>alongside me with the official checker book </a:t>
            </a:r>
            <a:r>
              <a:rPr lang="en-US" sz="3600" dirty="0" smtClean="0">
                <a:latin typeface="Times New Roman" charset="0"/>
                <a:ea typeface="Times New Roman" charset="0"/>
                <a:cs typeface="Times New Roman" charset="0"/>
              </a:rPr>
              <a:t>and was </a:t>
            </a:r>
            <a:r>
              <a:rPr lang="en-US" sz="3600" dirty="0">
                <a:latin typeface="Times New Roman" charset="0"/>
                <a:ea typeface="Times New Roman" charset="0"/>
                <a:cs typeface="Times New Roman" charset="0"/>
              </a:rPr>
              <a:t>awesome</a:t>
            </a:r>
            <a:r>
              <a:rPr lang="en-US" sz="3600" dirty="0" smtClean="0">
                <a:latin typeface="Times New Roman" charset="0"/>
                <a:ea typeface="Times New Roman" charset="0"/>
                <a:cs typeface="Times New Roman" charset="0"/>
              </a:rPr>
              <a:t>!”</a:t>
            </a: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59147515"/>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417739"/>
          </a:xfrm>
        </p:spPr>
        <p:txBody>
          <a:bodyPr>
            <a:noAutofit/>
          </a:bodyPr>
          <a:lstStyle/>
          <a:p>
            <a:r>
              <a:rPr lang="en-US" sz="3600" dirty="0" smtClean="0">
                <a:solidFill>
                  <a:schemeClr val="accent6"/>
                </a:solidFill>
                <a:latin typeface="Times New Roman" charset="0"/>
                <a:ea typeface="Times New Roman" charset="0"/>
                <a:cs typeface="Times New Roman" charset="0"/>
              </a:rPr>
              <a:t/>
            </a:r>
            <a:br>
              <a:rPr lang="en-US" sz="3600" dirty="0" smtClean="0">
                <a:solidFill>
                  <a:schemeClr val="accent6"/>
                </a:solidFill>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Town </a:t>
            </a:r>
            <a:r>
              <a:rPr lang="en-US" sz="3600" dirty="0">
                <a:latin typeface="Times New Roman" charset="0"/>
                <a:ea typeface="Times New Roman" charset="0"/>
                <a:cs typeface="Times New Roman" charset="0"/>
              </a:rPr>
              <a:t>and BOE </a:t>
            </a:r>
            <a:r>
              <a:rPr lang="en-US" sz="3600" dirty="0" smtClean="0">
                <a:latin typeface="Times New Roman" charset="0"/>
                <a:ea typeface="Times New Roman" charset="0"/>
                <a:cs typeface="Times New Roman" charset="0"/>
              </a:rPr>
              <a:t>technology specialists </a:t>
            </a:r>
            <a:r>
              <a:rPr lang="en-US" sz="3600" dirty="0">
                <a:latin typeface="Times New Roman" charset="0"/>
                <a:ea typeface="Times New Roman" charset="0"/>
                <a:cs typeface="Times New Roman" charset="0"/>
              </a:rPr>
              <a:t>supply telephones, </a:t>
            </a:r>
            <a:r>
              <a:rPr lang="en-US" sz="3600" dirty="0" err="1">
                <a:latin typeface="Times New Roman" charset="0"/>
                <a:ea typeface="Times New Roman" charset="0"/>
                <a:cs typeface="Times New Roman" charset="0"/>
              </a:rPr>
              <a:t>wifi</a:t>
            </a:r>
            <a:r>
              <a:rPr lang="en-US" sz="3600" dirty="0">
                <a:latin typeface="Times New Roman" charset="0"/>
                <a:ea typeface="Times New Roman" charset="0"/>
                <a:cs typeface="Times New Roman" charset="0"/>
              </a:rPr>
              <a:t>, computers, and printers to our polling places and set up this equipment before every election</a:t>
            </a:r>
            <a:r>
              <a:rPr lang="en-US" sz="3600" dirty="0" smtClean="0">
                <a:latin typeface="Times New Roman" charset="0"/>
                <a:ea typeface="Times New Roman" charset="0"/>
                <a:cs typeface="Times New Roman" charset="0"/>
              </a:rPr>
              <a:t>.</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Thank you:</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460082195"/>
              </p:ext>
            </p:extLst>
          </p:nvPr>
        </p:nvGraphicFramePr>
        <p:xfrm>
          <a:off x="1869521" y="4043363"/>
          <a:ext cx="8128000" cy="1952138"/>
        </p:xfrm>
        <a:graphic>
          <a:graphicData uri="http://schemas.openxmlformats.org/drawingml/2006/table">
            <a:tbl>
              <a:tblPr firstRow="1" bandRow="1">
                <a:tableStyleId>{9D7B26C5-4107-4FEC-AEDC-1716B250A1EF}</a:tableStyleId>
              </a:tblPr>
              <a:tblGrid>
                <a:gridCol w="4064000"/>
                <a:gridCol w="4064000"/>
              </a:tblGrid>
              <a:tr h="671978">
                <a:tc>
                  <a:txBody>
                    <a:bodyPr/>
                    <a:lstStyle/>
                    <a:p>
                      <a:r>
                        <a:rPr lang="en-US" sz="3600" b="0" kern="1200" baseline="0" dirty="0" smtClean="0">
                          <a:solidFill>
                            <a:schemeClr val="accent6"/>
                          </a:solidFill>
                          <a:latin typeface="Times New Roman" charset="0"/>
                          <a:ea typeface="Times New Roman" charset="0"/>
                          <a:cs typeface="Times New Roman" charset="0"/>
                        </a:rPr>
                        <a:t>Francis St. Jean</a:t>
                      </a:r>
                      <a:endParaRPr lang="en-US" sz="3600" b="0" kern="1200" baseline="0" dirty="0">
                        <a:solidFill>
                          <a:schemeClr val="accent6"/>
                        </a:solidFill>
                        <a:latin typeface="Times New Roman" charset="0"/>
                        <a:ea typeface="Times New Roman" charset="0"/>
                        <a:cs typeface="Times New Roman" charset="0"/>
                      </a:endParaRP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r>
                        <a:rPr lang="en-US" sz="3600" b="0" dirty="0" smtClean="0">
                          <a:solidFill>
                            <a:schemeClr val="accent6"/>
                          </a:solidFill>
                          <a:latin typeface="Times New Roman" charset="0"/>
                          <a:ea typeface="Times New Roman" charset="0"/>
                          <a:cs typeface="Times New Roman" charset="0"/>
                        </a:rPr>
                        <a:t>Eileen</a:t>
                      </a:r>
                      <a:r>
                        <a:rPr lang="en-US" sz="3600" b="0" baseline="0" dirty="0" smtClean="0">
                          <a:solidFill>
                            <a:schemeClr val="accent6"/>
                          </a:solidFill>
                          <a:latin typeface="Times New Roman" charset="0"/>
                          <a:ea typeface="Times New Roman" charset="0"/>
                          <a:cs typeface="Times New Roman" charset="0"/>
                        </a:rPr>
                        <a:t> Ingalls</a:t>
                      </a:r>
                      <a:endParaRPr lang="en-US" sz="3600" b="0" dirty="0">
                        <a:solidFill>
                          <a:schemeClr val="accent6"/>
                        </a:solidFill>
                        <a:latin typeface="Times New Roman" charset="0"/>
                        <a:ea typeface="Times New Roman" charset="0"/>
                        <a:cs typeface="Times New Roman" charset="0"/>
                      </a:endParaRPr>
                    </a:p>
                  </a:txBody>
                  <a:tcPr>
                    <a:lnL>
                      <a:noFill/>
                    </a:lnL>
                    <a:lnR>
                      <a:noFill/>
                    </a:lnR>
                    <a:lnT w="12700" cmpd="sng">
                      <a:noFill/>
                    </a:lnT>
                    <a:lnB w="12700" cmpd="sng">
                      <a:noFill/>
                    </a:lnB>
                    <a:lnTlToBr w="12700" cmpd="sng">
                      <a:noFill/>
                      <a:prstDash val="solid"/>
                    </a:lnTlToBr>
                    <a:lnBlToTr w="12700" cmpd="sng">
                      <a:noFill/>
                      <a:prstDash val="solid"/>
                    </a:lnBlToTr>
                  </a:tcPr>
                </a:tc>
              </a:tr>
              <a:tr h="370840">
                <a:tc>
                  <a:txBody>
                    <a:bodyPr/>
                    <a:lstStyle/>
                    <a:p>
                      <a:r>
                        <a:rPr lang="en-US" sz="3600" dirty="0" smtClean="0">
                          <a:solidFill>
                            <a:schemeClr val="accent6"/>
                          </a:solidFill>
                          <a:latin typeface="Times New Roman" charset="0"/>
                          <a:ea typeface="Times New Roman" charset="0"/>
                          <a:cs typeface="Times New Roman" charset="0"/>
                        </a:rPr>
                        <a:t>Greg</a:t>
                      </a:r>
                      <a:r>
                        <a:rPr lang="en-US" sz="3600" baseline="0" dirty="0" smtClean="0">
                          <a:solidFill>
                            <a:schemeClr val="accent6"/>
                          </a:solidFill>
                          <a:latin typeface="Times New Roman" charset="0"/>
                          <a:ea typeface="Times New Roman" charset="0"/>
                          <a:cs typeface="Times New Roman" charset="0"/>
                        </a:rPr>
                        <a:t> </a:t>
                      </a:r>
                      <a:r>
                        <a:rPr lang="en-US" sz="3600" baseline="0" dirty="0" err="1" smtClean="0">
                          <a:solidFill>
                            <a:schemeClr val="accent6"/>
                          </a:solidFill>
                          <a:latin typeface="Times New Roman" charset="0"/>
                          <a:ea typeface="Times New Roman" charset="0"/>
                          <a:cs typeface="Times New Roman" charset="0"/>
                        </a:rPr>
                        <a:t>Osgan</a:t>
                      </a:r>
                      <a:endParaRPr lang="en-US" sz="3600" dirty="0">
                        <a:solidFill>
                          <a:schemeClr val="accent6"/>
                        </a:solidFill>
                        <a:latin typeface="Times New Roman" charset="0"/>
                        <a:ea typeface="Times New Roman" charset="0"/>
                        <a:cs typeface="Times New Roman"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r>
                        <a:rPr lang="en-US" sz="3600" dirty="0" smtClean="0">
                          <a:solidFill>
                            <a:schemeClr val="accent6"/>
                          </a:solidFill>
                          <a:latin typeface="Times New Roman" charset="0"/>
                          <a:ea typeface="Times New Roman" charset="0"/>
                          <a:cs typeface="Times New Roman" charset="0"/>
                        </a:rPr>
                        <a:t>Tony</a:t>
                      </a:r>
                      <a:r>
                        <a:rPr lang="en-US" sz="3600" baseline="0" dirty="0" smtClean="0">
                          <a:solidFill>
                            <a:schemeClr val="accent6"/>
                          </a:solidFill>
                          <a:latin typeface="Times New Roman" charset="0"/>
                          <a:ea typeface="Times New Roman" charset="0"/>
                          <a:cs typeface="Times New Roman" charset="0"/>
                        </a:rPr>
                        <a:t> </a:t>
                      </a:r>
                      <a:r>
                        <a:rPr lang="en-US" sz="3600" baseline="0" dirty="0" err="1" smtClean="0">
                          <a:solidFill>
                            <a:schemeClr val="accent6"/>
                          </a:solidFill>
                          <a:latin typeface="Times New Roman" charset="0"/>
                          <a:ea typeface="Times New Roman" charset="0"/>
                          <a:cs typeface="Times New Roman" charset="0"/>
                        </a:rPr>
                        <a:t>Tripodi</a:t>
                      </a:r>
                      <a:endParaRPr lang="en-US" sz="3600" dirty="0">
                        <a:solidFill>
                          <a:schemeClr val="accent6"/>
                        </a:solidFill>
                        <a:latin typeface="Times New Roman" charset="0"/>
                        <a:ea typeface="Times New Roman" charset="0"/>
                        <a:cs typeface="Times New Roman" charset="0"/>
                      </a:endParaRPr>
                    </a:p>
                  </a:txBody>
                  <a:tcPr>
                    <a:lnL>
                      <a:noFill/>
                    </a:lnL>
                    <a:lnR>
                      <a:noFill/>
                    </a:lnR>
                    <a:lnT w="12700" cmpd="sng">
                      <a:noFill/>
                    </a:lnT>
                    <a:lnB>
                      <a:noFill/>
                    </a:lnB>
                    <a:lnTlToBr w="12700" cmpd="sng">
                      <a:noFill/>
                      <a:prstDash val="solid"/>
                    </a:lnTlToBr>
                    <a:lnBlToTr w="12700" cmpd="sng">
                      <a:noFill/>
                      <a:prstDash val="solid"/>
                    </a:lnBlToTr>
                    <a:noFill/>
                  </a:tcPr>
                </a:tc>
              </a:tr>
              <a:tr h="370840">
                <a:tc>
                  <a:txBody>
                    <a:bodyPr/>
                    <a:lstStyle/>
                    <a:p>
                      <a:r>
                        <a:rPr lang="en-US" sz="3600" dirty="0" smtClean="0">
                          <a:solidFill>
                            <a:schemeClr val="accent6"/>
                          </a:solidFill>
                          <a:latin typeface="Times New Roman" charset="0"/>
                          <a:ea typeface="Times New Roman" charset="0"/>
                          <a:cs typeface="Times New Roman" charset="0"/>
                        </a:rPr>
                        <a:t>Paul</a:t>
                      </a:r>
                      <a:r>
                        <a:rPr lang="en-US" sz="3600" baseline="0" dirty="0" smtClean="0">
                          <a:solidFill>
                            <a:schemeClr val="accent6"/>
                          </a:solidFill>
                          <a:latin typeface="Times New Roman" charset="0"/>
                          <a:ea typeface="Times New Roman" charset="0"/>
                          <a:cs typeface="Times New Roman" charset="0"/>
                        </a:rPr>
                        <a:t> </a:t>
                      </a:r>
                      <a:r>
                        <a:rPr lang="en-US" sz="3600" baseline="0" dirty="0" err="1" smtClean="0">
                          <a:solidFill>
                            <a:schemeClr val="accent6"/>
                          </a:solidFill>
                          <a:latin typeface="Times New Roman" charset="0"/>
                          <a:ea typeface="Times New Roman" charset="0"/>
                          <a:cs typeface="Times New Roman" charset="0"/>
                        </a:rPr>
                        <a:t>Hinlicky</a:t>
                      </a:r>
                      <a:endParaRPr lang="en-US" sz="3600" dirty="0">
                        <a:solidFill>
                          <a:schemeClr val="accent6"/>
                        </a:solidFill>
                        <a:latin typeface="Times New Roman" charset="0"/>
                        <a:ea typeface="Times New Roman" charset="0"/>
                        <a:cs typeface="Times New Roman" charset="0"/>
                      </a:endParaRPr>
                    </a:p>
                  </a:txBody>
                  <a:tcPr>
                    <a:lnL>
                      <a:noFill/>
                    </a:lnL>
                    <a:lnR>
                      <a:noFill/>
                    </a:lnR>
                    <a:lnT>
                      <a:noFill/>
                    </a:lnT>
                    <a:lnB w="12700" cmpd="sng">
                      <a:noFill/>
                    </a:lnB>
                    <a:lnTlToBr w="12700" cmpd="sng">
                      <a:noFill/>
                      <a:prstDash val="solid"/>
                    </a:lnTlToBr>
                    <a:lnBlToTr w="12700" cmpd="sng">
                      <a:noFill/>
                      <a:prstDash val="solid"/>
                    </a:lnBlToTr>
                  </a:tcPr>
                </a:tc>
                <a:tc>
                  <a:txBody>
                    <a:bodyPr/>
                    <a:lstStyle/>
                    <a:p>
                      <a:endParaRPr lang="en-US" sz="3600" dirty="0">
                        <a:solidFill>
                          <a:schemeClr val="accent6"/>
                        </a:solidFill>
                        <a:latin typeface="Times New Roman" charset="0"/>
                        <a:ea typeface="Times New Roman" charset="0"/>
                        <a:cs typeface="Times New Roman" charset="0"/>
                      </a:endParaRPr>
                    </a:p>
                  </a:txBody>
                  <a:tcPr>
                    <a:lnL>
                      <a:noFill/>
                    </a:lnL>
                    <a:lnR>
                      <a:noFill/>
                    </a:lnR>
                    <a:lnT>
                      <a:noFill/>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416949"/>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a:solidFill>
                  <a:schemeClr val="accent6"/>
                </a:solidFill>
                <a:latin typeface="Times New Roman" charset="0"/>
                <a:ea typeface="Times New Roman" charset="0"/>
                <a:cs typeface="Times New Roman" charset="0"/>
              </a:rPr>
              <a:t>Sharon Griffin</a:t>
            </a:r>
            <a:r>
              <a:rPr lang="en-US" sz="3600" dirty="0">
                <a:latin typeface="Times New Roman" charset="0"/>
                <a:ea typeface="Times New Roman" charset="0"/>
                <a:cs typeface="Times New Roman" charset="0"/>
              </a:rPr>
              <a:t>, </a:t>
            </a:r>
            <a:r>
              <a:rPr lang="en-US" sz="3600" dirty="0">
                <a:solidFill>
                  <a:schemeClr val="accent6"/>
                </a:solidFill>
                <a:latin typeface="Times New Roman" charset="0"/>
                <a:ea typeface="Times New Roman" charset="0"/>
                <a:cs typeface="Times New Roman" charset="0"/>
              </a:rPr>
              <a:t>Pat Russo </a:t>
            </a:r>
            <a:r>
              <a:rPr lang="en-US" sz="3600" dirty="0">
                <a:latin typeface="Times New Roman" charset="0"/>
                <a:ea typeface="Times New Roman" charset="0"/>
                <a:cs typeface="Times New Roman" charset="0"/>
              </a:rPr>
              <a:t>and </a:t>
            </a:r>
            <a:r>
              <a:rPr lang="en-US" sz="3600" dirty="0">
                <a:solidFill>
                  <a:schemeClr val="accent6"/>
                </a:solidFill>
                <a:latin typeface="Times New Roman" charset="0"/>
                <a:ea typeface="Times New Roman" charset="0"/>
                <a:cs typeface="Times New Roman" charset="0"/>
              </a:rPr>
              <a:t>Jamie Powers </a:t>
            </a: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are </a:t>
            </a:r>
            <a:r>
              <a:rPr lang="en-US" sz="3600" dirty="0" smtClean="0">
                <a:latin typeface="Times New Roman" charset="0"/>
                <a:ea typeface="Times New Roman" charset="0"/>
                <a:cs typeface="Times New Roman" charset="0"/>
              </a:rPr>
              <a:t>excellent </a:t>
            </a:r>
            <a:r>
              <a:rPr lang="en-US" sz="3600" dirty="0">
                <a:latin typeface="Times New Roman" charset="0"/>
                <a:ea typeface="Times New Roman" charset="0"/>
                <a:cs typeface="Times New Roman" charset="0"/>
              </a:rPr>
              <a:t>and do </a:t>
            </a:r>
            <a:r>
              <a:rPr lang="en-US" sz="3600" dirty="0" smtClean="0">
                <a:latin typeface="Times New Roman" charset="0"/>
                <a:ea typeface="Times New Roman" charset="0"/>
                <a:cs typeface="Times New Roman" charset="0"/>
              </a:rPr>
              <a:t>their </a:t>
            </a:r>
            <a:r>
              <a:rPr lang="en-US" sz="3600" dirty="0">
                <a:latin typeface="Times New Roman" charset="0"/>
                <a:ea typeface="Times New Roman" charset="0"/>
                <a:cs typeface="Times New Roman" charset="0"/>
              </a:rPr>
              <a:t>jobs well</a:t>
            </a:r>
            <a:r>
              <a:rPr lang="en-US" sz="3600" dirty="0" smtClean="0">
                <a:latin typeface="Times New Roman" charset="0"/>
                <a:ea typeface="Times New Roman" charset="0"/>
                <a:cs typeface="Times New Roman" charset="0"/>
              </a:rPr>
              <a:t>.”</a:t>
            </a:r>
            <a:r>
              <a:rPr lang="en-US" sz="3600" dirty="0"/>
              <a:t/>
            </a:r>
            <a:br>
              <a:rPr lang="en-US" sz="3600" dirty="0"/>
            </a:b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8649718"/>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a:solidFill>
                  <a:schemeClr val="accent6"/>
                </a:solidFill>
                <a:latin typeface="Times New Roman" charset="0"/>
                <a:ea typeface="Times New Roman" charset="0"/>
                <a:cs typeface="Times New Roman" charset="0"/>
              </a:rPr>
              <a:t>D</a:t>
            </a:r>
            <a:r>
              <a:rPr lang="en-US" sz="3600" dirty="0" smtClean="0">
                <a:solidFill>
                  <a:schemeClr val="accent6"/>
                </a:solidFill>
                <a:latin typeface="Times New Roman" charset="0"/>
                <a:ea typeface="Times New Roman" charset="0"/>
                <a:cs typeface="Times New Roman" charset="0"/>
              </a:rPr>
              <a:t>id you know?</a:t>
            </a:r>
            <a:br>
              <a:rPr lang="en-US" sz="3600" dirty="0" smtClean="0">
                <a:solidFill>
                  <a:schemeClr val="accent6"/>
                </a:solidFill>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Together, the Democratic and Republican Registrars hire between 150 and 200 poll workers, depending on the election</a:t>
            </a:r>
            <a:r>
              <a:rPr lang="en-US" sz="3600" dirty="0" smtClean="0">
                <a:latin typeface="Times New Roman" charset="0"/>
                <a:ea typeface="Times New Roman" charset="0"/>
                <a:cs typeface="Times New Roman" charset="0"/>
              </a:rPr>
              <a:t>.</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34591281"/>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a:latin typeface="Times New Roman" charset="0"/>
                <a:ea typeface="Times New Roman" charset="0"/>
                <a:cs typeface="Times New Roman" charset="0"/>
              </a:rPr>
              <a:t>We  seemed to be a team for the most </a:t>
            </a:r>
            <a:r>
              <a:rPr lang="en-US" sz="3600" dirty="0" smtClean="0">
                <a:latin typeface="Times New Roman" charset="0"/>
                <a:ea typeface="Times New Roman" charset="0"/>
                <a:cs typeface="Times New Roman" charset="0"/>
              </a:rPr>
              <a:t>part; </a:t>
            </a:r>
            <a:r>
              <a:rPr lang="en-US" sz="3600" dirty="0" smtClean="0">
                <a:solidFill>
                  <a:schemeClr val="accent6"/>
                </a:solidFill>
                <a:latin typeface="Times New Roman" charset="0"/>
                <a:ea typeface="Times New Roman" charset="0"/>
                <a:cs typeface="Times New Roman" charset="0"/>
              </a:rPr>
              <a:t>Mary Kate </a:t>
            </a:r>
            <a:r>
              <a:rPr lang="en-US" sz="3600" dirty="0" err="1" smtClean="0">
                <a:solidFill>
                  <a:schemeClr val="accent6"/>
                </a:solidFill>
                <a:latin typeface="Times New Roman" charset="0"/>
                <a:ea typeface="Times New Roman" charset="0"/>
                <a:cs typeface="Times New Roman" charset="0"/>
              </a:rPr>
              <a:t>McGoldrick</a:t>
            </a:r>
            <a:r>
              <a:rPr lang="en-US" sz="3600" dirty="0" smtClean="0">
                <a:solidFill>
                  <a:schemeClr val="accent6"/>
                </a:solidFill>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had a few new </a:t>
            </a:r>
            <a:r>
              <a:rPr lang="en-US" sz="3600" dirty="0" smtClean="0">
                <a:latin typeface="Times New Roman" charset="0"/>
                <a:ea typeface="Times New Roman" charset="0"/>
                <a:cs typeface="Times New Roman" charset="0"/>
              </a:rPr>
              <a:t>(to me) </a:t>
            </a:r>
            <a:r>
              <a:rPr lang="en-US" sz="3600" dirty="0">
                <a:latin typeface="Times New Roman" charset="0"/>
                <a:ea typeface="Times New Roman" charset="0"/>
                <a:cs typeface="Times New Roman" charset="0"/>
              </a:rPr>
              <a:t>papers that were great ideas for easier tabulating. But EVERYONE helped each other. as a team</a:t>
            </a:r>
            <a:r>
              <a:rPr lang="en-US" sz="3600" dirty="0" smtClean="0">
                <a:latin typeface="Times New Roman" charset="0"/>
                <a:ea typeface="Times New Roman" charset="0"/>
                <a:cs typeface="Times New Roman" charset="0"/>
              </a:rPr>
              <a:t>.”</a:t>
            </a:r>
            <a:r>
              <a:rPr lang="en-US" sz="3600" dirty="0"/>
              <a:t/>
            </a:r>
            <a:br>
              <a:rPr lang="en-US" sz="3600" dirty="0"/>
            </a:b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931706506"/>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smtClean="0">
                <a:latin typeface="Times New Roman" charset="0"/>
                <a:ea typeface="Times New Roman" charset="0"/>
                <a:cs typeface="Times New Roman" charset="0"/>
              </a:rPr>
              <a:t>In </a:t>
            </a:r>
            <a:r>
              <a:rPr lang="en-US" sz="3600" dirty="0">
                <a:latin typeface="Times New Roman" charset="0"/>
                <a:ea typeface="Times New Roman" charset="0"/>
                <a:cs typeface="Times New Roman" charset="0"/>
              </a:rPr>
              <a:t>addition to doing great at her own job, </a:t>
            </a:r>
            <a:r>
              <a:rPr lang="en-US" sz="3600" dirty="0" smtClean="0">
                <a:solidFill>
                  <a:schemeClr val="accent6"/>
                </a:solidFill>
                <a:latin typeface="Times New Roman" charset="0"/>
                <a:ea typeface="Times New Roman" charset="0"/>
                <a:cs typeface="Times New Roman" charset="0"/>
              </a:rPr>
              <a:t>Jean Duffy</a:t>
            </a:r>
            <a:r>
              <a:rPr lang="en-US" sz="3600" dirty="0" smtClean="0">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is always willing to assist others</a:t>
            </a:r>
            <a:r>
              <a:rPr lang="en-US" sz="3600" dirty="0" smtClean="0">
                <a:latin typeface="Times New Roman" charset="0"/>
                <a:ea typeface="Times New Roman" charset="0"/>
                <a:cs typeface="Times New Roman" charset="0"/>
              </a:rPr>
              <a:t>.”</a:t>
            </a: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476453195"/>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a:t>
            </a:r>
            <a:r>
              <a:rPr lang="en-US" sz="3600" dirty="0" err="1">
                <a:solidFill>
                  <a:schemeClr val="accent6"/>
                </a:solidFill>
                <a:latin typeface="Times New Roman" charset="0"/>
                <a:ea typeface="Times New Roman" charset="0"/>
                <a:cs typeface="Times New Roman" charset="0"/>
              </a:rPr>
              <a:t>Vinny</a:t>
            </a:r>
            <a:r>
              <a:rPr lang="en-US" sz="3600" dirty="0">
                <a:solidFill>
                  <a:schemeClr val="accent6"/>
                </a:solidFill>
                <a:latin typeface="Times New Roman" charset="0"/>
                <a:ea typeface="Times New Roman" charset="0"/>
                <a:cs typeface="Times New Roman" charset="0"/>
              </a:rPr>
              <a:t> </a:t>
            </a:r>
            <a:r>
              <a:rPr lang="en-US" sz="3600" dirty="0" err="1">
                <a:solidFill>
                  <a:schemeClr val="accent6"/>
                </a:solidFill>
                <a:latin typeface="Times New Roman" charset="0"/>
                <a:ea typeface="Times New Roman" charset="0"/>
                <a:cs typeface="Times New Roman" charset="0"/>
              </a:rPr>
              <a:t>Megale</a:t>
            </a:r>
            <a:r>
              <a:rPr lang="en-US" sz="3600" dirty="0">
                <a:solidFill>
                  <a:schemeClr val="accent6"/>
                </a:solidFill>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was a joy to work with and was on top of his game all day long</a:t>
            </a:r>
            <a:r>
              <a:rPr lang="en-US" sz="3600" dirty="0" smtClean="0">
                <a:latin typeface="Times New Roman" charset="0"/>
                <a:ea typeface="Times New Roman" charset="0"/>
                <a:cs typeface="Times New Roman" charset="0"/>
              </a:rPr>
              <a:t>.”</a:t>
            </a: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143565421"/>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a:latin typeface="Times New Roman" charset="0"/>
                <a:ea typeface="Times New Roman" charset="0"/>
                <a:cs typeface="Times New Roman" charset="0"/>
              </a:rPr>
              <a:t>“The voters were greeted nicely and given instruction, if needed.  </a:t>
            </a:r>
            <a:r>
              <a:rPr lang="en-US" sz="3600" dirty="0">
                <a:latin typeface="Times New Roman" charset="0"/>
                <a:ea typeface="Times New Roman" charset="0"/>
                <a:cs typeface="Times New Roman" charset="0"/>
              </a:rPr>
              <a:t>The lines moved smoothly</a:t>
            </a:r>
            <a:r>
              <a:rPr lang="en-US" sz="3600" dirty="0" smtClean="0">
                <a:latin typeface="Times New Roman" charset="0"/>
                <a:ea typeface="Times New Roman" charset="0"/>
                <a:cs typeface="Times New Roman" charset="0"/>
              </a:rPr>
              <a:t>.”</a:t>
            </a: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“All voters seemed to be treated with respect.”</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990892921"/>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417739"/>
          </a:xfrm>
        </p:spPr>
        <p:txBody>
          <a:bodyPr>
            <a:noAutofit/>
          </a:bodyPr>
          <a:lstStyle/>
          <a:p>
            <a:r>
              <a:rPr lang="en-US" sz="3600" dirty="0" smtClean="0">
                <a:solidFill>
                  <a:schemeClr val="accent6"/>
                </a:solidFill>
                <a:latin typeface="Times New Roman" charset="0"/>
                <a:ea typeface="Times New Roman" charset="0"/>
                <a:cs typeface="Times New Roman" charset="0"/>
              </a:rPr>
              <a:t>Did you know?</a:t>
            </a:r>
            <a:br>
              <a:rPr lang="en-US" sz="3600" dirty="0" smtClean="0">
                <a:solidFill>
                  <a:schemeClr val="accent6"/>
                </a:solidFill>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Members of the Department of Public Works are poll workers too!  They transport all voting equipment and set up the polling place.  Special thanks to:</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39273303"/>
              </p:ext>
            </p:extLst>
          </p:nvPr>
        </p:nvGraphicFramePr>
        <p:xfrm>
          <a:off x="1798083" y="4146698"/>
          <a:ext cx="8128000" cy="1920240"/>
        </p:xfrm>
        <a:graphic>
          <a:graphicData uri="http://schemas.openxmlformats.org/drawingml/2006/table">
            <a:tbl>
              <a:tblPr firstRow="1" bandRow="1">
                <a:tableStyleId>{9D7B26C5-4107-4FEC-AEDC-1716B250A1EF}</a:tableStyleId>
              </a:tblPr>
              <a:tblGrid>
                <a:gridCol w="4064000"/>
                <a:gridCol w="4064000"/>
              </a:tblGrid>
              <a:tr h="370840">
                <a:tc>
                  <a:txBody>
                    <a:bodyPr/>
                    <a:lstStyle/>
                    <a:p>
                      <a:r>
                        <a:rPr lang="en-US" sz="3600" b="0" dirty="0" smtClean="0">
                          <a:solidFill>
                            <a:schemeClr val="accent6"/>
                          </a:solidFill>
                          <a:latin typeface="Times New Roman" charset="0"/>
                          <a:ea typeface="Times New Roman" charset="0"/>
                          <a:cs typeface="Times New Roman" charset="0"/>
                        </a:rPr>
                        <a:t>Alan </a:t>
                      </a:r>
                      <a:r>
                        <a:rPr lang="en-US" sz="3600" b="0" dirty="0" err="1" smtClean="0">
                          <a:solidFill>
                            <a:schemeClr val="accent6"/>
                          </a:solidFill>
                          <a:latin typeface="Times New Roman" charset="0"/>
                          <a:ea typeface="Times New Roman" charset="0"/>
                          <a:cs typeface="Times New Roman" charset="0"/>
                        </a:rPr>
                        <a:t>Monelli</a:t>
                      </a:r>
                      <a:endParaRPr lang="en-US" sz="3600" b="0" dirty="0">
                        <a:solidFill>
                          <a:schemeClr val="accent6"/>
                        </a:solidFill>
                        <a:latin typeface="Times New Roman" charset="0"/>
                        <a:ea typeface="Times New Roman" charset="0"/>
                        <a:cs typeface="Times New Roman" charset="0"/>
                      </a:endParaRP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r>
                        <a:rPr lang="en-US" sz="3600" b="0" dirty="0" smtClean="0">
                          <a:solidFill>
                            <a:schemeClr val="accent6"/>
                          </a:solidFill>
                          <a:latin typeface="Times New Roman" charset="0"/>
                          <a:ea typeface="Times New Roman" charset="0"/>
                          <a:cs typeface="Times New Roman" charset="0"/>
                        </a:rPr>
                        <a:t>Sam</a:t>
                      </a:r>
                      <a:endParaRPr lang="en-US" sz="3600" b="0" dirty="0">
                        <a:solidFill>
                          <a:schemeClr val="accent6"/>
                        </a:solidFill>
                        <a:latin typeface="Times New Roman" charset="0"/>
                        <a:ea typeface="Times New Roman" charset="0"/>
                        <a:cs typeface="Times New Roman" charset="0"/>
                      </a:endParaRPr>
                    </a:p>
                  </a:txBody>
                  <a:tcPr>
                    <a:lnL>
                      <a:noFill/>
                    </a:lnL>
                    <a:lnR>
                      <a:noFill/>
                    </a:lnR>
                    <a:lnT w="12700" cmpd="sng">
                      <a:noFill/>
                    </a:lnT>
                    <a:lnB w="12700" cmpd="sng">
                      <a:noFill/>
                    </a:lnB>
                    <a:lnTlToBr w="12700" cmpd="sng">
                      <a:noFill/>
                      <a:prstDash val="solid"/>
                    </a:lnTlToBr>
                    <a:lnBlToTr w="12700" cmpd="sng">
                      <a:noFill/>
                      <a:prstDash val="solid"/>
                    </a:lnBlToTr>
                  </a:tcPr>
                </a:tc>
              </a:tr>
              <a:tr h="370840">
                <a:tc>
                  <a:txBody>
                    <a:bodyPr/>
                    <a:lstStyle/>
                    <a:p>
                      <a:r>
                        <a:rPr lang="en-US" sz="3600" dirty="0" smtClean="0">
                          <a:solidFill>
                            <a:schemeClr val="accent6"/>
                          </a:solidFill>
                          <a:latin typeface="Times New Roman" charset="0"/>
                          <a:ea typeface="Times New Roman" charset="0"/>
                          <a:cs typeface="Times New Roman" charset="0"/>
                        </a:rPr>
                        <a:t>Steve </a:t>
                      </a:r>
                      <a:r>
                        <a:rPr lang="en-US" sz="3600" dirty="0" err="1" smtClean="0">
                          <a:solidFill>
                            <a:schemeClr val="accent6"/>
                          </a:solidFill>
                          <a:latin typeface="Times New Roman" charset="0"/>
                          <a:ea typeface="Times New Roman" charset="0"/>
                          <a:cs typeface="Times New Roman" charset="0"/>
                        </a:rPr>
                        <a:t>O’Hurley</a:t>
                      </a:r>
                      <a:endParaRPr lang="en-US" sz="3600" dirty="0">
                        <a:solidFill>
                          <a:schemeClr val="accent6"/>
                        </a:solidFill>
                        <a:latin typeface="Times New Roman" charset="0"/>
                        <a:ea typeface="Times New Roman" charset="0"/>
                        <a:cs typeface="Times New Roman" charset="0"/>
                      </a:endParaRPr>
                    </a:p>
                  </a:txBody>
                  <a:tcPr>
                    <a:lnL>
                      <a:noFill/>
                    </a:lnL>
                    <a:lnR>
                      <a:noFill/>
                    </a:lnR>
                    <a:lnT w="12700" cmpd="sng">
                      <a:noFill/>
                    </a:lnT>
                    <a:lnB>
                      <a:noFill/>
                    </a:lnB>
                    <a:lnTlToBr w="12700" cmpd="sng">
                      <a:noFill/>
                      <a:prstDash val="solid"/>
                    </a:lnTlToBr>
                    <a:lnBlToTr w="12700" cmpd="sng">
                      <a:noFill/>
                      <a:prstDash val="solid"/>
                    </a:lnBlToTr>
                    <a:noFill/>
                  </a:tcPr>
                </a:tc>
                <a:tc>
                  <a:txBody>
                    <a:bodyPr/>
                    <a:lstStyle/>
                    <a:p>
                      <a:r>
                        <a:rPr lang="en-US" sz="3600" dirty="0" smtClean="0">
                          <a:solidFill>
                            <a:schemeClr val="accent6"/>
                          </a:solidFill>
                          <a:latin typeface="Times New Roman" charset="0"/>
                          <a:ea typeface="Times New Roman" charset="0"/>
                          <a:cs typeface="Times New Roman" charset="0"/>
                        </a:rPr>
                        <a:t>Guy with the beard</a:t>
                      </a:r>
                      <a:endParaRPr lang="en-US" sz="3600" dirty="0">
                        <a:solidFill>
                          <a:schemeClr val="accent6"/>
                        </a:solidFill>
                        <a:latin typeface="Times New Roman" charset="0"/>
                        <a:ea typeface="Times New Roman" charset="0"/>
                        <a:cs typeface="Times New Roman" charset="0"/>
                      </a:endParaRPr>
                    </a:p>
                  </a:txBody>
                  <a:tcPr>
                    <a:lnL>
                      <a:noFill/>
                    </a:lnL>
                    <a:lnR>
                      <a:noFill/>
                    </a:lnR>
                    <a:lnT w="12700" cmpd="sng">
                      <a:noFill/>
                    </a:lnT>
                    <a:lnB>
                      <a:noFill/>
                    </a:lnB>
                    <a:lnTlToBr w="12700" cmpd="sng">
                      <a:noFill/>
                      <a:prstDash val="solid"/>
                    </a:lnTlToBr>
                    <a:lnBlToTr w="12700" cmpd="sng">
                      <a:noFill/>
                      <a:prstDash val="solid"/>
                    </a:lnBlToTr>
                    <a:noFill/>
                  </a:tcPr>
                </a:tc>
              </a:tr>
              <a:tr h="370840">
                <a:tc>
                  <a:txBody>
                    <a:bodyPr/>
                    <a:lstStyle/>
                    <a:p>
                      <a:r>
                        <a:rPr lang="en-US" sz="3600" dirty="0" smtClean="0">
                          <a:solidFill>
                            <a:schemeClr val="accent6"/>
                          </a:solidFill>
                          <a:latin typeface="Times New Roman" charset="0"/>
                          <a:ea typeface="Times New Roman" charset="0"/>
                          <a:cs typeface="Times New Roman" charset="0"/>
                        </a:rPr>
                        <a:t>John Thompson</a:t>
                      </a:r>
                      <a:endParaRPr lang="en-US" sz="3600" dirty="0">
                        <a:solidFill>
                          <a:schemeClr val="accent6"/>
                        </a:solidFill>
                        <a:latin typeface="Times New Roman" charset="0"/>
                        <a:ea typeface="Times New Roman" charset="0"/>
                        <a:cs typeface="Times New Roman" charset="0"/>
                      </a:endParaRPr>
                    </a:p>
                  </a:txBody>
                  <a:tcPr>
                    <a:lnL>
                      <a:noFill/>
                    </a:lnL>
                    <a:lnR>
                      <a:noFill/>
                    </a:lnR>
                    <a:lnT>
                      <a:noFill/>
                    </a:lnT>
                    <a:lnB w="12700" cmpd="sng">
                      <a:noFill/>
                    </a:lnB>
                    <a:lnTlToBr w="12700" cmpd="sng">
                      <a:noFill/>
                      <a:prstDash val="solid"/>
                    </a:lnTlToBr>
                    <a:lnBlToTr w="12700" cmpd="sng">
                      <a:noFill/>
                      <a:prstDash val="solid"/>
                    </a:lnBlToTr>
                  </a:tcPr>
                </a:tc>
                <a:tc>
                  <a:txBody>
                    <a:bodyPr/>
                    <a:lstStyle/>
                    <a:p>
                      <a:endParaRPr lang="en-US" sz="3600" dirty="0">
                        <a:solidFill>
                          <a:schemeClr val="accent6"/>
                        </a:solidFill>
                        <a:latin typeface="Times New Roman" charset="0"/>
                        <a:ea typeface="Times New Roman" charset="0"/>
                        <a:cs typeface="Times New Roman" charset="0"/>
                      </a:endParaRPr>
                    </a:p>
                  </a:txBody>
                  <a:tcPr>
                    <a:lnL>
                      <a:noFill/>
                    </a:lnL>
                    <a:lnR>
                      <a:noFill/>
                    </a:lnR>
                    <a:lnT>
                      <a:noFill/>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272469786"/>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smtClean="0">
                <a:latin typeface="Times New Roman" charset="0"/>
                <a:ea typeface="Times New Roman" charset="0"/>
                <a:cs typeface="Times New Roman" charset="0"/>
              </a:rPr>
              <a:t>“The </a:t>
            </a:r>
            <a:r>
              <a:rPr lang="en-US" sz="3600" dirty="0">
                <a:latin typeface="Times New Roman" charset="0"/>
                <a:ea typeface="Times New Roman" charset="0"/>
                <a:cs typeface="Times New Roman" charset="0"/>
              </a:rPr>
              <a:t>welcoming and diplomatic attitude of tabulator tender </a:t>
            </a:r>
            <a:r>
              <a:rPr lang="en-US" sz="3600" dirty="0">
                <a:solidFill>
                  <a:schemeClr val="accent6"/>
                </a:solidFill>
                <a:latin typeface="Times New Roman" charset="0"/>
                <a:ea typeface="Times New Roman" charset="0"/>
                <a:cs typeface="Times New Roman" charset="0"/>
              </a:rPr>
              <a:t>Rick </a:t>
            </a:r>
            <a:r>
              <a:rPr lang="en-US" sz="3600" dirty="0" err="1">
                <a:solidFill>
                  <a:schemeClr val="accent6"/>
                </a:solidFill>
                <a:latin typeface="Times New Roman" charset="0"/>
                <a:ea typeface="Times New Roman" charset="0"/>
                <a:cs typeface="Times New Roman" charset="0"/>
              </a:rPr>
              <a:t>Holz</a:t>
            </a:r>
            <a:r>
              <a:rPr lang="en-US" sz="3600" dirty="0">
                <a:latin typeface="Times New Roman" charset="0"/>
                <a:ea typeface="Times New Roman" charset="0"/>
                <a:cs typeface="Times New Roman" charset="0"/>
              </a:rPr>
              <a:t>, who made the transition from filling out ballots to inserting them in the machine seamless for voters and helped those who over-voted get new ballots without making them feel self-conscious.”</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2147469841"/>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smtClean="0">
                <a:solidFill>
                  <a:schemeClr val="accent6"/>
                </a:solidFill>
                <a:latin typeface="Times New Roman" charset="0"/>
                <a:ea typeface="Times New Roman" charset="0"/>
                <a:cs typeface="Times New Roman" charset="0"/>
              </a:rPr>
              <a:t>Did you know?</a:t>
            </a:r>
            <a:br>
              <a:rPr lang="en-US" sz="3600" dirty="0" smtClean="0">
                <a:solidFill>
                  <a:schemeClr val="accent6"/>
                </a:solidFill>
                <a:latin typeface="Times New Roman" charset="0"/>
                <a:ea typeface="Times New Roman" charset="0"/>
                <a:cs typeface="Times New Roman" charset="0"/>
              </a:rPr>
            </a:br>
            <a:r>
              <a:rPr lang="en-US" sz="3600" dirty="0">
                <a:solidFill>
                  <a:schemeClr val="accent6"/>
                </a:solidFill>
                <a:latin typeface="Times New Roman" charset="0"/>
                <a:ea typeface="Times New Roman" charset="0"/>
                <a:cs typeface="Times New Roman" charset="0"/>
              </a:rPr>
              <a:t/>
            </a:r>
            <a:br>
              <a:rPr lang="en-US" sz="3600" dirty="0">
                <a:solidFill>
                  <a:schemeClr val="accent6"/>
                </a:solidFill>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All </a:t>
            </a:r>
            <a:r>
              <a:rPr lang="en-US" sz="3600" dirty="0">
                <a:latin typeface="Times New Roman" charset="0"/>
                <a:ea typeface="Times New Roman" charset="0"/>
                <a:cs typeface="Times New Roman" charset="0"/>
              </a:rPr>
              <a:t>tabulators, ballots, and election equipment is </a:t>
            </a:r>
            <a:r>
              <a:rPr lang="en-US" sz="3600" u="sng" dirty="0">
                <a:latin typeface="Times New Roman" charset="0"/>
                <a:ea typeface="Times New Roman" charset="0"/>
                <a:cs typeface="Times New Roman" charset="0"/>
              </a:rPr>
              <a:t>tested</a:t>
            </a:r>
            <a:r>
              <a:rPr lang="en-US" sz="3600" dirty="0">
                <a:latin typeface="Times New Roman" charset="0"/>
                <a:ea typeface="Times New Roman" charset="0"/>
                <a:cs typeface="Times New Roman" charset="0"/>
              </a:rPr>
              <a:t>, </a:t>
            </a:r>
            <a:r>
              <a:rPr lang="en-US" sz="3600" u="sng" dirty="0">
                <a:latin typeface="Times New Roman" charset="0"/>
                <a:ea typeface="Times New Roman" charset="0"/>
                <a:cs typeface="Times New Roman" charset="0"/>
              </a:rPr>
              <a:t>packed</a:t>
            </a:r>
            <a:r>
              <a:rPr lang="en-US" sz="3600" dirty="0">
                <a:latin typeface="Times New Roman" charset="0"/>
                <a:ea typeface="Times New Roman" charset="0"/>
                <a:cs typeface="Times New Roman" charset="0"/>
              </a:rPr>
              <a:t>, and </a:t>
            </a:r>
            <a:r>
              <a:rPr lang="en-US" sz="3600" u="sng" dirty="0">
                <a:latin typeface="Times New Roman" charset="0"/>
                <a:ea typeface="Times New Roman" charset="0"/>
                <a:cs typeface="Times New Roman" charset="0"/>
              </a:rPr>
              <a:t>sealed</a:t>
            </a:r>
            <a:r>
              <a:rPr lang="en-US" sz="3600" dirty="0">
                <a:latin typeface="Times New Roman" charset="0"/>
                <a:ea typeface="Times New Roman" charset="0"/>
                <a:cs typeface="Times New Roman" charset="0"/>
              </a:rPr>
              <a:t> at least 10 days before an election? </a:t>
            </a:r>
            <a:r>
              <a:rPr lang="en-US" sz="3600" b="0" dirty="0" smtClean="0">
                <a:effectLst/>
              </a:rPr>
              <a:t/>
            </a:r>
            <a:br>
              <a:rPr lang="en-US" sz="3600" b="0" dirty="0" smtClean="0">
                <a:effectLst/>
              </a:rPr>
            </a:br>
            <a:r>
              <a:rPr lang="en-US" sz="3600" dirty="0" smtClean="0"/>
              <a:t/>
            </a:r>
            <a:br>
              <a:rPr lang="en-US" sz="3600" dirty="0" smtClean="0"/>
            </a:br>
            <a:r>
              <a:rPr lang="en-US" sz="3600" dirty="0" smtClean="0"/>
              <a:t/>
            </a:r>
            <a:br>
              <a:rPr lang="en-US" sz="3600" dirty="0" smtClean="0"/>
            </a:br>
            <a:r>
              <a:rPr lang="en-US" sz="3600" dirty="0"/>
              <a:t/>
            </a:r>
            <a:br>
              <a:rPr lang="en-US" sz="3600" dirty="0"/>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275373743"/>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smtClean="0">
                <a:latin typeface="Times New Roman" charset="0"/>
                <a:ea typeface="Times New Roman" charset="0"/>
                <a:cs typeface="Times New Roman" charset="0"/>
              </a:rPr>
              <a:t>“</a:t>
            </a:r>
            <a:r>
              <a:rPr lang="en-US" sz="3600" dirty="0" smtClean="0">
                <a:solidFill>
                  <a:schemeClr val="accent6"/>
                </a:solidFill>
                <a:latin typeface="Times New Roman" charset="0"/>
                <a:ea typeface="Times New Roman" charset="0"/>
                <a:cs typeface="Times New Roman" charset="0"/>
              </a:rPr>
              <a:t>Tad </a:t>
            </a:r>
            <a:r>
              <a:rPr lang="en-US" sz="3600" dirty="0">
                <a:latin typeface="Times New Roman" charset="0"/>
                <a:ea typeface="Times New Roman" charset="0"/>
                <a:cs typeface="Times New Roman" charset="0"/>
              </a:rPr>
              <a:t>was </a:t>
            </a:r>
            <a:r>
              <a:rPr lang="en-US" sz="3600" dirty="0" smtClean="0">
                <a:latin typeface="Times New Roman" charset="0"/>
                <a:ea typeface="Times New Roman" charset="0"/>
                <a:cs typeface="Times New Roman" charset="0"/>
              </a:rPr>
              <a:t>wonderful.  </a:t>
            </a:r>
            <a:r>
              <a:rPr lang="en-US" sz="3600" dirty="0" smtClean="0">
                <a:solidFill>
                  <a:schemeClr val="accent6"/>
                </a:solidFill>
                <a:latin typeface="Times New Roman" charset="0"/>
                <a:ea typeface="Times New Roman" charset="0"/>
                <a:cs typeface="Times New Roman" charset="0"/>
              </a:rPr>
              <a:t>Elizabeth</a:t>
            </a:r>
            <a:r>
              <a:rPr lang="en-US" sz="3600" dirty="0" smtClean="0">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was hysterically funny and made the day go quickly.  </a:t>
            </a:r>
            <a:r>
              <a:rPr lang="en-US" sz="3600" dirty="0" err="1" smtClean="0">
                <a:solidFill>
                  <a:schemeClr val="accent6"/>
                </a:solidFill>
                <a:latin typeface="Times New Roman" charset="0"/>
                <a:ea typeface="Times New Roman" charset="0"/>
                <a:cs typeface="Times New Roman" charset="0"/>
              </a:rPr>
              <a:t>Abner</a:t>
            </a:r>
            <a:r>
              <a:rPr lang="en-US" sz="3600" dirty="0" smtClean="0">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was an excellent moderator...very efficient and organized</a:t>
            </a:r>
            <a:r>
              <a:rPr lang="en-US" sz="3600" dirty="0" smtClean="0">
                <a:latin typeface="Times New Roman" charset="0"/>
                <a:ea typeface="Times New Roman" charset="0"/>
                <a:cs typeface="Times New Roman" charset="0"/>
              </a:rPr>
              <a:t>.”</a:t>
            </a: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351797369"/>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a:latin typeface="Times New Roman" charset="0"/>
                <a:ea typeface="Times New Roman" charset="0"/>
                <a:cs typeface="Times New Roman" charset="0"/>
              </a:rPr>
              <a:t>“</a:t>
            </a:r>
            <a:r>
              <a:rPr lang="en-US" sz="3600" dirty="0">
                <a:solidFill>
                  <a:schemeClr val="accent6"/>
                </a:solidFill>
                <a:latin typeface="Times New Roman" charset="0"/>
                <a:ea typeface="Times New Roman" charset="0"/>
                <a:cs typeface="Times New Roman" charset="0"/>
              </a:rPr>
              <a:t>Lucy </a:t>
            </a:r>
            <a:r>
              <a:rPr lang="en-US" sz="3600" dirty="0" err="1">
                <a:solidFill>
                  <a:schemeClr val="accent6"/>
                </a:solidFill>
                <a:latin typeface="Times New Roman" charset="0"/>
                <a:ea typeface="Times New Roman" charset="0"/>
                <a:cs typeface="Times New Roman" charset="0"/>
              </a:rPr>
              <a:t>Macaluso</a:t>
            </a:r>
            <a:r>
              <a:rPr lang="en-US" sz="3600" dirty="0">
                <a:solidFill>
                  <a:schemeClr val="accent6"/>
                </a:solidFill>
                <a:latin typeface="Times New Roman" charset="0"/>
                <a:ea typeface="Times New Roman" charset="0"/>
                <a:cs typeface="Times New Roman" charset="0"/>
              </a:rPr>
              <a:t> </a:t>
            </a:r>
            <a:r>
              <a:rPr lang="en-US" sz="3600" dirty="0">
                <a:latin typeface="Times New Roman" charset="0"/>
                <a:ea typeface="Times New Roman" charset="0"/>
                <a:cs typeface="Times New Roman" charset="0"/>
              </a:rPr>
              <a:t>is always amazing!! She can do anything and everything</a:t>
            </a:r>
            <a:r>
              <a:rPr lang="en-US" sz="3600" dirty="0" smtClean="0">
                <a:latin typeface="Times New Roman" charset="0"/>
                <a:ea typeface="Times New Roman" charset="0"/>
                <a:cs typeface="Times New Roman" charset="0"/>
              </a:rPr>
              <a:t>!”</a:t>
            </a: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735079296"/>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dirty="0" smtClean="0">
                <a:solidFill>
                  <a:schemeClr val="accent6"/>
                </a:solidFill>
                <a:latin typeface="Times New Roman" charset="0"/>
                <a:ea typeface="Times New Roman" charset="0"/>
                <a:cs typeface="Times New Roman" charset="0"/>
              </a:rPr>
              <a:t>Did you know?</a:t>
            </a:r>
            <a:br>
              <a:rPr lang="en-US" sz="3600" dirty="0" smtClean="0">
                <a:solidFill>
                  <a:schemeClr val="accent6"/>
                </a:solidFill>
                <a:latin typeface="Times New Roman" charset="0"/>
                <a:ea typeface="Times New Roman" charset="0"/>
                <a:cs typeface="Times New Roman" charset="0"/>
              </a:rPr>
            </a:br>
            <a:r>
              <a:rPr lang="en-US" sz="3600" dirty="0">
                <a:solidFill>
                  <a:schemeClr val="accent6"/>
                </a:solidFill>
                <a:latin typeface="Times New Roman" charset="0"/>
                <a:ea typeface="Times New Roman" charset="0"/>
                <a:cs typeface="Times New Roman" charset="0"/>
              </a:rPr>
              <a:t/>
            </a:r>
            <a:br>
              <a:rPr lang="en-US" sz="3600" dirty="0">
                <a:solidFill>
                  <a:schemeClr val="accent6"/>
                </a:solidFill>
                <a:latin typeface="Times New Roman" charset="0"/>
                <a:ea typeface="Times New Roman" charset="0"/>
                <a:cs typeface="Times New Roman" charset="0"/>
              </a:rPr>
            </a:br>
            <a:r>
              <a:rPr lang="en-US" sz="3600" dirty="0">
                <a:latin typeface="Times New Roman" charset="0"/>
                <a:ea typeface="Times New Roman" charset="0"/>
                <a:cs typeface="Times New Roman" charset="0"/>
              </a:rPr>
              <a:t>The Greenwich Board of Education closes schools on election day.  In 2016 this will become the standard throughout Connecticut.</a:t>
            </a: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70636429"/>
      </p:ext>
    </p:extLst>
  </p:cSld>
  <p:clrMapOvr>
    <a:masterClrMapping/>
  </p:clrMapOvr>
  <mc:AlternateContent xmlns:mc="http://schemas.openxmlformats.org/markup-compatibility/2006">
    <mc:Choice xmlns:p14="http://schemas.microsoft.com/office/powerpoint/2010/main" Requires="p14">
      <p:transition spd="slow" p14:dur="2250" advClick="0" advTm="7000">
        <p:push dir="d"/>
      </p:transition>
    </mc:Choice>
    <mc:Fallback>
      <p:transition spd="slow" advClick="0" advTm="7000">
        <p:push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799972"/>
          </a:xfrm>
        </p:spPr>
        <p:txBody>
          <a:bodyPr>
            <a:noAutofit/>
          </a:bodyPr>
          <a:lstStyle/>
          <a:p>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b="0" dirty="0" smtClean="0">
                <a:effectLst/>
                <a:latin typeface="Times New Roman" charset="0"/>
                <a:ea typeface="Times New Roman" charset="0"/>
                <a:cs typeface="Times New Roman" charset="0"/>
              </a:rPr>
              <a:t/>
            </a:r>
            <a:br>
              <a:rPr lang="en-US" sz="3600" b="0" dirty="0" smtClean="0">
                <a:effectLst/>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a:t>
            </a:r>
            <a:r>
              <a:rPr lang="en-US" sz="3600" dirty="0" smtClean="0">
                <a:solidFill>
                  <a:schemeClr val="accent6"/>
                </a:solidFill>
                <a:latin typeface="Times New Roman" charset="0"/>
                <a:ea typeface="Times New Roman" charset="0"/>
                <a:cs typeface="Times New Roman" charset="0"/>
              </a:rPr>
              <a:t>John </a:t>
            </a:r>
            <a:r>
              <a:rPr lang="en-US" sz="3600" dirty="0" err="1" smtClean="0">
                <a:solidFill>
                  <a:schemeClr val="accent6"/>
                </a:solidFill>
                <a:latin typeface="Times New Roman" charset="0"/>
                <a:ea typeface="Times New Roman" charset="0"/>
                <a:cs typeface="Times New Roman" charset="0"/>
              </a:rPr>
              <a:t>Halpin</a:t>
            </a:r>
            <a:r>
              <a:rPr lang="en-US" sz="3600" dirty="0">
                <a:solidFill>
                  <a:schemeClr val="accent6"/>
                </a:solidFill>
                <a:latin typeface="Times New Roman" charset="0"/>
                <a:ea typeface="Times New Roman" charset="0"/>
                <a:cs typeface="Times New Roman" charset="0"/>
              </a:rPr>
              <a:t> </a:t>
            </a:r>
            <a:r>
              <a:rPr lang="en-US" sz="3600" dirty="0" smtClean="0">
                <a:latin typeface="Times New Roman" charset="0"/>
                <a:ea typeface="Times New Roman" charset="0"/>
                <a:cs typeface="Times New Roman" charset="0"/>
              </a:rPr>
              <a:t>is </a:t>
            </a:r>
            <a:r>
              <a:rPr lang="en-US" sz="3600" dirty="0">
                <a:latin typeface="Times New Roman" charset="0"/>
                <a:ea typeface="Times New Roman" charset="0"/>
                <a:cs typeface="Times New Roman" charset="0"/>
              </a:rPr>
              <a:t>always ready and has all his ducks in a row</a:t>
            </a:r>
            <a:r>
              <a:rPr lang="en-US" sz="3600" dirty="0" smtClean="0">
                <a:latin typeface="Times New Roman" charset="0"/>
                <a:ea typeface="Times New Roman" charset="0"/>
                <a:cs typeface="Times New Roman" charset="0"/>
              </a:rPr>
              <a:t>.”</a:t>
            </a:r>
            <a:r>
              <a:rPr lang="en-US" sz="3600" b="0" dirty="0" smtClean="0">
                <a:effectLst/>
              </a:rPr>
              <a:t/>
            </a:r>
            <a:br>
              <a:rPr lang="en-US" sz="3600" b="0" dirty="0" smtClean="0">
                <a:effectLst/>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From 2015 Poll Worker Survey</a:t>
            </a:r>
            <a:br>
              <a:rPr lang="en-US" sz="3600" dirty="0" smtClean="0">
                <a:latin typeface="Times New Roman" charset="0"/>
                <a:ea typeface="Times New Roman" charset="0"/>
                <a:cs typeface="Times New Roman" charset="0"/>
              </a:rPr>
            </a:b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63299708"/>
      </p:ext>
    </p:extLst>
  </p:cSld>
  <p:clrMapOvr>
    <a:masterClrMapping/>
  </p:clrMapOvr>
  <mc:AlternateContent xmlns:mc="http://schemas.openxmlformats.org/markup-compatibility/2006">
    <mc:Choice xmlns:p14="http://schemas.microsoft.com/office/powerpoint/2010/main" Requires="p14">
      <p:transition spd="slow" p14:dur="2250" advClick="0" advTm="7000">
        <p:push dir="u"/>
      </p:transition>
    </mc:Choice>
    <mc:Fallback>
      <p:transition spd="slow" advClick="0" advTm="7000">
        <p:push dir="u"/>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315</Words>
  <Application>Microsoft Macintosh PowerPoint</Application>
  <PresentationFormat>Widescreen</PresentationFormat>
  <Paragraphs>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Calibri Light</vt:lpstr>
      <vt:lpstr>Times New Roman</vt:lpstr>
      <vt:lpstr>Arial</vt:lpstr>
      <vt:lpstr>Office Theme</vt:lpstr>
      <vt:lpstr>Poll Worker Appreciation Day</vt:lpstr>
      <vt:lpstr>“Great Personnel”  “You chose bright, conscientious, outgoing people who worked efficiently and agreeably together to manage the voting in Old Greenwich.”  - From 2015 Poll Worker Survey </vt:lpstr>
      <vt:lpstr>“The voters were greeted nicely and given instruction, if needed.  The lines moved smoothly.”  “All voters seemed to be treated with respect.”  - From 2015 Poll Worker Survey  </vt:lpstr>
      <vt:lpstr>“The welcoming and diplomatic attitude of tabulator tender Rick Holz, who made the transition from filling out ballots to inserting them in the machine seamless for voters and helped those who over-voted get new ballots without making them feel self-conscious.”  - From 2015 Poll Worker Survey  </vt:lpstr>
      <vt:lpstr>Did you know?  All tabulators, ballots, and election equipment is tested, packed, and sealed at least 10 days before an election?      </vt:lpstr>
      <vt:lpstr>“Tad was wonderful.  Elizabeth was hysterically funny and made the day go quickly.  Abner was an excellent moderator...very efficient and organized.”  - From 2015 Poll Worker Survey   </vt:lpstr>
      <vt:lpstr>  “Lucy Macaluso is always amazing!! She can do anything and everything!”  - From 2015 Poll Worker Survey    </vt:lpstr>
      <vt:lpstr>Did you know?  The Greenwich Board of Education closes schools on election day.  In 2016 this will become the standard throughout Connecticut.    </vt:lpstr>
      <vt:lpstr>  “John Halpin is always ready and has all his ducks in a row.”  - From 2015 Poll Worker Survey    </vt:lpstr>
      <vt:lpstr> “Our fearless leader--Rick Brooks. Unflappable, courteous and kind to all: voters with problems and workers alike. He took voters in order and helped them without stress. I believe everyone left feeling good about their experience.”  “Rick was terrific as organizer and prompt problem-solver.”  - From 2015 Poll Worker Survey</vt:lpstr>
      <vt:lpstr>Hmmm...  “I think we should have cocktails at 6:30 with snacks too!”   - Suggestion From 2015 Poll Worker Survey  </vt:lpstr>
      <vt:lpstr> “I was delighted to work alongside Pamela Francefort.  She combines the best of an experienced poll worker -- very capable and very pleasant.  She gets extra points for telling her co-workers at the table to get reasonably comfortable chairs from the principal's office!”  - From 2015 Poll Worker Survey</vt:lpstr>
      <vt:lpstr>“Assistant Registrars Tina Corlett and Mary McLaughlin did an excellent supportive role with voters and other team members.”   - From 2015 Poll Worker Survey    </vt:lpstr>
      <vt:lpstr>Did you know?  Real-time updates on voter turnout are available online for Greenwich elections since 2014?  Visit greenwichct.org/vote on election day to see our “turnout widget”.    </vt:lpstr>
      <vt:lpstr>“Thanks to John &amp; Nancy Harris for their dedication and hard work.”  - From 2015 Poll Worker Survey     </vt:lpstr>
      <vt:lpstr>“Irene Friedman is exceptional.  We had a perfect book and it is  due to her watching me and me watching her.”  - From 2015 Poll Worker Survey    </vt:lpstr>
      <vt:lpstr>Did you know?  Almost 500 people receive end of night results in their email at each election?  Sign up at greenwichct.org/vote.    </vt:lpstr>
      <vt:lpstr>“Sharon Reekstin was an exceptional greeter and guider of voters!!”   - From 2015 Poll Worker Survey     </vt:lpstr>
      <vt:lpstr>“Dr. Ron Wilson was very helpful giving breaks and also very congenial.”   - From 2015 Poll Worker Survey     </vt:lpstr>
      <vt:lpstr>THE REAL GREENWICH TOWN PARTY!  At even the smallest election, there are enough voters to overflow Bridgeport’s Webster Bank Arena or Bluefish Stadium!  But our election party goes on continuously for 14 hours, in 12 simultaneous locations, rain or shine!  Now that’s event planning! </vt:lpstr>
      <vt:lpstr>“Valerie Pisano did a great job as the moderator, especially since it was her first time.”  “Valerie was great to work with.”  - From 2015 Poll Worker Survey    </vt:lpstr>
      <vt:lpstr>“I think Nick Edwards was very patient and accommodating to all and his wife Christine Edwards was a pleasure to work with.”  - From 2015 Poll Worker Survey    </vt:lpstr>
      <vt:lpstr>“Nancy Finlay worked alongside me with the official checker book and was awesome!”  - From 2015 Poll Worker Survey     </vt:lpstr>
      <vt:lpstr>  Town and BOE technology specialists supply telephones, wifi, computers, and printers to our polling places and set up this equipment before every election.  Thank you: </vt:lpstr>
      <vt:lpstr>“Sharon Griffin, Pat Russo and Jamie Powers  are excellent and do their jobs well.”   - From 2015 Poll Worker Survey    </vt:lpstr>
      <vt:lpstr>Did you know?  Together, the Democratic and Republican Registrars hire between 150 and 200 poll workers, depending on the election.     </vt:lpstr>
      <vt:lpstr>“We  seemed to be a team for the most part; Mary Kate McGoldrick had a few new (to me) papers that were great ideas for easier tabulating. But EVERYONE helped each other. as a team.”   - From 2015 Poll Worker Survey  </vt:lpstr>
      <vt:lpstr>“In addition to doing great at her own job, Jean Duffy is always willing to assist others.”  - From 2015 Poll Worker Survey     </vt:lpstr>
      <vt:lpstr>“Vinny Megale was a joy to work with and was on top of his game all day long.”  - From 2015 Poll Worker Survey     </vt:lpstr>
      <vt:lpstr>Did you know?  Members of the Department of Public Works are poll workers too!  They transport all voting equipment and set up the polling place.  Special thanks to: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Poll Worker Appreciation Day</dc:title>
  <dc:creator>Microsoft Office User</dc:creator>
  <cp:lastModifiedBy>Microsoft Office User</cp:lastModifiedBy>
  <cp:revision>11</cp:revision>
  <dcterms:created xsi:type="dcterms:W3CDTF">2015-12-08T23:54:16Z</dcterms:created>
  <dcterms:modified xsi:type="dcterms:W3CDTF">2015-12-09T01:33:46Z</dcterms:modified>
</cp:coreProperties>
</file>