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PT Sans Narrow"/>
      <p:regular r:id="rId19"/>
      <p:bold r:id="rId20"/>
    </p:embeddedFont>
    <p:embeddedFont>
      <p:font typeface="Open Sans"/>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TSansNarrow-bold.fntdata"/><Relationship Id="rId11" Type="http://schemas.openxmlformats.org/officeDocument/2006/relationships/slide" Target="slides/slide6.xml"/><Relationship Id="rId22" Type="http://schemas.openxmlformats.org/officeDocument/2006/relationships/font" Target="fonts/OpenSans-bold.fntdata"/><Relationship Id="rId10" Type="http://schemas.openxmlformats.org/officeDocument/2006/relationships/slide" Target="slides/slide5.xml"/><Relationship Id="rId21" Type="http://schemas.openxmlformats.org/officeDocument/2006/relationships/font" Target="fonts/OpenSans-regular.fntdata"/><Relationship Id="rId13" Type="http://schemas.openxmlformats.org/officeDocument/2006/relationships/slide" Target="slides/slide8.xml"/><Relationship Id="rId24" Type="http://schemas.openxmlformats.org/officeDocument/2006/relationships/font" Target="fonts/OpenSans-boldItalic.fntdata"/><Relationship Id="rId12" Type="http://schemas.openxmlformats.org/officeDocument/2006/relationships/slide" Target="slides/slide7.xml"/><Relationship Id="rId23" Type="http://schemas.openxmlformats.org/officeDocument/2006/relationships/font" Target="fonts/OpenSans-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PTSansNarrow-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f275d41b9c_6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f275d41b9c_6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f275d41b9c_6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f275d41b9c_6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f275d41b9c_6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f275d41b9c_6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f275d41b9c_6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f275d41b9c_6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f275d41b9c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f275d41b9c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f275d41b9c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f275d41b9c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f275d41b9c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f275d41b9c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f275d41b9c_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f275d41b9c_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f275d41b9c_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f275d41b9c_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f275d41b9c_6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f275d41b9c_6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f275d41b9c_6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f275d41b9c_6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f275d41b9c_6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f275d41b9c_6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docs.google.com/spreadsheets/d/1h6kVGii4LJxashdQo9s0DeZuRvvXihqvsrkFBoGpamk/edit?usp=shar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greenwichct.gov/631/Poll-Worker-Training-Materials" TargetMode="External"/><Relationship Id="rId4" Type="http://schemas.openxmlformats.org/officeDocument/2006/relationships/hyperlink" Target="https://bit.ly/3mzxxmA"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docs.google.com/document/d/1-0EWvPHRO_9cYsrfA4PERCUJSMjv0jkZw_zTphnJF3U/edit?usp=shar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bit.ly/3i0sYid" TargetMode="External"/><Relationship Id="rId4" Type="http://schemas.openxmlformats.org/officeDocument/2006/relationships/hyperlink" Target="https://tinyurl.com/vm2vwfs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greenwichct.gov/FormCenter/Voter-Registration-15/Poll-Worker-Application-88"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greenwichct.gov/629/Poll-Worker-10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fairfieldcountyrovac.org/shared-materials/poll-worker-payment-info"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4125" y="1267239"/>
            <a:ext cx="7136700" cy="1022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All About Poll Workers</a:t>
            </a:r>
            <a:endParaRPr/>
          </a:p>
        </p:txBody>
      </p:sp>
      <p:sp>
        <p:nvSpPr>
          <p:cNvPr id="67" name="Google Shape;67;p13"/>
          <p:cNvSpPr txBox="1"/>
          <p:nvPr>
            <p:ph idx="1" type="subTitle"/>
          </p:nvPr>
        </p:nvSpPr>
        <p:spPr>
          <a:xfrm>
            <a:off x="2137225" y="2334598"/>
            <a:ext cx="4870500" cy="1634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900"/>
              <a:t>Hiring them.</a:t>
            </a:r>
            <a:endParaRPr sz="2900"/>
          </a:p>
          <a:p>
            <a:pPr indent="0" lvl="0" marL="0" rtl="0" algn="ctr">
              <a:spcBef>
                <a:spcPts val="0"/>
              </a:spcBef>
              <a:spcAft>
                <a:spcPts val="0"/>
              </a:spcAft>
              <a:buNone/>
            </a:pPr>
            <a:r>
              <a:rPr lang="en" sz="2900"/>
              <a:t>Compensating them.</a:t>
            </a:r>
            <a:endParaRPr sz="2900"/>
          </a:p>
          <a:p>
            <a:pPr indent="0" lvl="0" marL="0" rtl="0" algn="ctr">
              <a:spcBef>
                <a:spcPts val="0"/>
              </a:spcBef>
              <a:spcAft>
                <a:spcPts val="0"/>
              </a:spcAft>
              <a:buNone/>
            </a:pPr>
            <a:r>
              <a:rPr lang="en" sz="2900"/>
              <a:t>Training them.</a:t>
            </a:r>
            <a:endParaRPr sz="29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2"/>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Paying Poll Workers - never a 1099</a:t>
            </a:r>
            <a:endParaRPr/>
          </a:p>
        </p:txBody>
      </p:sp>
      <p:sp>
        <p:nvSpPr>
          <p:cNvPr id="121" name="Google Shape;121;p22"/>
          <p:cNvSpPr txBox="1"/>
          <p:nvPr>
            <p:ph idx="1" type="body"/>
          </p:nvPr>
        </p:nvSpPr>
        <p:spPr>
          <a:xfrm>
            <a:off x="311700" y="1064950"/>
            <a:ext cx="8520600" cy="3302700"/>
          </a:xfrm>
          <a:prstGeom prst="rect">
            <a:avLst/>
          </a:prstGeom>
        </p:spPr>
        <p:txBody>
          <a:bodyPr anchorCtr="0" anchor="t" bIns="91425" lIns="91425" spcFirstLastPara="1" rIns="91425" wrap="square" tIns="91425">
            <a:noAutofit/>
          </a:bodyPr>
          <a:lstStyle/>
          <a:p>
            <a:pPr indent="0" lvl="0" marL="0" rtl="0" algn="l">
              <a:lnSpc>
                <a:spcPct val="166670"/>
              </a:lnSpc>
              <a:spcBef>
                <a:spcPts val="900"/>
              </a:spcBef>
              <a:spcAft>
                <a:spcPts val="0"/>
              </a:spcAft>
              <a:buNone/>
            </a:pPr>
            <a:r>
              <a:t/>
            </a:r>
            <a:endParaRPr>
              <a:solidFill>
                <a:srgbClr val="212121"/>
              </a:solidFill>
            </a:endParaRPr>
          </a:p>
          <a:p>
            <a:pPr indent="0" lvl="0" marL="0" rtl="0" algn="l">
              <a:lnSpc>
                <a:spcPct val="166670"/>
              </a:lnSpc>
              <a:spcBef>
                <a:spcPts val="900"/>
              </a:spcBef>
              <a:spcAft>
                <a:spcPts val="0"/>
              </a:spcAft>
              <a:buNone/>
            </a:pPr>
            <a:r>
              <a:rPr lang="en">
                <a:solidFill>
                  <a:srgbClr val="212121"/>
                </a:solidFill>
              </a:rPr>
              <a:t>This means that for all practical purposes, your basic poll workers who receive less than $600 annually will not be sent any tax documents from your municipality.  If they earn more than $600, they should get a W-2, and if they earn more $1600 or more, they are also subject to FICA (Social Security and Medicare taxes).</a:t>
            </a:r>
            <a:endParaRPr>
              <a:solidFill>
                <a:srgbClr val="212121"/>
              </a:solidFill>
            </a:endParaRPr>
          </a:p>
          <a:p>
            <a:pPr indent="0" lvl="0" marL="0" rtl="0" algn="l">
              <a:lnSpc>
                <a:spcPct val="166670"/>
              </a:lnSpc>
              <a:spcBef>
                <a:spcPts val="900"/>
              </a:spcBef>
              <a:spcAft>
                <a:spcPts val="0"/>
              </a:spcAft>
              <a:buNone/>
            </a:pPr>
            <a:r>
              <a:t/>
            </a:r>
            <a:endParaRPr sz="1400">
              <a:solidFill>
                <a:srgbClr val="212121"/>
              </a:solidFill>
            </a:endParaRPr>
          </a:p>
          <a:p>
            <a:pPr indent="0" lvl="0" marL="0" rtl="0" algn="l">
              <a:spcBef>
                <a:spcPts val="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3"/>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do you pay your poll workers?</a:t>
            </a:r>
            <a:endParaRPr/>
          </a:p>
        </p:txBody>
      </p:sp>
      <p:sp>
        <p:nvSpPr>
          <p:cNvPr id="127" name="Google Shape;127;p23"/>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rgbClr val="000000"/>
                </a:solidFill>
              </a:rPr>
              <a:t>Greenwich Poll Worker Pay Rates</a:t>
            </a:r>
            <a:endParaRPr b="1">
              <a:solidFill>
                <a:srgbClr val="000000"/>
              </a:solidFill>
            </a:endParaRPr>
          </a:p>
          <a:p>
            <a:pPr indent="0" lvl="0" marL="0" rtl="0" algn="l">
              <a:spcBef>
                <a:spcPts val="0"/>
              </a:spcBef>
              <a:spcAft>
                <a:spcPts val="0"/>
              </a:spcAft>
              <a:buNone/>
            </a:pPr>
            <a:r>
              <a:t/>
            </a:r>
            <a:endParaRPr b="1">
              <a:solidFill>
                <a:srgbClr val="000000"/>
              </a:solidFill>
            </a:endParaRPr>
          </a:p>
          <a:p>
            <a:pPr indent="0" lvl="0" marL="0" rtl="0" algn="l">
              <a:spcBef>
                <a:spcPts val="0"/>
              </a:spcBef>
              <a:spcAft>
                <a:spcPts val="0"/>
              </a:spcAft>
              <a:buNone/>
            </a:pPr>
            <a:r>
              <a:rPr lang="en" u="sng">
                <a:solidFill>
                  <a:srgbClr val="1155CC"/>
                </a:solidFill>
                <a:hlinkClick r:id="rId3">
                  <a:extLst>
                    <a:ext uri="{A12FA001-AC4F-418D-AE19-62706E023703}">
                      <ahyp:hlinkClr val="tx"/>
                    </a:ext>
                  </a:extLst>
                </a:hlinkClick>
              </a:rPr>
              <a:t>https://docs.google.com/spreadsheets/d/1h6kVGii4LJxashdQo9s0DeZuRvvXihqvsrkFBoGpamk/edit?usp=sharing</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Training Poll Workers</a:t>
            </a:r>
            <a:endParaRPr/>
          </a:p>
        </p:txBody>
      </p:sp>
      <p:sp>
        <p:nvSpPr>
          <p:cNvPr id="133" name="Google Shape;133;p2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rgbClr val="000000"/>
                </a:solidFill>
              </a:rPr>
              <a:t>Poll Worker Training Materials</a:t>
            </a:r>
            <a:endParaRPr b="1">
              <a:solidFill>
                <a:srgbClr val="000000"/>
              </a:solidFill>
            </a:endParaRPr>
          </a:p>
          <a:p>
            <a:pPr indent="0" lvl="0" marL="0" rtl="0" algn="l">
              <a:spcBef>
                <a:spcPts val="0"/>
              </a:spcBef>
              <a:spcAft>
                <a:spcPts val="0"/>
              </a:spcAft>
              <a:buNone/>
            </a:pPr>
            <a:r>
              <a:t/>
            </a:r>
            <a:endParaRPr>
              <a:solidFill>
                <a:srgbClr val="000000"/>
              </a:solidFill>
            </a:endParaRPr>
          </a:p>
          <a:p>
            <a:pPr indent="0" lvl="0" marL="0" rtl="0" algn="l">
              <a:spcBef>
                <a:spcPts val="0"/>
              </a:spcBef>
              <a:spcAft>
                <a:spcPts val="0"/>
              </a:spcAft>
              <a:buNone/>
            </a:pPr>
            <a:r>
              <a:rPr lang="en" u="sng">
                <a:solidFill>
                  <a:srgbClr val="1155CC"/>
                </a:solidFill>
                <a:hlinkClick r:id="rId3">
                  <a:extLst>
                    <a:ext uri="{A12FA001-AC4F-418D-AE19-62706E023703}">
                      <ahyp:hlinkClr val="tx"/>
                    </a:ext>
                  </a:extLst>
                </a:hlinkClick>
              </a:rPr>
              <a:t>https://www.greenwichct.gov/631/Poll-Worker-Training-Materials</a:t>
            </a:r>
            <a:endParaRPr>
              <a:solidFill>
                <a:srgbClr val="000000"/>
              </a:solidFill>
            </a:endParaRPr>
          </a:p>
          <a:p>
            <a:pPr indent="0" lvl="0" marL="0" rtl="0" algn="l">
              <a:spcBef>
                <a:spcPts val="0"/>
              </a:spcBef>
              <a:spcAft>
                <a:spcPts val="0"/>
              </a:spcAft>
              <a:buNone/>
            </a:pPr>
            <a:r>
              <a:t/>
            </a:r>
            <a:endParaRPr>
              <a:solidFill>
                <a:srgbClr val="000000"/>
              </a:solidFil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rPr lang="en" sz="1100">
                <a:solidFill>
                  <a:srgbClr val="000000"/>
                </a:solidFill>
                <a:latin typeface="Arial"/>
                <a:ea typeface="Arial"/>
                <a:cs typeface="Arial"/>
                <a:sym typeface="Arial"/>
              </a:rPr>
              <a:t>Norwalk Draft Training Videos - </a:t>
            </a:r>
            <a:r>
              <a:rPr lang="en" sz="1100" u="sng">
                <a:solidFill>
                  <a:srgbClr val="1155CC"/>
                </a:solidFill>
                <a:latin typeface="Arial"/>
                <a:ea typeface="Arial"/>
                <a:cs typeface="Arial"/>
                <a:sym typeface="Arial"/>
                <a:hlinkClick r:id="rId4">
                  <a:extLst>
                    <a:ext uri="{A12FA001-AC4F-418D-AE19-62706E023703}">
                      <ahyp:hlinkClr val="tx"/>
                    </a:ext>
                  </a:extLst>
                </a:hlinkClick>
              </a:rPr>
              <a:t>https://bit.ly/3mzxxmA</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5"/>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Poll Worker Communications</a:t>
            </a:r>
            <a:endParaRPr/>
          </a:p>
        </p:txBody>
      </p:sp>
      <p:sp>
        <p:nvSpPr>
          <p:cNvPr id="139" name="Google Shape;139;p25"/>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b="1" lang="en"/>
              <a:t>Sample Communication about training and optional Q&amp;A.</a:t>
            </a:r>
            <a:endParaRPr b="1"/>
          </a:p>
          <a:p>
            <a:pPr indent="0" lvl="0" marL="0" rtl="0" algn="l">
              <a:spcBef>
                <a:spcPts val="1200"/>
              </a:spcBef>
              <a:spcAft>
                <a:spcPts val="1200"/>
              </a:spcAft>
              <a:buNone/>
            </a:pPr>
            <a:r>
              <a:rPr lang="en" u="sng">
                <a:solidFill>
                  <a:schemeClr val="hlink"/>
                </a:solidFill>
                <a:hlinkClick r:id="rId3"/>
              </a:rPr>
              <a:t>https://docs.google.com/document/d/1-0EWvPHRO_9cYsrfA4PERCUJSMjv0jkZw_zTphnJF3U/edit?usp=sharing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About this presentation.</a:t>
            </a:r>
            <a:endParaRPr/>
          </a:p>
        </p:txBody>
      </p:sp>
      <p:sp>
        <p:nvSpPr>
          <p:cNvPr id="73" name="Google Shape;73;p1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300" u="sng">
                <a:solidFill>
                  <a:schemeClr val="hlink"/>
                </a:solidFill>
                <a:hlinkClick r:id="rId3"/>
              </a:rPr>
              <a:t>https://bit.ly/3i0sYid</a:t>
            </a:r>
            <a:endParaRPr sz="3300"/>
          </a:p>
          <a:p>
            <a:pPr indent="0" lvl="0" marL="0" rtl="0" algn="l">
              <a:spcBef>
                <a:spcPts val="1200"/>
              </a:spcBef>
              <a:spcAft>
                <a:spcPts val="0"/>
              </a:spcAft>
              <a:buNone/>
            </a:pPr>
            <a:r>
              <a:rPr lang="en" sz="3300"/>
              <a:t>or</a:t>
            </a:r>
            <a:endParaRPr sz="3300"/>
          </a:p>
          <a:p>
            <a:pPr indent="0" lvl="0" marL="0" rtl="0" algn="l">
              <a:spcBef>
                <a:spcPts val="1200"/>
              </a:spcBef>
              <a:spcAft>
                <a:spcPts val="0"/>
              </a:spcAft>
              <a:buNone/>
            </a:pPr>
            <a:r>
              <a:rPr lang="en" sz="3300" u="sng">
                <a:solidFill>
                  <a:schemeClr val="hlink"/>
                </a:solidFill>
                <a:hlinkClick r:id="rId4"/>
              </a:rPr>
              <a:t>https://tinyurl.com/vm2vwfss</a:t>
            </a:r>
            <a:endParaRPr sz="3300"/>
          </a:p>
          <a:p>
            <a:pPr indent="0" lvl="0" marL="0" rtl="0" algn="l">
              <a:spcBef>
                <a:spcPts val="1200"/>
              </a:spcBef>
              <a:spcAft>
                <a:spcPts val="1200"/>
              </a:spcAft>
              <a:buNone/>
            </a:pPr>
            <a:r>
              <a:rPr lang="en" sz="3300"/>
              <a:t>o</a:t>
            </a:r>
            <a:r>
              <a:rPr lang="en" sz="3300"/>
              <a:t>r wait for ROVAC to post</a:t>
            </a:r>
            <a:endParaRPr sz="33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Ground Rules	</a:t>
            </a:r>
            <a:endParaRPr/>
          </a:p>
        </p:txBody>
      </p:sp>
      <p:sp>
        <p:nvSpPr>
          <p:cNvPr id="79" name="Google Shape;79;p15"/>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Please interrupt with questions.</a:t>
            </a:r>
            <a:endParaRPr/>
          </a:p>
          <a:p>
            <a:pPr indent="0" lvl="0" marL="0" rtl="0" algn="l">
              <a:spcBef>
                <a:spcPts val="1200"/>
              </a:spcBef>
              <a:spcAft>
                <a:spcPts val="0"/>
              </a:spcAft>
              <a:buNone/>
            </a:pPr>
            <a:r>
              <a:rPr lang="en"/>
              <a:t>Please share good ideas.</a:t>
            </a:r>
            <a:endParaRPr/>
          </a:p>
          <a:p>
            <a:pPr indent="0" lvl="0" marL="0" rtl="0" algn="l">
              <a:spcBef>
                <a:spcPts val="1200"/>
              </a:spcBef>
              <a:spcAft>
                <a:spcPts val="0"/>
              </a:spcAft>
              <a:buNone/>
            </a:pPr>
            <a:r>
              <a:rPr lang="en"/>
              <a:t>Please share bad ideas.</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If you can’t serve as a good example...</a:t>
            </a:r>
            <a:endParaRPr/>
          </a:p>
          <a:p>
            <a:pPr indent="0" lvl="0" marL="0" rtl="0" algn="l">
              <a:spcBef>
                <a:spcPts val="1200"/>
              </a:spcBef>
              <a:spcAft>
                <a:spcPts val="12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xEl>
                                              <p:pRg end="0" st="0"/>
                                            </p:txEl>
                                          </p:spTgt>
                                        </p:tgtEl>
                                        <p:attrNameLst>
                                          <p:attrName>style.visibility</p:attrName>
                                        </p:attrNameLst>
                                      </p:cBhvr>
                                      <p:to>
                                        <p:strVal val="visible"/>
                                      </p:to>
                                    </p:set>
                                    <p:animEffect filter="fade" transition="in">
                                      <p:cBhvr>
                                        <p:cTn dur="1000"/>
                                        <p:tgtEl>
                                          <p:spTgt spid="7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xEl>
                                              <p:pRg end="1" st="1"/>
                                            </p:txEl>
                                          </p:spTgt>
                                        </p:tgtEl>
                                        <p:attrNameLst>
                                          <p:attrName>style.visibility</p:attrName>
                                        </p:attrNameLst>
                                      </p:cBhvr>
                                      <p:to>
                                        <p:strVal val="visible"/>
                                      </p:to>
                                    </p:set>
                                    <p:animEffect filter="fade" transition="in">
                                      <p:cBhvr>
                                        <p:cTn dur="1000"/>
                                        <p:tgtEl>
                                          <p:spTgt spid="7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xEl>
                                              <p:pRg end="2" st="2"/>
                                            </p:txEl>
                                          </p:spTgt>
                                        </p:tgtEl>
                                        <p:attrNameLst>
                                          <p:attrName>style.visibility</p:attrName>
                                        </p:attrNameLst>
                                      </p:cBhvr>
                                      <p:to>
                                        <p:strVal val="visible"/>
                                      </p:to>
                                    </p:set>
                                    <p:animEffect filter="fade" transition="in">
                                      <p:cBhvr>
                                        <p:cTn dur="1000"/>
                                        <p:tgtEl>
                                          <p:spTgt spid="7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xEl>
                                              <p:pRg end="3" st="3"/>
                                            </p:txEl>
                                          </p:spTgt>
                                        </p:tgtEl>
                                        <p:attrNameLst>
                                          <p:attrName>style.visibility</p:attrName>
                                        </p:attrNameLst>
                                      </p:cBhvr>
                                      <p:to>
                                        <p:strVal val="visible"/>
                                      </p:to>
                                    </p:set>
                                    <p:animEffect filter="fade" transition="in">
                                      <p:cBhvr>
                                        <p:cTn dur="1000"/>
                                        <p:tgtEl>
                                          <p:spTgt spid="7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xEl>
                                              <p:pRg end="4" st="4"/>
                                            </p:txEl>
                                          </p:spTgt>
                                        </p:tgtEl>
                                        <p:attrNameLst>
                                          <p:attrName>style.visibility</p:attrName>
                                        </p:attrNameLst>
                                      </p:cBhvr>
                                      <p:to>
                                        <p:strVal val="visible"/>
                                      </p:to>
                                    </p:set>
                                    <p:animEffect filter="fade" transition="in">
                                      <p:cBhvr>
                                        <p:cTn dur="1000"/>
                                        <p:tgtEl>
                                          <p:spTgt spid="7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xEl>
                                              <p:pRg end="5" st="5"/>
                                            </p:txEl>
                                          </p:spTgt>
                                        </p:tgtEl>
                                        <p:attrNameLst>
                                          <p:attrName>style.visibility</p:attrName>
                                        </p:attrNameLst>
                                      </p:cBhvr>
                                      <p:to>
                                        <p:strVal val="visible"/>
                                      </p:to>
                                    </p:set>
                                    <p:animEffect filter="fade" transition="in">
                                      <p:cBhvr>
                                        <p:cTn dur="1000"/>
                                        <p:tgtEl>
                                          <p:spTgt spid="7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gtEl>
                                        <p:attrNameLst>
                                          <p:attrName>style.visibility</p:attrName>
                                        </p:attrNameLst>
                                      </p:cBhvr>
                                      <p:to>
                                        <p:strVal val="visible"/>
                                      </p:to>
                                    </p:set>
                                    <p:animEffect filter="fade" transition="in">
                                      <p:cBhvr>
                                        <p:cTn dur="1000"/>
                                        <p:tgtEl>
                                          <p:spTgt spid="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6"/>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Where to find poll workers</a:t>
            </a:r>
            <a:endParaRPr/>
          </a:p>
        </p:txBody>
      </p:sp>
      <p:sp>
        <p:nvSpPr>
          <p:cNvPr id="85" name="Google Shape;85;p16"/>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0000"/>
                </a:solidFill>
              </a:rPr>
              <a:t>SCORE - Service Corps of Retired Executives</a:t>
            </a:r>
            <a:endParaRPr>
              <a:solidFill>
                <a:srgbClr val="000000"/>
              </a:solidFill>
            </a:endParaRPr>
          </a:p>
          <a:p>
            <a:pPr indent="0" lvl="0" marL="0" rtl="0" algn="l">
              <a:spcBef>
                <a:spcPts val="0"/>
              </a:spcBef>
              <a:spcAft>
                <a:spcPts val="0"/>
              </a:spcAft>
              <a:buNone/>
            </a:pPr>
            <a:r>
              <a:t/>
            </a:r>
            <a:endParaRPr>
              <a:solidFill>
                <a:srgbClr val="000000"/>
              </a:solidFill>
            </a:endParaRPr>
          </a:p>
          <a:p>
            <a:pPr indent="0" lvl="0" marL="0" rtl="0" algn="l">
              <a:spcBef>
                <a:spcPts val="0"/>
              </a:spcBef>
              <a:spcAft>
                <a:spcPts val="0"/>
              </a:spcAft>
              <a:buNone/>
            </a:pPr>
            <a:r>
              <a:rPr lang="en">
                <a:solidFill>
                  <a:srgbClr val="000000"/>
                </a:solidFill>
              </a:rPr>
              <a:t>Senior Center</a:t>
            </a:r>
            <a:endParaRPr>
              <a:solidFill>
                <a:srgbClr val="000000"/>
              </a:solidFill>
            </a:endParaRPr>
          </a:p>
          <a:p>
            <a:pPr indent="0" lvl="0" marL="0" rtl="0" algn="l">
              <a:spcBef>
                <a:spcPts val="0"/>
              </a:spcBef>
              <a:spcAft>
                <a:spcPts val="0"/>
              </a:spcAft>
              <a:buNone/>
            </a:pPr>
            <a:r>
              <a:t/>
            </a:r>
            <a:endParaRPr>
              <a:solidFill>
                <a:srgbClr val="000000"/>
              </a:solidFill>
            </a:endParaRPr>
          </a:p>
          <a:p>
            <a:pPr indent="0" lvl="0" marL="0" rtl="0" algn="l">
              <a:spcBef>
                <a:spcPts val="0"/>
              </a:spcBef>
              <a:spcAft>
                <a:spcPts val="0"/>
              </a:spcAft>
              <a:buNone/>
            </a:pPr>
            <a:r>
              <a:rPr lang="en">
                <a:solidFill>
                  <a:srgbClr val="000000"/>
                </a:solidFill>
              </a:rPr>
              <a:t>High School Civics/History Teachers</a:t>
            </a:r>
            <a:endParaRPr>
              <a:solidFill>
                <a:srgbClr val="000000"/>
              </a:solidFill>
            </a:endParaRPr>
          </a:p>
          <a:p>
            <a:pPr indent="0" lvl="0" marL="0" rtl="0" algn="l">
              <a:spcBef>
                <a:spcPts val="0"/>
              </a:spcBef>
              <a:spcAft>
                <a:spcPts val="0"/>
              </a:spcAft>
              <a:buNone/>
            </a:pPr>
            <a:r>
              <a:t/>
            </a:r>
            <a:endParaRPr>
              <a:solidFill>
                <a:srgbClr val="000000"/>
              </a:solidFill>
            </a:endParaRPr>
          </a:p>
          <a:p>
            <a:pPr indent="0" lvl="0" marL="0" rtl="0" algn="l">
              <a:spcBef>
                <a:spcPts val="0"/>
              </a:spcBef>
              <a:spcAft>
                <a:spcPts val="0"/>
              </a:spcAft>
              <a:buNone/>
            </a:pPr>
            <a:r>
              <a:rPr lang="en">
                <a:solidFill>
                  <a:srgbClr val="000000"/>
                </a:solidFill>
              </a:rPr>
              <a:t>Students - Great, but limited shelf life.</a:t>
            </a:r>
            <a:endParaRPr>
              <a:solidFill>
                <a:srgbClr val="000000"/>
              </a:solidFill>
            </a:endParaRPr>
          </a:p>
          <a:p>
            <a:pPr indent="0" lvl="0" marL="0" rtl="0" algn="l">
              <a:spcBef>
                <a:spcPts val="0"/>
              </a:spcBef>
              <a:spcAft>
                <a:spcPts val="0"/>
              </a:spcAft>
              <a:buNone/>
            </a:pPr>
            <a:r>
              <a:t/>
            </a:r>
            <a:endParaRPr>
              <a:solidFill>
                <a:srgbClr val="000000"/>
              </a:solidFill>
            </a:endParaRPr>
          </a:p>
          <a:p>
            <a:pPr indent="0" lvl="0" marL="0" rtl="0" algn="l">
              <a:spcBef>
                <a:spcPts val="0"/>
              </a:spcBef>
              <a:spcAft>
                <a:spcPts val="0"/>
              </a:spcAft>
              <a:buNone/>
            </a:pPr>
            <a:r>
              <a:rPr lang="en">
                <a:solidFill>
                  <a:srgbClr val="000000"/>
                </a:solidFill>
              </a:rPr>
              <a:t>Town Employees (BOE vs. non-BOE)</a:t>
            </a:r>
            <a:endParaRPr>
              <a:solidFill>
                <a:srgbClr val="000000"/>
              </a:solidFill>
            </a:endParaRPr>
          </a:p>
          <a:p>
            <a:pPr indent="0" lvl="0" marL="0" rtl="0" algn="l">
              <a:spcBef>
                <a:spcPts val="0"/>
              </a:spcBef>
              <a:spcAft>
                <a:spcPts val="0"/>
              </a:spcAft>
              <a:buNone/>
            </a:pPr>
            <a:r>
              <a:t/>
            </a:r>
            <a:endParaRPr>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Hiring Poll Workers</a:t>
            </a:r>
            <a:endParaRPr/>
          </a:p>
        </p:txBody>
      </p:sp>
      <p:sp>
        <p:nvSpPr>
          <p:cNvPr id="91" name="Google Shape;91;p17"/>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000000"/>
              </a:solidFill>
            </a:endParaRPr>
          </a:p>
          <a:p>
            <a:pPr indent="0" lvl="0" marL="0" rtl="0" algn="l">
              <a:spcBef>
                <a:spcPts val="0"/>
              </a:spcBef>
              <a:spcAft>
                <a:spcPts val="0"/>
              </a:spcAft>
              <a:buNone/>
            </a:pPr>
            <a:r>
              <a:rPr lang="en">
                <a:solidFill>
                  <a:srgbClr val="000000"/>
                </a:solidFill>
              </a:rPr>
              <a:t>Every new applicant must fill out an online application.</a:t>
            </a:r>
            <a:endParaRPr>
              <a:solidFill>
                <a:srgbClr val="000000"/>
              </a:solidFill>
            </a:endParaRPr>
          </a:p>
          <a:p>
            <a:pPr indent="-342900" lvl="0" marL="457200" rtl="0" algn="l">
              <a:spcBef>
                <a:spcPts val="0"/>
              </a:spcBef>
              <a:spcAft>
                <a:spcPts val="0"/>
              </a:spcAft>
              <a:buClr>
                <a:srgbClr val="000000"/>
              </a:buClr>
              <a:buSzPts val="1800"/>
              <a:buAutoNum type="arabicPeriod"/>
            </a:pPr>
            <a:r>
              <a:rPr lang="en">
                <a:solidFill>
                  <a:srgbClr val="000000"/>
                </a:solidFill>
              </a:rPr>
              <a:t>Proves they have the basics understanding of a computer/phone.</a:t>
            </a:r>
            <a:endParaRPr>
              <a:solidFill>
                <a:srgbClr val="000000"/>
              </a:solidFill>
            </a:endParaRPr>
          </a:p>
          <a:p>
            <a:pPr indent="-342900" lvl="0" marL="457200" rtl="0" algn="l">
              <a:spcBef>
                <a:spcPts val="0"/>
              </a:spcBef>
              <a:spcAft>
                <a:spcPts val="0"/>
              </a:spcAft>
              <a:buClr>
                <a:srgbClr val="000000"/>
              </a:buClr>
              <a:buSzPts val="1800"/>
              <a:buAutoNum type="arabicPeriod"/>
            </a:pPr>
            <a:r>
              <a:rPr lang="en">
                <a:solidFill>
                  <a:srgbClr val="000000"/>
                </a:solidFill>
              </a:rPr>
              <a:t>Requires an email address</a:t>
            </a:r>
            <a:endParaRPr>
              <a:solidFill>
                <a:srgbClr val="000000"/>
              </a:solidFill>
            </a:endParaRPr>
          </a:p>
          <a:p>
            <a:pPr indent="0" lvl="0" marL="0" rtl="0" algn="l">
              <a:spcBef>
                <a:spcPts val="0"/>
              </a:spcBef>
              <a:spcAft>
                <a:spcPts val="0"/>
              </a:spcAft>
              <a:buNone/>
            </a:pPr>
            <a:r>
              <a:t/>
            </a:r>
            <a:endParaRPr>
              <a:solidFill>
                <a:srgbClr val="000000"/>
              </a:solidFill>
            </a:endParaRPr>
          </a:p>
          <a:p>
            <a:pPr indent="0" lvl="0" marL="0" rtl="0" algn="l">
              <a:spcBef>
                <a:spcPts val="0"/>
              </a:spcBef>
              <a:spcAft>
                <a:spcPts val="0"/>
              </a:spcAft>
              <a:buNone/>
            </a:pPr>
            <a:r>
              <a:t/>
            </a:r>
            <a:endParaRPr>
              <a:solidFill>
                <a:srgbClr val="000000"/>
              </a:solidFill>
            </a:endParaRPr>
          </a:p>
          <a:p>
            <a:pPr indent="0" lvl="0" marL="0" rtl="0" algn="l">
              <a:spcBef>
                <a:spcPts val="0"/>
              </a:spcBef>
              <a:spcAft>
                <a:spcPts val="0"/>
              </a:spcAft>
              <a:buNone/>
            </a:pPr>
            <a:r>
              <a:rPr lang="en" u="sng">
                <a:solidFill>
                  <a:srgbClr val="1155CC"/>
                </a:solidFill>
                <a:hlinkClick r:id="rId3">
                  <a:extLst>
                    <a:ext uri="{A12FA001-AC4F-418D-AE19-62706E023703}">
                      <ahyp:hlinkClr val="tx"/>
                    </a:ext>
                  </a:extLst>
                </a:hlinkClick>
              </a:rPr>
              <a:t>https://www.greenwichct.gov/FormCenter/Voter-Registration-15/Poll-Worker-Application-88</a:t>
            </a:r>
            <a:endParaRPr>
              <a:solidFill>
                <a:srgbClr val="000000"/>
              </a:solidFill>
            </a:endParaRPr>
          </a:p>
          <a:p>
            <a:pPr indent="0" lvl="0" marL="0" rtl="0" algn="l">
              <a:spcBef>
                <a:spcPts val="0"/>
              </a:spcBef>
              <a:spcAft>
                <a:spcPts val="0"/>
              </a:spcAft>
              <a:buNone/>
            </a:pPr>
            <a:r>
              <a:t/>
            </a:r>
            <a:endParaRPr>
              <a:solidFill>
                <a:srgbClr val="000000"/>
              </a:solidFill>
            </a:endParaRPr>
          </a:p>
          <a:p>
            <a:pPr indent="0" lvl="0" marL="0" rtl="0" algn="l">
              <a:spcBef>
                <a:spcPts val="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8"/>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Big Disclaimer</a:t>
            </a:r>
            <a:endParaRPr/>
          </a:p>
        </p:txBody>
      </p:sp>
      <p:sp>
        <p:nvSpPr>
          <p:cNvPr id="97" name="Google Shape;97;p18"/>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3000"/>
          </a:p>
          <a:p>
            <a:pPr indent="0" lvl="0" marL="0" rtl="0" algn="l">
              <a:spcBef>
                <a:spcPts val="1200"/>
              </a:spcBef>
              <a:spcAft>
                <a:spcPts val="0"/>
              </a:spcAft>
              <a:buNone/>
            </a:pPr>
            <a:r>
              <a:rPr lang="en" sz="2200">
                <a:solidFill>
                  <a:srgbClr val="311A16"/>
                </a:solidFill>
                <a:highlight>
                  <a:srgbClr val="FEFDFA"/>
                </a:highlight>
              </a:rPr>
              <a:t>I confirm that I have read "Poll Worker 101" at </a:t>
            </a:r>
            <a:r>
              <a:rPr lang="en" sz="2200" u="sng">
                <a:solidFill>
                  <a:srgbClr val="1155CC"/>
                </a:solidFill>
                <a:highlight>
                  <a:srgbClr val="FEFDFA"/>
                </a:highlight>
                <a:hlinkClick r:id="rId3">
                  <a:extLst>
                    <a:ext uri="{A12FA001-AC4F-418D-AE19-62706E023703}">
                      <ahyp:hlinkClr val="tx"/>
                    </a:ext>
                  </a:extLst>
                </a:hlinkClick>
              </a:rPr>
              <a:t>https://www.greenwichct.gov/629/Poll-Worker-101</a:t>
            </a:r>
            <a:r>
              <a:rPr lang="en" sz="2200">
                <a:solidFill>
                  <a:srgbClr val="311A16"/>
                </a:solidFill>
                <a:highlight>
                  <a:srgbClr val="FEFDFA"/>
                </a:highlight>
              </a:rPr>
              <a:t> and that</a:t>
            </a:r>
            <a:r>
              <a:rPr b="1" lang="en" sz="2200">
                <a:solidFill>
                  <a:srgbClr val="311A16"/>
                </a:solidFill>
                <a:highlight>
                  <a:srgbClr val="FEFDFA"/>
                </a:highlight>
              </a:rPr>
              <a:t> I am willing and able to work a 15-hour day and start at 5AM.</a:t>
            </a:r>
            <a:endParaRPr sz="3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9"/>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Paying Poll Workers</a:t>
            </a:r>
            <a:endParaRPr/>
          </a:p>
        </p:txBody>
      </p:sp>
      <p:sp>
        <p:nvSpPr>
          <p:cNvPr id="103" name="Google Shape;103;p19"/>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2400"/>
          </a:p>
          <a:p>
            <a:pPr indent="0" lvl="0" marL="0" rtl="0" algn="l">
              <a:spcBef>
                <a:spcPts val="1200"/>
              </a:spcBef>
              <a:spcAft>
                <a:spcPts val="0"/>
              </a:spcAft>
              <a:buNone/>
            </a:pPr>
            <a:r>
              <a:rPr b="1" lang="en" sz="1700">
                <a:solidFill>
                  <a:srgbClr val="000000"/>
                </a:solidFill>
              </a:rPr>
              <a:t>Read More About Paying Poll Workers Here</a:t>
            </a:r>
            <a:endParaRPr b="1" sz="1700">
              <a:solidFill>
                <a:srgbClr val="000000"/>
              </a:solidFill>
            </a:endParaRPr>
          </a:p>
          <a:p>
            <a:pPr indent="0" lvl="0" marL="0" rtl="0" algn="l">
              <a:spcBef>
                <a:spcPts val="0"/>
              </a:spcBef>
              <a:spcAft>
                <a:spcPts val="0"/>
              </a:spcAft>
              <a:buNone/>
            </a:pPr>
            <a:r>
              <a:t/>
            </a:r>
            <a:endParaRPr b="1" sz="1700">
              <a:solidFill>
                <a:srgbClr val="000000"/>
              </a:solidFill>
            </a:endParaRPr>
          </a:p>
          <a:p>
            <a:pPr indent="0" lvl="0" marL="0" rtl="0" algn="l">
              <a:spcBef>
                <a:spcPts val="0"/>
              </a:spcBef>
              <a:spcAft>
                <a:spcPts val="0"/>
              </a:spcAft>
              <a:buNone/>
            </a:pPr>
            <a:r>
              <a:rPr lang="en" sz="1700" u="sng">
                <a:solidFill>
                  <a:srgbClr val="1155CC"/>
                </a:solidFill>
                <a:hlinkClick r:id="rId3">
                  <a:extLst>
                    <a:ext uri="{A12FA001-AC4F-418D-AE19-62706E023703}">
                      <ahyp:hlinkClr val="tx"/>
                    </a:ext>
                  </a:extLst>
                </a:hlinkClick>
              </a:rPr>
              <a:t>https://www.fairfieldcountyrovac.org/shared-materials/poll-worker-payment-info</a:t>
            </a:r>
            <a:endParaRPr sz="1700">
              <a:solidFill>
                <a:srgbClr val="000000"/>
              </a:solidFil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0"/>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Paying Poll Workers - never a 1099</a:t>
            </a:r>
            <a:endParaRPr/>
          </a:p>
        </p:txBody>
      </p:sp>
      <p:sp>
        <p:nvSpPr>
          <p:cNvPr id="109" name="Google Shape;109;p20"/>
          <p:cNvSpPr txBox="1"/>
          <p:nvPr>
            <p:ph idx="1" type="body"/>
          </p:nvPr>
        </p:nvSpPr>
        <p:spPr>
          <a:xfrm>
            <a:off x="311700" y="1152425"/>
            <a:ext cx="8520600" cy="3302700"/>
          </a:xfrm>
          <a:prstGeom prst="rect">
            <a:avLst/>
          </a:prstGeom>
        </p:spPr>
        <p:txBody>
          <a:bodyPr anchorCtr="0" anchor="t" bIns="91425" lIns="91425" spcFirstLastPara="1" rIns="91425" wrap="square" tIns="91425">
            <a:noAutofit/>
          </a:bodyPr>
          <a:lstStyle/>
          <a:p>
            <a:pPr indent="0" lvl="0" marL="0" rtl="0" algn="l">
              <a:lnSpc>
                <a:spcPct val="166670"/>
              </a:lnSpc>
              <a:spcBef>
                <a:spcPts val="900"/>
              </a:spcBef>
              <a:spcAft>
                <a:spcPts val="0"/>
              </a:spcAft>
              <a:buNone/>
            </a:pPr>
            <a:r>
              <a:rPr lang="en" sz="1600">
                <a:solidFill>
                  <a:srgbClr val="212121"/>
                </a:solidFill>
              </a:rPr>
              <a:t>In summary, poll workers DO NOT need to be considered employees, and compensation of an election worker is not subject to income tax withholdiing.    In addition, “…municipalities that employ U.S.citizens as poll workers … or poll watchers on Election Day do not need to complete I-9s for these individuals.”</a:t>
            </a:r>
            <a:endParaRPr>
              <a:solidFill>
                <a:srgbClr val="212121"/>
              </a:solidFill>
            </a:endParaRPr>
          </a:p>
          <a:p>
            <a:pPr indent="0" lvl="0" marL="0" rtl="0" algn="l">
              <a:lnSpc>
                <a:spcPct val="166670"/>
              </a:lnSpc>
              <a:spcBef>
                <a:spcPts val="900"/>
              </a:spcBef>
              <a:spcAft>
                <a:spcPts val="0"/>
              </a:spcAft>
              <a:buNone/>
            </a:pPr>
            <a:r>
              <a:rPr lang="en" sz="1600">
                <a:solidFill>
                  <a:srgbClr val="212121"/>
                </a:solidFill>
              </a:rPr>
              <a:t>There are different thresholds for when payments must be reported to the IRS versus when any taxes (FICA) are withheld.</a:t>
            </a:r>
            <a:endParaRPr sz="1600">
              <a:solidFill>
                <a:srgbClr val="212121"/>
              </a:solidFill>
            </a:endParaRPr>
          </a:p>
          <a:p>
            <a:pPr indent="0" lvl="0" marL="0" rtl="0" algn="l">
              <a:lnSpc>
                <a:spcPct val="166670"/>
              </a:lnSpc>
              <a:spcBef>
                <a:spcPts val="900"/>
              </a:spcBef>
              <a:spcAft>
                <a:spcPts val="0"/>
              </a:spcAft>
              <a:buNone/>
            </a:pPr>
            <a:r>
              <a:rPr lang="en" sz="1600">
                <a:solidFill>
                  <a:srgbClr val="212121"/>
                </a:solidFill>
              </a:rPr>
              <a:t>The general rules:</a:t>
            </a:r>
            <a:endParaRPr sz="1600">
              <a:solidFill>
                <a:srgbClr val="212121"/>
              </a:solidFill>
            </a:endParaRPr>
          </a:p>
          <a:p>
            <a:pPr indent="0" lvl="0" marL="0" rtl="0" algn="l">
              <a:lnSpc>
                <a:spcPct val="166670"/>
              </a:lnSpc>
              <a:spcBef>
                <a:spcPts val="900"/>
              </a:spcBef>
              <a:spcAft>
                <a:spcPts val="0"/>
              </a:spcAft>
              <a:buNone/>
            </a:pPr>
            <a:r>
              <a:rPr lang="en" sz="1600">
                <a:solidFill>
                  <a:srgbClr val="212121"/>
                </a:solidFill>
              </a:rPr>
              <a:t>A Form W-2 must be filed for election workers who receive payments of $600 or more, even if no FICA and income tax was withheld.</a:t>
            </a:r>
            <a:endParaRPr sz="1600">
              <a:solidFill>
                <a:srgbClr val="212121"/>
              </a:solidFill>
            </a:endParaRPr>
          </a:p>
          <a:p>
            <a:pPr indent="0" lvl="0" marL="0" rtl="0" algn="l">
              <a:spcBef>
                <a:spcPts val="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1"/>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Paying Poll Workers - never a 1099</a:t>
            </a:r>
            <a:endParaRPr/>
          </a:p>
        </p:txBody>
      </p:sp>
      <p:sp>
        <p:nvSpPr>
          <p:cNvPr id="115" name="Google Shape;115;p21"/>
          <p:cNvSpPr txBox="1"/>
          <p:nvPr>
            <p:ph idx="1" type="body"/>
          </p:nvPr>
        </p:nvSpPr>
        <p:spPr>
          <a:xfrm>
            <a:off x="311700" y="1064950"/>
            <a:ext cx="8520600" cy="3302700"/>
          </a:xfrm>
          <a:prstGeom prst="rect">
            <a:avLst/>
          </a:prstGeom>
        </p:spPr>
        <p:txBody>
          <a:bodyPr anchorCtr="0" anchor="t" bIns="91425" lIns="91425" spcFirstLastPara="1" rIns="91425" wrap="square" tIns="91425">
            <a:noAutofit/>
          </a:bodyPr>
          <a:lstStyle/>
          <a:p>
            <a:pPr indent="0" lvl="0" marL="0" rtl="0" algn="l">
              <a:lnSpc>
                <a:spcPct val="166670"/>
              </a:lnSpc>
              <a:spcBef>
                <a:spcPts val="900"/>
              </a:spcBef>
              <a:spcAft>
                <a:spcPts val="0"/>
              </a:spcAft>
              <a:buNone/>
            </a:pPr>
            <a:r>
              <a:rPr lang="en">
                <a:solidFill>
                  <a:srgbClr val="212121"/>
                </a:solidFill>
              </a:rPr>
              <a:t>For calendar year [2014], FICA taxes apply to a worker whose remuneration is [$1,600] or greater. When payments made to a worker meets the current $1,600 threshold, all payments paid to the worker are subject to FICA, including the first $1,599. The threshold dollar amount is indexed annually and adjusted for inflation.</a:t>
            </a:r>
            <a:endParaRPr>
              <a:solidFill>
                <a:srgbClr val="212121"/>
              </a:solidFill>
            </a:endParaRPr>
          </a:p>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