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82" r:id="rId2"/>
    <p:sldId id="262" r:id="rId3"/>
    <p:sldId id="261" r:id="rId4"/>
    <p:sldId id="288" r:id="rId5"/>
    <p:sldId id="258" r:id="rId6"/>
    <p:sldId id="265" r:id="rId7"/>
    <p:sldId id="264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89" r:id="rId17"/>
    <p:sldId id="274" r:id="rId18"/>
    <p:sldId id="275" r:id="rId19"/>
    <p:sldId id="283" r:id="rId20"/>
    <p:sldId id="284" r:id="rId21"/>
    <p:sldId id="290" r:id="rId22"/>
    <p:sldId id="285" r:id="rId23"/>
    <p:sldId id="263" r:id="rId24"/>
    <p:sldId id="276" r:id="rId25"/>
    <p:sldId id="277" r:id="rId26"/>
    <p:sldId id="287" r:id="rId27"/>
    <p:sldId id="259" r:id="rId28"/>
    <p:sldId id="291" r:id="rId29"/>
    <p:sldId id="286" r:id="rId30"/>
    <p:sldId id="257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49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48F8E7-2538-4833-B76D-8828A278517C}" type="datetimeFigureOut">
              <a:rPr lang="en-US" smtClean="0"/>
              <a:t>2/5/2021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B23134-AF6E-484F-A3A5-FE5232CA4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319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5E6E0-13EE-4C3F-9903-D7C9EB9B9D21}" type="datetimeFigureOut">
              <a:rPr lang="en-US"/>
              <a:pPr>
                <a:defRPr/>
              </a:pPr>
              <a:t>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DEFE2-D0C8-460A-B82D-A850B1D060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89BB3-CD53-44F0-9EC2-C9438D04E674}" type="datetimeFigureOut">
              <a:rPr lang="en-US"/>
              <a:pPr>
                <a:defRPr/>
              </a:pPr>
              <a:t>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7F8D8-CD8B-46C5-96BC-B4DFF0A190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AB2DC-7AAE-48AE-A6DB-2A5181C76863}" type="datetimeFigureOut">
              <a:rPr lang="en-US"/>
              <a:pPr>
                <a:defRPr/>
              </a:pPr>
              <a:t>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A5E12-4E89-4CAC-9392-58C6BF2D4A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16D42-6B7A-412F-8D19-F34E480E0A3A}" type="datetimeFigureOut">
              <a:rPr lang="en-US"/>
              <a:pPr>
                <a:defRPr/>
              </a:pPr>
              <a:t>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AC5F3-12C1-4AFB-B0A0-BA600C57D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40C24-5C3F-4167-AE3F-BE16A588FB9F}" type="datetimeFigureOut">
              <a:rPr lang="en-US"/>
              <a:pPr>
                <a:defRPr/>
              </a:pPr>
              <a:t>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99340-7D40-4B29-A49D-B53DA02964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46E9D-10EC-4F91-8166-7B2665B204C7}" type="datetimeFigureOut">
              <a:rPr lang="en-US"/>
              <a:pPr>
                <a:defRPr/>
              </a:pPr>
              <a:t>2/5/2021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83AC1-C98E-43A0-B8ED-CE5DF170EA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0D3D3-24F7-4196-B6E2-7971AF79C608}" type="datetimeFigureOut">
              <a:rPr lang="en-US"/>
              <a:pPr>
                <a:defRPr/>
              </a:pPr>
              <a:t>2/5/2021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69CCF-CA14-436A-A688-AAE6365550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B7365-BB7E-4B27-8EC4-D37F111C9F7A}" type="datetimeFigureOut">
              <a:rPr lang="en-US"/>
              <a:pPr>
                <a:defRPr/>
              </a:pPr>
              <a:t>2/5/2021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83578-CC20-45B1-8768-7BFB43F1F4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13A1A-6CA3-47D4-9C34-EDCED3FC485D}" type="datetimeFigureOut">
              <a:rPr lang="en-US"/>
              <a:pPr>
                <a:defRPr/>
              </a:pPr>
              <a:t>2/5/2021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6F96B-CD00-4DC3-BF8A-EA15362FFF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16F6E-B3D3-49AF-8496-FE6F7DFC9C24}" type="datetimeFigureOut">
              <a:rPr lang="en-US"/>
              <a:pPr>
                <a:defRPr/>
              </a:pPr>
              <a:t>2/5/2021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4D2CF-9B58-4EC9-9BC9-2B30276B66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5B69F-0AB1-44F6-829A-23E7BDDD0EDC}" type="datetimeFigureOut">
              <a:rPr lang="en-US"/>
              <a:pPr>
                <a:defRPr/>
              </a:pPr>
              <a:t>2/5/2021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B4582-1192-41BD-B70A-6B1367CA67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A84B883-171D-445F-BEAE-39B260AA2C2F}" type="datetimeFigureOut">
              <a:rPr lang="en-US"/>
              <a:pPr>
                <a:defRPr/>
              </a:pPr>
              <a:t>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C6D75C5-1816-4DF1-8FA8-BF26F2A62E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ctstatelibrary.org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562600"/>
            <a:ext cx="8229600" cy="944563"/>
          </a:xfrm>
        </p:spPr>
        <p:txBody>
          <a:bodyPr/>
          <a:lstStyle/>
          <a:p>
            <a:pPr marL="744538" indent="-744538">
              <a:buNone/>
            </a:pPr>
            <a:r>
              <a:rPr lang="en-US" sz="2200" dirty="0"/>
              <a:t>Committee: Darlene Burrell, Mark Dobbins, Dotti Dori, Monita Hebert, Alice Kelly, Sharon </a:t>
            </a:r>
            <a:r>
              <a:rPr lang="en-US" sz="2200" dirty="0" err="1"/>
              <a:t>Krawiecki</a:t>
            </a:r>
            <a:r>
              <a:rPr lang="en-US" sz="2200" dirty="0"/>
              <a:t>, Georgia </a:t>
            </a:r>
            <a:r>
              <a:rPr lang="en-US" sz="2200" dirty="0" err="1"/>
              <a:t>Pech</a:t>
            </a:r>
            <a:r>
              <a:rPr lang="en-US" sz="2200" dirty="0"/>
              <a:t> &amp; Lisa Santangelo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04800"/>
            <a:ext cx="3219450" cy="488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12961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CANVASS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64162"/>
          </a:xfrm>
        </p:spPr>
        <p:txBody>
          <a:bodyPr/>
          <a:lstStyle/>
          <a:p>
            <a:r>
              <a:rPr lang="en-US" dirty="0"/>
              <a:t>Requirements</a:t>
            </a:r>
          </a:p>
          <a:p>
            <a:r>
              <a:rPr lang="en-US" dirty="0"/>
              <a:t>Types of Canvass</a:t>
            </a:r>
          </a:p>
          <a:p>
            <a:pPr lvl="1"/>
            <a:r>
              <a:rPr lang="en-US" dirty="0"/>
              <a:t>In Person</a:t>
            </a:r>
          </a:p>
          <a:p>
            <a:pPr lvl="1"/>
            <a:r>
              <a:rPr lang="en-US" dirty="0"/>
              <a:t>Telephone</a:t>
            </a:r>
          </a:p>
          <a:p>
            <a:pPr lvl="1"/>
            <a:r>
              <a:rPr lang="en-US" dirty="0"/>
              <a:t>Mail</a:t>
            </a:r>
          </a:p>
          <a:p>
            <a:pPr lvl="1"/>
            <a:r>
              <a:rPr lang="en-US" dirty="0"/>
              <a:t>NCOA</a:t>
            </a:r>
          </a:p>
          <a:p>
            <a:pPr lvl="1"/>
            <a:r>
              <a:rPr lang="en-US" dirty="0"/>
              <a:t>Combination</a:t>
            </a:r>
          </a:p>
          <a:p>
            <a:r>
              <a:rPr lang="en-US" dirty="0"/>
              <a:t>Step by Step Instructions on NCOA</a:t>
            </a:r>
          </a:p>
          <a:p>
            <a:pPr marL="0" indent="0" algn="ctr">
              <a:buNone/>
            </a:pPr>
            <a:endParaRPr lang="en-US" sz="800" dirty="0"/>
          </a:p>
          <a:p>
            <a:pPr marL="0" indent="0" algn="ctr">
              <a:buNone/>
            </a:pPr>
            <a:r>
              <a:rPr lang="en-US" sz="2800" dirty="0"/>
              <a:t>Ch 5, </a:t>
            </a:r>
            <a:r>
              <a:rPr lang="en-US" sz="2800" dirty="0" err="1"/>
              <a:t>Pg</a:t>
            </a:r>
            <a:r>
              <a:rPr lang="en-US" sz="2800" dirty="0"/>
              <a:t> 29 - 37</a:t>
            </a:r>
          </a:p>
          <a:p>
            <a:pPr algn="ctr">
              <a:buFont typeface="Arial" charset="0"/>
              <a:buNone/>
            </a:pPr>
            <a:endParaRPr lang="en-US" dirty="0"/>
          </a:p>
        </p:txBody>
      </p:sp>
      <p:pic>
        <p:nvPicPr>
          <p:cNvPr id="22531" name="Picture 3" descr="C:\Users\Owner\AppData\Local\Microsoft\Windows\Temporary Internet Files\Content.IE5\EX14C0FQ\5129641482_1b0ea78697_z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2133600"/>
            <a:ext cx="4064000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DUPLICATE VOTERS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Goal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Only One Record Per Voter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Procedure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/>
              <a:t>Step By Step Instructions</a:t>
            </a:r>
          </a:p>
          <a:p>
            <a:pPr marL="457200" lvl="1" indent="0" fontAlgn="auto">
              <a:spcAft>
                <a:spcPts val="0"/>
              </a:spcAft>
              <a:buNone/>
              <a:defRPr/>
            </a:pPr>
            <a:endParaRPr lang="en-US" dirty="0"/>
          </a:p>
          <a:p>
            <a:pPr marL="457200" lvl="1" indent="0" fontAlgn="auto">
              <a:spcAft>
                <a:spcPts val="0"/>
              </a:spcAft>
              <a:buNone/>
              <a:defRPr/>
            </a:pPr>
            <a:r>
              <a:rPr lang="en-US" dirty="0"/>
              <a:t>Try to Preserve ORIGINAL Record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/>
          </a:p>
          <a:p>
            <a:pPr marL="457200" lvl="1" indent="0" algn="ctr" fontAlgn="auto">
              <a:spcAft>
                <a:spcPts val="0"/>
              </a:spcAft>
              <a:buNone/>
              <a:defRPr/>
            </a:pPr>
            <a:r>
              <a:rPr lang="en-US" dirty="0"/>
              <a:t>Ch 6, </a:t>
            </a:r>
            <a:r>
              <a:rPr lang="en-US" dirty="0" err="1"/>
              <a:t>Pg</a:t>
            </a:r>
            <a:r>
              <a:rPr lang="en-US" dirty="0"/>
              <a:t> 38 - 41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FREEDOM OF INFORMATION ACT OF CT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Questions and Answers from FOI</a:t>
            </a:r>
          </a:p>
          <a:p>
            <a:pPr marL="742950" lvl="2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Relating to ROV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Records to be Released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Timing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Fees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FOI Pertains to Existing Records Only</a:t>
            </a:r>
          </a:p>
          <a:p>
            <a:pPr marL="0" indent="0" algn="ctr" fontAlgn="auto">
              <a:spcAft>
                <a:spcPts val="0"/>
              </a:spcAft>
              <a:buNone/>
              <a:defRPr/>
            </a:pPr>
            <a:endParaRPr lang="en-US" sz="2800" dirty="0"/>
          </a:p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en-US" sz="2800" dirty="0"/>
              <a:t>Ch 7, </a:t>
            </a:r>
            <a:r>
              <a:rPr lang="en-US" sz="2800" dirty="0" err="1"/>
              <a:t>Pg</a:t>
            </a:r>
            <a:r>
              <a:rPr lang="en-US" sz="2800" dirty="0"/>
              <a:t> 42 - 43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pic>
        <p:nvPicPr>
          <p:cNvPr id="25603" name="Picture 2" descr="C:\Users\Owner\AppData\Local\Microsoft\Windows\Temporary Internet Files\Content.IE5\4CY8GQH1\yellowquestionmark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243840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RETENTION &amp; DISPOSITION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Records &amp; Documents</a:t>
            </a:r>
          </a:p>
          <a:p>
            <a:r>
              <a:rPr lang="en-US" dirty="0"/>
              <a:t>Requirements Apply Only to Official Record Copies.  </a:t>
            </a:r>
          </a:p>
          <a:p>
            <a:r>
              <a:rPr lang="en-US" dirty="0">
                <a:hlinkClick r:id="rId2"/>
              </a:rPr>
              <a:t>http://www.ctstatelibrary.org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Font typeface="Arial" charset="0"/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dirty="0"/>
              <a:t>Ch 8, </a:t>
            </a:r>
            <a:r>
              <a:rPr lang="en-US" sz="2800" dirty="0" err="1"/>
              <a:t>Pg</a:t>
            </a:r>
            <a:r>
              <a:rPr lang="en-US" sz="2800" dirty="0"/>
              <a:t> 44</a:t>
            </a:r>
          </a:p>
        </p:txBody>
      </p:sp>
      <p:pic>
        <p:nvPicPr>
          <p:cNvPr id="26627" name="Picture 5" descr="C:\Users\Owner\AppData\Local\Microsoft\Windows\Temporary Internet Files\Content.IE5\F8S8L9GO\4635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3581400"/>
            <a:ext cx="3111500" cy="227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PETITIONS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Primary Petition Procedures</a:t>
            </a:r>
          </a:p>
          <a:p>
            <a:pPr lvl="1"/>
            <a:r>
              <a:rPr lang="en-US" dirty="0"/>
              <a:t>Forms</a:t>
            </a:r>
          </a:p>
          <a:p>
            <a:pPr lvl="1"/>
            <a:r>
              <a:rPr lang="en-US" dirty="0"/>
              <a:t>Signature Requirements </a:t>
            </a:r>
          </a:p>
          <a:p>
            <a:pPr lvl="1"/>
            <a:r>
              <a:rPr lang="en-US" dirty="0"/>
              <a:t>Checking</a:t>
            </a:r>
          </a:p>
          <a:p>
            <a:pPr lvl="1"/>
            <a:r>
              <a:rPr lang="en-US" dirty="0"/>
              <a:t>Filing</a:t>
            </a:r>
          </a:p>
          <a:p>
            <a:r>
              <a:rPr lang="en-US" dirty="0"/>
              <a:t>ROV Not Responsible for Nomination Petitions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sz="2800" dirty="0"/>
              <a:t>Ch 9, </a:t>
            </a:r>
            <a:r>
              <a:rPr lang="en-US" sz="2800" dirty="0" err="1"/>
              <a:t>Pg</a:t>
            </a:r>
            <a:r>
              <a:rPr lang="en-US" sz="2800" dirty="0"/>
              <a:t> 45 - 52</a:t>
            </a:r>
          </a:p>
        </p:txBody>
      </p:sp>
      <p:pic>
        <p:nvPicPr>
          <p:cNvPr id="27651" name="Picture 5" descr="C:\Users\Owner\AppData\Local\Microsoft\Windows\Temporary Internet Files\Content.IE5\4CY8GQH1\212x300xPetition-Stylo-2-2-212x300.jpg.pagespeed.ic.2I0Ho85gPt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1066800"/>
            <a:ext cx="20193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BALLOT   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700" dirty="0"/>
              <a:t>Official Regular</a:t>
            </a:r>
          </a:p>
          <a:p>
            <a:pPr>
              <a:lnSpc>
                <a:spcPct val="80000"/>
              </a:lnSpc>
            </a:pPr>
            <a:r>
              <a:rPr lang="en-US" sz="2700" dirty="0"/>
              <a:t>Absentee</a:t>
            </a:r>
          </a:p>
          <a:p>
            <a:pPr>
              <a:lnSpc>
                <a:spcPct val="80000"/>
              </a:lnSpc>
            </a:pPr>
            <a:r>
              <a:rPr lang="en-US" sz="2700" dirty="0"/>
              <a:t>Supervised</a:t>
            </a:r>
          </a:p>
          <a:p>
            <a:pPr>
              <a:lnSpc>
                <a:spcPct val="80000"/>
              </a:lnSpc>
            </a:pPr>
            <a:r>
              <a:rPr lang="en-US" sz="2700" dirty="0"/>
              <a:t>Provisional </a:t>
            </a:r>
            <a:r>
              <a:rPr lang="en-US" sz="2000" dirty="0"/>
              <a:t>(overseas)</a:t>
            </a:r>
          </a:p>
          <a:p>
            <a:pPr>
              <a:lnSpc>
                <a:spcPct val="80000"/>
              </a:lnSpc>
            </a:pPr>
            <a:r>
              <a:rPr lang="en-US" sz="2700" dirty="0"/>
              <a:t>Overseas</a:t>
            </a:r>
          </a:p>
          <a:p>
            <a:pPr>
              <a:lnSpc>
                <a:spcPct val="80000"/>
              </a:lnSpc>
            </a:pPr>
            <a:r>
              <a:rPr lang="en-US" sz="2700" dirty="0"/>
              <a:t>Emergency</a:t>
            </a:r>
          </a:p>
          <a:p>
            <a:pPr>
              <a:lnSpc>
                <a:spcPct val="80000"/>
              </a:lnSpc>
            </a:pPr>
            <a:r>
              <a:rPr lang="en-US" sz="2700" dirty="0"/>
              <a:t>Presidential </a:t>
            </a:r>
          </a:p>
          <a:p>
            <a:pPr>
              <a:lnSpc>
                <a:spcPct val="80000"/>
              </a:lnSpc>
            </a:pPr>
            <a:r>
              <a:rPr lang="en-US" sz="2700" dirty="0"/>
              <a:t>Blank</a:t>
            </a:r>
          </a:p>
          <a:p>
            <a:pPr>
              <a:lnSpc>
                <a:spcPct val="80000"/>
              </a:lnSpc>
            </a:pPr>
            <a:r>
              <a:rPr lang="en-US" sz="2700" dirty="0"/>
              <a:t>EDR</a:t>
            </a:r>
          </a:p>
          <a:p>
            <a:pPr>
              <a:lnSpc>
                <a:spcPct val="80000"/>
              </a:lnSpc>
            </a:pPr>
            <a:endParaRPr lang="en-US" sz="2700" dirty="0"/>
          </a:p>
          <a:p>
            <a:pPr marL="0" indent="0" algn="ctr">
              <a:lnSpc>
                <a:spcPct val="80000"/>
              </a:lnSpc>
              <a:buNone/>
            </a:pPr>
            <a:endParaRPr lang="en-US" sz="2700" dirty="0"/>
          </a:p>
          <a:p>
            <a:pPr marL="0" indent="0" algn="ctr">
              <a:lnSpc>
                <a:spcPct val="80000"/>
              </a:lnSpc>
              <a:buNone/>
            </a:pPr>
            <a:r>
              <a:rPr lang="en-US" sz="2700" dirty="0"/>
              <a:t>Ch 10, </a:t>
            </a:r>
            <a:r>
              <a:rPr lang="en-US" sz="2700" dirty="0" err="1"/>
              <a:t>Pg</a:t>
            </a:r>
            <a:r>
              <a:rPr lang="en-US" sz="2700" dirty="0"/>
              <a:t> 53 - 56</a:t>
            </a:r>
          </a:p>
          <a:p>
            <a:pPr algn="ctr">
              <a:lnSpc>
                <a:spcPct val="80000"/>
              </a:lnSpc>
              <a:buFont typeface="Arial" charset="0"/>
              <a:buNone/>
            </a:pPr>
            <a:endParaRPr lang="en-US" sz="2700" dirty="0"/>
          </a:p>
        </p:txBody>
      </p:sp>
      <p:pic>
        <p:nvPicPr>
          <p:cNvPr id="28675" name="Picture 2" descr="C:\Users\Owner\AppData\Local\Microsoft\Windows\Temporary Internet Files\Content.IE5\0UGPCBB9\Vote-balloe-paper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1524000"/>
            <a:ext cx="4343400" cy="289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A9EA0-FB0B-441B-A5DE-8FE51DA3F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DC2A98-3EF4-4537-BDA3-729C0A63E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/>
          <a:lstStyle/>
          <a:p>
            <a:r>
              <a:rPr lang="en-US" dirty="0"/>
              <a:t>Election Management System</a:t>
            </a:r>
          </a:p>
          <a:p>
            <a:r>
              <a:rPr lang="en-US" dirty="0"/>
              <a:t>Communication Tool to Provide to SOTS</a:t>
            </a:r>
          </a:p>
          <a:p>
            <a:pPr lvl="1"/>
            <a:r>
              <a:rPr lang="en-US" dirty="0"/>
              <a:t>Mandated</a:t>
            </a:r>
          </a:p>
          <a:p>
            <a:pPr lvl="2"/>
            <a:r>
              <a:rPr lang="en-US" dirty="0"/>
              <a:t>Election Reports</a:t>
            </a:r>
          </a:p>
          <a:p>
            <a:pPr lvl="2"/>
            <a:r>
              <a:rPr lang="en-US" dirty="0"/>
              <a:t>Election Results</a:t>
            </a:r>
          </a:p>
          <a:p>
            <a:pPr lvl="2"/>
            <a:r>
              <a:rPr lang="en-US" dirty="0"/>
              <a:t>Etc.</a:t>
            </a:r>
          </a:p>
          <a:p>
            <a:pPr lvl="1"/>
            <a:r>
              <a:rPr lang="en-US" dirty="0"/>
              <a:t>To Public and Media</a:t>
            </a:r>
          </a:p>
          <a:p>
            <a:pPr lvl="2"/>
            <a:r>
              <a:rPr lang="en-US" dirty="0"/>
              <a:t>Election Results</a:t>
            </a:r>
          </a:p>
          <a:p>
            <a:pPr lvl="2"/>
            <a:endParaRPr lang="en-US" dirty="0"/>
          </a:p>
          <a:p>
            <a:pPr marL="0" indent="0" algn="ctr">
              <a:buNone/>
            </a:pPr>
            <a:r>
              <a:rPr lang="en-US" sz="3200" dirty="0"/>
              <a:t>Ch 11, </a:t>
            </a:r>
            <a:r>
              <a:rPr lang="en-US" sz="3200" dirty="0" err="1"/>
              <a:t>Pg</a:t>
            </a:r>
            <a:r>
              <a:rPr lang="en-US" sz="3200" dirty="0"/>
              <a:t> 57 - 62</a:t>
            </a:r>
          </a:p>
          <a:p>
            <a:pPr algn="ctr"/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3779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PRIMARIES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sz="4000" dirty="0"/>
              <a:t>Procedures</a:t>
            </a:r>
          </a:p>
          <a:p>
            <a:r>
              <a:rPr lang="en-US" sz="4000" dirty="0"/>
              <a:t>Possible # of Primaries in a Year</a:t>
            </a:r>
          </a:p>
          <a:p>
            <a:r>
              <a:rPr lang="en-US" sz="4000" dirty="0"/>
              <a:t>Dates &amp; Times</a:t>
            </a:r>
          </a:p>
          <a:p>
            <a:r>
              <a:rPr lang="en-US" sz="4000" dirty="0"/>
              <a:t>Absentee Ballots</a:t>
            </a:r>
          </a:p>
          <a:p>
            <a:r>
              <a:rPr lang="en-US" sz="4000" dirty="0"/>
              <a:t>Forms, Notices, Press Releases</a:t>
            </a:r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endParaRPr lang="en-US" sz="800" dirty="0"/>
          </a:p>
          <a:p>
            <a:pPr marL="0" indent="0" algn="ctr">
              <a:buNone/>
            </a:pPr>
            <a:r>
              <a:rPr lang="en-US" sz="2800" dirty="0"/>
              <a:t>Ch 12, </a:t>
            </a:r>
            <a:r>
              <a:rPr lang="en-US" sz="2800" dirty="0" err="1"/>
              <a:t>Pg</a:t>
            </a:r>
            <a:r>
              <a:rPr lang="en-US" sz="2800" dirty="0"/>
              <a:t> 63 - 72</a:t>
            </a:r>
          </a:p>
          <a:p>
            <a:pPr algn="ctr">
              <a:buFont typeface="Arial" charset="0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EDR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Election Day Registration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Location &amp; Staffing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Eligibility and Identification Requirements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Admitting Procedures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Voting Procedures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Closing the EDR Location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Suggestions and Best Practices</a:t>
            </a:r>
          </a:p>
          <a:p>
            <a:pPr marL="0" indent="0" algn="ctr" fontAlgn="auto">
              <a:spcAft>
                <a:spcPts val="0"/>
              </a:spcAft>
              <a:buNone/>
              <a:defRPr/>
            </a:pPr>
            <a:endParaRPr lang="en-US" sz="2800" dirty="0"/>
          </a:p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en-US" sz="2800" dirty="0"/>
              <a:t>Ch 13, </a:t>
            </a:r>
            <a:r>
              <a:rPr lang="en-US" sz="2800" dirty="0" err="1"/>
              <a:t>Pg</a:t>
            </a:r>
            <a:r>
              <a:rPr lang="en-US" sz="2800" dirty="0"/>
              <a:t> 73 - 75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921" y="28353"/>
            <a:ext cx="8229600" cy="809847"/>
          </a:xfrm>
        </p:spPr>
        <p:txBody>
          <a:bodyPr/>
          <a:lstStyle/>
          <a:p>
            <a:r>
              <a:rPr lang="en-US" dirty="0"/>
              <a:t>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15000"/>
          </a:xfrm>
        </p:spPr>
        <p:txBody>
          <a:bodyPr/>
          <a:lstStyle/>
          <a:p>
            <a:r>
              <a:rPr lang="en-US" sz="2800" dirty="0"/>
              <a:t>Types of Elections</a:t>
            </a:r>
          </a:p>
          <a:p>
            <a:r>
              <a:rPr lang="en-US" sz="2800" dirty="0"/>
              <a:t>Hours of Voting</a:t>
            </a:r>
          </a:p>
          <a:p>
            <a:r>
              <a:rPr lang="en-US" sz="2800" dirty="0"/>
              <a:t>Voting Districts</a:t>
            </a:r>
          </a:p>
          <a:p>
            <a:r>
              <a:rPr lang="en-US" sz="2800" dirty="0"/>
              <a:t>Place of Holding Elections</a:t>
            </a:r>
          </a:p>
          <a:p>
            <a:r>
              <a:rPr lang="en-US" sz="2800" dirty="0"/>
              <a:t>Supervised Absentee Balloting</a:t>
            </a:r>
          </a:p>
          <a:p>
            <a:r>
              <a:rPr lang="en-US" sz="2800" dirty="0"/>
              <a:t>Write-In </a:t>
            </a:r>
          </a:p>
          <a:p>
            <a:r>
              <a:rPr lang="en-US" sz="2800" dirty="0"/>
              <a:t>AB Check-Off</a:t>
            </a:r>
          </a:p>
          <a:p>
            <a:r>
              <a:rPr lang="en-US" sz="2800" dirty="0"/>
              <a:t>Tabulators</a:t>
            </a:r>
          </a:p>
          <a:p>
            <a:r>
              <a:rPr lang="en-US" sz="2800" dirty="0"/>
              <a:t>Accessible Voting System</a:t>
            </a:r>
          </a:p>
          <a:p>
            <a:r>
              <a:rPr lang="en-US" sz="2800" dirty="0"/>
              <a:t>Sessions                            </a:t>
            </a:r>
          </a:p>
          <a:p>
            <a:pPr marL="0" indent="0" algn="ctr">
              <a:buNone/>
            </a:pPr>
            <a:r>
              <a:rPr lang="en-US" sz="2800" dirty="0"/>
              <a:t>Ch 14, </a:t>
            </a:r>
            <a:r>
              <a:rPr lang="en-US" sz="2800" dirty="0" err="1"/>
              <a:t>Pg</a:t>
            </a:r>
            <a:r>
              <a:rPr lang="en-US" sz="2800" dirty="0"/>
              <a:t> 76 - 79 </a:t>
            </a:r>
          </a:p>
        </p:txBody>
      </p:sp>
    </p:spTree>
    <p:extLst>
      <p:ext uri="{BB962C8B-B14F-4D97-AF65-F5344CB8AC3E}">
        <p14:creationId xmlns:p14="http://schemas.microsoft.com/office/powerpoint/2010/main" val="3412294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COMPANION GUIDE to: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CT General Statutes</a:t>
            </a:r>
          </a:p>
          <a:p>
            <a:r>
              <a:rPr lang="en-US" dirty="0"/>
              <a:t>Public Acts</a:t>
            </a:r>
          </a:p>
          <a:p>
            <a:r>
              <a:rPr lang="en-US" dirty="0"/>
              <a:t>Regulations</a:t>
            </a:r>
          </a:p>
          <a:p>
            <a:r>
              <a:rPr lang="en-US" dirty="0"/>
              <a:t>SOTS Guidelines</a:t>
            </a:r>
          </a:p>
          <a:p>
            <a:r>
              <a:rPr lang="en-US" dirty="0"/>
              <a:t>Best Practices</a:t>
            </a:r>
          </a:p>
          <a:p>
            <a:pPr marL="0" indent="0" algn="ctr">
              <a:buNone/>
            </a:pPr>
            <a:r>
              <a:rPr lang="en-US" sz="3600" dirty="0"/>
              <a:t>Han</a:t>
            </a:r>
            <a:r>
              <a:rPr lang="en-US" dirty="0"/>
              <a:t>dbook Puts Them Together Per Task</a:t>
            </a:r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2800" dirty="0" err="1"/>
              <a:t>Pg</a:t>
            </a:r>
            <a:r>
              <a:rPr lang="en-US" sz="2800" dirty="0"/>
              <a:t> 2 - 3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dirty="0"/>
              <a:t>ELECTION</a:t>
            </a:r>
            <a:r>
              <a:rPr lang="en-US" sz="2400" dirty="0"/>
              <a:t>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/>
          <a:lstStyle/>
          <a:p>
            <a:r>
              <a:rPr lang="en-US" sz="2800" dirty="0"/>
              <a:t>Voter Registry List</a:t>
            </a:r>
          </a:p>
          <a:p>
            <a:r>
              <a:rPr lang="en-US" sz="2800" dirty="0"/>
              <a:t>Notices</a:t>
            </a:r>
          </a:p>
          <a:p>
            <a:r>
              <a:rPr lang="en-US" sz="2800" dirty="0"/>
              <a:t>Election Day Workers</a:t>
            </a:r>
          </a:p>
          <a:p>
            <a:r>
              <a:rPr lang="en-US" sz="2800" dirty="0"/>
              <a:t>Unofficial Checkers</a:t>
            </a:r>
          </a:p>
          <a:p>
            <a:r>
              <a:rPr lang="en-US" sz="2800" dirty="0"/>
              <a:t>Certifications</a:t>
            </a:r>
          </a:p>
          <a:p>
            <a:r>
              <a:rPr lang="en-US" sz="2800" dirty="0"/>
              <a:t>Voter ID Requirements</a:t>
            </a:r>
          </a:p>
          <a:p>
            <a:r>
              <a:rPr lang="en-US" sz="2800" dirty="0"/>
              <a:t>Emergency Contingency Plan</a:t>
            </a:r>
          </a:p>
          <a:p>
            <a:r>
              <a:rPr lang="en-US" sz="2800" dirty="0"/>
              <a:t>Presence of Registrars</a:t>
            </a:r>
          </a:p>
          <a:p>
            <a:r>
              <a:rPr lang="en-US" sz="4000" dirty="0"/>
              <a:t>“To Do” Check List</a:t>
            </a:r>
            <a:endParaRPr lang="en-US" sz="2400" dirty="0"/>
          </a:p>
          <a:p>
            <a:pPr marL="0" indent="0" algn="ctr">
              <a:buNone/>
            </a:pPr>
            <a:endParaRPr lang="en-US" sz="800" dirty="0"/>
          </a:p>
          <a:p>
            <a:pPr marL="0" indent="0" algn="ctr">
              <a:buNone/>
            </a:pPr>
            <a:r>
              <a:rPr lang="en-US" sz="2800" dirty="0"/>
              <a:t>Ch 14, </a:t>
            </a:r>
            <a:r>
              <a:rPr lang="en-US" sz="2800" dirty="0" err="1"/>
              <a:t>Pg</a:t>
            </a:r>
            <a:r>
              <a:rPr lang="en-US" sz="2800" dirty="0"/>
              <a:t> 79 - 87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2230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350FE-038D-472E-A2D5-B0B8E5F56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FBE94-326B-4B06-A085-543E16D92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Election Not a Regular Election</a:t>
            </a:r>
          </a:p>
          <a:p>
            <a:pPr lvl="1"/>
            <a:r>
              <a:rPr lang="en-US" dirty="0"/>
              <a:t>Filling Vacancies or</a:t>
            </a:r>
          </a:p>
          <a:p>
            <a:pPr lvl="1"/>
            <a:r>
              <a:rPr lang="en-US" dirty="0"/>
              <a:t>Create a New Office</a:t>
            </a:r>
          </a:p>
          <a:p>
            <a:r>
              <a:rPr lang="en-US" dirty="0"/>
              <a:t>Instruction Summary</a:t>
            </a:r>
          </a:p>
          <a:p>
            <a:r>
              <a:rPr lang="en-US" dirty="0"/>
              <a:t>SOTS to Provide Specific Instructions</a:t>
            </a:r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sz="2800" dirty="0"/>
              <a:t>Ch 15, </a:t>
            </a:r>
            <a:r>
              <a:rPr lang="en-US" sz="2800" dirty="0" err="1"/>
              <a:t>Pg</a:t>
            </a:r>
            <a:r>
              <a:rPr lang="en-US" sz="2800" dirty="0"/>
              <a:t> 88 - 90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0375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REFERENDA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060" y="1143000"/>
            <a:ext cx="8229600" cy="5257800"/>
          </a:xfrm>
        </p:spPr>
        <p:txBody>
          <a:bodyPr/>
          <a:lstStyle/>
          <a:p>
            <a:r>
              <a:rPr lang="en-US" dirty="0"/>
              <a:t>Ref. Not Held In Conjunction with a Regular or Special Election</a:t>
            </a:r>
          </a:p>
          <a:p>
            <a:r>
              <a:rPr lang="en-US" dirty="0"/>
              <a:t>Ref. in Conjunction with a Regular Election</a:t>
            </a:r>
          </a:p>
          <a:p>
            <a:r>
              <a:rPr lang="en-US" dirty="0"/>
              <a:t>Petition to Initiate Local Ref.</a:t>
            </a:r>
          </a:p>
          <a:p>
            <a:r>
              <a:rPr lang="en-US" dirty="0" err="1"/>
              <a:t>Recanvass</a:t>
            </a:r>
            <a:r>
              <a:rPr lang="en-US" dirty="0"/>
              <a:t> on Close Question Vote </a:t>
            </a:r>
          </a:p>
          <a:p>
            <a:r>
              <a:rPr lang="en-US" dirty="0"/>
              <a:t>Charter Enactment or Revision </a:t>
            </a:r>
          </a:p>
          <a:p>
            <a:r>
              <a:rPr lang="en-US" dirty="0"/>
              <a:t>Regional School District Ref.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dirty="0"/>
              <a:t>Ch 16, </a:t>
            </a:r>
            <a:r>
              <a:rPr lang="en-US" sz="2800" dirty="0" err="1"/>
              <a:t>Pg</a:t>
            </a:r>
            <a:r>
              <a:rPr lang="en-US" sz="2800" dirty="0"/>
              <a:t> 91 - 97</a:t>
            </a:r>
          </a:p>
        </p:txBody>
      </p:sp>
    </p:spTree>
    <p:extLst>
      <p:ext uri="{BB962C8B-B14F-4D97-AF65-F5344CB8AC3E}">
        <p14:creationId xmlns:p14="http://schemas.microsoft.com/office/powerpoint/2010/main" val="34340797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TABULATOR – MEMORY CARD</a:t>
            </a:r>
            <a:br>
              <a:rPr lang="en-US" dirty="0"/>
            </a:br>
            <a:r>
              <a:rPr lang="en-US" dirty="0"/>
              <a:t>TESTING – SET UP</a:t>
            </a:r>
          </a:p>
        </p:txBody>
      </p:sp>
      <p:sp>
        <p:nvSpPr>
          <p:cNvPr id="32770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Preparations</a:t>
            </a:r>
          </a:p>
          <a:p>
            <a:pPr lvl="1"/>
            <a:r>
              <a:rPr lang="en-US" dirty="0"/>
              <a:t>Test Deck</a:t>
            </a:r>
          </a:p>
          <a:p>
            <a:r>
              <a:rPr lang="en-US" dirty="0"/>
              <a:t>Changing Date &amp; Time</a:t>
            </a:r>
          </a:p>
          <a:p>
            <a:r>
              <a:rPr lang="en-US" dirty="0"/>
              <a:t>Testing Ballot Box Deflector</a:t>
            </a:r>
          </a:p>
          <a:p>
            <a:r>
              <a:rPr lang="en-US" dirty="0"/>
              <a:t>Step By Step Instructions </a:t>
            </a:r>
          </a:p>
          <a:p>
            <a:pPr lvl="1"/>
            <a:r>
              <a:rPr lang="en-US" dirty="0"/>
              <a:t>Including Supervisory Instructions</a:t>
            </a:r>
          </a:p>
          <a:p>
            <a:endParaRPr lang="en-US" dirty="0"/>
          </a:p>
          <a:p>
            <a:pPr algn="ctr">
              <a:buFont typeface="Arial" charset="0"/>
              <a:buNone/>
            </a:pPr>
            <a:r>
              <a:rPr lang="en-US" dirty="0"/>
              <a:t>Ch 17, </a:t>
            </a:r>
            <a:r>
              <a:rPr lang="en-US" dirty="0" err="1"/>
              <a:t>Pg</a:t>
            </a:r>
            <a:r>
              <a:rPr lang="en-US" dirty="0"/>
              <a:t> 98 - 100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RECANVASS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/>
              <a:t>Reasons to Recount Ballots</a:t>
            </a:r>
          </a:p>
          <a:p>
            <a:r>
              <a:rPr lang="en-US" dirty="0"/>
              <a:t>Instruction Summary</a:t>
            </a:r>
          </a:p>
          <a:p>
            <a:r>
              <a:rPr lang="en-US" dirty="0"/>
              <a:t>Link to SOTS “</a:t>
            </a:r>
            <a:r>
              <a:rPr lang="en-US" dirty="0" err="1"/>
              <a:t>Recanvass</a:t>
            </a:r>
            <a:r>
              <a:rPr lang="en-US" dirty="0"/>
              <a:t> Procedure Manual”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ctr">
              <a:buFont typeface="Arial" charset="0"/>
              <a:buNone/>
            </a:pPr>
            <a:r>
              <a:rPr lang="en-US" dirty="0"/>
              <a:t>Ch 18, </a:t>
            </a:r>
            <a:r>
              <a:rPr lang="en-US" dirty="0" err="1"/>
              <a:t>Pg</a:t>
            </a:r>
            <a:r>
              <a:rPr lang="en-US" dirty="0"/>
              <a:t> 101 - 106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/>
          <a:lstStyle/>
          <a:p>
            <a:r>
              <a:rPr lang="en-US" dirty="0"/>
              <a:t>AUDIT  POST-ELECTION</a:t>
            </a:r>
            <a:br>
              <a:rPr lang="en-US" dirty="0"/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72000"/>
          </a:xfrm>
        </p:spPr>
        <p:txBody>
          <a:bodyPr/>
          <a:lstStyle/>
          <a:p>
            <a:r>
              <a:rPr lang="en-US" dirty="0"/>
              <a:t>Steps to Take: </a:t>
            </a:r>
          </a:p>
          <a:p>
            <a:pPr lvl="1"/>
            <a:r>
              <a:rPr lang="en-US" dirty="0"/>
              <a:t>Preparing for an Audit</a:t>
            </a:r>
          </a:p>
          <a:p>
            <a:pPr lvl="1"/>
            <a:r>
              <a:rPr lang="en-US" dirty="0"/>
              <a:t>Conducting an Audit</a:t>
            </a:r>
          </a:p>
          <a:p>
            <a:pPr lvl="1"/>
            <a:r>
              <a:rPr lang="en-US" dirty="0"/>
              <a:t>Counting the Total for Candidates</a:t>
            </a:r>
          </a:p>
          <a:p>
            <a:r>
              <a:rPr lang="en-US" dirty="0"/>
              <a:t>Two Methods of Counting</a:t>
            </a:r>
          </a:p>
          <a:p>
            <a:r>
              <a:rPr lang="en-US" dirty="0"/>
              <a:t>Link to the SOTS Audit Procedures Manual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Ch 19, </a:t>
            </a:r>
            <a:r>
              <a:rPr lang="en-US" dirty="0" err="1"/>
              <a:t>Pg</a:t>
            </a:r>
            <a:r>
              <a:rPr lang="en-US" dirty="0"/>
              <a:t> 107 - 109</a:t>
            </a:r>
          </a:p>
          <a:p>
            <a:endParaRPr lang="en-US" dirty="0"/>
          </a:p>
          <a:p>
            <a:pPr algn="ctr">
              <a:buFont typeface="Arial" charset="0"/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TAXES, POLLWORKERS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IRS:</a:t>
            </a:r>
          </a:p>
          <a:p>
            <a:pPr lvl="1"/>
            <a:r>
              <a:rPr lang="en-US" dirty="0"/>
              <a:t>Form I-9 not required</a:t>
            </a:r>
          </a:p>
          <a:p>
            <a:pPr lvl="1"/>
            <a:r>
              <a:rPr lang="en-US" sz="1800" dirty="0"/>
              <a:t>The immigration Reform &amp; Control Act of 11/6 1986 (IRCA) Public Law 99-603; U.S. Immigration &amp; Customs Enforcements (ICE) Homeland Security Investigations 11/19/2013</a:t>
            </a:r>
          </a:p>
          <a:p>
            <a:pPr lvl="1"/>
            <a:r>
              <a:rPr lang="en-US" dirty="0"/>
              <a:t>Form W-4 not required </a:t>
            </a:r>
            <a:r>
              <a:rPr lang="en-US" sz="1800" dirty="0"/>
              <a:t>(Per IRS)</a:t>
            </a:r>
          </a:p>
          <a:p>
            <a:pPr lvl="2"/>
            <a:r>
              <a:rPr lang="en-US" dirty="0"/>
              <a:t>their filing status and # of exemptions don’t matter</a:t>
            </a:r>
          </a:p>
          <a:p>
            <a:pPr lvl="2"/>
            <a:r>
              <a:rPr lang="en-US" dirty="0"/>
              <a:t>they are not required to withhold federal income tax.</a:t>
            </a:r>
          </a:p>
          <a:p>
            <a:r>
              <a:rPr lang="en-US" dirty="0"/>
              <a:t>? CT W-4 may be required?	</a:t>
            </a:r>
          </a:p>
          <a:p>
            <a:pPr marL="0" indent="0" algn="ctr">
              <a:buNone/>
            </a:pPr>
            <a:r>
              <a:rPr lang="en-US" sz="2800" dirty="0"/>
              <a:t>Ch 20, </a:t>
            </a:r>
            <a:r>
              <a:rPr lang="en-US" sz="2800" dirty="0" err="1"/>
              <a:t>Pg</a:t>
            </a:r>
            <a:r>
              <a:rPr lang="en-US" sz="2800" dirty="0"/>
              <a:t> 110 - 111</a:t>
            </a:r>
          </a:p>
        </p:txBody>
      </p:sp>
    </p:spTree>
    <p:extLst>
      <p:ext uri="{BB962C8B-B14F-4D97-AF65-F5344CB8AC3E}">
        <p14:creationId xmlns:p14="http://schemas.microsoft.com/office/powerpoint/2010/main" val="41640304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HELPFUL HINTS &amp; ON-LINE LINKS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Hints / Instructional Information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CVRS (</a:t>
            </a:r>
            <a:r>
              <a:rPr lang="en-US" dirty="0" err="1"/>
              <a:t>ConnVerse</a:t>
            </a:r>
            <a:r>
              <a:rPr lang="en-US" dirty="0"/>
              <a:t>)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How To …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On-Line Links to: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Manuals &amp; Instructions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Election Related Miscellaneous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en-US" sz="2800" dirty="0"/>
              <a:t>Ch 21, </a:t>
            </a:r>
            <a:r>
              <a:rPr lang="en-US" sz="2800" dirty="0" err="1"/>
              <a:t>Pg</a:t>
            </a:r>
            <a:r>
              <a:rPr lang="en-US" sz="2800" dirty="0"/>
              <a:t> 112 - 115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pic>
        <p:nvPicPr>
          <p:cNvPr id="20483" name="Picture 3" descr="C:\Users\Owner\AppData\Local\Microsoft\Windows\Temporary Internet Files\Content.IE5\EX14C0FQ\chain%20link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1295400"/>
            <a:ext cx="2895600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C242A-5CE2-4B3A-B813-7537F4764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CVRS ALPHA INDEX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C54E8-226B-45D7-BDD9-F09AA77CF4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r>
              <a:rPr lang="en-US" dirty="0"/>
              <a:t>Connecticut Voter Registration System</a:t>
            </a:r>
          </a:p>
          <a:p>
            <a:r>
              <a:rPr lang="en-US" dirty="0" err="1"/>
              <a:t>ConnVerse</a:t>
            </a:r>
            <a:endParaRPr lang="en-US" dirty="0"/>
          </a:p>
          <a:p>
            <a:r>
              <a:rPr lang="en-US" dirty="0"/>
              <a:t>User Manuals</a:t>
            </a:r>
          </a:p>
          <a:p>
            <a:pPr lvl="1"/>
            <a:r>
              <a:rPr lang="en-US" dirty="0"/>
              <a:t>Found on CVRS Login Page</a:t>
            </a:r>
          </a:p>
          <a:p>
            <a:r>
              <a:rPr lang="en-US" dirty="0"/>
              <a:t>Index Provides:</a:t>
            </a:r>
          </a:p>
          <a:p>
            <a:pPr lvl="1"/>
            <a:r>
              <a:rPr lang="en-US" dirty="0"/>
              <a:t>Page # in Manual</a:t>
            </a:r>
          </a:p>
          <a:p>
            <a:pPr lvl="1"/>
            <a:r>
              <a:rPr lang="en-US" dirty="0"/>
              <a:t>Navigation Menu Tabs to Click on in CVRS</a:t>
            </a:r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2800" dirty="0"/>
              <a:t>Ch 22, </a:t>
            </a:r>
            <a:r>
              <a:rPr lang="en-US" sz="2800" dirty="0" err="1"/>
              <a:t>Pg</a:t>
            </a:r>
            <a:r>
              <a:rPr lang="en-US" sz="2800" dirty="0"/>
              <a:t> 116 - 125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4096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GLOSSARY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Commonly used in election law:</a:t>
            </a:r>
          </a:p>
          <a:p>
            <a:pPr lvl="1"/>
            <a:r>
              <a:rPr lang="en-US" dirty="0"/>
              <a:t>Words</a:t>
            </a:r>
          </a:p>
          <a:p>
            <a:pPr lvl="1"/>
            <a:r>
              <a:rPr lang="en-US" dirty="0"/>
              <a:t>Phrases</a:t>
            </a:r>
          </a:p>
          <a:p>
            <a:pPr lvl="1"/>
            <a:r>
              <a:rPr lang="en-US" dirty="0"/>
              <a:t>Titles</a:t>
            </a:r>
          </a:p>
          <a:p>
            <a:pPr lvl="1"/>
            <a:r>
              <a:rPr lang="en-US" dirty="0"/>
              <a:t>Etc.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 algn="ctr">
              <a:buNone/>
            </a:pPr>
            <a:r>
              <a:rPr lang="en-US" dirty="0"/>
              <a:t>Ch 23, </a:t>
            </a:r>
            <a:r>
              <a:rPr lang="en-US" dirty="0" err="1"/>
              <a:t>Pg</a:t>
            </a:r>
            <a:r>
              <a:rPr lang="en-US" dirty="0"/>
              <a:t> 126 - 131</a:t>
            </a:r>
          </a:p>
        </p:txBody>
      </p:sp>
    </p:spTree>
    <p:extLst>
      <p:ext uri="{BB962C8B-B14F-4D97-AF65-F5344CB8AC3E}">
        <p14:creationId xmlns:p14="http://schemas.microsoft.com/office/powerpoint/2010/main" val="186016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ON-LINE USE RECOMMENDED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533400" y="1417638"/>
            <a:ext cx="8229600" cy="5165724"/>
          </a:xfrm>
        </p:spPr>
        <p:txBody>
          <a:bodyPr/>
          <a:lstStyle/>
          <a:p>
            <a:r>
              <a:rPr lang="en-US" dirty="0"/>
              <a:t>Easy Navigation Through Manual</a:t>
            </a:r>
          </a:p>
          <a:p>
            <a:r>
              <a:rPr lang="en-US" dirty="0"/>
              <a:t>Links to:</a:t>
            </a:r>
          </a:p>
          <a:p>
            <a:pPr lvl="1"/>
            <a:r>
              <a:rPr lang="en-US" dirty="0"/>
              <a:t>To &amp; From Chapters and Table of Contents</a:t>
            </a:r>
          </a:p>
          <a:p>
            <a:pPr lvl="1"/>
            <a:r>
              <a:rPr lang="en-US" dirty="0"/>
              <a:t>References</a:t>
            </a:r>
          </a:p>
          <a:p>
            <a:pPr lvl="2"/>
            <a:r>
              <a:rPr lang="en-US" dirty="0"/>
              <a:t>Statutes          (§9-6)</a:t>
            </a:r>
          </a:p>
          <a:p>
            <a:pPr lvl="2"/>
            <a:r>
              <a:rPr lang="en-US" dirty="0"/>
              <a:t>Regulations   </a:t>
            </a:r>
            <a:r>
              <a:rPr lang="en-US" i="1" dirty="0"/>
              <a:t>(Reg. 9-5a)</a:t>
            </a:r>
          </a:p>
          <a:p>
            <a:pPr lvl="2"/>
            <a:r>
              <a:rPr lang="en-US" i="1" dirty="0"/>
              <a:t>Public Acts    (PA393)</a:t>
            </a:r>
            <a:endParaRPr lang="en-US" dirty="0"/>
          </a:p>
          <a:p>
            <a:pPr lvl="2"/>
            <a:r>
              <a:rPr lang="en-US" dirty="0"/>
              <a:t>SOTS Manuals &amp; Guides</a:t>
            </a:r>
          </a:p>
          <a:p>
            <a:pPr lvl="2"/>
            <a:r>
              <a:rPr lang="en-US" dirty="0"/>
              <a:t>HAVA</a:t>
            </a:r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44574" y="1981200"/>
            <a:ext cx="10414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MANUAL  /  HANDBOOK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 work in progress.  </a:t>
            </a:r>
          </a:p>
          <a:p>
            <a:r>
              <a:rPr lang="en-US"/>
              <a:t>Comments and suggestions welcome.  </a:t>
            </a:r>
          </a:p>
          <a:p>
            <a:r>
              <a:rPr lang="en-US"/>
              <a:t>Send to handbook committee</a:t>
            </a:r>
          </a:p>
          <a:p>
            <a:r>
              <a:rPr lang="en-US"/>
              <a:t> burrdar@cox.net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579C6-DA63-4266-A4C5-CA6729544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PRINCIPLES &amp; PLEDGE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8173AD-BFCA-4EEB-B020-90966B72C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Principles of Election / Registration Officials</a:t>
            </a:r>
          </a:p>
          <a:p>
            <a:r>
              <a:rPr lang="en-US" dirty="0"/>
              <a:t>Standards of Conduct for Elections / Registration Officials</a:t>
            </a:r>
          </a:p>
          <a:p>
            <a:r>
              <a:rPr lang="en-US" dirty="0"/>
              <a:t>My Personal Pledge to Freedom, Democracy &amp; My Profession:</a:t>
            </a:r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 err="1"/>
              <a:t>Pg</a:t>
            </a:r>
            <a:r>
              <a:rPr lang="en-US" dirty="0"/>
              <a:t> 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920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REGISTRAR’S RESPONSIBILITIES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Governed by CT General Statutes</a:t>
            </a:r>
          </a:p>
          <a:p>
            <a:r>
              <a:rPr lang="en-US" dirty="0"/>
              <a:t>Paid by Municipality</a:t>
            </a:r>
          </a:p>
          <a:p>
            <a:r>
              <a:rPr lang="en-US" dirty="0"/>
              <a:t>Work Closely with Office of SOTS</a:t>
            </a:r>
          </a:p>
          <a:p>
            <a:r>
              <a:rPr lang="en-US" dirty="0"/>
              <a:t>Endorsed by Political Party </a:t>
            </a:r>
          </a:p>
          <a:p>
            <a:pPr lvl="1"/>
            <a:r>
              <a:rPr lang="en-US" dirty="0"/>
              <a:t>Politics Does Not Belong in ROV’s Office.  </a:t>
            </a:r>
          </a:p>
          <a:p>
            <a:r>
              <a:rPr lang="en-US" dirty="0"/>
              <a:t>Ensure Fair &amp; Equitable Implementation of all Laws.</a:t>
            </a:r>
          </a:p>
          <a:p>
            <a:pPr marL="0" indent="0" algn="ctr">
              <a:buNone/>
            </a:pPr>
            <a:r>
              <a:rPr lang="en-US" dirty="0"/>
              <a:t>Ch1, </a:t>
            </a:r>
            <a:r>
              <a:rPr lang="en-US" dirty="0" err="1"/>
              <a:t>Pg</a:t>
            </a:r>
            <a:r>
              <a:rPr lang="en-US" dirty="0"/>
              <a:t> 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LIST OF</a:t>
            </a:r>
            <a:br>
              <a:rPr lang="en-US" dirty="0"/>
            </a:br>
            <a:r>
              <a:rPr lang="en-US" dirty="0"/>
              <a:t>REGISTRAR’S RESPONSIBILITIES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814888"/>
          </a:xfrm>
        </p:spPr>
        <p:txBody>
          <a:bodyPr/>
          <a:lstStyle/>
          <a:p>
            <a:r>
              <a:rPr lang="en-US" dirty="0"/>
              <a:t>List of Duties CT Registrars are required to do</a:t>
            </a:r>
          </a:p>
          <a:p>
            <a:r>
              <a:rPr lang="en-US" dirty="0"/>
              <a:t>Tool Often Used In:</a:t>
            </a:r>
          </a:p>
          <a:p>
            <a:pPr lvl="1"/>
            <a:r>
              <a:rPr lang="en-US" dirty="0"/>
              <a:t>Budget Preparation</a:t>
            </a:r>
          </a:p>
          <a:p>
            <a:pPr lvl="2"/>
            <a:r>
              <a:rPr lang="en-US" dirty="0"/>
              <a:t>List available on ROVAC.org as an Excel document allowing hours per task to be entered.</a:t>
            </a:r>
          </a:p>
          <a:p>
            <a:pPr lvl="1"/>
            <a:r>
              <a:rPr lang="en-US" dirty="0"/>
              <a:t>Helping Other Know What a Registrar Does</a:t>
            </a:r>
          </a:p>
          <a:p>
            <a:pPr lvl="1"/>
            <a:r>
              <a:rPr lang="en-US" dirty="0"/>
              <a:t>Quick Review for ROV</a:t>
            </a:r>
          </a:p>
          <a:p>
            <a:pPr lvl="1"/>
            <a:endParaRPr lang="en-US" dirty="0"/>
          </a:p>
          <a:p>
            <a:pPr marL="457200" lvl="1" indent="0" algn="ctr">
              <a:buNone/>
            </a:pPr>
            <a:r>
              <a:rPr lang="en-US" dirty="0"/>
              <a:t>Ch1, </a:t>
            </a:r>
            <a:r>
              <a:rPr lang="en-US" dirty="0" err="1"/>
              <a:t>Pg</a:t>
            </a:r>
            <a:r>
              <a:rPr lang="en-US" dirty="0"/>
              <a:t> 6 - 10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17411" name="Picture 2" descr="C:\Users\Owner\AppData\Local\Microsoft\Windows\Temporary Internet Files\Content.IE5\F8S8L9GO\question-mark-face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4876800"/>
            <a:ext cx="1970088" cy="222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SOTS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/>
          <a:lstStyle/>
          <a:p>
            <a:r>
              <a:rPr lang="en-US" dirty="0"/>
              <a:t>Opinion &amp; Interpretation Concerning Rulings Regarding Administration of  Elections &amp; Primaries Presumed Correct </a:t>
            </a:r>
          </a:p>
          <a:p>
            <a:pPr lvl="1"/>
            <a:r>
              <a:rPr lang="en-US" dirty="0"/>
              <a:t>In Writing</a:t>
            </a:r>
          </a:p>
          <a:p>
            <a:r>
              <a:rPr lang="en-US" dirty="0"/>
              <a:t>List of SOTS’s Duties Relating to ROV</a:t>
            </a:r>
          </a:p>
          <a:p>
            <a:r>
              <a:rPr lang="en-US" dirty="0"/>
              <a:t>LEAD</a:t>
            </a:r>
          </a:p>
          <a:p>
            <a:pPr lvl="1"/>
            <a:r>
              <a:rPr lang="en-US" dirty="0"/>
              <a:t>Legislation &amp; Elections Admin. Division</a:t>
            </a:r>
          </a:p>
          <a:p>
            <a:pPr marL="457200" lvl="1" indent="0" algn="ctr">
              <a:buNone/>
            </a:pPr>
            <a:endParaRPr lang="en-US" dirty="0"/>
          </a:p>
          <a:p>
            <a:pPr marL="457200" lvl="1" indent="0" algn="ctr">
              <a:buNone/>
            </a:pPr>
            <a:r>
              <a:rPr lang="en-US" dirty="0"/>
              <a:t>Ch 2, </a:t>
            </a:r>
            <a:r>
              <a:rPr lang="en-US" dirty="0" err="1"/>
              <a:t>Pg</a:t>
            </a:r>
            <a:r>
              <a:rPr lang="en-US" dirty="0"/>
              <a:t> 11 - 12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SEEC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State Election Enforcement Commission </a:t>
            </a:r>
          </a:p>
          <a:p>
            <a:r>
              <a:rPr lang="en-US" dirty="0"/>
              <a:t> Duties Relating to ROV</a:t>
            </a:r>
          </a:p>
          <a:p>
            <a:r>
              <a:rPr lang="en-US" dirty="0"/>
              <a:t>Investigate Complaints of Election Law Violations</a:t>
            </a:r>
          </a:p>
          <a:p>
            <a:r>
              <a:rPr lang="en-US" dirty="0"/>
              <a:t>Power to charge civil penalties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dirty="0"/>
              <a:t>Ch3, </a:t>
            </a:r>
            <a:r>
              <a:rPr lang="en-US" sz="2800" dirty="0" err="1"/>
              <a:t>Pg</a:t>
            </a:r>
            <a:r>
              <a:rPr lang="en-US" sz="2800" dirty="0"/>
              <a:t> 13 - 14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VOTER REGISTRATION &amp; ENROLLMENT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/>
              <a:t>Admission of Electors</a:t>
            </a:r>
          </a:p>
          <a:p>
            <a:r>
              <a:rPr lang="en-US" dirty="0"/>
              <a:t>Procedures</a:t>
            </a:r>
          </a:p>
          <a:p>
            <a:r>
              <a:rPr lang="en-US" dirty="0"/>
              <a:t>Registration Sessions</a:t>
            </a:r>
          </a:p>
          <a:p>
            <a:r>
              <a:rPr lang="en-US" dirty="0"/>
              <a:t>Enrollment of Electors/Party Affiliation</a:t>
            </a:r>
          </a:p>
          <a:p>
            <a:r>
              <a:rPr lang="en-US" dirty="0"/>
              <a:t>Felon</a:t>
            </a:r>
          </a:p>
          <a:p>
            <a:r>
              <a:rPr lang="en-US" dirty="0"/>
              <a:t>Registry List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Ch4, </a:t>
            </a:r>
            <a:r>
              <a:rPr lang="en-US" dirty="0" err="1"/>
              <a:t>Pg</a:t>
            </a:r>
            <a:r>
              <a:rPr lang="en-US" dirty="0"/>
              <a:t> 15 - 28</a:t>
            </a:r>
          </a:p>
        </p:txBody>
      </p:sp>
      <p:pic>
        <p:nvPicPr>
          <p:cNvPr id="21507" name="Picture 2" descr="C:\Users\Owner\AppData\Local\Microsoft\Windows\Temporary Internet Files\Content.IE5\F8S8L9GO\register to vote graphic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3886200"/>
            <a:ext cx="2828925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4222</TotalTime>
  <Words>975</Words>
  <Application>Microsoft Office PowerPoint</Application>
  <PresentationFormat>On-screen Show (4:3)</PresentationFormat>
  <Paragraphs>278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Arial</vt:lpstr>
      <vt:lpstr>Calibri</vt:lpstr>
      <vt:lpstr>Office Theme</vt:lpstr>
      <vt:lpstr>PowerPoint Presentation</vt:lpstr>
      <vt:lpstr>COMPANION GUIDE to:</vt:lpstr>
      <vt:lpstr>ON-LINE USE RECOMMENDED</vt:lpstr>
      <vt:lpstr>PRINCIPLES &amp; PLEDGE</vt:lpstr>
      <vt:lpstr>REGISTRAR’S RESPONSIBILITIES</vt:lpstr>
      <vt:lpstr>LIST OF REGISTRAR’S RESPONSIBILITIES</vt:lpstr>
      <vt:lpstr>SOTS</vt:lpstr>
      <vt:lpstr>SEEC</vt:lpstr>
      <vt:lpstr>VOTER REGISTRATION &amp; ENROLLMENT</vt:lpstr>
      <vt:lpstr>CANVASS</vt:lpstr>
      <vt:lpstr>DUPLICATE VOTERS</vt:lpstr>
      <vt:lpstr>FOI</vt:lpstr>
      <vt:lpstr>RETENTION &amp; DISPOSITION</vt:lpstr>
      <vt:lpstr>PETITIONS</vt:lpstr>
      <vt:lpstr>BALLOT    TYPES</vt:lpstr>
      <vt:lpstr>EMS</vt:lpstr>
      <vt:lpstr>PRIMARIES</vt:lpstr>
      <vt:lpstr>EDR</vt:lpstr>
      <vt:lpstr>ELECTION</vt:lpstr>
      <vt:lpstr>ELECTION (continued)</vt:lpstr>
      <vt:lpstr>SPECIAL ELECTION</vt:lpstr>
      <vt:lpstr>REFERENDA</vt:lpstr>
      <vt:lpstr>TABULATOR – MEMORY CARD TESTING – SET UP</vt:lpstr>
      <vt:lpstr>RECANVASS</vt:lpstr>
      <vt:lpstr>AUDIT  POST-ELECTION </vt:lpstr>
      <vt:lpstr>TAXES, POLLWORKERS</vt:lpstr>
      <vt:lpstr>HELPFUL HINTS &amp; ON-LINE LINKS</vt:lpstr>
      <vt:lpstr>CVRS ALPHA INDEX</vt:lpstr>
      <vt:lpstr>GLOSSARY</vt:lpstr>
      <vt:lpstr>MANUAL  /  HANDBOOK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RP Burrell</cp:lastModifiedBy>
  <cp:revision>245</cp:revision>
  <dcterms:created xsi:type="dcterms:W3CDTF">2015-02-01T16:20:00Z</dcterms:created>
  <dcterms:modified xsi:type="dcterms:W3CDTF">2021-02-05T20:45:06Z</dcterms:modified>
</cp:coreProperties>
</file>