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0" r:id="rId2"/>
    <p:sldId id="261" r:id="rId3"/>
    <p:sldId id="265" r:id="rId4"/>
    <p:sldId id="271" r:id="rId5"/>
    <p:sldId id="268" r:id="rId6"/>
    <p:sldId id="270" r:id="rId7"/>
    <p:sldId id="264" r:id="rId8"/>
    <p:sldId id="259" r:id="rId9"/>
    <p:sldId id="292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33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664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1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CF4D-9D32-4C5D-BD6E-4AA8DCA8CD88}" type="datetimeFigureOut">
              <a:rPr lang="en-US" smtClean="0"/>
              <a:t>9/18/20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39040-E89E-49FD-B11F-FC0131863A3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CF4D-9D32-4C5D-BD6E-4AA8DCA8CD88}" type="datetimeFigureOut">
              <a:rPr lang="en-US" smtClean="0"/>
              <a:t>9/18/20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39040-E89E-49FD-B11F-FC0131863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CF4D-9D32-4C5D-BD6E-4AA8DCA8CD88}" type="datetimeFigureOut">
              <a:rPr lang="en-US" smtClean="0"/>
              <a:t>9/18/20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39040-E89E-49FD-B11F-FC0131863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CF4D-9D32-4C5D-BD6E-4AA8DCA8CD88}" type="datetimeFigureOut">
              <a:rPr lang="en-US" smtClean="0"/>
              <a:t>9/18/20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39040-E89E-49FD-B11F-FC0131863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5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CF4D-9D32-4C5D-BD6E-4AA8DCA8CD88}" type="datetimeFigureOut">
              <a:rPr lang="en-US" smtClean="0"/>
              <a:t>9/18/20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39040-E89E-49FD-B11F-FC0131863A3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CF4D-9D32-4C5D-BD6E-4AA8DCA8CD88}" type="datetimeFigureOut">
              <a:rPr lang="en-US" smtClean="0"/>
              <a:t>9/18/20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39040-E89E-49FD-B11F-FC0131863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CF4D-9D32-4C5D-BD6E-4AA8DCA8CD88}" type="datetimeFigureOut">
              <a:rPr lang="en-US" smtClean="0"/>
              <a:t>9/18/20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39040-E89E-49FD-B11F-FC0131863A35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CF4D-9D32-4C5D-BD6E-4AA8DCA8CD88}" type="datetimeFigureOut">
              <a:rPr lang="en-US" smtClean="0"/>
              <a:t>9/18/20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39040-E89E-49FD-B11F-FC0131863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CF4D-9D32-4C5D-BD6E-4AA8DCA8CD88}" type="datetimeFigureOut">
              <a:rPr lang="en-US" smtClean="0"/>
              <a:t>9/18/20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39040-E89E-49FD-B11F-FC0131863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3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CF4D-9D32-4C5D-BD6E-4AA8DCA8CD88}" type="datetimeFigureOut">
              <a:rPr lang="en-US" smtClean="0"/>
              <a:t>9/18/20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39040-E89E-49FD-B11F-FC0131863A3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CF4D-9D32-4C5D-BD6E-4AA8DCA8CD88}" type="datetimeFigureOut">
              <a:rPr lang="en-US" smtClean="0"/>
              <a:t>9/18/20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39040-E89E-49FD-B11F-FC0131863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7C3CF4D-9D32-4C5D-BD6E-4AA8DCA8CD88}" type="datetimeFigureOut">
              <a:rPr lang="en-US" smtClean="0"/>
              <a:t>9/18/20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C439040-E89E-49FD-B11F-FC0131863A3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taffy.Womack@ct.gov" TargetMode="External"/><Relationship Id="rId2" Type="http://schemas.openxmlformats.org/officeDocument/2006/relationships/hyperlink" Target="mailto:heather.augeri@ct.gov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mailto:moriah.moriarty@ct.gov" TargetMode="External"/><Relationship Id="rId4" Type="http://schemas.openxmlformats.org/officeDocument/2006/relationships/hyperlink" Target="mailto:shirley.surgeon@ct.gov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lead@ct.gov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/>
          <a:p>
            <a:r>
              <a:rPr lang="en-US"/>
              <a:t>2020 Presidential Election</a:t>
            </a:r>
            <a:br>
              <a:rPr lang="en-US"/>
            </a:b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963084" y="4626865"/>
            <a:ext cx="10363200" cy="1500187"/>
          </a:xfrm>
        </p:spPr>
        <p:txBody>
          <a:bodyPr anchor="t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200"/>
              <a:t>September 10, 2020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200"/>
              <a:t>Registrars of Voters Conference</a:t>
            </a:r>
          </a:p>
          <a:p>
            <a:pPr marL="0" indent="0">
              <a:lnSpc>
                <a:spcPct val="90000"/>
              </a:lnSpc>
              <a:buNone/>
            </a:pPr>
            <a:endParaRPr lang="en-US" sz="2200"/>
          </a:p>
          <a:p>
            <a:pPr marL="0" indent="0">
              <a:lnSpc>
                <a:spcPct val="90000"/>
              </a:lnSpc>
              <a:buNone/>
            </a:pPr>
            <a:r>
              <a:rPr lang="en-US" sz="2200"/>
              <a:t>ELECTION MANAGEMENT SYSTEM</a:t>
            </a:r>
          </a:p>
        </p:txBody>
      </p:sp>
    </p:spTree>
    <p:extLst>
      <p:ext uri="{BB962C8B-B14F-4D97-AF65-F5344CB8AC3E}">
        <p14:creationId xmlns:p14="http://schemas.microsoft.com/office/powerpoint/2010/main" val="78684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093" y="410307"/>
            <a:ext cx="10515600" cy="1008185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2020 Presidential 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031" y="1336431"/>
            <a:ext cx="11476891" cy="5140569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  </a:t>
            </a:r>
            <a:endParaRPr lang="en-US" sz="900" dirty="0"/>
          </a:p>
          <a:p>
            <a:pPr algn="ctr"/>
            <a:r>
              <a:rPr lang="en-US" u="sng" dirty="0"/>
              <a:t>Help Desk EMS after 8:00pm   860-509-6111</a:t>
            </a:r>
          </a:p>
          <a:p>
            <a:pPr algn="ctr"/>
            <a:endParaRPr lang="en-US" sz="900" dirty="0"/>
          </a:p>
          <a:p>
            <a:pPr algn="ctr"/>
            <a:r>
              <a:rPr lang="en-US" dirty="0"/>
              <a:t>To reset password – “Report a Problem”</a:t>
            </a:r>
          </a:p>
          <a:p>
            <a:pPr algn="ctr"/>
            <a:r>
              <a:rPr lang="en-US" dirty="0"/>
              <a:t>Email for EMS </a:t>
            </a:r>
          </a:p>
          <a:p>
            <a:pPr algn="ctr"/>
            <a:r>
              <a:rPr lang="en-US" dirty="0"/>
              <a:t> </a:t>
            </a:r>
            <a:r>
              <a:rPr lang="en-US" dirty="0">
                <a:hlinkClick r:id="rId2"/>
              </a:rPr>
              <a:t>heather.augeri@ct.gov</a:t>
            </a:r>
            <a:r>
              <a:rPr lang="en-US" dirty="0"/>
              <a:t>; </a:t>
            </a:r>
            <a:r>
              <a:rPr lang="en-US" dirty="0">
                <a:hlinkClick r:id="rId3"/>
              </a:rPr>
              <a:t>taffy.Womack@ct.gov</a:t>
            </a:r>
            <a:r>
              <a:rPr lang="en-US" dirty="0"/>
              <a:t>; </a:t>
            </a:r>
            <a:r>
              <a:rPr lang="en-US" dirty="0">
                <a:hlinkClick r:id="rId4"/>
              </a:rPr>
              <a:t>shirley.surgeon@ct.gov</a:t>
            </a:r>
            <a:r>
              <a:rPr lang="en-US" dirty="0"/>
              <a:t>; </a:t>
            </a:r>
            <a:r>
              <a:rPr lang="en-US" dirty="0">
                <a:hlinkClick r:id="rId5"/>
              </a:rPr>
              <a:t>moriah.moriarty@ct.gov</a:t>
            </a:r>
            <a:endParaRPr lang="en-US" dirty="0"/>
          </a:p>
          <a:p>
            <a:pPr algn="ctr"/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9CB943-9A6F-42CE-B559-EF02004E1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218" y="4467956"/>
            <a:ext cx="9277350" cy="208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2356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D0510-BB05-493B-8FDC-A234106C5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77781"/>
          </a:xfrm>
        </p:spPr>
        <p:txBody>
          <a:bodyPr/>
          <a:lstStyle/>
          <a:p>
            <a:pPr algn="ctr"/>
            <a:r>
              <a:rPr lang="en-US" dirty="0"/>
              <a:t>EMS Election Setup ROV’s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636E45C-FB3E-47EB-907D-7FB260E9125F}"/>
              </a:ext>
            </a:extLst>
          </p:cNvPr>
          <p:cNvSpPr txBox="1">
            <a:spLocks/>
          </p:cNvSpPr>
          <p:nvPr/>
        </p:nvSpPr>
        <p:spPr>
          <a:xfrm>
            <a:off x="897622" y="1140902"/>
            <a:ext cx="10456178" cy="521544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ctr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Assigned Polling Places for the election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Add or change polling locations if necessary.  Notify SOTS.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lvl="1">
              <a:buFont typeface="+mj-lt"/>
              <a:buAutoNum type="arabicPeriod"/>
            </a:pPr>
            <a:endParaRPr lang="en-US" sz="1100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Certification of Ballot Ordered – Can be entered by Town Clerk, print and ROV’S signs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Enter amount of Ballot Ordered only for polling places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Head moderators, data entry, etc., ROV- provides Username and password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Email your List of Moderators, List of Polling Places &amp; Ballot Ordered to </a:t>
            </a:r>
            <a:r>
              <a:rPr lang="en-US" u="sng" dirty="0"/>
              <a:t>Jessica.gelin@ct.gov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345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609600" y="993228"/>
            <a:ext cx="2852928" cy="5336296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This is a state election year- Only Assign polling places that are false</a:t>
            </a:r>
            <a:r>
              <a:rPr lang="en-US" sz="2000" dirty="0"/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26125" y="450523"/>
            <a:ext cx="94253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      </a:t>
            </a:r>
            <a:r>
              <a:rPr lang="en-US" sz="3600" dirty="0">
                <a:solidFill>
                  <a:srgbClr val="C00000"/>
                </a:solidFill>
              </a:rPr>
              <a:t>Assign Polling Place</a:t>
            </a:r>
          </a:p>
        </p:txBody>
      </p:sp>
      <p:pic>
        <p:nvPicPr>
          <p:cNvPr id="4" name="Picture 3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35E0695F-BC7C-8D45-AFA0-A475BE2058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1911" y="1424940"/>
            <a:ext cx="7287227" cy="4713131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9A6A4799-B199-574C-812E-694A20F9E656}"/>
              </a:ext>
            </a:extLst>
          </p:cNvPr>
          <p:cNvSpPr/>
          <p:nvPr/>
        </p:nvSpPr>
        <p:spPr>
          <a:xfrm>
            <a:off x="11075219" y="2761870"/>
            <a:ext cx="743919" cy="171017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F3D1064-3FA8-C242-9C3D-7359F2B7D313}"/>
              </a:ext>
            </a:extLst>
          </p:cNvPr>
          <p:cNvSpPr/>
          <p:nvPr/>
        </p:nvSpPr>
        <p:spPr>
          <a:xfrm>
            <a:off x="11086454" y="4819225"/>
            <a:ext cx="495946" cy="131884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766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Ballot Ordered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5262" y="3130062"/>
            <a:ext cx="4419600" cy="3530631"/>
          </a:xfrm>
          <a:prstGeom prst="rect">
            <a:avLst/>
          </a:prstGeo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923" y="3177801"/>
            <a:ext cx="5363308" cy="3435151"/>
          </a:xfrm>
        </p:spPr>
      </p:pic>
      <p:sp>
        <p:nvSpPr>
          <p:cNvPr id="8" name="TextBox 7"/>
          <p:cNvSpPr txBox="1"/>
          <p:nvPr/>
        </p:nvSpPr>
        <p:spPr>
          <a:xfrm>
            <a:off x="609600" y="1460226"/>
            <a:ext cx="9901114" cy="1823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05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Enter the amount of ballot ordered for </a:t>
            </a:r>
            <a:r>
              <a:rPr lang="en-US" sz="2800" u="sng" dirty="0"/>
              <a:t>polling place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Click on certify,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FF0000"/>
                </a:solidFill>
              </a:rPr>
              <a:t>NEW</a:t>
            </a:r>
            <a:r>
              <a:rPr lang="en-US" sz="2800" dirty="0"/>
              <a:t>- From </a:t>
            </a:r>
            <a:r>
              <a:rPr lang="en-US" sz="2800" u="sng" dirty="0"/>
              <a:t>Reports</a:t>
            </a:r>
            <a:r>
              <a:rPr lang="en-US" sz="2800" dirty="0"/>
              <a:t>, print - ROV’s &amp; TC signs</a:t>
            </a:r>
          </a:p>
          <a:p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2110153" y="4438177"/>
            <a:ext cx="171157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419599" y="5568462"/>
            <a:ext cx="171157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107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Maintain Moderator/Head Moderator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800" dirty="0"/>
          </a:p>
          <a:p>
            <a:r>
              <a:rPr lang="en-US" dirty="0"/>
              <a:t>Status-Active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dirty="0"/>
              <a:t>Select Election Type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dirty="0"/>
              <a:t>Moderator working as polling place moderator and Head moderator at end of night </a:t>
            </a:r>
          </a:p>
          <a:p>
            <a:pPr lvl="1"/>
            <a:r>
              <a:rPr lang="en-US" dirty="0"/>
              <a:t>Role – Regular Moderator</a:t>
            </a:r>
          </a:p>
          <a:p>
            <a:pPr lvl="1"/>
            <a:r>
              <a:rPr lang="en-US" dirty="0"/>
              <a:t>Check “select as Head Moderator” </a:t>
            </a:r>
          </a:p>
        </p:txBody>
      </p:sp>
      <p:pic>
        <p:nvPicPr>
          <p:cNvPr id="5" name="Picture 4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948D45C4-E188-EE42-85F8-376061A094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589269"/>
            <a:ext cx="5996240" cy="4634424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557E1418-115A-3442-B540-D18F9093E0D1}"/>
              </a:ext>
            </a:extLst>
          </p:cNvPr>
          <p:cNvSpPr/>
          <p:nvPr/>
        </p:nvSpPr>
        <p:spPr>
          <a:xfrm flipV="1">
            <a:off x="10452538" y="5268730"/>
            <a:ext cx="1639702" cy="103680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F145568-4247-1E43-989B-714F30A6391C}"/>
              </a:ext>
            </a:extLst>
          </p:cNvPr>
          <p:cNvSpPr/>
          <p:nvPr/>
        </p:nvSpPr>
        <p:spPr>
          <a:xfrm>
            <a:off x="6243145" y="4050541"/>
            <a:ext cx="1592317" cy="42203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7F6F623-4131-2348-B504-8E8156D5DC58}"/>
              </a:ext>
            </a:extLst>
          </p:cNvPr>
          <p:cNvSpPr/>
          <p:nvPr/>
        </p:nvSpPr>
        <p:spPr>
          <a:xfrm>
            <a:off x="10152184" y="4050541"/>
            <a:ext cx="2039816" cy="51581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EC19C9F7-242B-F440-BB54-C91CC95F4A9C}"/>
              </a:ext>
            </a:extLst>
          </p:cNvPr>
          <p:cNvSpPr/>
          <p:nvPr/>
        </p:nvSpPr>
        <p:spPr>
          <a:xfrm flipH="1" flipV="1">
            <a:off x="11272389" y="2960554"/>
            <a:ext cx="471013" cy="7388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86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To Do List </a:t>
            </a:r>
            <a:br>
              <a:rPr lang="en-US" dirty="0"/>
            </a:br>
            <a:r>
              <a:rPr lang="en-US" dirty="0"/>
              <a:t>At Least a Week before the Primary</a:t>
            </a:r>
          </a:p>
        </p:txBody>
      </p:sp>
      <p:sp>
        <p:nvSpPr>
          <p:cNvPr id="5" name="Subtitle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endParaRPr lang="en-US" dirty="0"/>
          </a:p>
          <a:p>
            <a:pPr algn="l"/>
            <a:r>
              <a:rPr lang="en-US" sz="2800" dirty="0"/>
              <a:t>Review &amp; Print your Tally Sheet Template from </a:t>
            </a:r>
            <a:r>
              <a:rPr lang="en-US" sz="2800" u="sng" dirty="0"/>
              <a:t>Reports</a:t>
            </a:r>
            <a:r>
              <a:rPr lang="en-US" sz="2800" dirty="0"/>
              <a:t>.</a:t>
            </a:r>
          </a:p>
          <a:p>
            <a:pPr lvl="1"/>
            <a:r>
              <a:rPr lang="en-US" sz="2800" dirty="0"/>
              <a:t>Check that polling places are correct</a:t>
            </a:r>
          </a:p>
          <a:p>
            <a:pPr lvl="1"/>
            <a:r>
              <a:rPr lang="en-US" sz="2800" dirty="0"/>
              <a:t>Offices are correctly assigned </a:t>
            </a:r>
          </a:p>
          <a:p>
            <a:pPr lvl="1"/>
            <a:r>
              <a:rPr lang="en-US" sz="2800" dirty="0"/>
              <a:t>Candidates are in correct order</a:t>
            </a:r>
          </a:p>
          <a:p>
            <a:pPr marL="457200" lvl="1" indent="0">
              <a:buNone/>
            </a:pPr>
            <a:endParaRPr lang="en-US" sz="2800" dirty="0"/>
          </a:p>
          <a:p>
            <a:r>
              <a:rPr lang="en-US" sz="2800" dirty="0"/>
              <a:t>Review &amp; Print a blank Head Moderator’s Return </a:t>
            </a:r>
            <a:r>
              <a:rPr lang="en-US" sz="2800" i="1" dirty="0"/>
              <a:t>under</a:t>
            </a:r>
            <a:r>
              <a:rPr lang="en-US" sz="2800" dirty="0"/>
              <a:t> Reports</a:t>
            </a:r>
          </a:p>
          <a:p>
            <a:pPr lvl="1"/>
            <a:r>
              <a:rPr lang="en-US" sz="2800" u="sng" dirty="0"/>
              <a:t>Plan “B” </a:t>
            </a:r>
            <a:r>
              <a:rPr lang="en-US" sz="2800" dirty="0"/>
              <a:t>backup for primary night – manual fill out Moderator’s Return and Email if you can: </a:t>
            </a:r>
            <a:r>
              <a:rPr lang="en-US" sz="2800" dirty="0">
                <a:hlinkClick r:id="rId2"/>
              </a:rPr>
              <a:t>lead@ct.gov</a:t>
            </a:r>
            <a:r>
              <a:rPr lang="en-US" sz="2800" dirty="0"/>
              <a:t>  or if you can’t email then </a:t>
            </a:r>
          </a:p>
          <a:p>
            <a:pPr marL="274320" lvl="1" indent="0">
              <a:buNone/>
            </a:pPr>
            <a:r>
              <a:rPr lang="en-US" sz="2800" dirty="0"/>
              <a:t>  Fax:1-866-392=4023</a:t>
            </a:r>
          </a:p>
          <a:p>
            <a:pPr lvl="2"/>
            <a:endParaRPr lang="en-US" dirty="0"/>
          </a:p>
          <a:p>
            <a:pPr marL="457200" lvl="1" indent="0">
              <a:buNone/>
            </a:pPr>
            <a:r>
              <a:rPr lang="en-US" dirty="0"/>
              <a:t>		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AB46A33-D573-4F51-82FB-4C7D52B66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759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1978" y="365126"/>
            <a:ext cx="10401822" cy="8499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Election Day/Night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405" y="1560753"/>
            <a:ext cx="10677395" cy="5160722"/>
          </a:xfrm>
        </p:spPr>
        <p:txBody>
          <a:bodyPr>
            <a:normAutofit/>
          </a:bodyPr>
          <a:lstStyle/>
          <a:p>
            <a:r>
              <a:rPr lang="en-US" dirty="0"/>
              <a:t>Have Head Moderator &amp; or Data Entry Clerks sign into EMS Election day to make sure their usernames &amp; passwords are valid.</a:t>
            </a:r>
          </a:p>
          <a:p>
            <a:pPr lvl="1"/>
            <a:r>
              <a:rPr lang="en-US" dirty="0"/>
              <a:t>ROV’s are responsible to assign Head Moderator or Data Entry Clerk username and Password</a:t>
            </a:r>
          </a:p>
          <a:p>
            <a:r>
              <a:rPr lang="en-US" dirty="0">
                <a:solidFill>
                  <a:srgbClr val="FF0000"/>
                </a:solidFill>
              </a:rPr>
              <a:t>NEW</a:t>
            </a:r>
            <a:r>
              <a:rPr lang="en-US" dirty="0"/>
              <a:t>- Head Moderator must enter Stats to generate Head Moderators Return</a:t>
            </a:r>
          </a:p>
          <a:p>
            <a:pPr lvl="1"/>
            <a:endParaRPr lang="en-US" dirty="0"/>
          </a:p>
          <a:p>
            <a:r>
              <a:rPr lang="en-US" dirty="0"/>
              <a:t> Rules when using the EMS</a:t>
            </a:r>
          </a:p>
          <a:p>
            <a:pPr lvl="1"/>
            <a:r>
              <a:rPr lang="en-US" dirty="0"/>
              <a:t>One person - one session open on the browser</a:t>
            </a:r>
          </a:p>
          <a:p>
            <a:pPr lvl="1"/>
            <a:r>
              <a:rPr lang="en-US" dirty="0"/>
              <a:t>One person in each district at a time</a:t>
            </a:r>
          </a:p>
          <a:p>
            <a:pPr lvl="1"/>
            <a:r>
              <a:rPr lang="en-US" dirty="0"/>
              <a:t>Everyone should log out of the system not close the browser</a:t>
            </a:r>
          </a:p>
          <a:p>
            <a:pPr lvl="1"/>
            <a:r>
              <a:rPr lang="en-US" dirty="0"/>
              <a:t>Reminder Data Entry clerks that they must  SAVE, click on </a:t>
            </a:r>
            <a:r>
              <a:rPr lang="en-US" dirty="0">
                <a:solidFill>
                  <a:srgbClr val="FF0000"/>
                </a:solidFill>
              </a:rPr>
              <a:t>End Process  back to </a:t>
            </a:r>
            <a:r>
              <a:rPr lang="en-US" dirty="0">
                <a:solidFill>
                  <a:srgbClr val="00B050"/>
                </a:solidFill>
              </a:rPr>
              <a:t>GREEN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when finished entering results for a district .</a:t>
            </a:r>
          </a:p>
          <a:p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47C5D8-1CBA-4144-B832-2C15468DF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847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7621" y="1143000"/>
            <a:ext cx="8669866" cy="4876800"/>
          </a:xfrm>
        </p:spPr>
      </p:pic>
    </p:spTree>
    <p:extLst>
      <p:ext uri="{BB962C8B-B14F-4D97-AF65-F5344CB8AC3E}">
        <p14:creationId xmlns:p14="http://schemas.microsoft.com/office/powerpoint/2010/main" val="24798505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2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B9B74"/>
      </a:accent2>
      <a:accent3>
        <a:srgbClr val="0BD0D9"/>
      </a:accent3>
      <a:accent4>
        <a:srgbClr val="10CF9B"/>
      </a:accent4>
      <a:accent5>
        <a:srgbClr val="FF0000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421</Words>
  <Application>Microsoft Macintosh PowerPoint</Application>
  <PresentationFormat>Widescreen</PresentationFormat>
  <Paragraphs>71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Wingdings</vt:lpstr>
      <vt:lpstr>Clarity</vt:lpstr>
      <vt:lpstr>2020 Presidential Election </vt:lpstr>
      <vt:lpstr>2020 Presidential Election</vt:lpstr>
      <vt:lpstr>EMS Election Setup ROV’s</vt:lpstr>
      <vt:lpstr>PowerPoint Presentation</vt:lpstr>
      <vt:lpstr>Ballot Ordered</vt:lpstr>
      <vt:lpstr>Maintain Moderator/Head Moderator</vt:lpstr>
      <vt:lpstr>To Do List  At Least a Week before the Primary</vt:lpstr>
      <vt:lpstr>Election Day/Night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2020 Presidential Election </dc:title>
  <dc:creator>Shirley Surgeon</dc:creator>
  <cp:lastModifiedBy>Shirley Surgeon</cp:lastModifiedBy>
  <cp:revision>3</cp:revision>
  <dcterms:created xsi:type="dcterms:W3CDTF">2020-09-10T01:41:53Z</dcterms:created>
  <dcterms:modified xsi:type="dcterms:W3CDTF">2020-09-18T12:14:17Z</dcterms:modified>
</cp:coreProperties>
</file>