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handoutMasterIdLst>
    <p:handoutMasterId r:id="rId51"/>
  </p:handoutMasterIdLst>
  <p:sldIdLst>
    <p:sldId id="256" r:id="rId2"/>
    <p:sldId id="257" r:id="rId3"/>
    <p:sldId id="268" r:id="rId4"/>
    <p:sldId id="335" r:id="rId5"/>
    <p:sldId id="290" r:id="rId6"/>
    <p:sldId id="323" r:id="rId7"/>
    <p:sldId id="269" r:id="rId8"/>
    <p:sldId id="291" r:id="rId9"/>
    <p:sldId id="301" r:id="rId10"/>
    <p:sldId id="322" r:id="rId11"/>
    <p:sldId id="360" r:id="rId12"/>
    <p:sldId id="356" r:id="rId13"/>
    <p:sldId id="319" r:id="rId14"/>
    <p:sldId id="333" r:id="rId15"/>
    <p:sldId id="258" r:id="rId16"/>
    <p:sldId id="289" r:id="rId17"/>
    <p:sldId id="320" r:id="rId18"/>
    <p:sldId id="363" r:id="rId19"/>
    <p:sldId id="259" r:id="rId20"/>
    <p:sldId id="288" r:id="rId21"/>
    <p:sldId id="299" r:id="rId22"/>
    <p:sldId id="310" r:id="rId23"/>
    <p:sldId id="312" r:id="rId24"/>
    <p:sldId id="311" r:id="rId25"/>
    <p:sldId id="336" r:id="rId26"/>
    <p:sldId id="341" r:id="rId27"/>
    <p:sldId id="286" r:id="rId28"/>
    <p:sldId id="314" r:id="rId29"/>
    <p:sldId id="337" r:id="rId30"/>
    <p:sldId id="351" r:id="rId31"/>
    <p:sldId id="338" r:id="rId32"/>
    <p:sldId id="339" r:id="rId33"/>
    <p:sldId id="340" r:id="rId34"/>
    <p:sldId id="362" r:id="rId35"/>
    <p:sldId id="342" r:id="rId36"/>
    <p:sldId id="343" r:id="rId37"/>
    <p:sldId id="344" r:id="rId38"/>
    <p:sldId id="364" r:id="rId39"/>
    <p:sldId id="346" r:id="rId40"/>
    <p:sldId id="347" r:id="rId41"/>
    <p:sldId id="358" r:id="rId42"/>
    <p:sldId id="361" r:id="rId43"/>
    <p:sldId id="348" r:id="rId44"/>
    <p:sldId id="355" r:id="rId45"/>
    <p:sldId id="357" r:id="rId46"/>
    <p:sldId id="326" r:id="rId47"/>
    <p:sldId id="300" r:id="rId48"/>
    <p:sldId id="298" r:id="rId49"/>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0021A4C-105D-4197-90D3-337945E834A2}">
          <p14:sldIdLst>
            <p14:sldId id="256"/>
            <p14:sldId id="257"/>
            <p14:sldId id="268"/>
            <p14:sldId id="335"/>
            <p14:sldId id="290"/>
            <p14:sldId id="323"/>
            <p14:sldId id="269"/>
            <p14:sldId id="291"/>
            <p14:sldId id="301"/>
            <p14:sldId id="322"/>
            <p14:sldId id="360"/>
            <p14:sldId id="356"/>
            <p14:sldId id="319"/>
            <p14:sldId id="333"/>
            <p14:sldId id="258"/>
            <p14:sldId id="289"/>
            <p14:sldId id="320"/>
            <p14:sldId id="363"/>
            <p14:sldId id="259"/>
            <p14:sldId id="288"/>
            <p14:sldId id="299"/>
            <p14:sldId id="310"/>
            <p14:sldId id="312"/>
            <p14:sldId id="311"/>
            <p14:sldId id="336"/>
            <p14:sldId id="341"/>
          </p14:sldIdLst>
        </p14:section>
        <p14:section name="Untitled Section" id="{B70D971F-CA2A-4202-A908-D177880CC79A}">
          <p14:sldIdLst>
            <p14:sldId id="286"/>
            <p14:sldId id="314"/>
            <p14:sldId id="337"/>
            <p14:sldId id="351"/>
            <p14:sldId id="338"/>
            <p14:sldId id="339"/>
            <p14:sldId id="340"/>
            <p14:sldId id="362"/>
            <p14:sldId id="342"/>
            <p14:sldId id="343"/>
            <p14:sldId id="344"/>
            <p14:sldId id="364"/>
            <p14:sldId id="346"/>
            <p14:sldId id="347"/>
            <p14:sldId id="358"/>
            <p14:sldId id="361"/>
            <p14:sldId id="348"/>
            <p14:sldId id="355"/>
            <p14:sldId id="357"/>
            <p14:sldId id="326"/>
            <p14:sldId id="300"/>
            <p14:sldId id="298"/>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132" autoAdjust="0"/>
  </p:normalViewPr>
  <p:slideViewPr>
    <p:cSldViewPr>
      <p:cViewPr varScale="1">
        <p:scale>
          <a:sx n="80" d="100"/>
          <a:sy n="80" d="100"/>
        </p:scale>
        <p:origin x="-1037" y="-8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77739" cy="46942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sz="quarter" idx="1"/>
          </p:nvPr>
        </p:nvSpPr>
        <p:spPr>
          <a:xfrm>
            <a:off x="4023093" y="0"/>
            <a:ext cx="3077739" cy="469424"/>
          </a:xfrm>
          <a:prstGeom prst="rect">
            <a:avLst/>
          </a:prstGeom>
        </p:spPr>
        <p:txBody>
          <a:bodyPr vert="horz" lIns="94229" tIns="47114" rIns="94229" bIns="47114" rtlCol="0"/>
          <a:lstStyle>
            <a:lvl1pPr algn="r">
              <a:defRPr sz="1200"/>
            </a:lvl1pPr>
          </a:lstStyle>
          <a:p>
            <a:fld id="{24A47FF6-CC2D-40BB-8818-2E225843C5AA}" type="datetimeFigureOut">
              <a:rPr lang="en-US" smtClean="0"/>
              <a:t>3/24/2019</a:t>
            </a:fld>
            <a:endParaRPr lang="en-US"/>
          </a:p>
        </p:txBody>
      </p:sp>
      <p:sp>
        <p:nvSpPr>
          <p:cNvPr id="4" name="Footer Placeholder 3"/>
          <p:cNvSpPr>
            <a:spLocks noGrp="1"/>
          </p:cNvSpPr>
          <p:nvPr>
            <p:ph type="ftr" sz="quarter" idx="2"/>
          </p:nvPr>
        </p:nvSpPr>
        <p:spPr>
          <a:xfrm>
            <a:off x="1" y="8917422"/>
            <a:ext cx="3077739" cy="469424"/>
          </a:xfrm>
          <a:prstGeom prst="rect">
            <a:avLst/>
          </a:prstGeom>
        </p:spPr>
        <p:txBody>
          <a:bodyPr vert="horz" lIns="94229" tIns="47114" rIns="94229" bIns="47114" rtlCol="0" anchor="b"/>
          <a:lstStyle>
            <a:lvl1pPr algn="l">
              <a:defRPr sz="1200"/>
            </a:lvl1pPr>
          </a:lstStyle>
          <a:p>
            <a:endParaRPr lang="en-US"/>
          </a:p>
        </p:txBody>
      </p:sp>
      <p:sp>
        <p:nvSpPr>
          <p:cNvPr id="5" name="Slide Number Placeholder 4"/>
          <p:cNvSpPr>
            <a:spLocks noGrp="1"/>
          </p:cNvSpPr>
          <p:nvPr>
            <p:ph type="sldNum" sz="quarter" idx="3"/>
          </p:nvPr>
        </p:nvSpPr>
        <p:spPr>
          <a:xfrm>
            <a:off x="4023093" y="8917422"/>
            <a:ext cx="3077739" cy="469424"/>
          </a:xfrm>
          <a:prstGeom prst="rect">
            <a:avLst/>
          </a:prstGeom>
        </p:spPr>
        <p:txBody>
          <a:bodyPr vert="horz" lIns="94229" tIns="47114" rIns="94229" bIns="47114" rtlCol="0" anchor="b"/>
          <a:lstStyle>
            <a:lvl1pPr algn="r">
              <a:defRPr sz="1200"/>
            </a:lvl1pPr>
          </a:lstStyle>
          <a:p>
            <a:fld id="{F3288A3B-8988-4145-977C-D57662C2FCEF}" type="slidenum">
              <a:rPr lang="en-US" smtClean="0"/>
              <a:t>‹#›</a:t>
            </a:fld>
            <a:endParaRPr lang="en-US"/>
          </a:p>
        </p:txBody>
      </p:sp>
    </p:spTree>
    <p:extLst>
      <p:ext uri="{BB962C8B-B14F-4D97-AF65-F5344CB8AC3E}">
        <p14:creationId xmlns:p14="http://schemas.microsoft.com/office/powerpoint/2010/main" val="41295588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22725" y="0"/>
            <a:ext cx="3078163" cy="469900"/>
          </a:xfrm>
          <a:prstGeom prst="rect">
            <a:avLst/>
          </a:prstGeom>
        </p:spPr>
        <p:txBody>
          <a:bodyPr vert="horz" lIns="91440" tIns="45720" rIns="91440" bIns="45720" rtlCol="0"/>
          <a:lstStyle>
            <a:lvl1pPr algn="r">
              <a:defRPr sz="1200"/>
            </a:lvl1pPr>
          </a:lstStyle>
          <a:p>
            <a:fld id="{0B890F07-FDE4-47D3-95A3-25F9D4940A3D}" type="datetimeFigureOut">
              <a:rPr lang="en-US" smtClean="0"/>
              <a:t>3/24/2019</a:t>
            </a:fld>
            <a:endParaRPr lang="en-US"/>
          </a:p>
        </p:txBody>
      </p:sp>
      <p:sp>
        <p:nvSpPr>
          <p:cNvPr id="4" name="Slide Image Placeholder 3"/>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9613" y="4459288"/>
            <a:ext cx="5683250" cy="422433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16988"/>
            <a:ext cx="3078163" cy="469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22725" y="8916988"/>
            <a:ext cx="3078163" cy="469900"/>
          </a:xfrm>
          <a:prstGeom prst="rect">
            <a:avLst/>
          </a:prstGeom>
        </p:spPr>
        <p:txBody>
          <a:bodyPr vert="horz" lIns="91440" tIns="45720" rIns="91440" bIns="45720" rtlCol="0" anchor="b"/>
          <a:lstStyle>
            <a:lvl1pPr algn="r">
              <a:defRPr sz="1200"/>
            </a:lvl1pPr>
          </a:lstStyle>
          <a:p>
            <a:fld id="{56E965C9-7C0C-4805-9C1D-C3E275B6A190}" type="slidenum">
              <a:rPr lang="en-US" smtClean="0"/>
              <a:t>‹#›</a:t>
            </a:fld>
            <a:endParaRPr lang="en-US"/>
          </a:p>
        </p:txBody>
      </p:sp>
    </p:spTree>
    <p:extLst>
      <p:ext uri="{BB962C8B-B14F-4D97-AF65-F5344CB8AC3E}">
        <p14:creationId xmlns:p14="http://schemas.microsoft.com/office/powerpoint/2010/main" val="35479287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6E965C9-7C0C-4805-9C1D-C3E275B6A190}" type="slidenum">
              <a:rPr lang="en-US" smtClean="0"/>
              <a:t>1</a:t>
            </a:fld>
            <a:endParaRPr lang="en-US"/>
          </a:p>
        </p:txBody>
      </p:sp>
    </p:spTree>
    <p:extLst>
      <p:ext uri="{BB962C8B-B14F-4D97-AF65-F5344CB8AC3E}">
        <p14:creationId xmlns:p14="http://schemas.microsoft.com/office/powerpoint/2010/main" val="15488147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t>
            </a:r>
            <a:r>
              <a:rPr lang="en-US" dirty="0" err="1" smtClean="0"/>
              <a:t>ust</a:t>
            </a:r>
            <a:r>
              <a:rPr lang="en-US" dirty="0" smtClean="0"/>
              <a:t> here as a reference for you are curious about how permanent AB status</a:t>
            </a:r>
            <a:r>
              <a:rPr lang="en-US" baseline="0" dirty="0" smtClean="0"/>
              <a:t> is obtained.</a:t>
            </a:r>
            <a:endParaRPr lang="en-US" dirty="0"/>
          </a:p>
        </p:txBody>
      </p:sp>
      <p:sp>
        <p:nvSpPr>
          <p:cNvPr id="4" name="Slide Number Placeholder 3"/>
          <p:cNvSpPr>
            <a:spLocks noGrp="1"/>
          </p:cNvSpPr>
          <p:nvPr>
            <p:ph type="sldNum" sz="quarter" idx="10"/>
          </p:nvPr>
        </p:nvSpPr>
        <p:spPr/>
        <p:txBody>
          <a:bodyPr/>
          <a:lstStyle/>
          <a:p>
            <a:fld id="{56E965C9-7C0C-4805-9C1D-C3E275B6A190}" type="slidenum">
              <a:rPr lang="en-US" smtClean="0"/>
              <a:t>10</a:t>
            </a:fld>
            <a:endParaRPr lang="en-US" dirty="0"/>
          </a:p>
        </p:txBody>
      </p:sp>
    </p:spTree>
    <p:extLst>
      <p:ext uri="{BB962C8B-B14F-4D97-AF65-F5344CB8AC3E}">
        <p14:creationId xmlns:p14="http://schemas.microsoft.com/office/powerpoint/2010/main" val="8113910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Included here as</a:t>
            </a:r>
            <a:r>
              <a:rPr lang="en-US" baseline="0" dirty="0" smtClean="0"/>
              <a:t> a reminder that AB’s are generated from the TC office &amp; are ALL accounted for IMPORTMANT to Remind POLLWORKERS</a:t>
            </a:r>
            <a:endParaRPr lang="en-US" dirty="0"/>
          </a:p>
        </p:txBody>
      </p:sp>
      <p:sp>
        <p:nvSpPr>
          <p:cNvPr id="4" name="Slide Number Placeholder 3"/>
          <p:cNvSpPr>
            <a:spLocks noGrp="1"/>
          </p:cNvSpPr>
          <p:nvPr>
            <p:ph type="sldNum" sz="quarter" idx="10"/>
          </p:nvPr>
        </p:nvSpPr>
        <p:spPr/>
        <p:txBody>
          <a:bodyPr/>
          <a:lstStyle/>
          <a:p>
            <a:fld id="{56E965C9-7C0C-4805-9C1D-C3E275B6A190}" type="slidenum">
              <a:rPr lang="en-US" smtClean="0"/>
              <a:t>12</a:t>
            </a:fld>
            <a:endParaRPr lang="en-US"/>
          </a:p>
        </p:txBody>
      </p:sp>
    </p:spTree>
    <p:extLst>
      <p:ext uri="{BB962C8B-B14F-4D97-AF65-F5344CB8AC3E}">
        <p14:creationId xmlns:p14="http://schemas.microsoft.com/office/powerpoint/2010/main" val="13073217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Important for Supervised Balloting if ROV’s are not doing it but can be modified for</a:t>
            </a:r>
            <a:r>
              <a:rPr lang="en-US" baseline="0" dirty="0" smtClean="0"/>
              <a:t> any AR appoint</a:t>
            </a:r>
            <a:endParaRPr lang="en-US" dirty="0"/>
          </a:p>
        </p:txBody>
      </p:sp>
      <p:sp>
        <p:nvSpPr>
          <p:cNvPr id="4" name="Slide Number Placeholder 3"/>
          <p:cNvSpPr>
            <a:spLocks noGrp="1"/>
          </p:cNvSpPr>
          <p:nvPr>
            <p:ph type="sldNum" sz="quarter" idx="10"/>
          </p:nvPr>
        </p:nvSpPr>
        <p:spPr/>
        <p:txBody>
          <a:bodyPr/>
          <a:lstStyle/>
          <a:p>
            <a:fld id="{56E965C9-7C0C-4805-9C1D-C3E275B6A190}" type="slidenum">
              <a:rPr lang="en-US" smtClean="0"/>
              <a:t>13</a:t>
            </a:fld>
            <a:endParaRPr lang="en-US" dirty="0"/>
          </a:p>
        </p:txBody>
      </p:sp>
    </p:spTree>
    <p:extLst>
      <p:ext uri="{BB962C8B-B14F-4D97-AF65-F5344CB8AC3E}">
        <p14:creationId xmlns:p14="http://schemas.microsoft.com/office/powerpoint/2010/main" val="4043328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6E965C9-7C0C-4805-9C1D-C3E275B6A190}" type="slidenum">
              <a:rPr lang="en-US" smtClean="0"/>
              <a:t>14</a:t>
            </a:fld>
            <a:endParaRPr lang="en-US"/>
          </a:p>
        </p:txBody>
      </p:sp>
    </p:spTree>
    <p:extLst>
      <p:ext uri="{BB962C8B-B14F-4D97-AF65-F5344CB8AC3E}">
        <p14:creationId xmlns:p14="http://schemas.microsoft.com/office/powerpoint/2010/main" val="17065681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Cuts down on those you HAVE TO canvass annually Having </a:t>
            </a:r>
            <a:endParaRPr lang="en-US" dirty="0"/>
          </a:p>
        </p:txBody>
      </p:sp>
      <p:sp>
        <p:nvSpPr>
          <p:cNvPr id="4" name="Slide Number Placeholder 3"/>
          <p:cNvSpPr>
            <a:spLocks noGrp="1"/>
          </p:cNvSpPr>
          <p:nvPr>
            <p:ph type="sldNum" sz="quarter" idx="10"/>
          </p:nvPr>
        </p:nvSpPr>
        <p:spPr/>
        <p:txBody>
          <a:bodyPr/>
          <a:lstStyle/>
          <a:p>
            <a:fld id="{56E965C9-7C0C-4805-9C1D-C3E275B6A190}" type="slidenum">
              <a:rPr lang="en-US" smtClean="0"/>
              <a:t>15</a:t>
            </a:fld>
            <a:endParaRPr lang="en-US" dirty="0"/>
          </a:p>
        </p:txBody>
      </p:sp>
    </p:spTree>
    <p:extLst>
      <p:ext uri="{BB962C8B-B14F-4D97-AF65-F5344CB8AC3E}">
        <p14:creationId xmlns:p14="http://schemas.microsoft.com/office/powerpoint/2010/main" val="42603296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6E965C9-7C0C-4805-9C1D-C3E275B6A190}" type="slidenum">
              <a:rPr lang="en-US" smtClean="0"/>
              <a:t>16</a:t>
            </a:fld>
            <a:endParaRPr lang="en-US"/>
          </a:p>
        </p:txBody>
      </p:sp>
    </p:spTree>
    <p:extLst>
      <p:ext uri="{BB962C8B-B14F-4D97-AF65-F5344CB8AC3E}">
        <p14:creationId xmlns:p14="http://schemas.microsoft.com/office/powerpoint/2010/main" val="36326704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E965C9-7C0C-4805-9C1D-C3E275B6A190}" type="slidenum">
              <a:rPr lang="en-US" smtClean="0"/>
              <a:t>17</a:t>
            </a:fld>
            <a:endParaRPr lang="en-US"/>
          </a:p>
        </p:txBody>
      </p:sp>
    </p:spTree>
    <p:extLst>
      <p:ext uri="{BB962C8B-B14F-4D97-AF65-F5344CB8AC3E}">
        <p14:creationId xmlns:p14="http://schemas.microsoft.com/office/powerpoint/2010/main" val="15015158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cases where i</a:t>
            </a:r>
            <a:r>
              <a:rPr lang="en-US" dirty="0" smtClean="0"/>
              <a:t>nformation is given to us by the poll workers or otherwise heard through the grapevine</a:t>
            </a:r>
            <a:endParaRPr lang="en-US" dirty="0"/>
          </a:p>
        </p:txBody>
      </p:sp>
      <p:sp>
        <p:nvSpPr>
          <p:cNvPr id="4" name="Slide Number Placeholder 3"/>
          <p:cNvSpPr>
            <a:spLocks noGrp="1"/>
          </p:cNvSpPr>
          <p:nvPr>
            <p:ph type="sldNum" sz="quarter" idx="10"/>
          </p:nvPr>
        </p:nvSpPr>
        <p:spPr/>
        <p:txBody>
          <a:bodyPr/>
          <a:lstStyle/>
          <a:p>
            <a:fld id="{56E965C9-7C0C-4805-9C1D-C3E275B6A190}" type="slidenum">
              <a:rPr lang="en-US" smtClean="0"/>
              <a:t>18</a:t>
            </a:fld>
            <a:endParaRPr lang="en-US"/>
          </a:p>
        </p:txBody>
      </p:sp>
    </p:spTree>
    <p:extLst>
      <p:ext uri="{BB962C8B-B14F-4D97-AF65-F5344CB8AC3E}">
        <p14:creationId xmlns:p14="http://schemas.microsoft.com/office/powerpoint/2010/main" val="38510847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E965C9-7C0C-4805-9C1D-C3E275B6A190}" type="slidenum">
              <a:rPr lang="en-US" smtClean="0"/>
              <a:t>19</a:t>
            </a:fld>
            <a:endParaRPr lang="en-US"/>
          </a:p>
        </p:txBody>
      </p:sp>
    </p:spTree>
    <p:extLst>
      <p:ext uri="{BB962C8B-B14F-4D97-AF65-F5344CB8AC3E}">
        <p14:creationId xmlns:p14="http://schemas.microsoft.com/office/powerpoint/2010/main" val="9835907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E965C9-7C0C-4805-9C1D-C3E275B6A190}" type="slidenum">
              <a:rPr lang="en-US" smtClean="0"/>
              <a:t>20</a:t>
            </a:fld>
            <a:endParaRPr lang="en-US"/>
          </a:p>
        </p:txBody>
      </p:sp>
    </p:spTree>
    <p:extLst>
      <p:ext uri="{BB962C8B-B14F-4D97-AF65-F5344CB8AC3E}">
        <p14:creationId xmlns:p14="http://schemas.microsoft.com/office/powerpoint/2010/main" val="10499554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6E965C9-7C0C-4805-9C1D-C3E275B6A190}" type="slidenum">
              <a:rPr lang="en-US" smtClean="0"/>
              <a:t>2</a:t>
            </a:fld>
            <a:endParaRPr lang="en-US"/>
          </a:p>
        </p:txBody>
      </p:sp>
    </p:spTree>
    <p:extLst>
      <p:ext uri="{BB962C8B-B14F-4D97-AF65-F5344CB8AC3E}">
        <p14:creationId xmlns:p14="http://schemas.microsoft.com/office/powerpoint/2010/main" val="27381746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includes a lot of WELCOME info as opposed to sending out a pamphlet</a:t>
            </a:r>
            <a:endParaRPr lang="en-US" dirty="0"/>
          </a:p>
        </p:txBody>
      </p:sp>
      <p:sp>
        <p:nvSpPr>
          <p:cNvPr id="4" name="Slide Number Placeholder 3"/>
          <p:cNvSpPr>
            <a:spLocks noGrp="1"/>
          </p:cNvSpPr>
          <p:nvPr>
            <p:ph type="sldNum" sz="quarter" idx="10"/>
          </p:nvPr>
        </p:nvSpPr>
        <p:spPr/>
        <p:txBody>
          <a:bodyPr/>
          <a:lstStyle/>
          <a:p>
            <a:fld id="{56E965C9-7C0C-4805-9C1D-C3E275B6A190}" type="slidenum">
              <a:rPr lang="en-US" smtClean="0"/>
              <a:t>21</a:t>
            </a:fld>
            <a:endParaRPr lang="en-US"/>
          </a:p>
        </p:txBody>
      </p:sp>
    </p:spTree>
    <p:extLst>
      <p:ext uri="{BB962C8B-B14F-4D97-AF65-F5344CB8AC3E}">
        <p14:creationId xmlns:p14="http://schemas.microsoft.com/office/powerpoint/2010/main" val="26687965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6E965C9-7C0C-4805-9C1D-C3E275B6A190}" type="slidenum">
              <a:rPr lang="en-US" smtClean="0"/>
              <a:t>22</a:t>
            </a:fld>
            <a:endParaRPr lang="en-US"/>
          </a:p>
        </p:txBody>
      </p:sp>
    </p:spTree>
    <p:extLst>
      <p:ext uri="{BB962C8B-B14F-4D97-AF65-F5344CB8AC3E}">
        <p14:creationId xmlns:p14="http://schemas.microsoft.com/office/powerpoint/2010/main" val="37247696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 If you want more information on this template Contact Willington</a:t>
            </a:r>
            <a:endParaRPr lang="en-US" dirty="0"/>
          </a:p>
        </p:txBody>
      </p:sp>
      <p:sp>
        <p:nvSpPr>
          <p:cNvPr id="4" name="Slide Number Placeholder 3"/>
          <p:cNvSpPr>
            <a:spLocks noGrp="1"/>
          </p:cNvSpPr>
          <p:nvPr>
            <p:ph type="sldNum" sz="quarter" idx="10"/>
          </p:nvPr>
        </p:nvSpPr>
        <p:spPr/>
        <p:txBody>
          <a:bodyPr/>
          <a:lstStyle/>
          <a:p>
            <a:fld id="{56E965C9-7C0C-4805-9C1D-C3E275B6A190}" type="slidenum">
              <a:rPr lang="en-US" smtClean="0"/>
              <a:t>23</a:t>
            </a:fld>
            <a:endParaRPr lang="en-US"/>
          </a:p>
        </p:txBody>
      </p:sp>
    </p:spTree>
    <p:extLst>
      <p:ext uri="{BB962C8B-B14F-4D97-AF65-F5344CB8AC3E}">
        <p14:creationId xmlns:p14="http://schemas.microsoft.com/office/powerpoint/2010/main" val="7454658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6E965C9-7C0C-4805-9C1D-C3E275B6A190}" type="slidenum">
              <a:rPr lang="en-US" smtClean="0"/>
              <a:t>24</a:t>
            </a:fld>
            <a:endParaRPr lang="en-US"/>
          </a:p>
        </p:txBody>
      </p:sp>
    </p:spTree>
    <p:extLst>
      <p:ext uri="{BB962C8B-B14F-4D97-AF65-F5344CB8AC3E}">
        <p14:creationId xmlns:p14="http://schemas.microsoft.com/office/powerpoint/2010/main" val="22473451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6E965C9-7C0C-4805-9C1D-C3E275B6A190}" type="slidenum">
              <a:rPr lang="en-US" smtClean="0"/>
              <a:t>25</a:t>
            </a:fld>
            <a:endParaRPr lang="en-US"/>
          </a:p>
        </p:txBody>
      </p:sp>
    </p:spTree>
    <p:extLst>
      <p:ext uri="{BB962C8B-B14F-4D97-AF65-F5344CB8AC3E}">
        <p14:creationId xmlns:p14="http://schemas.microsoft.com/office/powerpoint/2010/main" val="15517003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Works best in smaller towns NOTE CARDS IN YOUR </a:t>
            </a:r>
            <a:r>
              <a:rPr lang="en-US" b="1" dirty="0" smtClean="0"/>
              <a:t>Possession</a:t>
            </a:r>
            <a:r>
              <a:rPr lang="en-US" baseline="0" dirty="0" smtClean="0"/>
              <a:t> must be processed.</a:t>
            </a:r>
            <a:endParaRPr lang="en-US" dirty="0"/>
          </a:p>
        </p:txBody>
      </p:sp>
      <p:sp>
        <p:nvSpPr>
          <p:cNvPr id="4" name="Slide Number Placeholder 3"/>
          <p:cNvSpPr>
            <a:spLocks noGrp="1"/>
          </p:cNvSpPr>
          <p:nvPr>
            <p:ph type="sldNum" sz="quarter" idx="10"/>
          </p:nvPr>
        </p:nvSpPr>
        <p:spPr/>
        <p:txBody>
          <a:bodyPr/>
          <a:lstStyle/>
          <a:p>
            <a:fld id="{56E965C9-7C0C-4805-9C1D-C3E275B6A190}" type="slidenum">
              <a:rPr lang="en-US" smtClean="0"/>
              <a:t>26</a:t>
            </a:fld>
            <a:endParaRPr lang="en-US"/>
          </a:p>
        </p:txBody>
      </p:sp>
    </p:spTree>
    <p:extLst>
      <p:ext uri="{BB962C8B-B14F-4D97-AF65-F5344CB8AC3E}">
        <p14:creationId xmlns:p14="http://schemas.microsoft.com/office/powerpoint/2010/main" val="9094176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could be first you become aware that someone moved OR there was a typo in CVRS</a:t>
            </a:r>
            <a:endParaRPr lang="en-US" dirty="0"/>
          </a:p>
        </p:txBody>
      </p:sp>
      <p:sp>
        <p:nvSpPr>
          <p:cNvPr id="4" name="Slide Number Placeholder 3"/>
          <p:cNvSpPr>
            <a:spLocks noGrp="1"/>
          </p:cNvSpPr>
          <p:nvPr>
            <p:ph type="sldNum" sz="quarter" idx="10"/>
          </p:nvPr>
        </p:nvSpPr>
        <p:spPr/>
        <p:txBody>
          <a:bodyPr/>
          <a:lstStyle/>
          <a:p>
            <a:fld id="{56E965C9-7C0C-4805-9C1D-C3E275B6A190}" type="slidenum">
              <a:rPr lang="en-US" smtClean="0"/>
              <a:t>27</a:t>
            </a:fld>
            <a:endParaRPr lang="en-US"/>
          </a:p>
        </p:txBody>
      </p:sp>
    </p:spTree>
    <p:extLst>
      <p:ext uri="{BB962C8B-B14F-4D97-AF65-F5344CB8AC3E}">
        <p14:creationId xmlns:p14="http://schemas.microsoft.com/office/powerpoint/2010/main" val="10816483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6E965C9-7C0C-4805-9C1D-C3E275B6A190}" type="slidenum">
              <a:rPr lang="en-US" smtClean="0"/>
              <a:t>28</a:t>
            </a:fld>
            <a:endParaRPr lang="en-US"/>
          </a:p>
        </p:txBody>
      </p:sp>
    </p:spTree>
    <p:extLst>
      <p:ext uri="{BB962C8B-B14F-4D97-AF65-F5344CB8AC3E}">
        <p14:creationId xmlns:p14="http://schemas.microsoft.com/office/powerpoint/2010/main" val="41208444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Great way to play with EMS </a:t>
            </a:r>
            <a:endParaRPr lang="en-US" dirty="0"/>
          </a:p>
        </p:txBody>
      </p:sp>
      <p:sp>
        <p:nvSpPr>
          <p:cNvPr id="4" name="Slide Number Placeholder 3"/>
          <p:cNvSpPr>
            <a:spLocks noGrp="1"/>
          </p:cNvSpPr>
          <p:nvPr>
            <p:ph type="sldNum" sz="quarter" idx="10"/>
          </p:nvPr>
        </p:nvSpPr>
        <p:spPr/>
        <p:txBody>
          <a:bodyPr/>
          <a:lstStyle/>
          <a:p>
            <a:fld id="{56E965C9-7C0C-4805-9C1D-C3E275B6A190}" type="slidenum">
              <a:rPr lang="en-US" smtClean="0"/>
              <a:t>29</a:t>
            </a:fld>
            <a:endParaRPr lang="en-US"/>
          </a:p>
        </p:txBody>
      </p:sp>
    </p:spTree>
    <p:extLst>
      <p:ext uri="{BB962C8B-B14F-4D97-AF65-F5344CB8AC3E}">
        <p14:creationId xmlns:p14="http://schemas.microsoft.com/office/powerpoint/2010/main" val="37144810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6E965C9-7C0C-4805-9C1D-C3E275B6A190}" type="slidenum">
              <a:rPr lang="en-US" smtClean="0"/>
              <a:t>30</a:t>
            </a:fld>
            <a:endParaRPr lang="en-US"/>
          </a:p>
        </p:txBody>
      </p:sp>
    </p:spTree>
    <p:extLst>
      <p:ext uri="{BB962C8B-B14F-4D97-AF65-F5344CB8AC3E}">
        <p14:creationId xmlns:p14="http://schemas.microsoft.com/office/powerpoint/2010/main" val="13531885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actually must dos</a:t>
            </a:r>
            <a:endParaRPr lang="en-US" dirty="0"/>
          </a:p>
        </p:txBody>
      </p:sp>
      <p:sp>
        <p:nvSpPr>
          <p:cNvPr id="4" name="Slide Number Placeholder 3"/>
          <p:cNvSpPr>
            <a:spLocks noGrp="1"/>
          </p:cNvSpPr>
          <p:nvPr>
            <p:ph type="sldNum" sz="quarter" idx="10"/>
          </p:nvPr>
        </p:nvSpPr>
        <p:spPr/>
        <p:txBody>
          <a:bodyPr/>
          <a:lstStyle/>
          <a:p>
            <a:fld id="{56E965C9-7C0C-4805-9C1D-C3E275B6A190}" type="slidenum">
              <a:rPr lang="en-US" smtClean="0"/>
              <a:t>3</a:t>
            </a:fld>
            <a:endParaRPr lang="en-US" dirty="0"/>
          </a:p>
        </p:txBody>
      </p:sp>
    </p:spTree>
    <p:extLst>
      <p:ext uri="{BB962C8B-B14F-4D97-AF65-F5344CB8AC3E}">
        <p14:creationId xmlns:p14="http://schemas.microsoft.com/office/powerpoint/2010/main" val="260039755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someone has checked off the magic</a:t>
            </a:r>
            <a:r>
              <a:rPr lang="en-US" baseline="0" dirty="0" smtClean="0"/>
              <a:t> box that indicates their interest.</a:t>
            </a:r>
            <a:endParaRPr lang="en-US" dirty="0"/>
          </a:p>
        </p:txBody>
      </p:sp>
      <p:sp>
        <p:nvSpPr>
          <p:cNvPr id="4" name="Slide Number Placeholder 3"/>
          <p:cNvSpPr>
            <a:spLocks noGrp="1"/>
          </p:cNvSpPr>
          <p:nvPr>
            <p:ph type="sldNum" sz="quarter" idx="10"/>
          </p:nvPr>
        </p:nvSpPr>
        <p:spPr/>
        <p:txBody>
          <a:bodyPr/>
          <a:lstStyle/>
          <a:p>
            <a:fld id="{56E965C9-7C0C-4805-9C1D-C3E275B6A190}" type="slidenum">
              <a:rPr lang="en-US" smtClean="0"/>
              <a:t>31</a:t>
            </a:fld>
            <a:endParaRPr lang="en-US"/>
          </a:p>
        </p:txBody>
      </p:sp>
    </p:spTree>
    <p:extLst>
      <p:ext uri="{BB962C8B-B14F-4D97-AF65-F5344CB8AC3E}">
        <p14:creationId xmlns:p14="http://schemas.microsoft.com/office/powerpoint/2010/main" val="371002656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6E965C9-7C0C-4805-9C1D-C3E275B6A190}" type="slidenum">
              <a:rPr lang="en-US" smtClean="0"/>
              <a:t>32</a:t>
            </a:fld>
            <a:endParaRPr lang="en-US"/>
          </a:p>
        </p:txBody>
      </p:sp>
    </p:spTree>
    <p:extLst>
      <p:ext uri="{BB962C8B-B14F-4D97-AF65-F5344CB8AC3E}">
        <p14:creationId xmlns:p14="http://schemas.microsoft.com/office/powerpoint/2010/main" val="20964948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Targeted to 17yr olds whose application is rec’d by mail</a:t>
            </a:r>
            <a:endParaRPr lang="en-US" dirty="0"/>
          </a:p>
        </p:txBody>
      </p:sp>
      <p:sp>
        <p:nvSpPr>
          <p:cNvPr id="4" name="Slide Number Placeholder 3"/>
          <p:cNvSpPr>
            <a:spLocks noGrp="1"/>
          </p:cNvSpPr>
          <p:nvPr>
            <p:ph type="sldNum" sz="quarter" idx="10"/>
          </p:nvPr>
        </p:nvSpPr>
        <p:spPr/>
        <p:txBody>
          <a:bodyPr/>
          <a:lstStyle/>
          <a:p>
            <a:fld id="{56E965C9-7C0C-4805-9C1D-C3E275B6A190}" type="slidenum">
              <a:rPr lang="en-US" smtClean="0"/>
              <a:t>33</a:t>
            </a:fld>
            <a:endParaRPr lang="en-US"/>
          </a:p>
        </p:txBody>
      </p:sp>
    </p:spTree>
    <p:extLst>
      <p:ext uri="{BB962C8B-B14F-4D97-AF65-F5344CB8AC3E}">
        <p14:creationId xmlns:p14="http://schemas.microsoft.com/office/powerpoint/2010/main" val="20805211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6E965C9-7C0C-4805-9C1D-C3E275B6A190}" type="slidenum">
              <a:rPr lang="en-US" smtClean="0"/>
              <a:t>35</a:t>
            </a:fld>
            <a:endParaRPr lang="en-US"/>
          </a:p>
        </p:txBody>
      </p:sp>
    </p:spTree>
    <p:extLst>
      <p:ext uri="{BB962C8B-B14F-4D97-AF65-F5344CB8AC3E}">
        <p14:creationId xmlns:p14="http://schemas.microsoft.com/office/powerpoint/2010/main" val="62935819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Refers mostly those without a birthdate</a:t>
            </a:r>
            <a:endParaRPr lang="en-US" dirty="0"/>
          </a:p>
        </p:txBody>
      </p:sp>
      <p:sp>
        <p:nvSpPr>
          <p:cNvPr id="4" name="Slide Number Placeholder 3"/>
          <p:cNvSpPr>
            <a:spLocks noGrp="1"/>
          </p:cNvSpPr>
          <p:nvPr>
            <p:ph type="sldNum" sz="quarter" idx="10"/>
          </p:nvPr>
        </p:nvSpPr>
        <p:spPr/>
        <p:txBody>
          <a:bodyPr/>
          <a:lstStyle/>
          <a:p>
            <a:fld id="{56E965C9-7C0C-4805-9C1D-C3E275B6A190}" type="slidenum">
              <a:rPr lang="en-US" smtClean="0"/>
              <a:t>36</a:t>
            </a:fld>
            <a:endParaRPr lang="en-US"/>
          </a:p>
        </p:txBody>
      </p:sp>
    </p:spTree>
    <p:extLst>
      <p:ext uri="{BB962C8B-B14F-4D97-AF65-F5344CB8AC3E}">
        <p14:creationId xmlns:p14="http://schemas.microsoft.com/office/powerpoint/2010/main" val="309875712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Specific to DMV incomplete ~ Use it or not</a:t>
            </a:r>
            <a:endParaRPr lang="en-US" dirty="0"/>
          </a:p>
        </p:txBody>
      </p:sp>
      <p:sp>
        <p:nvSpPr>
          <p:cNvPr id="4" name="Slide Number Placeholder 3"/>
          <p:cNvSpPr>
            <a:spLocks noGrp="1"/>
          </p:cNvSpPr>
          <p:nvPr>
            <p:ph type="sldNum" sz="quarter" idx="10"/>
          </p:nvPr>
        </p:nvSpPr>
        <p:spPr/>
        <p:txBody>
          <a:bodyPr/>
          <a:lstStyle/>
          <a:p>
            <a:fld id="{56E965C9-7C0C-4805-9C1D-C3E275B6A190}" type="slidenum">
              <a:rPr lang="en-US" smtClean="0"/>
              <a:t>37</a:t>
            </a:fld>
            <a:endParaRPr lang="en-US"/>
          </a:p>
        </p:txBody>
      </p:sp>
    </p:spTree>
    <p:extLst>
      <p:ext uri="{BB962C8B-B14F-4D97-AF65-F5344CB8AC3E}">
        <p14:creationId xmlns:p14="http://schemas.microsoft.com/office/powerpoint/2010/main" val="335512786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6E965C9-7C0C-4805-9C1D-C3E275B6A190}" type="slidenum">
              <a:rPr lang="en-US" smtClean="0"/>
              <a:t>39</a:t>
            </a:fld>
            <a:endParaRPr lang="en-US"/>
          </a:p>
        </p:txBody>
      </p:sp>
    </p:spTree>
    <p:extLst>
      <p:ext uri="{BB962C8B-B14F-4D97-AF65-F5344CB8AC3E}">
        <p14:creationId xmlns:p14="http://schemas.microsoft.com/office/powerpoint/2010/main" val="80362800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Usually those who registered as students or others haven’t yet voted.</a:t>
            </a:r>
            <a:endParaRPr lang="en-US" dirty="0"/>
          </a:p>
        </p:txBody>
      </p:sp>
      <p:sp>
        <p:nvSpPr>
          <p:cNvPr id="4" name="Slide Number Placeholder 3"/>
          <p:cNvSpPr>
            <a:spLocks noGrp="1"/>
          </p:cNvSpPr>
          <p:nvPr>
            <p:ph type="sldNum" sz="quarter" idx="10"/>
          </p:nvPr>
        </p:nvSpPr>
        <p:spPr/>
        <p:txBody>
          <a:bodyPr/>
          <a:lstStyle/>
          <a:p>
            <a:fld id="{56E965C9-7C0C-4805-9C1D-C3E275B6A190}" type="slidenum">
              <a:rPr lang="en-US" smtClean="0"/>
              <a:t>40</a:t>
            </a:fld>
            <a:endParaRPr lang="en-US"/>
          </a:p>
        </p:txBody>
      </p:sp>
    </p:spTree>
    <p:extLst>
      <p:ext uri="{BB962C8B-B14F-4D97-AF65-F5344CB8AC3E}">
        <p14:creationId xmlns:p14="http://schemas.microsoft.com/office/powerpoint/2010/main" val="177308894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Copies of this are available in the town clerks’ office where many voters will go first</a:t>
            </a:r>
            <a:endParaRPr lang="en-US" dirty="0"/>
          </a:p>
        </p:txBody>
      </p:sp>
      <p:sp>
        <p:nvSpPr>
          <p:cNvPr id="4" name="Slide Number Placeholder 3"/>
          <p:cNvSpPr>
            <a:spLocks noGrp="1"/>
          </p:cNvSpPr>
          <p:nvPr>
            <p:ph type="sldNum" sz="quarter" idx="10"/>
          </p:nvPr>
        </p:nvSpPr>
        <p:spPr/>
        <p:txBody>
          <a:bodyPr/>
          <a:lstStyle/>
          <a:p>
            <a:fld id="{56E965C9-7C0C-4805-9C1D-C3E275B6A190}" type="slidenum">
              <a:rPr lang="en-US" smtClean="0"/>
              <a:t>41</a:t>
            </a:fld>
            <a:endParaRPr lang="en-US"/>
          </a:p>
        </p:txBody>
      </p:sp>
    </p:spTree>
    <p:extLst>
      <p:ext uri="{BB962C8B-B14F-4D97-AF65-F5344CB8AC3E}">
        <p14:creationId xmlns:p14="http://schemas.microsoft.com/office/powerpoint/2010/main" val="308169477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University specific</a:t>
            </a:r>
            <a:endParaRPr lang="en-US" dirty="0"/>
          </a:p>
        </p:txBody>
      </p:sp>
      <p:sp>
        <p:nvSpPr>
          <p:cNvPr id="4" name="Slide Number Placeholder 3"/>
          <p:cNvSpPr>
            <a:spLocks noGrp="1"/>
          </p:cNvSpPr>
          <p:nvPr>
            <p:ph type="sldNum" sz="quarter" idx="10"/>
          </p:nvPr>
        </p:nvSpPr>
        <p:spPr/>
        <p:txBody>
          <a:bodyPr/>
          <a:lstStyle/>
          <a:p>
            <a:fld id="{56E965C9-7C0C-4805-9C1D-C3E275B6A190}" type="slidenum">
              <a:rPr lang="en-US" smtClean="0"/>
              <a:t>43</a:t>
            </a:fld>
            <a:endParaRPr lang="en-US"/>
          </a:p>
        </p:txBody>
      </p:sp>
    </p:spTree>
    <p:extLst>
      <p:ext uri="{BB962C8B-B14F-4D97-AF65-F5344CB8AC3E}">
        <p14:creationId xmlns:p14="http://schemas.microsoft.com/office/powerpoint/2010/main" val="17484436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Posted in Town clerks’ office, outside ROVs’ office and on towns’ website sent by email to party chairperson</a:t>
            </a:r>
            <a:endParaRPr lang="en-US" dirty="0"/>
          </a:p>
        </p:txBody>
      </p:sp>
      <p:sp>
        <p:nvSpPr>
          <p:cNvPr id="4" name="Slide Number Placeholder 3"/>
          <p:cNvSpPr>
            <a:spLocks noGrp="1"/>
          </p:cNvSpPr>
          <p:nvPr>
            <p:ph type="sldNum" sz="quarter" idx="10"/>
          </p:nvPr>
        </p:nvSpPr>
        <p:spPr/>
        <p:txBody>
          <a:bodyPr/>
          <a:lstStyle/>
          <a:p>
            <a:fld id="{56E965C9-7C0C-4805-9C1D-C3E275B6A190}" type="slidenum">
              <a:rPr lang="en-US" smtClean="0"/>
              <a:t>4</a:t>
            </a:fld>
            <a:endParaRPr lang="en-US" dirty="0"/>
          </a:p>
        </p:txBody>
      </p:sp>
    </p:spTree>
    <p:extLst>
      <p:ext uri="{BB962C8B-B14F-4D97-AF65-F5344CB8AC3E}">
        <p14:creationId xmlns:p14="http://schemas.microsoft.com/office/powerpoint/2010/main" val="292585902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6E965C9-7C0C-4805-9C1D-C3E275B6A190}" type="slidenum">
              <a:rPr lang="en-US" smtClean="0"/>
              <a:t>44</a:t>
            </a:fld>
            <a:endParaRPr lang="en-US"/>
          </a:p>
        </p:txBody>
      </p:sp>
    </p:spTree>
    <p:extLst>
      <p:ext uri="{BB962C8B-B14F-4D97-AF65-F5344CB8AC3E}">
        <p14:creationId xmlns:p14="http://schemas.microsoft.com/office/powerpoint/2010/main" val="336050950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6E965C9-7C0C-4805-9C1D-C3E275B6A190}" type="slidenum">
              <a:rPr lang="en-US" smtClean="0"/>
              <a:t>45</a:t>
            </a:fld>
            <a:endParaRPr lang="en-US"/>
          </a:p>
        </p:txBody>
      </p:sp>
    </p:spTree>
    <p:extLst>
      <p:ext uri="{BB962C8B-B14F-4D97-AF65-F5344CB8AC3E}">
        <p14:creationId xmlns:p14="http://schemas.microsoft.com/office/powerpoint/2010/main" val="65632624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Specific to supervised balloting procedures. Important if a relative</a:t>
            </a:r>
            <a:r>
              <a:rPr lang="en-US" baseline="0" dirty="0" smtClean="0"/>
              <a:t> </a:t>
            </a:r>
            <a:r>
              <a:rPr lang="en-US" dirty="0" smtClean="0"/>
              <a:t>is on the ballot</a:t>
            </a:r>
            <a:r>
              <a:rPr lang="en-US" baseline="0" dirty="0" smtClean="0"/>
              <a:t> and you can’t be involved. </a:t>
            </a:r>
            <a:endParaRPr lang="en-US" dirty="0"/>
          </a:p>
        </p:txBody>
      </p:sp>
      <p:sp>
        <p:nvSpPr>
          <p:cNvPr id="4" name="Slide Number Placeholder 3"/>
          <p:cNvSpPr>
            <a:spLocks noGrp="1"/>
          </p:cNvSpPr>
          <p:nvPr>
            <p:ph type="sldNum" sz="quarter" idx="10"/>
          </p:nvPr>
        </p:nvSpPr>
        <p:spPr/>
        <p:txBody>
          <a:bodyPr/>
          <a:lstStyle/>
          <a:p>
            <a:fld id="{56E965C9-7C0C-4805-9C1D-C3E275B6A190}" type="slidenum">
              <a:rPr lang="en-US" smtClean="0"/>
              <a:t>46</a:t>
            </a:fld>
            <a:endParaRPr lang="en-US"/>
          </a:p>
        </p:txBody>
      </p:sp>
    </p:spTree>
    <p:extLst>
      <p:ext uri="{BB962C8B-B14F-4D97-AF65-F5344CB8AC3E}">
        <p14:creationId xmlns:p14="http://schemas.microsoft.com/office/powerpoint/2010/main" val="63301941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6E965C9-7C0C-4805-9C1D-C3E275B6A190}" type="slidenum">
              <a:rPr lang="en-US" smtClean="0"/>
              <a:t>47</a:t>
            </a:fld>
            <a:endParaRPr lang="en-US"/>
          </a:p>
        </p:txBody>
      </p:sp>
    </p:spTree>
    <p:extLst>
      <p:ext uri="{BB962C8B-B14F-4D97-AF65-F5344CB8AC3E}">
        <p14:creationId xmlns:p14="http://schemas.microsoft.com/office/powerpoint/2010/main" val="331653038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6E965C9-7C0C-4805-9C1D-C3E275B6A190}" type="slidenum">
              <a:rPr lang="en-US" smtClean="0"/>
              <a:t>48</a:t>
            </a:fld>
            <a:endParaRPr lang="en-US"/>
          </a:p>
        </p:txBody>
      </p:sp>
    </p:spTree>
    <p:extLst>
      <p:ext uri="{BB962C8B-B14F-4D97-AF65-F5344CB8AC3E}">
        <p14:creationId xmlns:p14="http://schemas.microsoft.com/office/powerpoint/2010/main" val="8017301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Dependent on your relationship with your party chair people email and or phone call may be enough. This is more formal. </a:t>
            </a:r>
            <a:endParaRPr lang="en-US" dirty="0"/>
          </a:p>
        </p:txBody>
      </p:sp>
      <p:sp>
        <p:nvSpPr>
          <p:cNvPr id="4" name="Slide Number Placeholder 3"/>
          <p:cNvSpPr>
            <a:spLocks noGrp="1"/>
          </p:cNvSpPr>
          <p:nvPr>
            <p:ph type="sldNum" sz="quarter" idx="10"/>
          </p:nvPr>
        </p:nvSpPr>
        <p:spPr/>
        <p:txBody>
          <a:bodyPr/>
          <a:lstStyle/>
          <a:p>
            <a:fld id="{56E965C9-7C0C-4805-9C1D-C3E275B6A190}" type="slidenum">
              <a:rPr lang="en-US" smtClean="0"/>
              <a:t>5</a:t>
            </a:fld>
            <a:endParaRPr lang="en-US" dirty="0"/>
          </a:p>
        </p:txBody>
      </p:sp>
    </p:spTree>
    <p:extLst>
      <p:ext uri="{BB962C8B-B14F-4D97-AF65-F5344CB8AC3E}">
        <p14:creationId xmlns:p14="http://schemas.microsoft.com/office/powerpoint/2010/main" val="14315602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i="1" dirty="0" smtClean="0"/>
              <a:t>Note: Usually emailed to party chairman and posted in Town Clerks’ Office and outside ROV’s door</a:t>
            </a:r>
          </a:p>
          <a:p>
            <a:endParaRPr lang="en-US" dirty="0"/>
          </a:p>
        </p:txBody>
      </p:sp>
      <p:sp>
        <p:nvSpPr>
          <p:cNvPr id="4" name="Slide Number Placeholder 3"/>
          <p:cNvSpPr>
            <a:spLocks noGrp="1"/>
          </p:cNvSpPr>
          <p:nvPr>
            <p:ph type="sldNum" sz="quarter" idx="10"/>
          </p:nvPr>
        </p:nvSpPr>
        <p:spPr/>
        <p:txBody>
          <a:bodyPr/>
          <a:lstStyle/>
          <a:p>
            <a:fld id="{56E965C9-7C0C-4805-9C1D-C3E275B6A190}" type="slidenum">
              <a:rPr lang="en-US" smtClean="0"/>
              <a:t>6</a:t>
            </a:fld>
            <a:endParaRPr lang="en-US"/>
          </a:p>
        </p:txBody>
      </p:sp>
    </p:spTree>
    <p:extLst>
      <p:ext uri="{BB962C8B-B14F-4D97-AF65-F5344CB8AC3E}">
        <p14:creationId xmlns:p14="http://schemas.microsoft.com/office/powerpoint/2010/main" val="38782166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6E965C9-7C0C-4805-9C1D-C3E275B6A190}" type="slidenum">
              <a:rPr lang="en-US" smtClean="0"/>
              <a:t>7</a:t>
            </a:fld>
            <a:endParaRPr lang="en-US"/>
          </a:p>
        </p:txBody>
      </p:sp>
    </p:spTree>
    <p:extLst>
      <p:ext uri="{BB962C8B-B14F-4D97-AF65-F5344CB8AC3E}">
        <p14:creationId xmlns:p14="http://schemas.microsoft.com/office/powerpoint/2010/main" val="38462537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smtClean="0"/>
              <a:t>This must go out to</a:t>
            </a:r>
            <a:r>
              <a:rPr lang="en-US" sz="1100" baseline="0" dirty="0" smtClean="0"/>
              <a:t> all in January. HIPPA forbids TC forwarding Drs. notes to another town. Voter can ask for their note from the TC. </a:t>
            </a:r>
            <a:endParaRPr lang="en-US" sz="1100" dirty="0"/>
          </a:p>
        </p:txBody>
      </p:sp>
      <p:sp>
        <p:nvSpPr>
          <p:cNvPr id="4" name="Slide Number Placeholder 3"/>
          <p:cNvSpPr>
            <a:spLocks noGrp="1"/>
          </p:cNvSpPr>
          <p:nvPr>
            <p:ph type="sldNum" sz="quarter" idx="10"/>
          </p:nvPr>
        </p:nvSpPr>
        <p:spPr/>
        <p:txBody>
          <a:bodyPr/>
          <a:lstStyle/>
          <a:p>
            <a:fld id="{56E965C9-7C0C-4805-9C1D-C3E275B6A190}" type="slidenum">
              <a:rPr lang="en-US" smtClean="0"/>
              <a:t>8</a:t>
            </a:fld>
            <a:endParaRPr lang="en-US" dirty="0"/>
          </a:p>
        </p:txBody>
      </p:sp>
    </p:spTree>
    <p:extLst>
      <p:ext uri="{BB962C8B-B14F-4D97-AF65-F5344CB8AC3E}">
        <p14:creationId xmlns:p14="http://schemas.microsoft.com/office/powerpoint/2010/main" val="25435470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that those who DO</a:t>
            </a:r>
            <a:r>
              <a:rPr lang="en-US" baseline="0" dirty="0" smtClean="0"/>
              <a:t> NOT return their letters must have their status changed.</a:t>
            </a:r>
            <a:endParaRPr lang="en-US" dirty="0"/>
          </a:p>
        </p:txBody>
      </p:sp>
      <p:sp>
        <p:nvSpPr>
          <p:cNvPr id="4" name="Slide Number Placeholder 3"/>
          <p:cNvSpPr>
            <a:spLocks noGrp="1"/>
          </p:cNvSpPr>
          <p:nvPr>
            <p:ph type="sldNum" sz="quarter" idx="10"/>
          </p:nvPr>
        </p:nvSpPr>
        <p:spPr/>
        <p:txBody>
          <a:bodyPr/>
          <a:lstStyle/>
          <a:p>
            <a:fld id="{56E965C9-7C0C-4805-9C1D-C3E275B6A190}" type="slidenum">
              <a:rPr lang="en-US" smtClean="0"/>
              <a:t>9</a:t>
            </a:fld>
            <a:endParaRPr lang="en-US"/>
          </a:p>
        </p:txBody>
      </p:sp>
    </p:spTree>
    <p:extLst>
      <p:ext uri="{BB962C8B-B14F-4D97-AF65-F5344CB8AC3E}">
        <p14:creationId xmlns:p14="http://schemas.microsoft.com/office/powerpoint/2010/main" val="5654318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2A53E58-B8CC-49B4-A5A1-1FECAF39E5E0}" type="datetimeFigureOut">
              <a:rPr lang="en-US" smtClean="0"/>
              <a:t>3/24/2019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938D27-CF7F-4F52-8365-6421EDFAB25A}" type="slidenum">
              <a:rPr lang="en-US" smtClean="0"/>
              <a:t>‹#›</a:t>
            </a:fld>
            <a:endParaRPr lang="en-US"/>
          </a:p>
        </p:txBody>
      </p:sp>
    </p:spTree>
    <p:extLst>
      <p:ext uri="{BB962C8B-B14F-4D97-AF65-F5344CB8AC3E}">
        <p14:creationId xmlns:p14="http://schemas.microsoft.com/office/powerpoint/2010/main" val="28784982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A53E58-B8CC-49B4-A5A1-1FECAF39E5E0}" type="datetimeFigureOut">
              <a:rPr lang="en-US" smtClean="0"/>
              <a:t>3/24/2019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938D27-CF7F-4F52-8365-6421EDFAB25A}" type="slidenum">
              <a:rPr lang="en-US" smtClean="0"/>
              <a:t>‹#›</a:t>
            </a:fld>
            <a:endParaRPr lang="en-US"/>
          </a:p>
        </p:txBody>
      </p:sp>
    </p:spTree>
    <p:extLst>
      <p:ext uri="{BB962C8B-B14F-4D97-AF65-F5344CB8AC3E}">
        <p14:creationId xmlns:p14="http://schemas.microsoft.com/office/powerpoint/2010/main" val="3907871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A53E58-B8CC-49B4-A5A1-1FECAF39E5E0}" type="datetimeFigureOut">
              <a:rPr lang="en-US" smtClean="0"/>
              <a:t>3/24/2019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938D27-CF7F-4F52-8365-6421EDFAB25A}" type="slidenum">
              <a:rPr lang="en-US" smtClean="0"/>
              <a:t>‹#›</a:t>
            </a:fld>
            <a:endParaRPr lang="en-US"/>
          </a:p>
        </p:txBody>
      </p:sp>
    </p:spTree>
    <p:extLst>
      <p:ext uri="{BB962C8B-B14F-4D97-AF65-F5344CB8AC3E}">
        <p14:creationId xmlns:p14="http://schemas.microsoft.com/office/powerpoint/2010/main" val="1358266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A53E58-B8CC-49B4-A5A1-1FECAF39E5E0}" type="datetimeFigureOut">
              <a:rPr lang="en-US" smtClean="0"/>
              <a:t>3/24/2019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938D27-CF7F-4F52-8365-6421EDFAB25A}" type="slidenum">
              <a:rPr lang="en-US" smtClean="0"/>
              <a:t>‹#›</a:t>
            </a:fld>
            <a:endParaRPr lang="en-US"/>
          </a:p>
        </p:txBody>
      </p:sp>
    </p:spTree>
    <p:extLst>
      <p:ext uri="{BB962C8B-B14F-4D97-AF65-F5344CB8AC3E}">
        <p14:creationId xmlns:p14="http://schemas.microsoft.com/office/powerpoint/2010/main" val="37796969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2A53E58-B8CC-49B4-A5A1-1FECAF39E5E0}" type="datetimeFigureOut">
              <a:rPr lang="en-US" smtClean="0"/>
              <a:t>3/24/2019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938D27-CF7F-4F52-8365-6421EDFAB25A}" type="slidenum">
              <a:rPr lang="en-US" smtClean="0"/>
              <a:t>‹#›</a:t>
            </a:fld>
            <a:endParaRPr lang="en-US"/>
          </a:p>
        </p:txBody>
      </p:sp>
    </p:spTree>
    <p:extLst>
      <p:ext uri="{BB962C8B-B14F-4D97-AF65-F5344CB8AC3E}">
        <p14:creationId xmlns:p14="http://schemas.microsoft.com/office/powerpoint/2010/main" val="19422863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2A53E58-B8CC-49B4-A5A1-1FECAF39E5E0}" type="datetimeFigureOut">
              <a:rPr lang="en-US" smtClean="0"/>
              <a:t>3/24/2019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938D27-CF7F-4F52-8365-6421EDFAB25A}" type="slidenum">
              <a:rPr lang="en-US" smtClean="0"/>
              <a:t>‹#›</a:t>
            </a:fld>
            <a:endParaRPr lang="en-US"/>
          </a:p>
        </p:txBody>
      </p:sp>
    </p:spTree>
    <p:extLst>
      <p:ext uri="{BB962C8B-B14F-4D97-AF65-F5344CB8AC3E}">
        <p14:creationId xmlns:p14="http://schemas.microsoft.com/office/powerpoint/2010/main" val="343374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2A53E58-B8CC-49B4-A5A1-1FECAF39E5E0}" type="datetimeFigureOut">
              <a:rPr lang="en-US" smtClean="0"/>
              <a:t>3/24/2019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938D27-CF7F-4F52-8365-6421EDFAB25A}" type="slidenum">
              <a:rPr lang="en-US" smtClean="0"/>
              <a:t>‹#›</a:t>
            </a:fld>
            <a:endParaRPr lang="en-US"/>
          </a:p>
        </p:txBody>
      </p:sp>
    </p:spTree>
    <p:extLst>
      <p:ext uri="{BB962C8B-B14F-4D97-AF65-F5344CB8AC3E}">
        <p14:creationId xmlns:p14="http://schemas.microsoft.com/office/powerpoint/2010/main" val="893274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2A53E58-B8CC-49B4-A5A1-1FECAF39E5E0}" type="datetimeFigureOut">
              <a:rPr lang="en-US" smtClean="0"/>
              <a:t>3/24/2019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938D27-CF7F-4F52-8365-6421EDFAB25A}" type="slidenum">
              <a:rPr lang="en-US" smtClean="0"/>
              <a:t>‹#›</a:t>
            </a:fld>
            <a:endParaRPr lang="en-US"/>
          </a:p>
        </p:txBody>
      </p:sp>
    </p:spTree>
    <p:extLst>
      <p:ext uri="{BB962C8B-B14F-4D97-AF65-F5344CB8AC3E}">
        <p14:creationId xmlns:p14="http://schemas.microsoft.com/office/powerpoint/2010/main" val="5622181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A53E58-B8CC-49B4-A5A1-1FECAF39E5E0}" type="datetimeFigureOut">
              <a:rPr lang="en-US" smtClean="0"/>
              <a:t>3/24/2019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938D27-CF7F-4F52-8365-6421EDFAB25A}" type="slidenum">
              <a:rPr lang="en-US" smtClean="0"/>
              <a:t>‹#›</a:t>
            </a:fld>
            <a:endParaRPr lang="en-US"/>
          </a:p>
        </p:txBody>
      </p:sp>
    </p:spTree>
    <p:extLst>
      <p:ext uri="{BB962C8B-B14F-4D97-AF65-F5344CB8AC3E}">
        <p14:creationId xmlns:p14="http://schemas.microsoft.com/office/powerpoint/2010/main" val="42331996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A53E58-B8CC-49B4-A5A1-1FECAF39E5E0}" type="datetimeFigureOut">
              <a:rPr lang="en-US" smtClean="0"/>
              <a:t>3/24/2019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938D27-CF7F-4F52-8365-6421EDFAB25A}" type="slidenum">
              <a:rPr lang="en-US" smtClean="0"/>
              <a:t>‹#›</a:t>
            </a:fld>
            <a:endParaRPr lang="en-US"/>
          </a:p>
        </p:txBody>
      </p:sp>
    </p:spTree>
    <p:extLst>
      <p:ext uri="{BB962C8B-B14F-4D97-AF65-F5344CB8AC3E}">
        <p14:creationId xmlns:p14="http://schemas.microsoft.com/office/powerpoint/2010/main" val="10571989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A53E58-B8CC-49B4-A5A1-1FECAF39E5E0}" type="datetimeFigureOut">
              <a:rPr lang="en-US" smtClean="0"/>
              <a:t>3/24/2019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938D27-CF7F-4F52-8365-6421EDFAB25A}" type="slidenum">
              <a:rPr lang="en-US" smtClean="0"/>
              <a:t>‹#›</a:t>
            </a:fld>
            <a:endParaRPr lang="en-US"/>
          </a:p>
        </p:txBody>
      </p:sp>
    </p:spTree>
    <p:extLst>
      <p:ext uri="{BB962C8B-B14F-4D97-AF65-F5344CB8AC3E}">
        <p14:creationId xmlns:p14="http://schemas.microsoft.com/office/powerpoint/2010/main" val="31376115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A53E58-B8CC-49B4-A5A1-1FECAF39E5E0}" type="datetimeFigureOut">
              <a:rPr lang="en-US" smtClean="0"/>
              <a:t>3/24/2019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938D27-CF7F-4F52-8365-6421EDFAB25A}" type="slidenum">
              <a:rPr lang="en-US" smtClean="0"/>
              <a:t>‹#›</a:t>
            </a:fld>
            <a:endParaRPr lang="en-US"/>
          </a:p>
        </p:txBody>
      </p:sp>
    </p:spTree>
    <p:extLst>
      <p:ext uri="{BB962C8B-B14F-4D97-AF65-F5344CB8AC3E}">
        <p14:creationId xmlns:p14="http://schemas.microsoft.com/office/powerpoint/2010/main" val="14584297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voterregistration.ct.gov/OLVR/welcome.do"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voterregistration.ct.gov/OLVR/welcome.do"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voterregistration.ct.gov/OLVR/welcome.do"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voterregistrion.ct.gov/"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hyperlink" Target="http://portaldir.ct.gov/"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voterregistration.ct.gov/"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www.voterregistration.ct.gov/"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hyperlink" Target="http://govote.ct.gov/"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4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90800"/>
            <a:ext cx="7772400" cy="1009650"/>
          </a:xfrm>
        </p:spPr>
        <p:txBody>
          <a:bodyPr>
            <a:normAutofit/>
          </a:bodyPr>
          <a:lstStyle/>
          <a:p>
            <a:r>
              <a:rPr lang="en-US" dirty="0" smtClean="0"/>
              <a:t>FRIENDLY LETTERS</a:t>
            </a:r>
            <a:endParaRPr lang="en-US" dirty="0"/>
          </a:p>
        </p:txBody>
      </p:sp>
      <p:sp>
        <p:nvSpPr>
          <p:cNvPr id="3" name="Subtitle 2"/>
          <p:cNvSpPr>
            <a:spLocks noGrp="1"/>
          </p:cNvSpPr>
          <p:nvPr>
            <p:ph type="subTitle" idx="1"/>
          </p:nvPr>
        </p:nvSpPr>
        <p:spPr/>
        <p:txBody>
          <a:bodyPr>
            <a:normAutofit fontScale="85000" lnSpcReduction="20000"/>
          </a:bodyPr>
          <a:lstStyle/>
          <a:p>
            <a:r>
              <a:rPr lang="en-US" dirty="0" smtClean="0"/>
              <a:t> Considerate Communications and outreach</a:t>
            </a:r>
          </a:p>
          <a:p>
            <a:endParaRPr lang="en-US" dirty="0"/>
          </a:p>
          <a:p>
            <a:pPr algn="l"/>
            <a:r>
              <a:rPr lang="en-US" dirty="0" smtClean="0"/>
              <a:t>ROVAC Spring Conference</a:t>
            </a:r>
          </a:p>
          <a:p>
            <a:pPr algn="l"/>
            <a:r>
              <a:rPr lang="en-US" dirty="0" smtClean="0"/>
              <a:t>April 15-17, 2019</a:t>
            </a:r>
            <a:endParaRPr lang="en-US" dirty="0"/>
          </a:p>
        </p:txBody>
      </p:sp>
      <p:pic>
        <p:nvPicPr>
          <p:cNvPr id="1026" name="Picture 2" descr="C:\Users\Gene\AppData\Local\Microsoft\Windows\Temporary Internet Files\Content.IE5\M3V3RSDY\letter-clipart-dir7KGki9[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76200"/>
            <a:ext cx="3733800" cy="23545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8593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r>
              <a:rPr lang="en-US" sz="1800" dirty="0" smtClean="0"/>
              <a:t>Additional AB info </a:t>
            </a:r>
            <a:r>
              <a:rPr lang="en-US" sz="1800" b="1" u="sng" dirty="0" smtClean="0"/>
              <a:t>goes out from the Town Clerk</a:t>
            </a:r>
            <a:endParaRPr lang="en-US" sz="1800" b="1" u="sng" dirty="0"/>
          </a:p>
        </p:txBody>
      </p:sp>
      <p:pic>
        <p:nvPicPr>
          <p:cNvPr id="1026"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762000"/>
            <a:ext cx="6476999" cy="571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763016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#2 AB T/C letter</a:t>
            </a:r>
            <a:endParaRPr lang="en-US" dirty="0"/>
          </a:p>
        </p:txBody>
      </p:sp>
      <p:sp>
        <p:nvSpPr>
          <p:cNvPr id="3" name="Content Placeholder 2"/>
          <p:cNvSpPr>
            <a:spLocks noGrp="1"/>
          </p:cNvSpPr>
          <p:nvPr>
            <p:ph idx="1"/>
          </p:nvPr>
        </p:nvSpPr>
        <p:spPr>
          <a:xfrm>
            <a:off x="457200" y="1295400"/>
            <a:ext cx="8229600" cy="5181600"/>
          </a:xfrm>
        </p:spPr>
        <p:txBody>
          <a:bodyPr>
            <a:normAutofit fontScale="25000" lnSpcReduction="20000"/>
          </a:bodyPr>
          <a:lstStyle/>
          <a:p>
            <a:pPr marL="0" indent="0" algn="ctr" hangingPunct="0">
              <a:buNone/>
            </a:pPr>
            <a:r>
              <a:rPr lang="en-US" b="1" dirty="0"/>
              <a:t>TOWN OF WINDHAM</a:t>
            </a:r>
            <a:endParaRPr lang="en-US" dirty="0"/>
          </a:p>
          <a:p>
            <a:pPr marL="0" indent="0" algn="ctr" hangingPunct="0">
              <a:buNone/>
            </a:pPr>
            <a:r>
              <a:rPr lang="en-US" b="1" dirty="0"/>
              <a:t>TOWN CLERK</a:t>
            </a:r>
            <a:endParaRPr lang="en-US" dirty="0"/>
          </a:p>
          <a:p>
            <a:pPr marL="0" indent="0" hangingPunct="0">
              <a:buNone/>
            </a:pPr>
            <a:r>
              <a:rPr lang="en-US" b="1" dirty="0"/>
              <a:t> </a:t>
            </a:r>
            <a:endParaRPr lang="en-US" dirty="0"/>
          </a:p>
          <a:p>
            <a:pPr marL="0" indent="0" hangingPunct="0">
              <a:buNone/>
            </a:pPr>
            <a:r>
              <a:rPr lang="en-US" b="1" dirty="0"/>
              <a:t>Barbara McKinney		         Patricia P. Spruance	                      </a:t>
            </a:r>
            <a:r>
              <a:rPr lang="en-US" b="1" dirty="0" err="1"/>
              <a:t>Correna</a:t>
            </a:r>
            <a:r>
              <a:rPr lang="en-US" b="1" dirty="0"/>
              <a:t> </a:t>
            </a:r>
            <a:r>
              <a:rPr lang="en-US" b="1" dirty="0" err="1"/>
              <a:t>Bibeau</a:t>
            </a:r>
            <a:r>
              <a:rPr lang="en-US" b="1" dirty="0"/>
              <a:t>	               </a:t>
            </a:r>
            <a:endParaRPr lang="en-US" dirty="0"/>
          </a:p>
          <a:p>
            <a:pPr marL="0" indent="0" hangingPunct="0">
              <a:buNone/>
            </a:pPr>
            <a:r>
              <a:rPr lang="en-US" dirty="0"/>
              <a:t>Deputy Town Clerk		                          Town Clerk/Treasurer		               Assistant Town Clerk                                                                                           Phone: (860) 465-3014                                               Phone: (860) 465-3013                                     Phone: (860) 465-3015</a:t>
            </a:r>
          </a:p>
          <a:p>
            <a:pPr marL="0" indent="0" hangingPunct="0">
              <a:buNone/>
            </a:pPr>
            <a:r>
              <a:rPr lang="en-US" dirty="0"/>
              <a:t>  </a:t>
            </a:r>
          </a:p>
          <a:p>
            <a:pPr marL="0" indent="0" hangingPunct="0">
              <a:buNone/>
            </a:pPr>
            <a:r>
              <a:rPr lang="en-US" dirty="0"/>
              <a:t> </a:t>
            </a:r>
          </a:p>
          <a:p>
            <a:pPr marL="0" indent="0" hangingPunct="0">
              <a:buNone/>
            </a:pPr>
            <a:r>
              <a:rPr lang="en-US" dirty="0"/>
              <a:t>September 13, 2018</a:t>
            </a:r>
          </a:p>
          <a:p>
            <a:pPr marL="0" indent="0" hangingPunct="0">
              <a:buNone/>
            </a:pPr>
            <a:r>
              <a:rPr lang="en-US" dirty="0"/>
              <a:t> </a:t>
            </a:r>
          </a:p>
          <a:p>
            <a:pPr marL="0" indent="0" hangingPunct="0">
              <a:buNone/>
            </a:pPr>
            <a:r>
              <a:rPr lang="en-US" dirty="0"/>
              <a:t> </a:t>
            </a:r>
          </a:p>
          <a:p>
            <a:pPr marL="0" indent="0" hangingPunct="0">
              <a:buNone/>
            </a:pPr>
            <a:r>
              <a:rPr lang="en-US" dirty="0"/>
              <a:t>Jane Doe</a:t>
            </a:r>
          </a:p>
          <a:p>
            <a:pPr marL="0" indent="0" hangingPunct="0">
              <a:buNone/>
            </a:pPr>
            <a:r>
              <a:rPr lang="en-US" dirty="0"/>
              <a:t>Absentee Ballot Road</a:t>
            </a:r>
          </a:p>
          <a:p>
            <a:pPr marL="0" indent="0" hangingPunct="0">
              <a:buNone/>
            </a:pPr>
            <a:r>
              <a:rPr lang="en-US" dirty="0"/>
              <a:t>Willimantic, CT 06226</a:t>
            </a:r>
          </a:p>
          <a:p>
            <a:pPr marL="0" indent="0" hangingPunct="0">
              <a:buNone/>
            </a:pPr>
            <a:r>
              <a:rPr lang="en-US" dirty="0"/>
              <a:t> </a:t>
            </a:r>
          </a:p>
          <a:p>
            <a:pPr marL="0" indent="0" hangingPunct="0">
              <a:buNone/>
            </a:pPr>
            <a:r>
              <a:rPr lang="en-US" dirty="0"/>
              <a:t> </a:t>
            </a:r>
          </a:p>
          <a:p>
            <a:pPr marL="0" indent="0" hangingPunct="0">
              <a:buNone/>
            </a:pPr>
            <a:r>
              <a:rPr lang="en-US" dirty="0"/>
              <a:t>Dear Jane,</a:t>
            </a:r>
          </a:p>
          <a:p>
            <a:pPr marL="0" indent="0" hangingPunct="0">
              <a:buNone/>
            </a:pPr>
            <a:r>
              <a:rPr lang="en-US" dirty="0"/>
              <a:t> </a:t>
            </a:r>
          </a:p>
          <a:p>
            <a:pPr marL="0" indent="0" hangingPunct="0">
              <a:buNone/>
            </a:pPr>
            <a:r>
              <a:rPr lang="en-US" dirty="0"/>
              <a:t>In 2013, Public Act 12-57 “An Act Concerning Permanent Absentee Ballot Status for the Permanently Disabled” passed legislation and became law. Per our recent conversation, I have enclosed an “Application for Absentee Ballot” (ED-3) and a copy of Public Act 12-57. If you are interested in being placed on the Permanent Absentee Ballot list, please bring in or send a doctor’s note explaining your permanent disability with the completed application to my attention. </a:t>
            </a:r>
          </a:p>
          <a:p>
            <a:pPr marL="0" indent="0" hangingPunct="0">
              <a:buNone/>
            </a:pPr>
            <a:r>
              <a:rPr lang="en-US" dirty="0"/>
              <a:t> </a:t>
            </a:r>
          </a:p>
          <a:p>
            <a:pPr marL="0" indent="0" hangingPunct="0">
              <a:buNone/>
            </a:pPr>
            <a:r>
              <a:rPr lang="en-US" dirty="0"/>
              <a:t>The Absentee Ballots for the upcoming November 7, 2018 Election will be sent during the first week of October.</a:t>
            </a:r>
          </a:p>
          <a:p>
            <a:pPr marL="0" indent="0" hangingPunct="0">
              <a:buNone/>
            </a:pPr>
            <a:r>
              <a:rPr lang="en-US" dirty="0"/>
              <a:t> </a:t>
            </a:r>
          </a:p>
          <a:p>
            <a:pPr marL="0" indent="0" hangingPunct="0">
              <a:buNone/>
            </a:pPr>
            <a:r>
              <a:rPr lang="en-US" dirty="0"/>
              <a:t>Feel free to contact me if you have any questions.</a:t>
            </a:r>
          </a:p>
          <a:p>
            <a:pPr marL="0" indent="0" hangingPunct="0">
              <a:buNone/>
            </a:pPr>
            <a:r>
              <a:rPr lang="en-US" dirty="0"/>
              <a:t> </a:t>
            </a:r>
          </a:p>
          <a:p>
            <a:pPr marL="0" indent="0" hangingPunct="0">
              <a:buNone/>
            </a:pPr>
            <a:r>
              <a:rPr lang="en-US" dirty="0"/>
              <a:t>Sincerely,</a:t>
            </a:r>
          </a:p>
          <a:p>
            <a:pPr marL="0" indent="0" hangingPunct="0">
              <a:buNone/>
            </a:pPr>
            <a:r>
              <a:rPr lang="en-US" dirty="0"/>
              <a:t> </a:t>
            </a:r>
          </a:p>
          <a:p>
            <a:pPr marL="0" indent="0" hangingPunct="0">
              <a:buNone/>
            </a:pPr>
            <a:r>
              <a:rPr lang="en-US" dirty="0"/>
              <a:t> </a:t>
            </a:r>
          </a:p>
          <a:p>
            <a:pPr marL="0" indent="0" hangingPunct="0">
              <a:buNone/>
            </a:pPr>
            <a:r>
              <a:rPr lang="en-US" dirty="0"/>
              <a:t> </a:t>
            </a:r>
          </a:p>
          <a:p>
            <a:pPr marL="0" indent="0" hangingPunct="0">
              <a:buNone/>
            </a:pPr>
            <a:r>
              <a:rPr lang="en-US" dirty="0"/>
              <a:t>__________________________________</a:t>
            </a:r>
          </a:p>
          <a:p>
            <a:pPr marL="0" indent="0" hangingPunct="0">
              <a:buNone/>
            </a:pPr>
            <a:r>
              <a:rPr lang="en-US" dirty="0"/>
              <a:t>Patricia P. Spruance CMC</a:t>
            </a:r>
          </a:p>
          <a:p>
            <a:pPr marL="0" indent="0" hangingPunct="0">
              <a:buNone/>
            </a:pPr>
            <a:r>
              <a:rPr lang="en-US" dirty="0"/>
              <a:t>Windham Town Clerk</a:t>
            </a:r>
          </a:p>
          <a:p>
            <a:pPr marL="0" indent="0" hangingPunct="0">
              <a:buNone/>
            </a:pPr>
            <a:r>
              <a:rPr lang="en-US" dirty="0"/>
              <a:t> </a:t>
            </a:r>
          </a:p>
          <a:p>
            <a:pPr marL="0" indent="0" hangingPunct="0">
              <a:buNone/>
            </a:pPr>
            <a:r>
              <a:rPr lang="en-US" dirty="0"/>
              <a:t> </a:t>
            </a:r>
          </a:p>
          <a:p>
            <a:pPr marL="0" indent="0" hangingPunct="0">
              <a:buNone/>
            </a:pPr>
            <a:r>
              <a:rPr lang="en-US" dirty="0"/>
              <a:t> </a:t>
            </a:r>
          </a:p>
          <a:p>
            <a:pPr marL="0" indent="0" hangingPunct="0">
              <a:buNone/>
            </a:pPr>
            <a:r>
              <a:rPr lang="en-US" dirty="0"/>
              <a:t>  </a:t>
            </a:r>
          </a:p>
        </p:txBody>
      </p:sp>
    </p:spTree>
    <p:extLst>
      <p:ext uri="{BB962C8B-B14F-4D97-AF65-F5344CB8AC3E}">
        <p14:creationId xmlns:p14="http://schemas.microsoft.com/office/powerpoint/2010/main" val="39101525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Additional Absentee Ballot Information</a:t>
            </a:r>
            <a:endParaRPr lang="en-US" sz="3600" dirty="0"/>
          </a:p>
        </p:txBody>
      </p:sp>
      <p:sp>
        <p:nvSpPr>
          <p:cNvPr id="3" name="Content Placeholder 2"/>
          <p:cNvSpPr>
            <a:spLocks noGrp="1"/>
          </p:cNvSpPr>
          <p:nvPr>
            <p:ph idx="1"/>
          </p:nvPr>
        </p:nvSpPr>
        <p:spPr>
          <a:xfrm>
            <a:off x="457200" y="1295400"/>
            <a:ext cx="8229600" cy="4830763"/>
          </a:xfrm>
        </p:spPr>
        <p:txBody>
          <a:bodyPr>
            <a:normAutofit fontScale="62500" lnSpcReduction="20000"/>
          </a:bodyPr>
          <a:lstStyle/>
          <a:p>
            <a:pPr marL="0" indent="0">
              <a:buNone/>
            </a:pPr>
            <a:r>
              <a:rPr lang="en-US" dirty="0"/>
              <a:t> </a:t>
            </a:r>
          </a:p>
          <a:p>
            <a:pPr marL="0" indent="0">
              <a:buNone/>
            </a:pPr>
            <a:r>
              <a:rPr lang="en-US" dirty="0"/>
              <a:t>If a registered voter is unable to vote in person on Election Day, s/he may apply </a:t>
            </a:r>
            <a:r>
              <a:rPr lang="en-US" b="1" dirty="0"/>
              <a:t>to the Town Clerk </a:t>
            </a:r>
            <a:r>
              <a:rPr lang="en-US" dirty="0"/>
              <a:t>for an absentee ballot for any of the following reasons:</a:t>
            </a:r>
          </a:p>
          <a:p>
            <a:pPr marL="0" indent="0">
              <a:buNone/>
            </a:pPr>
            <a:r>
              <a:rPr lang="en-US" dirty="0"/>
              <a:t> </a:t>
            </a:r>
          </a:p>
          <a:p>
            <a:pPr marL="0" indent="0">
              <a:buNone/>
            </a:pPr>
            <a:r>
              <a:rPr lang="en-US" dirty="0" smtClean="0"/>
              <a:t>•</a:t>
            </a:r>
            <a:r>
              <a:rPr lang="en-US" dirty="0"/>
              <a:t>        Absence from the Town during all hours of voting.</a:t>
            </a:r>
          </a:p>
          <a:p>
            <a:pPr marL="0" indent="0">
              <a:buNone/>
            </a:pPr>
            <a:r>
              <a:rPr lang="en-US" dirty="0" smtClean="0"/>
              <a:t>•</a:t>
            </a:r>
            <a:r>
              <a:rPr lang="en-US" dirty="0"/>
              <a:t>        Illness</a:t>
            </a:r>
          </a:p>
          <a:p>
            <a:pPr marL="0" indent="0">
              <a:buNone/>
            </a:pPr>
            <a:r>
              <a:rPr lang="en-US" dirty="0" smtClean="0"/>
              <a:t>•</a:t>
            </a:r>
            <a:r>
              <a:rPr lang="en-US" dirty="0"/>
              <a:t>        Physical Disability</a:t>
            </a:r>
          </a:p>
          <a:p>
            <a:pPr marL="0" indent="0">
              <a:buNone/>
            </a:pPr>
            <a:r>
              <a:rPr lang="en-US" dirty="0" smtClean="0"/>
              <a:t>•</a:t>
            </a:r>
            <a:r>
              <a:rPr lang="en-US" dirty="0"/>
              <a:t>        Active service in the Armed Forces</a:t>
            </a:r>
          </a:p>
          <a:p>
            <a:pPr marL="0" indent="0">
              <a:buNone/>
            </a:pPr>
            <a:r>
              <a:rPr lang="en-US" dirty="0" smtClean="0"/>
              <a:t>•</a:t>
            </a:r>
            <a:r>
              <a:rPr lang="en-US" dirty="0"/>
              <a:t>        </a:t>
            </a:r>
            <a:r>
              <a:rPr lang="en-US" dirty="0">
                <a:solidFill>
                  <a:srgbClr val="FF0000"/>
                </a:solidFill>
              </a:rPr>
              <a:t>Duties as an election official at a different polling location</a:t>
            </a:r>
          </a:p>
          <a:p>
            <a:pPr marL="0" indent="0">
              <a:buNone/>
            </a:pPr>
            <a:r>
              <a:rPr lang="en-US" dirty="0" smtClean="0"/>
              <a:t>•</a:t>
            </a:r>
            <a:r>
              <a:rPr lang="en-US" dirty="0"/>
              <a:t>        Religious tenets</a:t>
            </a:r>
          </a:p>
          <a:p>
            <a:pPr marL="0" indent="0">
              <a:buNone/>
            </a:pPr>
            <a:r>
              <a:rPr lang="en-US" dirty="0"/>
              <a:t> </a:t>
            </a:r>
          </a:p>
          <a:p>
            <a:pPr marL="0" indent="0">
              <a:buNone/>
            </a:pPr>
            <a:r>
              <a:rPr lang="en-US" dirty="0"/>
              <a:t>To apply for an Absentee Ballot, return a completed Absentee Ballot Application </a:t>
            </a:r>
            <a:r>
              <a:rPr lang="en-US" b="1" dirty="0"/>
              <a:t>to the Town Clerk’s office</a:t>
            </a:r>
            <a:r>
              <a:rPr lang="en-US" dirty="0"/>
              <a:t>. The Town Clerk’s Office will then send you a ballot. The voted ballot must be received back in the office by Election Day in order for your vote to count.</a:t>
            </a:r>
          </a:p>
          <a:p>
            <a:endParaRPr lang="en-US" dirty="0"/>
          </a:p>
        </p:txBody>
      </p:sp>
    </p:spTree>
    <p:extLst>
      <p:ext uri="{BB962C8B-B14F-4D97-AF65-F5344CB8AC3E}">
        <p14:creationId xmlns:p14="http://schemas.microsoft.com/office/powerpoint/2010/main" val="23440711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“Special” Asst. Registrar appointment</a:t>
            </a:r>
            <a:endParaRPr lang="en-US" dirty="0"/>
          </a:p>
        </p:txBody>
      </p:sp>
      <p:sp>
        <p:nvSpPr>
          <p:cNvPr id="3" name="Content Placeholder 2"/>
          <p:cNvSpPr>
            <a:spLocks noGrp="1"/>
          </p:cNvSpPr>
          <p:nvPr>
            <p:ph idx="1"/>
          </p:nvPr>
        </p:nvSpPr>
        <p:spPr/>
        <p:txBody>
          <a:bodyPr>
            <a:normAutofit fontScale="32500" lnSpcReduction="20000"/>
          </a:bodyPr>
          <a:lstStyle/>
          <a:p>
            <a:pPr marL="0" indent="0">
              <a:buNone/>
            </a:pPr>
            <a:endParaRPr lang="en-US" dirty="0"/>
          </a:p>
          <a:p>
            <a:pPr marL="400050" lvl="1" indent="0" algn="ctr">
              <a:buNone/>
            </a:pPr>
            <a:r>
              <a:rPr lang="en-US" sz="3200" dirty="0"/>
              <a:t>LETTER HEAD </a:t>
            </a:r>
          </a:p>
          <a:p>
            <a:pPr marL="400050" lvl="1" indent="0" algn="ctr">
              <a:buNone/>
            </a:pPr>
            <a:r>
              <a:rPr lang="en-US" sz="3200" dirty="0"/>
              <a:t>Letter head specific </a:t>
            </a:r>
            <a:r>
              <a:rPr lang="en-US" sz="3200" dirty="0" smtClean="0"/>
              <a:t> </a:t>
            </a:r>
            <a:r>
              <a:rPr lang="en-US" sz="3200" dirty="0"/>
              <a:t>or town symbol  </a:t>
            </a:r>
          </a:p>
          <a:p>
            <a:pPr marL="400050" lvl="1" indent="0" algn="ctr">
              <a:buNone/>
            </a:pPr>
            <a:r>
              <a:rPr lang="en-US" sz="3200" dirty="0"/>
              <a:t> </a:t>
            </a:r>
          </a:p>
          <a:p>
            <a:pPr marL="400050" lvl="1" indent="0">
              <a:buNone/>
            </a:pPr>
            <a:r>
              <a:rPr lang="en-US" sz="3200" dirty="0"/>
              <a:t>Date_______________								</a:t>
            </a:r>
          </a:p>
          <a:p>
            <a:pPr marL="400050" lvl="1" indent="0">
              <a:buNone/>
            </a:pPr>
            <a:r>
              <a:rPr lang="en-US" sz="3200" dirty="0"/>
              <a:t>_____________________</a:t>
            </a:r>
          </a:p>
          <a:p>
            <a:pPr marL="400050" lvl="1" indent="0">
              <a:buNone/>
            </a:pPr>
            <a:r>
              <a:rPr lang="en-US" sz="3200" b="1" dirty="0"/>
              <a:t>Town Clerk</a:t>
            </a:r>
            <a:r>
              <a:rPr lang="en-US" sz="3200" dirty="0"/>
              <a:t>, </a:t>
            </a:r>
            <a:r>
              <a:rPr lang="en-US" sz="3200" u="sng" dirty="0"/>
              <a:t> your town</a:t>
            </a:r>
            <a:endParaRPr lang="en-US" sz="3200" dirty="0"/>
          </a:p>
          <a:p>
            <a:pPr marL="400050" lvl="1" indent="0">
              <a:buNone/>
            </a:pPr>
            <a:r>
              <a:rPr lang="en-US" sz="3200" dirty="0"/>
              <a:t>Re: </a:t>
            </a:r>
            <a:r>
              <a:rPr lang="en-US" sz="3200" dirty="0" smtClean="0"/>
              <a:t>Temporary Assistant </a:t>
            </a:r>
            <a:r>
              <a:rPr lang="en-US" sz="3200" dirty="0"/>
              <a:t>Registrar of Voters</a:t>
            </a:r>
          </a:p>
          <a:p>
            <a:pPr marL="400050" lvl="1" indent="0">
              <a:buNone/>
            </a:pPr>
            <a:r>
              <a:rPr lang="en-US" sz="3200" dirty="0"/>
              <a:t> </a:t>
            </a:r>
          </a:p>
          <a:p>
            <a:pPr marL="400050" lvl="1" indent="0">
              <a:buNone/>
            </a:pPr>
            <a:endParaRPr lang="en-US" sz="3200" dirty="0"/>
          </a:p>
          <a:p>
            <a:pPr marL="400050" lvl="1" indent="0">
              <a:buNone/>
            </a:pPr>
            <a:r>
              <a:rPr lang="en-US" sz="3200" dirty="0"/>
              <a:t>This letter is to notify you that I hereby </a:t>
            </a:r>
            <a:r>
              <a:rPr lang="en-US" sz="3200" dirty="0" smtClean="0"/>
              <a:t>appoint the following people:  </a:t>
            </a:r>
            <a:r>
              <a:rPr lang="en-US" sz="3200" dirty="0"/>
              <a:t>___________, as </a:t>
            </a:r>
            <a:r>
              <a:rPr lang="en-US" sz="3200" dirty="0" smtClean="0"/>
              <a:t> </a:t>
            </a:r>
            <a:r>
              <a:rPr lang="en-US" sz="3200" dirty="0"/>
              <a:t>Assistant Registrar of Voters, for the </a:t>
            </a:r>
            <a:r>
              <a:rPr lang="en-US" sz="3200" dirty="0" smtClean="0"/>
              <a:t>purpose</a:t>
            </a:r>
          </a:p>
          <a:p>
            <a:pPr marL="400050" lvl="1" indent="0">
              <a:buNone/>
            </a:pPr>
            <a:r>
              <a:rPr lang="en-US" sz="3200" dirty="0" smtClean="0"/>
              <a:t>of supervising absentee ballot </a:t>
            </a:r>
            <a:r>
              <a:rPr lang="en-US" sz="3200" dirty="0"/>
              <a:t>procedures. They will at all times be paired with </a:t>
            </a:r>
            <a:r>
              <a:rPr lang="en-US" sz="3200" i="1" u="sng" dirty="0"/>
              <a:t>opposite  party  </a:t>
            </a:r>
            <a:r>
              <a:rPr lang="en-US" sz="3200" i="1" u="sng" dirty="0" smtClean="0"/>
              <a:t> </a:t>
            </a:r>
            <a:r>
              <a:rPr lang="en-US" sz="3200" dirty="0" smtClean="0"/>
              <a:t>counterparts during </a:t>
            </a:r>
            <a:r>
              <a:rPr lang="en-US" sz="3200" dirty="0"/>
              <a:t>this process</a:t>
            </a:r>
            <a:r>
              <a:rPr lang="en-US" sz="3200" dirty="0" smtClean="0"/>
              <a:t>.</a:t>
            </a:r>
          </a:p>
          <a:p>
            <a:pPr marL="400050" lvl="1" indent="0">
              <a:buNone/>
            </a:pPr>
            <a:endParaRPr lang="en-US" sz="3200" dirty="0"/>
          </a:p>
          <a:p>
            <a:pPr marL="400050" lvl="1" indent="0">
              <a:buNone/>
            </a:pPr>
            <a:r>
              <a:rPr lang="en-US" sz="3200" dirty="0" smtClean="0"/>
              <a:t>This </a:t>
            </a:r>
            <a:r>
              <a:rPr lang="en-US" sz="3200" dirty="0"/>
              <a:t> </a:t>
            </a:r>
            <a:r>
              <a:rPr lang="en-US" sz="3200" dirty="0" smtClean="0"/>
              <a:t>appointment </a:t>
            </a:r>
            <a:r>
              <a:rPr lang="en-US" sz="3200" dirty="0"/>
              <a:t>will remain in effect until such time as all </a:t>
            </a:r>
            <a:r>
              <a:rPr lang="en-US" sz="3200" dirty="0" smtClean="0"/>
              <a:t>applications and ballots </a:t>
            </a:r>
            <a:r>
              <a:rPr lang="en-US" sz="3200" dirty="0"/>
              <a:t>have been </a:t>
            </a:r>
            <a:r>
              <a:rPr lang="en-US" sz="3200" dirty="0" smtClean="0"/>
              <a:t>collected </a:t>
            </a:r>
            <a:r>
              <a:rPr lang="en-US" sz="3200" dirty="0"/>
              <a:t>for the election to be held on </a:t>
            </a:r>
            <a:r>
              <a:rPr lang="en-US" sz="3200" dirty="0" smtClean="0"/>
              <a:t>____day the of _______________ </a:t>
            </a:r>
            <a:r>
              <a:rPr lang="en-US" sz="3200" dirty="0"/>
              <a:t>20</a:t>
            </a:r>
            <a:r>
              <a:rPr lang="en-US" sz="3200" dirty="0" smtClean="0"/>
              <a:t>___.</a:t>
            </a:r>
          </a:p>
          <a:p>
            <a:pPr marL="400050" lvl="1" indent="0">
              <a:buNone/>
            </a:pPr>
            <a:endParaRPr lang="en-US" sz="3200" dirty="0" smtClean="0"/>
          </a:p>
          <a:p>
            <a:pPr marL="400050" lvl="1" indent="0">
              <a:buNone/>
            </a:pPr>
            <a:r>
              <a:rPr lang="en-US" sz="3200" dirty="0" smtClean="0"/>
              <a:t>See attached schedule of when and where absentee balloting procedure will take place.</a:t>
            </a:r>
            <a:endParaRPr lang="en-US" sz="3200" dirty="0"/>
          </a:p>
          <a:p>
            <a:pPr marL="400050" lvl="1" indent="0">
              <a:buNone/>
            </a:pPr>
            <a:r>
              <a:rPr lang="en-US" sz="3200" dirty="0"/>
              <a:t/>
            </a:r>
            <a:br>
              <a:rPr lang="en-US" sz="3200" dirty="0"/>
            </a:br>
            <a:r>
              <a:rPr lang="en-US" sz="3200" dirty="0"/>
              <a:t>Respectfully submitted,</a:t>
            </a:r>
          </a:p>
          <a:p>
            <a:pPr marL="400050" lvl="1" indent="0">
              <a:buNone/>
            </a:pPr>
            <a:r>
              <a:rPr lang="en-US" sz="3200" dirty="0"/>
              <a:t> </a:t>
            </a:r>
          </a:p>
          <a:p>
            <a:pPr marL="400050" lvl="1" indent="0">
              <a:buNone/>
            </a:pPr>
            <a:endParaRPr lang="en-US" sz="3200" dirty="0" smtClean="0"/>
          </a:p>
          <a:p>
            <a:pPr marL="400050" lvl="1" indent="0">
              <a:buNone/>
            </a:pPr>
            <a:r>
              <a:rPr lang="en-US" sz="3200" dirty="0" smtClean="0"/>
              <a:t>Registrar </a:t>
            </a:r>
            <a:r>
              <a:rPr lang="en-US" sz="3200" dirty="0"/>
              <a:t>of Voters </a:t>
            </a:r>
            <a:endParaRPr lang="en-US" sz="3200" dirty="0" smtClean="0"/>
          </a:p>
          <a:p>
            <a:pPr marL="400050" lvl="1" indent="0">
              <a:buNone/>
            </a:pPr>
            <a:endParaRPr lang="en-US" sz="3200" dirty="0"/>
          </a:p>
          <a:p>
            <a:pPr marL="400050" lvl="1" indent="0">
              <a:buNone/>
            </a:pPr>
            <a:r>
              <a:rPr lang="en-US" sz="3200" dirty="0"/>
              <a:t>Your name, your </a:t>
            </a:r>
            <a:r>
              <a:rPr lang="en-US" sz="3200" dirty="0" smtClean="0"/>
              <a:t>party				</a:t>
            </a:r>
            <a:r>
              <a:rPr lang="en-US" sz="3200" dirty="0"/>
              <a:t> Your name, your party, </a:t>
            </a:r>
          </a:p>
          <a:p>
            <a:pPr marL="400050" lvl="1" indent="0">
              <a:buNone/>
            </a:pPr>
            <a:r>
              <a:rPr lang="en-US" sz="3200" dirty="0"/>
              <a:t/>
            </a:r>
            <a:br>
              <a:rPr lang="en-US" sz="3200" dirty="0"/>
            </a:br>
            <a:r>
              <a:rPr lang="en-US" sz="3200" dirty="0"/>
              <a:t> </a:t>
            </a:r>
          </a:p>
          <a:p>
            <a:endParaRPr lang="en-US" dirty="0"/>
          </a:p>
        </p:txBody>
      </p:sp>
    </p:spTree>
    <p:extLst>
      <p:ext uri="{BB962C8B-B14F-4D97-AF65-F5344CB8AC3E}">
        <p14:creationId xmlns:p14="http://schemas.microsoft.com/office/powerpoint/2010/main" val="41707310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Letters to sellers and buyers</a:t>
            </a:r>
            <a:endParaRPr lang="en-US" dirty="0"/>
          </a:p>
        </p:txBody>
      </p:sp>
      <p:sp>
        <p:nvSpPr>
          <p:cNvPr id="3" name="Subtitle 2"/>
          <p:cNvSpPr>
            <a:spLocks noGrp="1"/>
          </p:cNvSpPr>
          <p:nvPr>
            <p:ph type="subTitle" idx="1"/>
          </p:nvPr>
        </p:nvSpPr>
        <p:spPr/>
        <p:txBody>
          <a:bodyPr/>
          <a:lstStyle/>
          <a:p>
            <a:r>
              <a:rPr lang="en-US" dirty="0" smtClean="0"/>
              <a:t>Friendly canvass letters </a:t>
            </a:r>
            <a:endParaRPr lang="en-US" dirty="0"/>
          </a:p>
        </p:txBody>
      </p:sp>
    </p:spTree>
    <p:extLst>
      <p:ext uri="{BB962C8B-B14F-4D97-AF65-F5344CB8AC3E}">
        <p14:creationId xmlns:p14="http://schemas.microsoft.com/office/powerpoint/2010/main" val="21744500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Letter to Sellers</a:t>
            </a:r>
            <a:br>
              <a:rPr lang="en-US" dirty="0" smtClean="0"/>
            </a:br>
            <a:r>
              <a:rPr lang="en-US" dirty="0" smtClean="0"/>
              <a:t>WHY?</a:t>
            </a:r>
            <a:endParaRPr lang="en-US" dirty="0"/>
          </a:p>
        </p:txBody>
      </p:sp>
      <p:sp>
        <p:nvSpPr>
          <p:cNvPr id="4" name="Content Placeholder 3"/>
          <p:cNvSpPr>
            <a:spLocks noGrp="1"/>
          </p:cNvSpPr>
          <p:nvPr>
            <p:ph idx="1"/>
          </p:nvPr>
        </p:nvSpPr>
        <p:spPr/>
        <p:txBody>
          <a:bodyPr>
            <a:normAutofit fontScale="92500" lnSpcReduction="20000"/>
          </a:bodyPr>
          <a:lstStyle/>
          <a:p>
            <a:pPr marL="0" indent="0">
              <a:buNone/>
            </a:pPr>
            <a:r>
              <a:rPr lang="en-US" dirty="0" smtClean="0"/>
              <a:t>UPDATES!!!!! Accuracy of CVRS information </a:t>
            </a:r>
          </a:p>
          <a:p>
            <a:r>
              <a:rPr lang="en-US" dirty="0" smtClean="0"/>
              <a:t>These letters are sent to anyone who has moved.</a:t>
            </a:r>
          </a:p>
          <a:p>
            <a:r>
              <a:rPr lang="en-US" dirty="0" smtClean="0"/>
              <a:t>If the move is within town, a new card is sent requesting updated address info along with name and or party changes.</a:t>
            </a:r>
          </a:p>
          <a:p>
            <a:r>
              <a:rPr lang="en-US" dirty="0" smtClean="0"/>
              <a:t>If the seller has moved out of town or </a:t>
            </a:r>
            <a:r>
              <a:rPr lang="en-US" b="1" dirty="0" smtClean="0"/>
              <a:t>state </a:t>
            </a:r>
            <a:r>
              <a:rPr lang="en-US" dirty="0" smtClean="0"/>
              <a:t>they are asked to </a:t>
            </a:r>
            <a:r>
              <a:rPr lang="en-US" b="1" dirty="0" smtClean="0"/>
              <a:t>sign</a:t>
            </a:r>
            <a:r>
              <a:rPr lang="en-US" dirty="0" smtClean="0"/>
              <a:t>, date and return* the letter approving they be removal from our registry.</a:t>
            </a:r>
          </a:p>
          <a:p>
            <a:pPr marL="0" indent="0">
              <a:buNone/>
            </a:pPr>
            <a:r>
              <a:rPr lang="en-US" dirty="0" smtClean="0"/>
              <a:t>	*</a:t>
            </a:r>
            <a:r>
              <a:rPr lang="en-US" sz="2200" dirty="0" smtClean="0"/>
              <a:t>May include a self addressed stamped envelope</a:t>
            </a:r>
          </a:p>
          <a:p>
            <a:pPr marL="0" indent="0">
              <a:buNone/>
            </a:pPr>
            <a:r>
              <a:rPr lang="en-US" sz="2200" dirty="0" smtClean="0"/>
              <a:t>These are sent using information from Property transfer lists provided monthly by the T/C’s office</a:t>
            </a:r>
          </a:p>
          <a:p>
            <a:endParaRPr lang="en-US" dirty="0"/>
          </a:p>
        </p:txBody>
      </p:sp>
      <p:pic>
        <p:nvPicPr>
          <p:cNvPr id="6" name="Picture 7" descr="C:\Users\Gene\AppData\Local\Microsoft\Windows\Temporary Internet Files\Content.IE5\M3V3RSDY\11448909725_8111a65559[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0"/>
            <a:ext cx="2228654"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13045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smtClean="0"/>
              <a:t>Sellers Letter</a:t>
            </a:r>
            <a:endParaRPr lang="en-US" sz="2000" dirty="0"/>
          </a:p>
        </p:txBody>
      </p:sp>
      <p:sp>
        <p:nvSpPr>
          <p:cNvPr id="3" name="Content Placeholder 2"/>
          <p:cNvSpPr>
            <a:spLocks noGrp="1"/>
          </p:cNvSpPr>
          <p:nvPr>
            <p:ph idx="1"/>
          </p:nvPr>
        </p:nvSpPr>
        <p:spPr>
          <a:xfrm>
            <a:off x="457200" y="1066800"/>
            <a:ext cx="8229600" cy="5334000"/>
          </a:xfrm>
        </p:spPr>
        <p:txBody>
          <a:bodyPr>
            <a:normAutofit fontScale="25000" lnSpcReduction="20000"/>
          </a:bodyPr>
          <a:lstStyle/>
          <a:p>
            <a:pPr marL="400050" lvl="1" indent="0">
              <a:buNone/>
            </a:pPr>
            <a:r>
              <a:rPr lang="en-US" sz="3600" dirty="0" smtClean="0"/>
              <a:t>LETTERHEAD ROV’s Names and Contact info</a:t>
            </a:r>
            <a:endParaRPr lang="en-US" sz="3600" b="1" dirty="0"/>
          </a:p>
          <a:p>
            <a:pPr marL="400050" lvl="1" indent="0">
              <a:buNone/>
            </a:pPr>
            <a:r>
              <a:rPr lang="en-US" sz="3600" dirty="0"/>
              <a:t> </a:t>
            </a:r>
          </a:p>
          <a:p>
            <a:pPr marL="400050" lvl="1" indent="0">
              <a:buNone/>
            </a:pPr>
            <a:r>
              <a:rPr lang="en-US" sz="3600" dirty="0"/>
              <a:t> </a:t>
            </a:r>
          </a:p>
          <a:p>
            <a:pPr marL="400050" lvl="1" indent="0">
              <a:buNone/>
            </a:pPr>
            <a:r>
              <a:rPr lang="en-US" sz="3600" dirty="0"/>
              <a:t>Name 							Date</a:t>
            </a:r>
          </a:p>
          <a:p>
            <a:pPr marL="400050" lvl="1" indent="0">
              <a:buNone/>
            </a:pPr>
            <a:r>
              <a:rPr lang="en-US" sz="3600" dirty="0"/>
              <a:t>Street </a:t>
            </a:r>
            <a:r>
              <a:rPr lang="en-US" sz="3600" dirty="0" smtClean="0"/>
              <a:t>Address</a:t>
            </a:r>
          </a:p>
          <a:p>
            <a:pPr marL="400050" lvl="1" indent="0">
              <a:buNone/>
            </a:pPr>
            <a:r>
              <a:rPr lang="en-US" sz="3600" dirty="0" smtClean="0"/>
              <a:t>Town/State</a:t>
            </a:r>
            <a:r>
              <a:rPr lang="en-US" sz="3600" dirty="0"/>
              <a:t>, Zip</a:t>
            </a:r>
          </a:p>
          <a:p>
            <a:pPr marL="400050" lvl="1" indent="0">
              <a:buNone/>
            </a:pPr>
            <a:r>
              <a:rPr lang="en-US" sz="3600" dirty="0"/>
              <a:t> </a:t>
            </a:r>
          </a:p>
          <a:p>
            <a:pPr marL="400050" lvl="1" indent="0">
              <a:buNone/>
            </a:pPr>
            <a:r>
              <a:rPr lang="en-US" sz="3600" dirty="0"/>
              <a:t>Dear </a:t>
            </a:r>
            <a:r>
              <a:rPr lang="en-US" sz="3600" dirty="0" smtClean="0"/>
              <a:t>____________Resident</a:t>
            </a:r>
            <a:r>
              <a:rPr lang="en-US" sz="3600" dirty="0"/>
              <a:t>:</a:t>
            </a:r>
          </a:p>
          <a:p>
            <a:pPr marL="400050" lvl="1" indent="0">
              <a:buNone/>
            </a:pPr>
            <a:r>
              <a:rPr lang="en-US" sz="3600" dirty="0"/>
              <a:t> </a:t>
            </a:r>
          </a:p>
          <a:p>
            <a:pPr marL="400050" lvl="1" indent="0">
              <a:buNone/>
            </a:pPr>
            <a:r>
              <a:rPr lang="en-US" sz="3600" dirty="0"/>
              <a:t>Our records indicate that you are a registered voter in the town of </a:t>
            </a:r>
            <a:r>
              <a:rPr lang="en-US" sz="3600" dirty="0" smtClean="0"/>
              <a:t>____________CT  </a:t>
            </a:r>
            <a:r>
              <a:rPr lang="en-US" sz="3600" dirty="0"/>
              <a:t>and we have </a:t>
            </a:r>
            <a:r>
              <a:rPr lang="en-US" sz="3600" dirty="0" smtClean="0"/>
              <a:t>been </a:t>
            </a:r>
            <a:r>
              <a:rPr lang="en-US" sz="3600" dirty="0"/>
              <a:t>notified that you have sold a </a:t>
            </a:r>
            <a:r>
              <a:rPr lang="en-US" sz="3600" dirty="0" smtClean="0"/>
              <a:t>house in </a:t>
            </a:r>
            <a:r>
              <a:rPr lang="en-US" sz="3600" dirty="0"/>
              <a:t>town.</a:t>
            </a:r>
          </a:p>
          <a:p>
            <a:pPr marL="400050" lvl="1" indent="0">
              <a:buNone/>
            </a:pPr>
            <a:r>
              <a:rPr lang="en-US" sz="3600" dirty="0"/>
              <a:t> </a:t>
            </a:r>
          </a:p>
          <a:p>
            <a:pPr marL="400050" lvl="1" indent="0">
              <a:buNone/>
            </a:pPr>
            <a:r>
              <a:rPr lang="en-US" sz="3600" dirty="0"/>
              <a:t>If you have moved:</a:t>
            </a:r>
          </a:p>
          <a:p>
            <a:pPr marL="400050" lvl="1" indent="0">
              <a:buNone/>
            </a:pPr>
            <a:r>
              <a:rPr lang="en-US" sz="3600" dirty="0"/>
              <a:t> </a:t>
            </a:r>
          </a:p>
          <a:p>
            <a:pPr marL="400050" lvl="1" indent="0">
              <a:buNone/>
            </a:pPr>
            <a:r>
              <a:rPr lang="en-US" sz="3600" b="1" dirty="0"/>
              <a:t> Within </a:t>
            </a:r>
            <a:r>
              <a:rPr lang="en-US" sz="3600" b="1" dirty="0" smtClean="0"/>
              <a:t>Town</a:t>
            </a:r>
            <a:r>
              <a:rPr lang="en-US" sz="3600" dirty="0"/>
              <a:t>	Please complete the enclosed Voter Registration Card and return it to our office so we may update our records.</a:t>
            </a:r>
          </a:p>
          <a:p>
            <a:pPr marL="400050" lvl="1" indent="0">
              <a:buNone/>
            </a:pPr>
            <a:r>
              <a:rPr lang="en-US" sz="3600" dirty="0"/>
              <a:t> </a:t>
            </a:r>
          </a:p>
          <a:p>
            <a:pPr marL="400050" lvl="1" indent="0">
              <a:buNone/>
            </a:pPr>
            <a:r>
              <a:rPr lang="en-US" sz="3600" b="1" dirty="0"/>
              <a:t>Within Connecticut </a:t>
            </a:r>
            <a:r>
              <a:rPr lang="en-US" sz="3600" dirty="0"/>
              <a:t>  </a:t>
            </a:r>
            <a:r>
              <a:rPr lang="en-US" sz="3600" dirty="0" smtClean="0"/>
              <a:t>	 </a:t>
            </a:r>
            <a:r>
              <a:rPr lang="en-US" sz="3600" dirty="0"/>
              <a:t>Please use the Voter Registration Card </a:t>
            </a:r>
            <a:r>
              <a:rPr lang="en-US" sz="3600" dirty="0" smtClean="0"/>
              <a:t> and </a:t>
            </a:r>
            <a:r>
              <a:rPr lang="en-US" sz="3600" dirty="0"/>
              <a:t> </a:t>
            </a:r>
            <a:r>
              <a:rPr lang="en-US" sz="3600" dirty="0" smtClean="0"/>
              <a:t>register </a:t>
            </a:r>
            <a:r>
              <a:rPr lang="en-US" sz="3600" dirty="0"/>
              <a:t>in your new town.*</a:t>
            </a:r>
          </a:p>
          <a:p>
            <a:pPr marL="400050" lvl="1" indent="0">
              <a:buNone/>
            </a:pPr>
            <a:r>
              <a:rPr lang="en-US" sz="3600" dirty="0"/>
              <a:t> </a:t>
            </a:r>
          </a:p>
          <a:p>
            <a:pPr marL="400050" lvl="1" indent="0">
              <a:buNone/>
            </a:pPr>
            <a:r>
              <a:rPr lang="en-US" sz="3600" dirty="0"/>
              <a:t> </a:t>
            </a:r>
          </a:p>
          <a:p>
            <a:pPr marL="400050" lvl="1" indent="0">
              <a:buNone/>
            </a:pPr>
            <a:r>
              <a:rPr lang="en-US" sz="3600" b="1" dirty="0"/>
              <a:t> Out of State	</a:t>
            </a:r>
            <a:r>
              <a:rPr lang="en-US" sz="3600" dirty="0"/>
              <a:t>Please indicate that you no longer reside in CT </a:t>
            </a:r>
            <a:r>
              <a:rPr lang="en-US" sz="3600" b="1" dirty="0"/>
              <a:t>by signing this letter and returning it in the enclosed envelope</a:t>
            </a:r>
            <a:r>
              <a:rPr lang="en-US" sz="3600" dirty="0"/>
              <a:t>.  If there are other </a:t>
            </a:r>
            <a:r>
              <a:rPr lang="en-US" sz="3600" dirty="0" smtClean="0"/>
              <a:t>		members </a:t>
            </a:r>
            <a:r>
              <a:rPr lang="en-US" sz="3600" dirty="0"/>
              <a:t>of your household that are registered voters and have moved out of state, please have them print their names, enter their </a:t>
            </a:r>
            <a:r>
              <a:rPr lang="en-US" sz="3600" dirty="0" smtClean="0"/>
              <a:t>		dates </a:t>
            </a:r>
            <a:r>
              <a:rPr lang="en-US" sz="3600" dirty="0"/>
              <a:t>of birth and also sign this letter</a:t>
            </a:r>
            <a:r>
              <a:rPr lang="en-US" sz="3600" dirty="0" smtClean="0"/>
              <a:t>. Please use the back if necessary. </a:t>
            </a:r>
            <a:endParaRPr lang="en-US" sz="3600" dirty="0"/>
          </a:p>
          <a:p>
            <a:pPr marL="400050" lvl="1" indent="0">
              <a:buNone/>
            </a:pPr>
            <a:r>
              <a:rPr lang="en-US" sz="3600" dirty="0"/>
              <a:t> </a:t>
            </a:r>
          </a:p>
          <a:p>
            <a:pPr marL="400050" lvl="1" indent="0">
              <a:buNone/>
            </a:pPr>
            <a:r>
              <a:rPr lang="en-US" sz="3600" b="1" dirty="0" smtClean="0"/>
              <a:t>* You can find information about registering online by going to </a:t>
            </a:r>
            <a:r>
              <a:rPr lang="en-US" sz="4800" u="sng" dirty="0">
                <a:hlinkClick r:id="rId3"/>
              </a:rPr>
              <a:t>https://voterregistration.ct.gov/OLVR/welcome.do</a:t>
            </a:r>
            <a:endParaRPr lang="en-US" sz="4800" dirty="0"/>
          </a:p>
          <a:p>
            <a:pPr marL="400050" lvl="1" indent="0">
              <a:buNone/>
            </a:pPr>
            <a:r>
              <a:rPr lang="en-US" sz="3600" dirty="0"/>
              <a:t> </a:t>
            </a:r>
          </a:p>
          <a:p>
            <a:pPr marL="400050" lvl="1" indent="0">
              <a:buNone/>
            </a:pPr>
            <a:r>
              <a:rPr lang="en-US" sz="3600" dirty="0"/>
              <a:t>Thank you for </a:t>
            </a:r>
            <a:r>
              <a:rPr lang="en-US" sz="3600" dirty="0" smtClean="0"/>
              <a:t>helping to keep our records accurate</a:t>
            </a:r>
            <a:r>
              <a:rPr lang="en-US" sz="3600" dirty="0"/>
              <a:t> </a:t>
            </a:r>
          </a:p>
          <a:p>
            <a:pPr marL="400050" lvl="1" indent="0">
              <a:buNone/>
            </a:pPr>
            <a:r>
              <a:rPr lang="en-US" sz="3600" dirty="0"/>
              <a:t>				 </a:t>
            </a:r>
          </a:p>
          <a:p>
            <a:pPr marL="400050" lvl="1" indent="0">
              <a:buNone/>
            </a:pPr>
            <a:r>
              <a:rPr lang="en-US" sz="3600" b="1" dirty="0"/>
              <a:t>Printed name(s</a:t>
            </a:r>
            <a:r>
              <a:rPr lang="en-US" sz="3600" dirty="0" smtClean="0"/>
              <a:t>)____________________________________</a:t>
            </a:r>
            <a:r>
              <a:rPr lang="en-US" sz="3600" dirty="0"/>
              <a:t>	</a:t>
            </a:r>
            <a:r>
              <a:rPr lang="en-US" sz="3600" dirty="0" smtClean="0"/>
              <a:t>	Printed  name__________________________________</a:t>
            </a:r>
            <a:endParaRPr lang="en-US" sz="3600" dirty="0"/>
          </a:p>
          <a:p>
            <a:pPr marL="400050" lvl="1" indent="0">
              <a:buNone/>
            </a:pPr>
            <a:r>
              <a:rPr lang="en-US" sz="3600" dirty="0"/>
              <a:t> </a:t>
            </a:r>
          </a:p>
          <a:p>
            <a:pPr marL="400050" lvl="1" indent="0">
              <a:buNone/>
            </a:pPr>
            <a:r>
              <a:rPr lang="en-US" sz="3600" b="1" dirty="0"/>
              <a:t>Signature(s)</a:t>
            </a:r>
            <a:r>
              <a:rPr lang="en-US" sz="3600" dirty="0"/>
              <a:t>:   </a:t>
            </a:r>
            <a:r>
              <a:rPr lang="en-US" sz="3600" dirty="0" smtClean="0"/>
              <a:t>_______________________________________                	Signature  ____________________________________</a:t>
            </a:r>
            <a:endParaRPr lang="en-US" sz="3600" dirty="0"/>
          </a:p>
          <a:p>
            <a:pPr marL="400050" lvl="1" indent="0">
              <a:buNone/>
            </a:pPr>
            <a:r>
              <a:rPr lang="en-US" sz="3600" dirty="0"/>
              <a:t> </a:t>
            </a:r>
          </a:p>
          <a:p>
            <a:pPr marL="400050" lvl="1" indent="0">
              <a:buNone/>
            </a:pPr>
            <a:r>
              <a:rPr lang="en-US" sz="3600" b="1" dirty="0"/>
              <a:t>Date of Birth</a:t>
            </a:r>
            <a:r>
              <a:rPr lang="en-US" sz="3600" dirty="0"/>
              <a:t>:  </a:t>
            </a:r>
            <a:r>
              <a:rPr lang="en-US" sz="3600" dirty="0" smtClean="0"/>
              <a:t>______________________________________                 	 Date of Birth _________________________________</a:t>
            </a:r>
            <a:endParaRPr lang="en-US" sz="3600" dirty="0"/>
          </a:p>
          <a:p>
            <a:pPr marL="400050" lvl="1" indent="0">
              <a:buNone/>
            </a:pPr>
            <a:r>
              <a:rPr lang="en-US" sz="3600" dirty="0"/>
              <a:t> </a:t>
            </a:r>
          </a:p>
          <a:p>
            <a:pPr marL="400050" lvl="1" indent="0">
              <a:buNone/>
            </a:pPr>
            <a:r>
              <a:rPr lang="en-US" sz="3600" b="1" dirty="0"/>
              <a:t>Date Signed </a:t>
            </a:r>
            <a:r>
              <a:rPr lang="en-US" sz="3600" dirty="0"/>
              <a:t>:  </a:t>
            </a:r>
            <a:r>
              <a:rPr lang="en-US" sz="3600" dirty="0" smtClean="0"/>
              <a:t>______________________________________                  	 Date Signed __________________________________</a:t>
            </a:r>
            <a:r>
              <a:rPr lang="en-US" sz="3600" dirty="0"/>
              <a:t>			</a:t>
            </a:r>
          </a:p>
          <a:p>
            <a:pPr marL="0" indent="0">
              <a:buNone/>
            </a:pPr>
            <a:r>
              <a:rPr lang="en-US" sz="3600" dirty="0"/>
              <a:t> </a:t>
            </a:r>
            <a:r>
              <a:rPr lang="en-US" sz="3600" dirty="0" smtClean="0"/>
              <a:t> </a:t>
            </a:r>
            <a:r>
              <a:rPr lang="en-US" sz="3600" i="1" dirty="0" smtClean="0"/>
              <a:t>office use  only Voter ID#____________________________________	</a:t>
            </a:r>
            <a:r>
              <a:rPr lang="en-US" sz="3600" i="1" dirty="0"/>
              <a:t>	 office use  only Voter ID</a:t>
            </a:r>
            <a:r>
              <a:rPr lang="en-US" sz="3600" i="1" dirty="0" smtClean="0"/>
              <a:t>#_________________________</a:t>
            </a:r>
            <a:endParaRPr lang="en-US" sz="3600" i="1" dirty="0"/>
          </a:p>
        </p:txBody>
      </p:sp>
    </p:spTree>
    <p:extLst>
      <p:ext uri="{BB962C8B-B14F-4D97-AF65-F5344CB8AC3E}">
        <p14:creationId xmlns:p14="http://schemas.microsoft.com/office/powerpoint/2010/main" val="39589749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800" dirty="0" smtClean="0"/>
              <a:t>If information is received on someone who has Moved out </a:t>
            </a:r>
            <a:endParaRPr lang="en-US" sz="1800" dirty="0"/>
          </a:p>
        </p:txBody>
      </p:sp>
      <p:sp>
        <p:nvSpPr>
          <p:cNvPr id="3" name="Content Placeholder 2"/>
          <p:cNvSpPr>
            <a:spLocks noGrp="1"/>
          </p:cNvSpPr>
          <p:nvPr>
            <p:ph idx="1"/>
          </p:nvPr>
        </p:nvSpPr>
        <p:spPr>
          <a:xfrm>
            <a:off x="457200" y="1219200"/>
            <a:ext cx="8229600" cy="5410200"/>
          </a:xfrm>
          <a:ln>
            <a:solidFill>
              <a:schemeClr val="accent1"/>
            </a:solidFill>
          </a:ln>
        </p:spPr>
        <p:txBody>
          <a:bodyPr>
            <a:normAutofit fontScale="32500" lnSpcReduction="20000"/>
          </a:bodyPr>
          <a:lstStyle/>
          <a:p>
            <a:pPr marL="0" indent="0" algn="ctr">
              <a:buNone/>
            </a:pPr>
            <a:r>
              <a:rPr lang="en-US" sz="3400" i="1" dirty="0" smtClean="0"/>
              <a:t/>
            </a:r>
            <a:br>
              <a:rPr lang="en-US" sz="3400" i="1" dirty="0" smtClean="0"/>
            </a:br>
            <a:r>
              <a:rPr lang="en-US" sz="3400" i="1" dirty="0" smtClean="0"/>
              <a:t>LETTERHEAD ROV’s Contact Information</a:t>
            </a:r>
            <a:endParaRPr lang="en-US" sz="3400" dirty="0"/>
          </a:p>
          <a:p>
            <a:pPr marL="0" indent="0">
              <a:buNone/>
            </a:pPr>
            <a:r>
              <a:rPr lang="en-US" sz="3400" b="1" dirty="0"/>
              <a:t> </a:t>
            </a:r>
            <a:endParaRPr lang="en-US" sz="3400" dirty="0"/>
          </a:p>
          <a:p>
            <a:pPr marL="0" indent="0">
              <a:buNone/>
            </a:pPr>
            <a:r>
              <a:rPr lang="en-US" sz="3400" dirty="0"/>
              <a:t>Date</a:t>
            </a:r>
          </a:p>
          <a:p>
            <a:pPr marL="0" indent="0">
              <a:buNone/>
            </a:pPr>
            <a:r>
              <a:rPr lang="en-US" sz="3400" dirty="0"/>
              <a:t>Name</a:t>
            </a:r>
          </a:p>
          <a:p>
            <a:pPr marL="0" indent="0">
              <a:buNone/>
            </a:pPr>
            <a:r>
              <a:rPr lang="en-US" sz="3400" dirty="0"/>
              <a:t>Street Address</a:t>
            </a:r>
          </a:p>
          <a:p>
            <a:pPr marL="0" indent="0">
              <a:buNone/>
            </a:pPr>
            <a:r>
              <a:rPr lang="en-US" sz="3400" dirty="0"/>
              <a:t>Town/State/Zip</a:t>
            </a:r>
          </a:p>
          <a:p>
            <a:pPr marL="0" indent="0">
              <a:buNone/>
            </a:pPr>
            <a:r>
              <a:rPr lang="en-US" sz="3400" dirty="0"/>
              <a:t> </a:t>
            </a:r>
          </a:p>
          <a:p>
            <a:pPr marL="0" indent="0">
              <a:buNone/>
            </a:pPr>
            <a:r>
              <a:rPr lang="en-US" sz="3400" dirty="0" smtClean="0"/>
              <a:t>Dear</a:t>
            </a:r>
          </a:p>
          <a:p>
            <a:pPr marL="0" indent="0">
              <a:buNone/>
            </a:pPr>
            <a:endParaRPr lang="en-US" sz="3400" dirty="0"/>
          </a:p>
          <a:p>
            <a:pPr marL="0" indent="0">
              <a:buNone/>
            </a:pPr>
            <a:r>
              <a:rPr lang="en-US" sz="3400" dirty="0"/>
              <a:t>T</a:t>
            </a:r>
            <a:r>
              <a:rPr lang="en-US" sz="3400" dirty="0" smtClean="0"/>
              <a:t>he </a:t>
            </a:r>
            <a:r>
              <a:rPr lang="en-US" sz="3400" dirty="0"/>
              <a:t>Registrars of Voters in </a:t>
            </a:r>
            <a:r>
              <a:rPr lang="en-US" sz="3400" dirty="0" smtClean="0"/>
              <a:t>__________, </a:t>
            </a:r>
            <a:r>
              <a:rPr lang="en-US" sz="3400" dirty="0"/>
              <a:t>CT, are working to </a:t>
            </a:r>
            <a:r>
              <a:rPr lang="en-US" sz="3400" dirty="0" smtClean="0"/>
              <a:t>update and maintain an accurate voter registry file. We </a:t>
            </a:r>
            <a:r>
              <a:rPr lang="en-US" sz="3400" dirty="0"/>
              <a:t>believe you may no longer live in town. </a:t>
            </a:r>
            <a:r>
              <a:rPr lang="en-US" sz="3400" b="1" i="1" dirty="0"/>
              <a:t>A</a:t>
            </a:r>
            <a:r>
              <a:rPr lang="en-US" sz="3400" b="1" i="1" dirty="0" smtClean="0"/>
              <a:t>t this time, we </a:t>
            </a:r>
            <a:r>
              <a:rPr lang="en-US" sz="3400" b="1" i="1" dirty="0"/>
              <a:t>cannot remove your name from our list without your signature confirming that </a:t>
            </a:r>
            <a:r>
              <a:rPr lang="en-US" sz="3400" b="1" i="1" dirty="0" smtClean="0"/>
              <a:t>you are no longer </a:t>
            </a:r>
            <a:r>
              <a:rPr lang="en-US" sz="3400" b="1" i="1" dirty="0"/>
              <a:t>a resident</a:t>
            </a:r>
            <a:r>
              <a:rPr lang="en-US" sz="3400" b="1" i="1" dirty="0" smtClean="0"/>
              <a:t>.</a:t>
            </a:r>
          </a:p>
          <a:p>
            <a:pPr marL="0" indent="0">
              <a:buNone/>
            </a:pPr>
            <a:endParaRPr lang="en-US" sz="3400" dirty="0"/>
          </a:p>
          <a:p>
            <a:pPr marL="0" indent="0">
              <a:buNone/>
            </a:pPr>
            <a:r>
              <a:rPr lang="en-US" sz="3400" dirty="0" smtClean="0"/>
              <a:t>Please complete </a:t>
            </a:r>
            <a:r>
              <a:rPr lang="en-US" sz="3400" dirty="0"/>
              <a:t>the form below, sign </a:t>
            </a:r>
            <a:r>
              <a:rPr lang="en-US" sz="3400" dirty="0" smtClean="0"/>
              <a:t>it and </a:t>
            </a:r>
            <a:r>
              <a:rPr lang="en-US" sz="3400" dirty="0"/>
              <a:t>return it in the enclosed postage paid envelope</a:t>
            </a:r>
            <a:r>
              <a:rPr lang="en-US" sz="3400" dirty="0" smtClean="0"/>
              <a:t>. If there are others within your household that were also registered voters please have them sign as well. Use the back if needed. If you have any questions feel free to contact us.</a:t>
            </a:r>
          </a:p>
          <a:p>
            <a:pPr marL="0" indent="0">
              <a:buNone/>
            </a:pPr>
            <a:endParaRPr lang="en-US" sz="3400" dirty="0" smtClean="0"/>
          </a:p>
          <a:p>
            <a:pPr marL="0" indent="0">
              <a:buNone/>
            </a:pPr>
            <a:r>
              <a:rPr lang="en-US" sz="3400" dirty="0" smtClean="0"/>
              <a:t>Thank </a:t>
            </a:r>
            <a:r>
              <a:rPr lang="en-US" sz="3400" dirty="0"/>
              <a:t>you in advance for </a:t>
            </a:r>
            <a:r>
              <a:rPr lang="en-US" sz="3400" dirty="0" smtClean="0"/>
              <a:t>helping us to maintain an accurate voter registry list. </a:t>
            </a:r>
            <a:endParaRPr lang="en-US" sz="3400" dirty="0"/>
          </a:p>
          <a:p>
            <a:pPr marL="0" indent="0">
              <a:buNone/>
            </a:pPr>
            <a:r>
              <a:rPr lang="en-US" sz="3400" dirty="0" smtClean="0"/>
              <a:t>Sincerely</a:t>
            </a:r>
            <a:r>
              <a:rPr lang="en-US" sz="3400" dirty="0"/>
              <a:t>,</a:t>
            </a:r>
          </a:p>
          <a:p>
            <a:pPr marL="0" indent="0">
              <a:buNone/>
            </a:pPr>
            <a:r>
              <a:rPr lang="en-US" sz="3400" dirty="0"/>
              <a:t> </a:t>
            </a:r>
          </a:p>
          <a:p>
            <a:pPr marL="0" indent="0">
              <a:buNone/>
            </a:pPr>
            <a:r>
              <a:rPr lang="en-US" sz="3400" dirty="0" smtClean="0"/>
              <a:t>ROV’s</a:t>
            </a:r>
          </a:p>
          <a:p>
            <a:pPr marL="0" indent="0">
              <a:buNone/>
            </a:pPr>
            <a:r>
              <a:rPr lang="en-US" sz="3400" dirty="0" smtClean="0"/>
              <a:t>[  </a:t>
            </a:r>
            <a:r>
              <a:rPr lang="en-US" sz="3400" dirty="0"/>
              <a:t>] </a:t>
            </a:r>
            <a:r>
              <a:rPr lang="en-US" sz="3400" b="1" dirty="0"/>
              <a:t>I no longer live in </a:t>
            </a:r>
            <a:r>
              <a:rPr lang="en-US" sz="3400" b="1" dirty="0" smtClean="0"/>
              <a:t>_______.</a:t>
            </a:r>
            <a:r>
              <a:rPr lang="en-US" sz="3400" dirty="0" smtClean="0"/>
              <a:t> </a:t>
            </a:r>
            <a:r>
              <a:rPr lang="en-US" sz="3400" dirty="0"/>
              <a:t>Please remove my name from the Voter List.</a:t>
            </a:r>
          </a:p>
          <a:p>
            <a:pPr marL="0" indent="0">
              <a:buNone/>
            </a:pPr>
            <a:r>
              <a:rPr lang="en-US" sz="3400" dirty="0"/>
              <a:t>	I currently live at</a:t>
            </a:r>
            <a:r>
              <a:rPr lang="en-US" sz="3400" dirty="0" smtClean="0"/>
              <a:t>: ________________________________ST _ Zip</a:t>
            </a:r>
            <a:r>
              <a:rPr lang="en-US" sz="3400" dirty="0"/>
              <a:t>_______</a:t>
            </a:r>
          </a:p>
          <a:p>
            <a:pPr marL="0" indent="0">
              <a:buNone/>
            </a:pPr>
            <a:r>
              <a:rPr lang="en-US" sz="3400" dirty="0"/>
              <a:t>{  } </a:t>
            </a:r>
            <a:r>
              <a:rPr lang="en-US" sz="3400" b="1" dirty="0"/>
              <a:t>I do</a:t>
            </a:r>
            <a:r>
              <a:rPr lang="en-US" sz="3400" dirty="0"/>
              <a:t> still live in </a:t>
            </a:r>
            <a:r>
              <a:rPr lang="en-US" sz="3400" dirty="0" smtClean="0"/>
              <a:t> __________.</a:t>
            </a:r>
            <a:r>
              <a:rPr lang="en-US" sz="1100" dirty="0" smtClean="0"/>
              <a:t> </a:t>
            </a:r>
            <a:r>
              <a:rPr lang="en-US" sz="3400" dirty="0" smtClean="0"/>
              <a:t>Please </a:t>
            </a:r>
            <a:r>
              <a:rPr lang="en-US" sz="3400" dirty="0"/>
              <a:t>leave my name on the Voter List.</a:t>
            </a:r>
          </a:p>
          <a:p>
            <a:pPr marL="0" indent="0">
              <a:buNone/>
            </a:pPr>
            <a:r>
              <a:rPr lang="en-US" sz="3400" dirty="0"/>
              <a:t>	I currently live at</a:t>
            </a:r>
            <a:r>
              <a:rPr lang="en-US" sz="3400" dirty="0" smtClean="0"/>
              <a:t>:___________________________________________</a:t>
            </a:r>
          </a:p>
          <a:p>
            <a:pPr marL="0" indent="0">
              <a:buNone/>
            </a:pPr>
            <a:endParaRPr lang="en-US" sz="3400" dirty="0" smtClean="0"/>
          </a:p>
          <a:p>
            <a:pPr marL="0" indent="0">
              <a:buNone/>
            </a:pPr>
            <a:r>
              <a:rPr lang="en-US" sz="3400" dirty="0" smtClean="0"/>
              <a:t>{ } </a:t>
            </a:r>
            <a:r>
              <a:rPr lang="en-US" sz="3400" b="1" dirty="0" smtClean="0"/>
              <a:t>I am temporarily absent </a:t>
            </a:r>
            <a:r>
              <a:rPr lang="en-US" sz="3400" dirty="0" err="1" smtClean="0"/>
              <a:t>from____________but</a:t>
            </a:r>
            <a:r>
              <a:rPr lang="en-US" sz="3400" dirty="0" smtClean="0"/>
              <a:t> intend to return. My temporary address is _______________________ and I can be reached if needed at: (optional) phone ___________________email ___________________</a:t>
            </a:r>
          </a:p>
          <a:p>
            <a:pPr marL="0" indent="0">
              <a:buNone/>
            </a:pPr>
            <a:endParaRPr lang="en-US" sz="3400" dirty="0" smtClean="0"/>
          </a:p>
          <a:p>
            <a:pPr marL="0" indent="0">
              <a:buNone/>
            </a:pPr>
            <a:r>
              <a:rPr lang="en-US" sz="3400" b="1" dirty="0"/>
              <a:t>PRINTED NAME</a:t>
            </a:r>
            <a:r>
              <a:rPr lang="en-US" sz="3400" dirty="0"/>
              <a:t>   ___________________________</a:t>
            </a:r>
          </a:p>
          <a:p>
            <a:pPr marL="0" indent="0">
              <a:buNone/>
            </a:pPr>
            <a:r>
              <a:rPr lang="en-US" sz="3400" b="1" dirty="0"/>
              <a:t>Signature:</a:t>
            </a:r>
            <a:r>
              <a:rPr lang="en-US" sz="3400" dirty="0"/>
              <a:t>  _________________________________________ D.O.B._____________ Date:__________</a:t>
            </a:r>
          </a:p>
          <a:p>
            <a:pPr marL="0" indent="0">
              <a:buNone/>
            </a:pPr>
            <a:r>
              <a:rPr lang="en-US" sz="3400" i="1" dirty="0" smtClean="0"/>
              <a:t>office use only  </a:t>
            </a:r>
            <a:r>
              <a:rPr lang="en-US" sz="3400" dirty="0" smtClean="0"/>
              <a:t>VOTER ID ___________________________</a:t>
            </a:r>
          </a:p>
          <a:p>
            <a:pPr marL="0" indent="0">
              <a:buNone/>
            </a:pPr>
            <a:endParaRPr lang="en-US" sz="3400" dirty="0" smtClean="0"/>
          </a:p>
          <a:p>
            <a:pPr marL="0" indent="0">
              <a:buNone/>
            </a:pPr>
            <a:endParaRPr lang="en-US" sz="3600" dirty="0"/>
          </a:p>
          <a:p>
            <a:endParaRPr lang="en-US" sz="3600" dirty="0"/>
          </a:p>
          <a:p>
            <a:endParaRPr lang="en-US" dirty="0"/>
          </a:p>
        </p:txBody>
      </p:sp>
      <p:pic>
        <p:nvPicPr>
          <p:cNvPr id="4098" name="Picture 2" descr="C:\Users\Gene\AppData\Local\Microsoft\Windows\Temporary Internet Files\Content.IE5\4IEEB7ZW\we-moved[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76200"/>
            <a:ext cx="1524000" cy="990600"/>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Gene\AppData\Local\Microsoft\Windows\Temporary Internet Files\Content.IE5\M3V3RSDY\Moved[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1400" y="76200"/>
            <a:ext cx="1524000" cy="99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95915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Requests for removals</a:t>
            </a:r>
            <a:endParaRPr lang="en-US" dirty="0"/>
          </a:p>
        </p:txBody>
      </p:sp>
      <p:sp>
        <p:nvSpPr>
          <p:cNvPr id="3" name="Content Placeholder 2"/>
          <p:cNvSpPr>
            <a:spLocks noGrp="1"/>
          </p:cNvSpPr>
          <p:nvPr>
            <p:ph idx="1"/>
          </p:nvPr>
        </p:nvSpPr>
        <p:spPr/>
        <p:txBody>
          <a:bodyPr>
            <a:normAutofit lnSpcReduction="10000"/>
          </a:bodyPr>
          <a:lstStyle/>
          <a:p>
            <a:pPr marL="0" indent="0" algn="ctr">
              <a:buNone/>
            </a:pPr>
            <a:r>
              <a:rPr lang="en-US" sz="1800" dirty="0" smtClean="0"/>
              <a:t>LETTERHEAD</a:t>
            </a:r>
          </a:p>
          <a:p>
            <a:pPr marL="0" indent="0">
              <a:buNone/>
            </a:pPr>
            <a:r>
              <a:rPr lang="en-US" sz="1200" dirty="0" smtClean="0"/>
              <a:t>Dear</a:t>
            </a:r>
          </a:p>
          <a:p>
            <a:pPr marL="0" indent="0">
              <a:buNone/>
            </a:pPr>
            <a:r>
              <a:rPr lang="en-US" sz="1200" dirty="0" smtClean="0"/>
              <a:t>You are receiving this letter from our office because we believe the voter listed below has moved or has passed away. We would appreciate any assistance you can provide. By doing so,  you will be helping us in keeping our voter lists accurate and up-to-date. Please fill out the form below and mail it back to our office at the above address. We appreciate and thank you in advance for your cooperation.</a:t>
            </a:r>
          </a:p>
          <a:p>
            <a:pPr marL="0" indent="0">
              <a:buNone/>
            </a:pPr>
            <a:endParaRPr lang="en-US" sz="1200" dirty="0"/>
          </a:p>
          <a:p>
            <a:pPr marL="0" indent="0">
              <a:buNone/>
            </a:pPr>
            <a:r>
              <a:rPr lang="en-US" sz="1200" dirty="0" smtClean="0"/>
              <a:t>Sincerely, </a:t>
            </a:r>
          </a:p>
          <a:p>
            <a:pPr marL="0" indent="0">
              <a:buNone/>
            </a:pPr>
            <a:r>
              <a:rPr lang="en-US" sz="1200" dirty="0" smtClean="0"/>
              <a:t>ROV’s</a:t>
            </a:r>
          </a:p>
          <a:p>
            <a:pPr marL="0" indent="0">
              <a:buNone/>
            </a:pPr>
            <a:r>
              <a:rPr lang="en-US" sz="1200" dirty="0" smtClean="0"/>
              <a:t>_________________________________________________________________________________________________________</a:t>
            </a:r>
          </a:p>
          <a:p>
            <a:pPr marL="0" indent="0">
              <a:buNone/>
            </a:pPr>
            <a:r>
              <a:rPr lang="en-US" sz="1200" dirty="0" smtClean="0"/>
              <a:t>Voter name_______________________________________________________________Date of Birth_____________________</a:t>
            </a:r>
          </a:p>
          <a:p>
            <a:pPr marL="0" indent="0">
              <a:buNone/>
            </a:pPr>
            <a:r>
              <a:rPr lang="en-US" sz="1200" dirty="0" smtClean="0"/>
              <a:t>Address in our system_______________________________________________________________________________________</a:t>
            </a:r>
          </a:p>
          <a:p>
            <a:pPr marL="0" indent="0">
              <a:buNone/>
            </a:pPr>
            <a:r>
              <a:rPr lang="en-US" sz="1200" dirty="0" smtClean="0"/>
              <a:t>______Yes, the voter has moved</a:t>
            </a:r>
            <a:r>
              <a:rPr lang="en-US" sz="1200" dirty="0"/>
              <a:t>.</a:t>
            </a:r>
            <a:r>
              <a:rPr lang="en-US" sz="1200" dirty="0" smtClean="0"/>
              <a:t> Their current address is___________________________________________________________</a:t>
            </a:r>
          </a:p>
          <a:p>
            <a:pPr marL="0" indent="0">
              <a:buNone/>
            </a:pPr>
            <a:r>
              <a:rPr lang="en-US" sz="1200" dirty="0" smtClean="0"/>
              <a:t>______Yes, the voter has passed away.  Date of Death____________________ </a:t>
            </a:r>
          </a:p>
          <a:p>
            <a:pPr marL="0" indent="0">
              <a:buNone/>
            </a:pPr>
            <a:r>
              <a:rPr lang="en-US" sz="1200" dirty="0"/>
              <a:t/>
            </a:r>
            <a:br>
              <a:rPr lang="en-US" sz="1200" dirty="0"/>
            </a:br>
            <a:r>
              <a:rPr lang="en-US" sz="1200" dirty="0" smtClean="0"/>
              <a:t>Relationship to the above voter ____________________________________________________________________</a:t>
            </a:r>
          </a:p>
          <a:p>
            <a:pPr marL="0" indent="0">
              <a:buNone/>
            </a:pPr>
            <a:r>
              <a:rPr lang="en-US" sz="1200" dirty="0" smtClean="0"/>
              <a:t>Printed name _________________________________________________</a:t>
            </a:r>
          </a:p>
          <a:p>
            <a:pPr marL="0" indent="0">
              <a:buNone/>
            </a:pPr>
            <a:r>
              <a:rPr lang="en-US" sz="1200" dirty="0" smtClean="0"/>
              <a:t>Your Signature_____________________________________________________ Date____________________________</a:t>
            </a:r>
          </a:p>
          <a:p>
            <a:pPr marL="0" indent="0">
              <a:buNone/>
            </a:pPr>
            <a:endParaRPr lang="en-US" sz="1200" dirty="0"/>
          </a:p>
          <a:p>
            <a:pPr marL="0" indent="0">
              <a:buNone/>
            </a:pPr>
            <a:r>
              <a:rPr lang="en-US" sz="1200" dirty="0" smtClean="0"/>
              <a:t>We would very much appreciate a phone number should any questions arise________________________</a:t>
            </a:r>
          </a:p>
          <a:p>
            <a:pPr marL="0" indent="0">
              <a:buNone/>
            </a:pPr>
            <a:endParaRPr lang="en-US" sz="1200" dirty="0" smtClean="0"/>
          </a:p>
          <a:p>
            <a:pPr marL="0" indent="0">
              <a:buNone/>
            </a:pPr>
            <a:r>
              <a:rPr lang="en-US" sz="1200" dirty="0" smtClean="0"/>
              <a:t>For Internal Use: Voter ID#______________________ _Date rec’d _________________________ ROV initials___________</a:t>
            </a:r>
          </a:p>
          <a:p>
            <a:pPr marL="0" indent="0">
              <a:buNone/>
            </a:pPr>
            <a:endParaRPr lang="en-US" sz="1200" dirty="0" smtClean="0"/>
          </a:p>
          <a:p>
            <a:pPr marL="0" indent="0">
              <a:buNone/>
            </a:pPr>
            <a:endParaRPr lang="en-US" sz="1200" dirty="0"/>
          </a:p>
          <a:p>
            <a:pPr marL="0" indent="0">
              <a:buNone/>
            </a:pPr>
            <a:endParaRPr lang="en-US" sz="1200" dirty="0"/>
          </a:p>
        </p:txBody>
      </p:sp>
    </p:spTree>
    <p:extLst>
      <p:ext uri="{BB962C8B-B14F-4D97-AF65-F5344CB8AC3E}">
        <p14:creationId xmlns:p14="http://schemas.microsoft.com/office/powerpoint/2010/main" val="12124344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Letters to Buyers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These are sent to anyone who hasn’t yet changed using DMV(those not appearing on Tumbleweed)</a:t>
            </a:r>
          </a:p>
          <a:p>
            <a:r>
              <a:rPr lang="en-US" dirty="0" smtClean="0"/>
              <a:t>Just a general welcome to town,  to register or change existing CVRS info</a:t>
            </a:r>
          </a:p>
          <a:p>
            <a:r>
              <a:rPr lang="en-US" dirty="0" smtClean="0"/>
              <a:t>Enclose a new voter registration card with a request for return </a:t>
            </a:r>
          </a:p>
          <a:p>
            <a:r>
              <a:rPr lang="en-US" dirty="0" smtClean="0"/>
              <a:t>Includes info regarding registering online with links to town website and/or state online registration</a:t>
            </a:r>
          </a:p>
          <a:p>
            <a:r>
              <a:rPr lang="en-US" b="1" dirty="0" smtClean="0"/>
              <a:t>If</a:t>
            </a:r>
            <a:r>
              <a:rPr lang="en-US" dirty="0" smtClean="0"/>
              <a:t> a Welcome pamphlet is available in your town include it for </a:t>
            </a:r>
            <a:r>
              <a:rPr lang="en-US" b="1" dirty="0" smtClean="0"/>
              <a:t>new</a:t>
            </a:r>
            <a:r>
              <a:rPr lang="en-US" dirty="0" smtClean="0"/>
              <a:t> residents</a:t>
            </a:r>
          </a:p>
          <a:p>
            <a:pPr marL="0" indent="0">
              <a:buNone/>
            </a:pPr>
            <a:r>
              <a:rPr lang="en-US" sz="2100" dirty="0" smtClean="0"/>
              <a:t>These </a:t>
            </a:r>
            <a:r>
              <a:rPr lang="en-US" sz="2100" dirty="0"/>
              <a:t>are sent using information from Property transfer lists provided monthly by the </a:t>
            </a:r>
            <a:r>
              <a:rPr lang="en-US" sz="2100" dirty="0" smtClean="0"/>
              <a:t>Town Clerk’s </a:t>
            </a:r>
            <a:r>
              <a:rPr lang="en-US" sz="2100" dirty="0"/>
              <a:t>office</a:t>
            </a:r>
          </a:p>
          <a:p>
            <a:pPr marL="0" indent="0">
              <a:buNone/>
            </a:pPr>
            <a:endParaRPr lang="en-US" dirty="0"/>
          </a:p>
        </p:txBody>
      </p:sp>
      <p:pic>
        <p:nvPicPr>
          <p:cNvPr id="2050" name="Picture 2" descr="C:\Users\Gene\AppData\Local\Microsoft\Windows\Temporary Internet Files\Content.IE5\4IEEB7ZW\welcome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152400"/>
            <a:ext cx="4343400" cy="144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00067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Contents</a:t>
            </a:r>
            <a:endParaRPr lang="en-US" dirty="0"/>
          </a:p>
        </p:txBody>
      </p:sp>
      <p:sp>
        <p:nvSpPr>
          <p:cNvPr id="3" name="Content Placeholder 2"/>
          <p:cNvSpPr>
            <a:spLocks noGrp="1"/>
          </p:cNvSpPr>
          <p:nvPr>
            <p:ph idx="1"/>
          </p:nvPr>
        </p:nvSpPr>
        <p:spPr>
          <a:xfrm>
            <a:off x="457200" y="1219200"/>
            <a:ext cx="8229600" cy="4906963"/>
          </a:xfrm>
        </p:spPr>
        <p:txBody>
          <a:bodyPr>
            <a:normAutofit fontScale="25000" lnSpcReduction="20000"/>
          </a:bodyPr>
          <a:lstStyle/>
          <a:p>
            <a:r>
              <a:rPr lang="en-US" sz="5600" dirty="0" smtClean="0"/>
              <a:t>Party Chairperson</a:t>
            </a:r>
          </a:p>
          <a:p>
            <a:pPr lvl="1"/>
            <a:r>
              <a:rPr lang="en-US" sz="4200" dirty="0" smtClean="0"/>
              <a:t>Public notice(s)</a:t>
            </a:r>
          </a:p>
          <a:p>
            <a:pPr lvl="1"/>
            <a:r>
              <a:rPr lang="en-US" sz="4200" dirty="0" smtClean="0"/>
              <a:t>Lottery Notice</a:t>
            </a:r>
          </a:p>
          <a:p>
            <a:r>
              <a:rPr lang="en-US" sz="5600" dirty="0" smtClean="0"/>
              <a:t>Town Clerks Notifications</a:t>
            </a:r>
          </a:p>
          <a:p>
            <a:pPr lvl="1"/>
            <a:r>
              <a:rPr lang="en-US" sz="4000" dirty="0" smtClean="0"/>
              <a:t>Public notice (s)</a:t>
            </a:r>
          </a:p>
          <a:p>
            <a:pPr lvl="1"/>
            <a:r>
              <a:rPr lang="en-US" sz="4000" dirty="0" smtClean="0"/>
              <a:t>Appointments  - Permanent Absentee Verification</a:t>
            </a:r>
          </a:p>
          <a:p>
            <a:pPr lvl="4"/>
            <a:r>
              <a:rPr lang="en-US" sz="4000" dirty="0" smtClean="0"/>
              <a:t>Follow-up</a:t>
            </a:r>
          </a:p>
          <a:p>
            <a:pPr lvl="4"/>
            <a:r>
              <a:rPr lang="en-US" sz="4000" dirty="0" smtClean="0"/>
              <a:t>AB Information #1 &amp;#2</a:t>
            </a:r>
          </a:p>
          <a:p>
            <a:r>
              <a:rPr lang="en-US" sz="5600" dirty="0" smtClean="0"/>
              <a:t>Letters to Sellers &amp; buyers ~ Friendly canvass</a:t>
            </a:r>
            <a:endParaRPr lang="en-US" sz="4000" dirty="0" smtClean="0"/>
          </a:p>
          <a:p>
            <a:r>
              <a:rPr lang="en-US" sz="5600" dirty="0"/>
              <a:t>Welcome letters &amp; </a:t>
            </a:r>
            <a:r>
              <a:rPr lang="en-US" sz="5600" dirty="0" smtClean="0"/>
              <a:t>pamphlet</a:t>
            </a:r>
          </a:p>
          <a:p>
            <a:r>
              <a:rPr lang="en-US" sz="5600" dirty="0" smtClean="0"/>
              <a:t>Other Considerate Communications</a:t>
            </a:r>
          </a:p>
          <a:p>
            <a:pPr lvl="1"/>
            <a:r>
              <a:rPr lang="en-US" sz="5200" dirty="0" smtClean="0"/>
              <a:t>Missed deadlines</a:t>
            </a:r>
            <a:endParaRPr lang="en-US" sz="5200" dirty="0"/>
          </a:p>
          <a:p>
            <a:pPr lvl="1"/>
            <a:r>
              <a:rPr lang="en-US" sz="5200" dirty="0" smtClean="0"/>
              <a:t>Petition </a:t>
            </a:r>
            <a:r>
              <a:rPr lang="en-US" sz="5200" dirty="0"/>
              <a:t>signers</a:t>
            </a:r>
          </a:p>
          <a:p>
            <a:pPr lvl="1"/>
            <a:r>
              <a:rPr lang="en-US" sz="5200" dirty="0" smtClean="0"/>
              <a:t>Inventory </a:t>
            </a:r>
            <a:r>
              <a:rPr lang="en-US" sz="5200" dirty="0"/>
              <a:t>for Poll set-up/Breakdown</a:t>
            </a:r>
          </a:p>
          <a:p>
            <a:pPr lvl="1"/>
            <a:r>
              <a:rPr lang="en-US" sz="5200" dirty="0" smtClean="0"/>
              <a:t>Potential </a:t>
            </a:r>
            <a:r>
              <a:rPr lang="en-US" sz="5200" dirty="0"/>
              <a:t>Poll </a:t>
            </a:r>
            <a:r>
              <a:rPr lang="en-US" sz="5200" dirty="0" smtClean="0"/>
              <a:t>Workers</a:t>
            </a:r>
          </a:p>
          <a:p>
            <a:pPr lvl="1"/>
            <a:r>
              <a:rPr lang="en-US" sz="5200" dirty="0" smtClean="0"/>
              <a:t>Rejections and recruitment</a:t>
            </a:r>
          </a:p>
          <a:p>
            <a:pPr lvl="1"/>
            <a:r>
              <a:rPr lang="en-US" sz="5200" dirty="0" smtClean="0"/>
              <a:t>Incomplete online follow-ups</a:t>
            </a:r>
          </a:p>
          <a:p>
            <a:pPr lvl="1"/>
            <a:r>
              <a:rPr lang="en-US" sz="5200" dirty="0" smtClean="0"/>
              <a:t>Duplicates: </a:t>
            </a:r>
            <a:endParaRPr lang="en-US" sz="4000" dirty="0" smtClean="0"/>
          </a:p>
          <a:p>
            <a:pPr lvl="1"/>
            <a:r>
              <a:rPr lang="en-US" sz="5200" dirty="0" smtClean="0"/>
              <a:t>ROV Requests for removals</a:t>
            </a:r>
          </a:p>
          <a:p>
            <a:pPr lvl="1"/>
            <a:r>
              <a:rPr lang="en-US" sz="5200" dirty="0" smtClean="0"/>
              <a:t>Voters Requests for removals</a:t>
            </a:r>
          </a:p>
          <a:p>
            <a:r>
              <a:rPr lang="en-US" sz="5600" dirty="0"/>
              <a:t>Supervised Balloting  Notices</a:t>
            </a:r>
          </a:p>
          <a:p>
            <a:pPr marL="0" indent="0">
              <a:buNone/>
            </a:pPr>
            <a:r>
              <a:rPr lang="en-US" sz="1400" dirty="0"/>
              <a:t>	</a:t>
            </a:r>
            <a:r>
              <a:rPr lang="en-US" sz="4000" dirty="0"/>
              <a:t>Special AR appointment</a:t>
            </a:r>
          </a:p>
          <a:p>
            <a:endParaRPr lang="en-US" sz="5600" dirty="0" smtClean="0"/>
          </a:p>
          <a:p>
            <a:pPr marL="0" indent="0">
              <a:buNone/>
            </a:pPr>
            <a:endParaRPr lang="en-US" dirty="0" smtClean="0"/>
          </a:p>
          <a:p>
            <a:pPr marL="0" indent="0">
              <a:buNone/>
            </a:pPr>
            <a:endParaRPr lang="en-US" dirty="0"/>
          </a:p>
        </p:txBody>
      </p:sp>
      <p:pic>
        <p:nvPicPr>
          <p:cNvPr id="2050" name="Picture 2" descr="C:\Users\Gene\AppData\Local\Microsoft\Windows\Temporary Internet Files\Content.IE5\LY3EBNM9\5845666490_80ced5b665_z[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34200" y="1066800"/>
            <a:ext cx="1380634" cy="144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66797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New Buyers &amp;/or In Town Moves</a:t>
            </a:r>
            <a:endParaRPr lang="en-US" sz="3600" dirty="0"/>
          </a:p>
        </p:txBody>
      </p:sp>
      <p:sp>
        <p:nvSpPr>
          <p:cNvPr id="3" name="Content Placeholder 2"/>
          <p:cNvSpPr>
            <a:spLocks noGrp="1"/>
          </p:cNvSpPr>
          <p:nvPr>
            <p:ph idx="1"/>
          </p:nvPr>
        </p:nvSpPr>
        <p:spPr>
          <a:xfrm>
            <a:off x="457200" y="1219200"/>
            <a:ext cx="8229600" cy="4906963"/>
          </a:xfrm>
        </p:spPr>
        <p:txBody>
          <a:bodyPr>
            <a:normAutofit fontScale="32500" lnSpcReduction="20000"/>
          </a:bodyPr>
          <a:lstStyle/>
          <a:p>
            <a:pPr marL="457200" lvl="1" indent="0" algn="ctr">
              <a:buNone/>
            </a:pPr>
            <a:r>
              <a:rPr lang="en-US" dirty="0" smtClean="0"/>
              <a:t>LETTERHEAD</a:t>
            </a:r>
            <a:br>
              <a:rPr lang="en-US" dirty="0" smtClean="0"/>
            </a:br>
            <a:r>
              <a:rPr lang="en-US" dirty="0" smtClean="0"/>
              <a:t>ROV’s names &amp; Contact info	</a:t>
            </a:r>
          </a:p>
          <a:p>
            <a:pPr marL="457200" lvl="1" indent="0">
              <a:buNone/>
            </a:pPr>
            <a:r>
              <a:rPr lang="en-US" sz="3200" dirty="0" smtClean="0"/>
              <a:t>								</a:t>
            </a:r>
          </a:p>
          <a:p>
            <a:pPr marL="457200" lvl="1" indent="0">
              <a:buNone/>
            </a:pPr>
            <a:r>
              <a:rPr lang="en-US" sz="3200" dirty="0" smtClean="0"/>
              <a:t>Name</a:t>
            </a:r>
          </a:p>
          <a:p>
            <a:pPr marL="457200" lvl="1" indent="0">
              <a:buNone/>
            </a:pPr>
            <a:r>
              <a:rPr lang="en-US" sz="3200" dirty="0" smtClean="0"/>
              <a:t>Address</a:t>
            </a:r>
          </a:p>
          <a:p>
            <a:pPr marL="457200" lvl="1" indent="0">
              <a:buNone/>
            </a:pPr>
            <a:r>
              <a:rPr lang="en-US" sz="3200" dirty="0" smtClean="0"/>
              <a:t>Town Zip</a:t>
            </a:r>
            <a:r>
              <a:rPr lang="en-US" dirty="0" smtClean="0"/>
              <a:t/>
            </a:r>
            <a:br>
              <a:rPr lang="en-US" dirty="0" smtClean="0"/>
            </a:br>
            <a:r>
              <a:rPr lang="en-US" dirty="0" smtClean="0"/>
              <a:t/>
            </a:r>
            <a:br>
              <a:rPr lang="en-US" dirty="0" smtClean="0"/>
            </a:br>
            <a:endParaRPr lang="en-US" dirty="0" smtClean="0"/>
          </a:p>
          <a:p>
            <a:pPr marL="457200" lvl="1" indent="0">
              <a:buNone/>
            </a:pPr>
            <a:r>
              <a:rPr lang="en-US" sz="3400" dirty="0" smtClean="0"/>
              <a:t> </a:t>
            </a:r>
          </a:p>
          <a:p>
            <a:pPr marL="457200" lvl="1" indent="0">
              <a:buNone/>
            </a:pPr>
            <a:r>
              <a:rPr lang="en-US" sz="3400" dirty="0" smtClean="0"/>
              <a:t>Welcome to _________,  </a:t>
            </a:r>
          </a:p>
          <a:p>
            <a:pPr marL="457200" lvl="1" indent="0">
              <a:buNone/>
            </a:pPr>
            <a:r>
              <a:rPr lang="en-US" sz="3400" dirty="0" smtClean="0"/>
              <a:t> </a:t>
            </a:r>
          </a:p>
          <a:p>
            <a:pPr marL="457200" lvl="1" indent="0">
              <a:buNone/>
            </a:pPr>
            <a:r>
              <a:rPr lang="en-US" sz="3400" dirty="0" smtClean="0"/>
              <a:t>We have been notified by the Town Clerk, that a warranty deed has been recorded into the  Towns records.</a:t>
            </a:r>
          </a:p>
          <a:p>
            <a:pPr marL="457200" lvl="1" indent="0">
              <a:buNone/>
            </a:pPr>
            <a:r>
              <a:rPr lang="en-US" sz="3400" dirty="0" smtClean="0"/>
              <a:t> </a:t>
            </a:r>
          </a:p>
          <a:p>
            <a:pPr marL="457200" lvl="1" indent="0">
              <a:buNone/>
            </a:pPr>
            <a:r>
              <a:rPr lang="en-US" sz="3400" dirty="0" smtClean="0"/>
              <a:t>This may mean that you are new to _________ </a:t>
            </a:r>
            <a:r>
              <a:rPr lang="en-US" sz="3400" b="1" dirty="0" smtClean="0"/>
              <a:t>or</a:t>
            </a:r>
            <a:r>
              <a:rPr lang="en-US" sz="3400" dirty="0" smtClean="0"/>
              <a:t> have changed your address within the Town.  In either event we want to give you an opportunity to either register to vote or to update your voter registration information.</a:t>
            </a:r>
          </a:p>
          <a:p>
            <a:pPr marL="457200" lvl="1" indent="0">
              <a:buNone/>
            </a:pPr>
            <a:r>
              <a:rPr lang="en-US" sz="3400" dirty="0" smtClean="0"/>
              <a:t> </a:t>
            </a:r>
          </a:p>
          <a:p>
            <a:pPr marL="0" indent="0">
              <a:buNone/>
            </a:pPr>
            <a:r>
              <a:rPr lang="en-US" sz="3400" dirty="0" smtClean="0"/>
              <a:t>               We are enclosing a mail-in voter registration card for your use. If you are eligible to register to vote, please fill out the enclosed card </a:t>
            </a:r>
          </a:p>
          <a:p>
            <a:pPr marL="0" indent="0">
              <a:buNone/>
            </a:pPr>
            <a:r>
              <a:rPr lang="en-US" sz="3400" dirty="0" smtClean="0"/>
              <a:t>               completely and return it to our office at the above address. </a:t>
            </a:r>
          </a:p>
          <a:p>
            <a:pPr marL="0" indent="0">
              <a:buNone/>
            </a:pPr>
            <a:r>
              <a:rPr lang="en-US" sz="3400" dirty="0" smtClean="0"/>
              <a:t>               </a:t>
            </a:r>
            <a:r>
              <a:rPr lang="en-US" sz="3400" dirty="0"/>
              <a:t>Y</a:t>
            </a:r>
            <a:r>
              <a:rPr lang="en-US" sz="3400" dirty="0" smtClean="0"/>
              <a:t>ou may also register to vote online by visiting </a:t>
            </a:r>
            <a:r>
              <a:rPr lang="en-US" sz="3400" u="sng" dirty="0">
                <a:hlinkClick r:id="rId3"/>
              </a:rPr>
              <a:t>https://voterregistration.ct.gov/OLVR/welcome.do</a:t>
            </a:r>
            <a:r>
              <a:rPr lang="en-US" sz="3400" dirty="0" smtClean="0"/>
              <a:t> and following the prompts. </a:t>
            </a:r>
          </a:p>
          <a:p>
            <a:pPr marL="0" indent="0">
              <a:buNone/>
            </a:pPr>
            <a:r>
              <a:rPr lang="en-US" sz="3400" dirty="0" smtClean="0"/>
              <a:t>	1. input your valid CT driver’s license number and completely fill out the form OR</a:t>
            </a:r>
          </a:p>
          <a:p>
            <a:pPr marL="0" indent="0">
              <a:buNone/>
            </a:pPr>
            <a:r>
              <a:rPr lang="en-US" sz="3400" dirty="0" smtClean="0"/>
              <a:t>	2. without a driver’s license -Completely fill in the information online, print it out, sign the application and mail  or deliver it to </a:t>
            </a:r>
          </a:p>
          <a:p>
            <a:pPr marL="0" indent="0">
              <a:buNone/>
            </a:pPr>
            <a:r>
              <a:rPr lang="en-US" sz="3400" dirty="0"/>
              <a:t>	</a:t>
            </a:r>
            <a:r>
              <a:rPr lang="en-US" sz="3400" dirty="0" smtClean="0"/>
              <a:t>      our office </a:t>
            </a:r>
            <a:r>
              <a:rPr lang="en-US" sz="3400" dirty="0"/>
              <a:t>.</a:t>
            </a:r>
            <a:endParaRPr lang="en-US" sz="3400" dirty="0" smtClean="0"/>
          </a:p>
          <a:p>
            <a:pPr marL="0" indent="0">
              <a:buNone/>
            </a:pPr>
            <a:r>
              <a:rPr lang="en-US" sz="3400" dirty="0" smtClean="0"/>
              <a:t>	</a:t>
            </a:r>
          </a:p>
          <a:p>
            <a:pPr marL="457200" lvl="1" indent="0">
              <a:buNone/>
            </a:pPr>
            <a:r>
              <a:rPr lang="en-US" sz="3400" dirty="0" smtClean="0"/>
              <a:t> </a:t>
            </a:r>
          </a:p>
          <a:p>
            <a:pPr marL="457200" lvl="1" indent="0">
              <a:buNone/>
            </a:pPr>
            <a:r>
              <a:rPr lang="en-US" sz="3400" dirty="0" smtClean="0"/>
              <a:t>If we can be of any assistance please contact us. </a:t>
            </a:r>
          </a:p>
          <a:p>
            <a:pPr marL="457200" lvl="1" indent="0">
              <a:buNone/>
            </a:pPr>
            <a:endParaRPr lang="en-US" sz="3400" dirty="0" smtClean="0"/>
          </a:p>
          <a:p>
            <a:pPr marL="457200" lvl="1" indent="0">
              <a:buNone/>
            </a:pPr>
            <a:r>
              <a:rPr lang="en-US" sz="3400" dirty="0" smtClean="0"/>
              <a:t>Sincerely,</a:t>
            </a:r>
          </a:p>
          <a:p>
            <a:pPr marL="457200" lvl="1" indent="0">
              <a:buNone/>
            </a:pPr>
            <a:r>
              <a:rPr lang="en-US" sz="3400" dirty="0" smtClean="0"/>
              <a:t/>
            </a:r>
            <a:br>
              <a:rPr lang="en-US" sz="3400" dirty="0" smtClean="0"/>
            </a:br>
            <a:endParaRPr lang="en-US" sz="3400" dirty="0" smtClean="0"/>
          </a:p>
          <a:p>
            <a:pPr marL="457200" lvl="1" indent="0">
              <a:buNone/>
            </a:pPr>
            <a:r>
              <a:rPr lang="en-US" sz="3400" dirty="0" smtClean="0"/>
              <a:t>Registrars of Voters</a:t>
            </a:r>
          </a:p>
          <a:p>
            <a:endParaRPr lang="en-US" dirty="0"/>
          </a:p>
        </p:txBody>
      </p:sp>
    </p:spTree>
    <p:extLst>
      <p:ext uri="{BB962C8B-B14F-4D97-AF65-F5344CB8AC3E}">
        <p14:creationId xmlns:p14="http://schemas.microsoft.com/office/powerpoint/2010/main" val="1587590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New Buyers sample#2</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sz="1000" dirty="0" smtClean="0"/>
              <a:t>Letterhead</a:t>
            </a:r>
          </a:p>
          <a:p>
            <a:pPr marL="0" indent="0">
              <a:buNone/>
            </a:pPr>
            <a:r>
              <a:rPr lang="en-US" sz="1000" dirty="0" smtClean="0"/>
              <a:t>ROV’s Contact info</a:t>
            </a:r>
          </a:p>
          <a:p>
            <a:pPr marL="0" indent="0">
              <a:buNone/>
            </a:pPr>
            <a:endParaRPr lang="en-US" sz="1000" dirty="0"/>
          </a:p>
          <a:p>
            <a:pPr marL="0" indent="0">
              <a:buNone/>
            </a:pPr>
            <a:r>
              <a:rPr lang="en-US" sz="1000" dirty="0" smtClean="0"/>
              <a:t>Name</a:t>
            </a:r>
          </a:p>
          <a:p>
            <a:pPr marL="0" indent="0">
              <a:buNone/>
            </a:pPr>
            <a:r>
              <a:rPr lang="en-US" sz="1000" dirty="0" smtClean="0"/>
              <a:t>Address</a:t>
            </a:r>
          </a:p>
          <a:p>
            <a:pPr marL="0" indent="0">
              <a:buNone/>
            </a:pPr>
            <a:endParaRPr lang="en-US" sz="1000" dirty="0" smtClean="0"/>
          </a:p>
          <a:p>
            <a:pPr marL="0" indent="0">
              <a:buNone/>
            </a:pPr>
            <a:r>
              <a:rPr lang="en-US" sz="1000" dirty="0" smtClean="0"/>
              <a:t>WELCOME TO _</a:t>
            </a:r>
            <a:r>
              <a:rPr lang="en-US" sz="1000" u="sng" dirty="0" smtClean="0"/>
              <a:t>your town inserted here__</a:t>
            </a:r>
          </a:p>
          <a:p>
            <a:pPr marL="0" indent="0">
              <a:buNone/>
            </a:pPr>
            <a:endParaRPr lang="en-US" sz="1000" dirty="0"/>
          </a:p>
          <a:p>
            <a:pPr marL="0" indent="0">
              <a:buNone/>
            </a:pPr>
            <a:r>
              <a:rPr lang="en-US" sz="1000" dirty="0" smtClean="0"/>
              <a:t>The Town of ______________ Assessor's  Office has informed us that you are the new owners of the property at  ________________________________. </a:t>
            </a:r>
          </a:p>
          <a:p>
            <a:pPr marL="0" indent="0">
              <a:buNone/>
            </a:pPr>
            <a:r>
              <a:rPr lang="en-US" sz="1000" dirty="0" smtClean="0"/>
              <a:t>In order to help you with some of the things you do when you move into town, we are enclosing  __ self addressed Voter registration cards. Please fill them out as a new voter to town, sign, date and return them to the Registrars of Voters. If you have been a voter in another town or state, please provide that information in box  10 on the card so that we can notify them. </a:t>
            </a:r>
          </a:p>
          <a:p>
            <a:pPr marL="0" indent="0">
              <a:buNone/>
            </a:pPr>
            <a:endParaRPr lang="en-US" sz="1000" dirty="0"/>
          </a:p>
          <a:p>
            <a:pPr marL="0" indent="0">
              <a:buNone/>
            </a:pPr>
            <a:r>
              <a:rPr lang="en-US" sz="1000" dirty="0" smtClean="0"/>
              <a:t>You </a:t>
            </a:r>
            <a:r>
              <a:rPr lang="en-US" sz="1000" dirty="0"/>
              <a:t>may also register to vote online by visiting </a:t>
            </a:r>
            <a:r>
              <a:rPr lang="en-US" sz="1000" u="sng" dirty="0">
                <a:hlinkClick r:id="rId3"/>
              </a:rPr>
              <a:t>https://voterregistration.ct.gov/OLVR/welcome.do </a:t>
            </a:r>
            <a:r>
              <a:rPr lang="en-US" sz="1000" u="sng" dirty="0" smtClean="0"/>
              <a:t> </a:t>
            </a:r>
            <a:r>
              <a:rPr lang="en-US" sz="1000" dirty="0" smtClean="0"/>
              <a:t>and </a:t>
            </a:r>
            <a:r>
              <a:rPr lang="en-US" sz="1000" dirty="0"/>
              <a:t>following the prompts. </a:t>
            </a:r>
          </a:p>
          <a:p>
            <a:pPr marL="0" indent="0">
              <a:buNone/>
            </a:pPr>
            <a:r>
              <a:rPr lang="en-US" sz="1000" dirty="0"/>
              <a:t>	1. input your valid CT driver’s license number and completely fill out the form </a:t>
            </a:r>
            <a:r>
              <a:rPr lang="en-US" sz="1000" b="1" dirty="0"/>
              <a:t>OR</a:t>
            </a:r>
          </a:p>
          <a:p>
            <a:pPr marL="0" indent="0">
              <a:buNone/>
            </a:pPr>
            <a:r>
              <a:rPr lang="en-US" sz="1000" dirty="0"/>
              <a:t>	</a:t>
            </a:r>
            <a:r>
              <a:rPr lang="en-US" sz="1000" dirty="0" smtClean="0"/>
              <a:t>2. without a driver’s license ~completely  fill out the on line form,  </a:t>
            </a:r>
            <a:r>
              <a:rPr lang="en-US" sz="1000" dirty="0"/>
              <a:t>sign the application and mail </a:t>
            </a:r>
            <a:r>
              <a:rPr lang="en-US" sz="1000" dirty="0" smtClean="0"/>
              <a:t> or deliver it </a:t>
            </a:r>
            <a:r>
              <a:rPr lang="en-US" sz="1000" dirty="0"/>
              <a:t>to our office </a:t>
            </a:r>
            <a:endParaRPr lang="en-US" sz="1000" dirty="0" smtClean="0"/>
          </a:p>
          <a:p>
            <a:pPr marL="0" indent="0">
              <a:buNone/>
            </a:pPr>
            <a:endParaRPr lang="en-US" sz="1000" dirty="0"/>
          </a:p>
          <a:p>
            <a:pPr marL="0" indent="0">
              <a:buNone/>
            </a:pPr>
            <a:r>
              <a:rPr lang="en-US" sz="1000" dirty="0" smtClean="0"/>
              <a:t>Other Information you may  find helpful:</a:t>
            </a:r>
          </a:p>
          <a:p>
            <a:pPr marL="0" indent="0">
              <a:buNone/>
            </a:pPr>
            <a:r>
              <a:rPr lang="en-US" sz="1600" dirty="0" smtClean="0"/>
              <a:t>	</a:t>
            </a:r>
            <a:r>
              <a:rPr lang="en-US" sz="1200" dirty="0" smtClean="0"/>
              <a:t>1. The towns website is________________________</a:t>
            </a:r>
          </a:p>
          <a:p>
            <a:pPr marL="0" indent="0">
              <a:buNone/>
            </a:pPr>
            <a:r>
              <a:rPr lang="en-US" sz="1200" dirty="0"/>
              <a:t>	</a:t>
            </a:r>
            <a:r>
              <a:rPr lang="en-US" sz="1200" dirty="0" smtClean="0"/>
              <a:t>2. ____________has a cable channel, _____, where you can see Town Council Meetings and which lists events and 	other information.</a:t>
            </a:r>
          </a:p>
          <a:p>
            <a:pPr marL="0" indent="0">
              <a:buNone/>
            </a:pPr>
            <a:r>
              <a:rPr lang="en-US" sz="1200" dirty="0"/>
              <a:t>	</a:t>
            </a:r>
            <a:r>
              <a:rPr lang="en-US" sz="1200" dirty="0" smtClean="0"/>
              <a:t>3. ___________has a monthly e-blast  entitled “______________” that you can subscribe to through our website.</a:t>
            </a:r>
          </a:p>
          <a:p>
            <a:pPr marL="0" indent="0">
              <a:buNone/>
            </a:pPr>
            <a:r>
              <a:rPr lang="en-US" sz="1200" dirty="0"/>
              <a:t>	</a:t>
            </a:r>
            <a:r>
              <a:rPr lang="en-US" sz="1200" dirty="0" smtClean="0"/>
              <a:t>4. If after you’re settled in, you would like to become active on a </a:t>
            </a:r>
            <a:r>
              <a:rPr lang="en-US" sz="1200" dirty="0"/>
              <a:t>B</a:t>
            </a:r>
            <a:r>
              <a:rPr lang="en-US" sz="1200" dirty="0" smtClean="0"/>
              <a:t>oard or Commission, registered voters can access  	a list on the Town’s website under “Government” and apply on line or at the Town Clerk’s Office.</a:t>
            </a:r>
          </a:p>
          <a:p>
            <a:pPr marL="0" indent="0">
              <a:buNone/>
            </a:pPr>
            <a:r>
              <a:rPr lang="en-US" sz="1200" dirty="0"/>
              <a:t>	</a:t>
            </a:r>
            <a:r>
              <a:rPr lang="en-US" sz="1200" dirty="0" smtClean="0"/>
              <a:t>5. Each spring, fall and winter, a newsletter is sent to all households and is full of information on many subjects and 	has news from all town departments.</a:t>
            </a:r>
          </a:p>
          <a:p>
            <a:pPr marL="0" indent="0">
              <a:buNone/>
            </a:pPr>
            <a:r>
              <a:rPr lang="en-US" sz="1200" dirty="0"/>
              <a:t>	</a:t>
            </a:r>
            <a:r>
              <a:rPr lang="en-US" sz="1200" dirty="0" smtClean="0"/>
              <a:t>6. The Town Clerk’s office has a map of _____________ that is available to you at no charge.</a:t>
            </a:r>
          </a:p>
          <a:p>
            <a:pPr marL="0" indent="0">
              <a:buNone/>
            </a:pPr>
            <a:endParaRPr lang="en-US" sz="1200" dirty="0"/>
          </a:p>
          <a:p>
            <a:pPr marL="0" indent="0">
              <a:buNone/>
            </a:pPr>
            <a:r>
              <a:rPr lang="en-US" sz="1200" dirty="0" smtClean="0"/>
              <a:t>Again, Welcome to ________________</a:t>
            </a:r>
          </a:p>
          <a:p>
            <a:pPr marL="0" indent="0">
              <a:buNone/>
            </a:pPr>
            <a:r>
              <a:rPr lang="en-US" sz="1200" dirty="0" smtClean="0"/>
              <a:t>ROV’s </a:t>
            </a:r>
            <a:endParaRPr lang="en-US" sz="1200" dirty="0"/>
          </a:p>
          <a:p>
            <a:pPr marL="0" indent="0">
              <a:buNone/>
            </a:pPr>
            <a:endParaRPr lang="en-US" sz="1200" dirty="0"/>
          </a:p>
        </p:txBody>
      </p:sp>
    </p:spTree>
    <p:extLst>
      <p:ext uri="{BB962C8B-B14F-4D97-AF65-F5344CB8AC3E}">
        <p14:creationId xmlns:p14="http://schemas.microsoft.com/office/powerpoint/2010/main" val="16255236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Pamphlet</a:t>
            </a:r>
            <a:endParaRPr lang="en-US" dirty="0"/>
          </a:p>
        </p:txBody>
      </p:sp>
      <p:sp>
        <p:nvSpPr>
          <p:cNvPr id="3" name="Content Placeholder 2"/>
          <p:cNvSpPr>
            <a:spLocks noGrp="1"/>
          </p:cNvSpPr>
          <p:nvPr>
            <p:ph idx="1"/>
          </p:nvPr>
        </p:nvSpPr>
        <p:spPr>
          <a:xfrm>
            <a:off x="457200" y="1676400"/>
            <a:ext cx="8229600" cy="4190999"/>
          </a:xfrm>
          <a:ln>
            <a:solidFill>
              <a:schemeClr val="accent1"/>
            </a:solidFill>
          </a:ln>
        </p:spPr>
        <p:txBody>
          <a:bodyPr>
            <a:normAutofit fontScale="40000" lnSpcReduction="20000"/>
          </a:bodyPr>
          <a:lstStyle/>
          <a:p>
            <a:pPr marL="0" indent="0">
              <a:buNone/>
            </a:pPr>
            <a:r>
              <a:rPr lang="en-US" sz="4200" dirty="0" smtClean="0"/>
              <a:t>This can be as inclusive as you feel necessary and hand out as you see fit (town wide celebrations etc.)but at the very least should contain;</a:t>
            </a:r>
          </a:p>
          <a:p>
            <a:pPr marL="514350" indent="-514350">
              <a:buFont typeface="+mj-lt"/>
              <a:buAutoNum type="arabicPeriod"/>
            </a:pPr>
            <a:r>
              <a:rPr lang="en-US" sz="4200" dirty="0" smtClean="0"/>
              <a:t>Contact info: name(s) of ROVs, phone, email, physical address</a:t>
            </a:r>
          </a:p>
          <a:p>
            <a:pPr marL="514350" indent="-514350">
              <a:buFont typeface="+mj-lt"/>
              <a:buAutoNum type="arabicPeriod"/>
            </a:pPr>
            <a:r>
              <a:rPr lang="en-US" sz="4200" dirty="0"/>
              <a:t>Office Hours </a:t>
            </a:r>
            <a:r>
              <a:rPr lang="en-US" sz="4200" dirty="0" smtClean="0"/>
              <a:t>~ who to contact when office is closed</a:t>
            </a:r>
          </a:p>
          <a:p>
            <a:pPr marL="514350" indent="-514350">
              <a:buFont typeface="+mj-lt"/>
              <a:buAutoNum type="arabicPeriod"/>
            </a:pPr>
            <a:r>
              <a:rPr lang="en-US" sz="4200" dirty="0"/>
              <a:t>Polling place location(s) especially if you use a different location for referenda </a:t>
            </a:r>
            <a:r>
              <a:rPr lang="en-US" sz="4200" dirty="0" smtClean="0"/>
              <a:t>votes</a:t>
            </a:r>
          </a:p>
          <a:p>
            <a:pPr marL="514350" indent="-514350">
              <a:buFont typeface="+mj-lt"/>
              <a:buAutoNum type="arabicPeriod"/>
            </a:pPr>
            <a:r>
              <a:rPr lang="en-US" sz="4200" dirty="0" smtClean="0">
                <a:hlinkClick r:id="rId3"/>
              </a:rPr>
              <a:t>http://voterregistrion.ct.gov</a:t>
            </a:r>
            <a:endParaRPr lang="en-US" sz="4200" dirty="0" smtClean="0"/>
          </a:p>
          <a:p>
            <a:pPr marL="514350" indent="-514350">
              <a:buFont typeface="+mj-lt"/>
              <a:buAutoNum type="arabicPeriod"/>
            </a:pPr>
            <a:r>
              <a:rPr lang="en-US" sz="4200" dirty="0" err="1" smtClean="0"/>
              <a:t>Voterlookup</a:t>
            </a:r>
            <a:r>
              <a:rPr lang="en-US" sz="4200" dirty="0" smtClean="0"/>
              <a:t> </a:t>
            </a:r>
            <a:r>
              <a:rPr lang="en-US" sz="4200" dirty="0" smtClean="0">
                <a:hlinkClick r:id="rId4"/>
              </a:rPr>
              <a:t>http://portaldir.ct.gov</a:t>
            </a:r>
            <a:r>
              <a:rPr lang="en-US" sz="4200" dirty="0" smtClean="0"/>
              <a:t> </a:t>
            </a:r>
          </a:p>
          <a:p>
            <a:pPr marL="514350" indent="-514350">
              <a:buFont typeface="+mj-lt"/>
              <a:buAutoNum type="arabicPeriod"/>
            </a:pPr>
            <a:endParaRPr lang="en-US" sz="4200" dirty="0" smtClean="0"/>
          </a:p>
          <a:p>
            <a:pPr marL="514350" indent="-514350">
              <a:buFont typeface="+mj-lt"/>
              <a:buAutoNum type="arabicPeriod"/>
            </a:pPr>
            <a:r>
              <a:rPr lang="en-US" sz="4200" dirty="0" smtClean="0"/>
              <a:t>Optional ~ other town services with contact information i.e. Human services, Library, </a:t>
            </a:r>
            <a:r>
              <a:rPr lang="en-US" sz="4200" dirty="0" err="1" smtClean="0"/>
              <a:t>etc</a:t>
            </a:r>
            <a:endParaRPr lang="en-US" sz="4200" dirty="0" smtClean="0"/>
          </a:p>
          <a:p>
            <a:pPr marL="514350" indent="-514350">
              <a:buFont typeface="+mj-lt"/>
              <a:buAutoNum type="arabicPeriod"/>
            </a:pPr>
            <a:endParaRPr lang="en-US" sz="4200" dirty="0"/>
          </a:p>
          <a:p>
            <a:pPr marL="514350" indent="-514350">
              <a:buFont typeface="+mj-lt"/>
              <a:buAutoNum type="arabicPeriod"/>
            </a:pPr>
            <a:r>
              <a:rPr lang="en-US" sz="4200" dirty="0" smtClean="0"/>
              <a:t>Town of Willington provided the following example</a:t>
            </a:r>
          </a:p>
          <a:p>
            <a:pPr marL="514350" indent="-514350">
              <a:buFont typeface="+mj-lt"/>
              <a:buAutoNum type="arabicPeriod"/>
            </a:pPr>
            <a:endParaRPr lang="en-US" dirty="0"/>
          </a:p>
          <a:p>
            <a:pPr marL="514350" indent="-514350">
              <a:buFont typeface="+mj-lt"/>
              <a:buAutoNum type="arabicPeriod"/>
            </a:pPr>
            <a:endParaRPr lang="en-US" dirty="0" smtClean="0"/>
          </a:p>
          <a:p>
            <a:pPr marL="514350" indent="-514350">
              <a:buFont typeface="+mj-lt"/>
              <a:buAutoNum type="arabicPeriod"/>
            </a:pPr>
            <a:endParaRPr lang="en-US" dirty="0" smtClean="0"/>
          </a:p>
          <a:p>
            <a:pPr marL="514350" indent="-514350">
              <a:buFont typeface="+mj-lt"/>
              <a:buAutoNum type="arabicPeriod"/>
            </a:pPr>
            <a:endParaRPr lang="en-US" dirty="0" smtClean="0"/>
          </a:p>
          <a:p>
            <a:pPr marL="0" indent="0">
              <a:buNone/>
            </a:pPr>
            <a:r>
              <a:rPr lang="en-US" dirty="0" smtClean="0"/>
              <a:t> </a:t>
            </a:r>
            <a:endParaRPr lang="en-US" dirty="0"/>
          </a:p>
        </p:txBody>
      </p:sp>
      <p:pic>
        <p:nvPicPr>
          <p:cNvPr id="6146" name="Picture 2" descr="C:\Users\Gene\AppData\Local\Microsoft\Windows\Temporary Internet Files\Content.IE5\LE1JHX2P\welcome[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304800"/>
            <a:ext cx="2755900" cy="96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2223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126" y="130341"/>
            <a:ext cx="8991600" cy="6629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219208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1" y="142073"/>
            <a:ext cx="8690142" cy="648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578634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considerate communications</a:t>
            </a:r>
            <a:endParaRPr lang="en-US" dirty="0"/>
          </a:p>
        </p:txBody>
      </p:sp>
      <p:sp>
        <p:nvSpPr>
          <p:cNvPr id="3" name="Content Placeholder 2"/>
          <p:cNvSpPr>
            <a:spLocks noGrp="1"/>
          </p:cNvSpPr>
          <p:nvPr>
            <p:ph idx="1"/>
          </p:nvPr>
        </p:nvSpPr>
        <p:spPr/>
        <p:txBody>
          <a:bodyPr>
            <a:normAutofit lnSpcReduction="10000"/>
          </a:bodyPr>
          <a:lstStyle/>
          <a:p>
            <a:r>
              <a:rPr lang="en-US" dirty="0" smtClean="0"/>
              <a:t>Missed deadlines</a:t>
            </a:r>
          </a:p>
          <a:p>
            <a:r>
              <a:rPr lang="en-US" dirty="0" smtClean="0"/>
              <a:t>Petition signers</a:t>
            </a:r>
          </a:p>
          <a:p>
            <a:r>
              <a:rPr lang="en-US" dirty="0" smtClean="0"/>
              <a:t>Poll set-up inventory lists</a:t>
            </a:r>
          </a:p>
          <a:p>
            <a:r>
              <a:rPr lang="en-US" dirty="0" smtClean="0"/>
              <a:t>Potential &amp; ACTUAL poll workers</a:t>
            </a:r>
          </a:p>
          <a:p>
            <a:r>
              <a:rPr lang="en-US" dirty="0" smtClean="0"/>
              <a:t>Incompletes</a:t>
            </a:r>
          </a:p>
          <a:p>
            <a:r>
              <a:rPr lang="en-US" dirty="0" smtClean="0"/>
              <a:t>Duplicates</a:t>
            </a:r>
          </a:p>
          <a:p>
            <a:r>
              <a:rPr lang="en-US" dirty="0" smtClean="0"/>
              <a:t>Removals</a:t>
            </a:r>
          </a:p>
          <a:p>
            <a:r>
              <a:rPr lang="en-US" dirty="0" smtClean="0"/>
              <a:t>Supervised Balloting Communique </a:t>
            </a:r>
          </a:p>
          <a:p>
            <a:endParaRPr lang="en-US" dirty="0" smtClean="0"/>
          </a:p>
          <a:p>
            <a:endParaRPr lang="en-US" dirty="0" smtClean="0"/>
          </a:p>
          <a:p>
            <a:endParaRPr lang="en-US" dirty="0"/>
          </a:p>
        </p:txBody>
      </p:sp>
    </p:spTree>
    <p:extLst>
      <p:ext uri="{BB962C8B-B14F-4D97-AF65-F5344CB8AC3E}">
        <p14:creationId xmlns:p14="http://schemas.microsoft.com/office/powerpoint/2010/main" val="21383822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914400"/>
          </a:xfrm>
        </p:spPr>
        <p:txBody>
          <a:bodyPr>
            <a:normAutofit fontScale="90000"/>
          </a:bodyPr>
          <a:lstStyle/>
          <a:p>
            <a:r>
              <a:rPr lang="en-US" sz="2200" dirty="0" smtClean="0"/>
              <a:t/>
            </a:r>
            <a:br>
              <a:rPr lang="en-US" sz="2200" dirty="0" smtClean="0"/>
            </a:br>
            <a:r>
              <a:rPr lang="en-US" sz="2200" dirty="0" smtClean="0"/>
              <a:t/>
            </a:r>
            <a:br>
              <a:rPr lang="en-US" sz="2200" dirty="0" smtClean="0"/>
            </a:br>
            <a:r>
              <a:rPr lang="en-US" sz="2200" dirty="0" smtClean="0"/>
              <a:t>Missed deadline for party change</a:t>
            </a:r>
            <a:br>
              <a:rPr lang="en-US" sz="2200" dirty="0" smtClean="0"/>
            </a:br>
            <a:r>
              <a:rPr lang="en-US" sz="2200" dirty="0" smtClean="0"/>
              <a:t>Highlight  </a:t>
            </a:r>
            <a:r>
              <a:rPr lang="en-US" sz="2200" dirty="0"/>
              <a:t>PRIVILEGE </a:t>
            </a:r>
            <a:r>
              <a:rPr lang="en-US" sz="2200" dirty="0" smtClean="0"/>
              <a:t>date on change letter </a:t>
            </a:r>
            <a:r>
              <a:rPr lang="en-US" sz="2200" dirty="0"/>
              <a:t>and include the following Notice </a:t>
            </a:r>
            <a:r>
              <a:rPr lang="en-US" sz="2200" dirty="0" smtClean="0"/>
              <a:t>~</a:t>
            </a:r>
            <a:r>
              <a:rPr lang="en-US" sz="1800" dirty="0" smtClean="0"/>
              <a:t/>
            </a:r>
            <a:br>
              <a:rPr lang="en-US" sz="1800" dirty="0" smtClean="0"/>
            </a:br>
            <a:r>
              <a:rPr lang="en-US" sz="1800" dirty="0" smtClean="0"/>
              <a:t> </a:t>
            </a:r>
            <a:r>
              <a:rPr lang="en-US" sz="3200" dirty="0"/>
              <a:t/>
            </a:r>
            <a:br>
              <a:rPr lang="en-US" sz="3200" dirty="0"/>
            </a:br>
            <a:endParaRPr lang="en-US" sz="3200" dirty="0"/>
          </a:p>
        </p:txBody>
      </p:sp>
      <p:sp>
        <p:nvSpPr>
          <p:cNvPr id="3" name="Content Placeholder 2"/>
          <p:cNvSpPr>
            <a:spLocks noGrp="1"/>
          </p:cNvSpPr>
          <p:nvPr>
            <p:ph idx="1"/>
          </p:nvPr>
        </p:nvSpPr>
        <p:spPr>
          <a:xfrm>
            <a:off x="457200" y="2057400"/>
            <a:ext cx="8229600" cy="2133600"/>
          </a:xfrm>
          <a:solidFill>
            <a:srgbClr val="FFC000"/>
          </a:solidFill>
          <a:ln>
            <a:solidFill>
              <a:srgbClr val="92D050"/>
            </a:solidFill>
          </a:ln>
        </p:spPr>
        <p:txBody>
          <a:bodyPr>
            <a:normAutofit fontScale="85000" lnSpcReduction="10000"/>
          </a:bodyPr>
          <a:lstStyle/>
          <a:p>
            <a:pPr marL="0" indent="0">
              <a:buNone/>
            </a:pPr>
            <a:r>
              <a:rPr lang="en-US" dirty="0" smtClean="0"/>
              <a:t>Because there is a 3 month waiting period to attain </a:t>
            </a:r>
            <a:r>
              <a:rPr lang="en-US" b="1" dirty="0" smtClean="0"/>
              <a:t>new</a:t>
            </a:r>
            <a:r>
              <a:rPr lang="en-US" dirty="0" smtClean="0"/>
              <a:t> party privileges. You will be unable to vote in the up coming primary on ________ in either your past or now present party. The next election in which you are eligible to vote is highlighted on the enclosed letter.</a:t>
            </a:r>
          </a:p>
          <a:p>
            <a:pPr marL="0" indent="0" algn="ctr">
              <a:buNone/>
            </a:pPr>
            <a:endParaRPr lang="en-US" dirty="0"/>
          </a:p>
          <a:p>
            <a:pPr marL="0" indent="0" algn="ctr">
              <a:buNone/>
            </a:pPr>
            <a:endParaRPr lang="en-US" dirty="0" smtClean="0"/>
          </a:p>
          <a:p>
            <a:pPr marL="0" indent="0" algn="ctr">
              <a:buNone/>
            </a:pPr>
            <a:endParaRPr lang="en-US" dirty="0"/>
          </a:p>
        </p:txBody>
      </p:sp>
      <p:pic>
        <p:nvPicPr>
          <p:cNvPr id="1029" name="Picture 5" descr="C:\Users\Gene\AppData\Local\Microsoft\Windows\Temporary Internet Files\Content.IE5\LY3EBNM9\bipartisan-love-donkey-and-elephant[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4495800"/>
            <a:ext cx="6350000" cy="2070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28227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Petition Signers sample #1</a:t>
            </a:r>
            <a:endParaRPr lang="en-US" sz="2800" dirty="0"/>
          </a:p>
        </p:txBody>
      </p:sp>
      <p:sp>
        <p:nvSpPr>
          <p:cNvPr id="3" name="Content Placeholder 2"/>
          <p:cNvSpPr>
            <a:spLocks noGrp="1"/>
          </p:cNvSpPr>
          <p:nvPr>
            <p:ph idx="1"/>
          </p:nvPr>
        </p:nvSpPr>
        <p:spPr/>
        <p:txBody>
          <a:bodyPr>
            <a:normAutofit fontScale="32500" lnSpcReduction="20000"/>
          </a:bodyPr>
          <a:lstStyle/>
          <a:p>
            <a:pPr marL="0" indent="0" algn="ctr">
              <a:buNone/>
            </a:pPr>
            <a:r>
              <a:rPr lang="en-US" dirty="0" smtClean="0"/>
              <a:t>LETTERHEAD</a:t>
            </a:r>
            <a:endParaRPr lang="en-US" dirty="0"/>
          </a:p>
          <a:p>
            <a:pPr marL="0" indent="0">
              <a:buNone/>
            </a:pPr>
            <a:r>
              <a:rPr lang="en-US" dirty="0" smtClean="0"/>
              <a:t>Date</a:t>
            </a:r>
            <a:endParaRPr lang="en-US" dirty="0"/>
          </a:p>
          <a:p>
            <a:pPr marL="0" indent="0">
              <a:buNone/>
            </a:pPr>
            <a:r>
              <a:rPr lang="en-US" dirty="0" smtClean="0"/>
              <a:t>Name </a:t>
            </a:r>
          </a:p>
          <a:p>
            <a:pPr marL="0" indent="0">
              <a:buNone/>
            </a:pPr>
            <a:r>
              <a:rPr lang="en-US" dirty="0" smtClean="0"/>
              <a:t>Address</a:t>
            </a:r>
          </a:p>
          <a:p>
            <a:pPr marL="0" indent="0">
              <a:buNone/>
            </a:pPr>
            <a:r>
              <a:rPr lang="en-US" dirty="0" smtClean="0"/>
              <a:t>TOWN, CT </a:t>
            </a:r>
            <a:r>
              <a:rPr lang="en-US" dirty="0" err="1" smtClean="0"/>
              <a:t>xxxxxx</a:t>
            </a:r>
            <a:endParaRPr lang="en-US" dirty="0"/>
          </a:p>
          <a:p>
            <a:pPr marL="0" indent="0">
              <a:buNone/>
            </a:pPr>
            <a:r>
              <a:rPr lang="en-US" dirty="0"/>
              <a:t> </a:t>
            </a:r>
          </a:p>
          <a:p>
            <a:pPr marL="0" indent="0">
              <a:buNone/>
            </a:pPr>
            <a:r>
              <a:rPr lang="en-US" dirty="0"/>
              <a:t> </a:t>
            </a:r>
          </a:p>
          <a:p>
            <a:pPr marL="0" indent="0">
              <a:buNone/>
            </a:pPr>
            <a:r>
              <a:rPr lang="en-US" dirty="0"/>
              <a:t>Dear </a:t>
            </a:r>
          </a:p>
          <a:p>
            <a:pPr marL="0" indent="0">
              <a:buNone/>
            </a:pPr>
            <a:r>
              <a:rPr lang="en-US" dirty="0"/>
              <a:t> </a:t>
            </a:r>
          </a:p>
          <a:p>
            <a:pPr marL="0" indent="0">
              <a:buNone/>
            </a:pPr>
            <a:r>
              <a:rPr lang="en-US" dirty="0"/>
              <a:t>I</a:t>
            </a:r>
            <a:r>
              <a:rPr lang="en-US" dirty="0" smtClean="0"/>
              <a:t>t </a:t>
            </a:r>
            <a:r>
              <a:rPr lang="en-US" dirty="0"/>
              <a:t>came to our attention that you </a:t>
            </a:r>
            <a:r>
              <a:rPr lang="en-US" dirty="0" smtClean="0"/>
              <a:t>signed a petition </a:t>
            </a:r>
            <a:r>
              <a:rPr lang="en-US" dirty="0"/>
              <a:t>for _________________________________________ so </a:t>
            </a:r>
            <a:r>
              <a:rPr lang="en-US" dirty="0" smtClean="0"/>
              <a:t>that his/her </a:t>
            </a:r>
            <a:r>
              <a:rPr lang="en-US" dirty="0"/>
              <a:t>_______________</a:t>
            </a:r>
            <a:r>
              <a:rPr lang="en-US" dirty="0" smtClean="0"/>
              <a:t>name could </a:t>
            </a:r>
            <a:r>
              <a:rPr lang="en-US" dirty="0"/>
              <a:t>appear on the November ballot for the position of _________________________________________________________________________________________________. </a:t>
            </a:r>
          </a:p>
          <a:p>
            <a:pPr marL="0" indent="0">
              <a:buNone/>
            </a:pPr>
            <a:r>
              <a:rPr lang="en-US" dirty="0"/>
              <a:t>We noticed that the information you provided on the petition does not match</a:t>
            </a:r>
            <a:r>
              <a:rPr lang="en-US" b="1" dirty="0"/>
              <a:t> </a:t>
            </a:r>
            <a:r>
              <a:rPr lang="en-US" b="1" i="1" dirty="0"/>
              <a:t>all</a:t>
            </a:r>
            <a:r>
              <a:rPr lang="en-US" b="1" dirty="0"/>
              <a:t> </a:t>
            </a:r>
            <a:r>
              <a:rPr lang="en-US" dirty="0"/>
              <a:t>the information we have on file for you. </a:t>
            </a:r>
            <a:r>
              <a:rPr lang="en-US" dirty="0" smtClean="0"/>
              <a:t>Would you please </a:t>
            </a:r>
            <a:r>
              <a:rPr lang="en-US" dirty="0"/>
              <a:t>fill out the enclosed registration card and return it to our office </a:t>
            </a:r>
            <a:r>
              <a:rPr lang="en-US" dirty="0" smtClean="0"/>
              <a:t>at </a:t>
            </a:r>
            <a:r>
              <a:rPr lang="en-US" dirty="0"/>
              <a:t>your earliest convenience. I</a:t>
            </a:r>
            <a:r>
              <a:rPr lang="en-US" dirty="0" smtClean="0"/>
              <a:t>t </a:t>
            </a:r>
            <a:r>
              <a:rPr lang="en-US" dirty="0"/>
              <a:t>will save </a:t>
            </a:r>
            <a:r>
              <a:rPr lang="en-US" dirty="0" smtClean="0"/>
              <a:t>you a </a:t>
            </a:r>
            <a:r>
              <a:rPr lang="en-US" dirty="0"/>
              <a:t>lot of time, confusion and/or frustration at the polls on Election Day. </a:t>
            </a:r>
          </a:p>
          <a:p>
            <a:pPr marL="0" indent="0">
              <a:buNone/>
            </a:pPr>
            <a:r>
              <a:rPr lang="en-US" dirty="0"/>
              <a:t> </a:t>
            </a:r>
          </a:p>
          <a:p>
            <a:pPr marL="0" indent="0">
              <a:buNone/>
            </a:pPr>
            <a:r>
              <a:rPr lang="en-US" dirty="0" smtClean="0"/>
              <a:t>You </a:t>
            </a:r>
            <a:r>
              <a:rPr lang="en-US" dirty="0"/>
              <a:t>may also </a:t>
            </a:r>
            <a:r>
              <a:rPr lang="en-US" dirty="0" smtClean="0"/>
              <a:t> make changes to your registration  online </a:t>
            </a:r>
            <a:r>
              <a:rPr lang="en-US" dirty="0"/>
              <a:t>by visiting  </a:t>
            </a:r>
            <a:r>
              <a:rPr lang="en-US" dirty="0">
                <a:hlinkClick r:id="rId3"/>
              </a:rPr>
              <a:t>voterregistration.ct.gov</a:t>
            </a:r>
            <a:r>
              <a:rPr lang="en-US" dirty="0"/>
              <a:t> and following the prompts. </a:t>
            </a:r>
          </a:p>
          <a:p>
            <a:pPr marL="0" indent="0">
              <a:buNone/>
            </a:pPr>
            <a:r>
              <a:rPr lang="en-US" dirty="0"/>
              <a:t>	1. input your valid CT driver’s license number and completely fill out the form OR</a:t>
            </a:r>
          </a:p>
          <a:p>
            <a:pPr marL="0" indent="0">
              <a:buNone/>
            </a:pPr>
            <a:r>
              <a:rPr lang="en-US" dirty="0"/>
              <a:t>	</a:t>
            </a:r>
            <a:r>
              <a:rPr lang="en-US" dirty="0" smtClean="0"/>
              <a:t>2 Completely fill out the online form. Print it out, sign </a:t>
            </a:r>
            <a:r>
              <a:rPr lang="en-US" dirty="0"/>
              <a:t>the application and mail </a:t>
            </a:r>
            <a:r>
              <a:rPr lang="en-US" dirty="0" smtClean="0"/>
              <a:t> or deliver it </a:t>
            </a:r>
            <a:r>
              <a:rPr lang="en-US" dirty="0"/>
              <a:t>to our office </a:t>
            </a:r>
          </a:p>
          <a:p>
            <a:pPr marL="0" indent="0">
              <a:buNone/>
            </a:pPr>
            <a:endParaRPr lang="en-US" dirty="0"/>
          </a:p>
          <a:p>
            <a:pPr marL="0" indent="0">
              <a:buNone/>
            </a:pPr>
            <a:r>
              <a:rPr lang="en-US" dirty="0"/>
              <a:t> </a:t>
            </a:r>
          </a:p>
          <a:p>
            <a:pPr marL="0" indent="0">
              <a:buNone/>
            </a:pPr>
            <a:r>
              <a:rPr lang="en-US" dirty="0"/>
              <a:t>If you have any questions please feel free to contact us </a:t>
            </a:r>
            <a:r>
              <a:rPr lang="en-US" dirty="0" smtClean="0"/>
              <a:t>__________________.</a:t>
            </a:r>
            <a:endParaRPr lang="en-US" dirty="0"/>
          </a:p>
          <a:p>
            <a:pPr marL="0" indent="0">
              <a:buNone/>
            </a:pPr>
            <a:r>
              <a:rPr lang="en-US" dirty="0"/>
              <a:t> </a:t>
            </a:r>
          </a:p>
          <a:p>
            <a:pPr marL="0" indent="0">
              <a:buNone/>
            </a:pPr>
            <a:r>
              <a:rPr lang="en-US" dirty="0"/>
              <a:t>We thank you for your time and consideration in </a:t>
            </a:r>
            <a:r>
              <a:rPr lang="en-US" dirty="0" smtClean="0"/>
              <a:t>helping us to maintain  an accurate registry .</a:t>
            </a:r>
            <a:endParaRPr lang="en-US" dirty="0"/>
          </a:p>
          <a:p>
            <a:pPr marL="0" indent="0">
              <a:buNone/>
            </a:pPr>
            <a:r>
              <a:rPr lang="en-US" dirty="0"/>
              <a:t> </a:t>
            </a:r>
          </a:p>
          <a:p>
            <a:pPr marL="0" indent="0">
              <a:buNone/>
            </a:pPr>
            <a:r>
              <a:rPr lang="en-US" dirty="0" smtClean="0"/>
              <a:t>Registrars </a:t>
            </a:r>
            <a:r>
              <a:rPr lang="en-US" dirty="0"/>
              <a:t>of Voters</a:t>
            </a:r>
          </a:p>
          <a:p>
            <a:pPr marL="0" indent="0">
              <a:buNone/>
            </a:pPr>
            <a:r>
              <a:rPr lang="en-US" dirty="0"/>
              <a:t> </a:t>
            </a:r>
          </a:p>
          <a:p>
            <a:pPr marL="0" indent="0">
              <a:buNone/>
            </a:pPr>
            <a:r>
              <a:rPr lang="en-US" dirty="0"/>
              <a:t> </a:t>
            </a:r>
          </a:p>
          <a:p>
            <a:endParaRPr lang="en-US" dirty="0"/>
          </a:p>
        </p:txBody>
      </p:sp>
    </p:spTree>
    <p:extLst>
      <p:ext uri="{BB962C8B-B14F-4D97-AF65-F5344CB8AC3E}">
        <p14:creationId xmlns:p14="http://schemas.microsoft.com/office/powerpoint/2010/main" val="33017730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Petition Signers </a:t>
            </a:r>
            <a:r>
              <a:rPr lang="en-US" sz="2800" dirty="0" smtClean="0"/>
              <a:t>sample #2</a:t>
            </a:r>
            <a:endParaRPr lang="en-US" sz="2800" dirty="0"/>
          </a:p>
        </p:txBody>
      </p:sp>
      <p:sp>
        <p:nvSpPr>
          <p:cNvPr id="3" name="Content Placeholder 2"/>
          <p:cNvSpPr>
            <a:spLocks noGrp="1"/>
          </p:cNvSpPr>
          <p:nvPr>
            <p:ph idx="1"/>
          </p:nvPr>
        </p:nvSpPr>
        <p:spPr/>
        <p:txBody>
          <a:bodyPr>
            <a:normAutofit fontScale="70000" lnSpcReduction="20000"/>
          </a:bodyPr>
          <a:lstStyle/>
          <a:p>
            <a:pPr marL="0" indent="0" algn="ctr">
              <a:buNone/>
            </a:pPr>
            <a:r>
              <a:rPr lang="en-US" sz="2000" dirty="0" smtClean="0"/>
              <a:t>Letterhead</a:t>
            </a:r>
          </a:p>
          <a:p>
            <a:pPr marL="0" indent="0">
              <a:buNone/>
            </a:pPr>
            <a:r>
              <a:rPr lang="en-US" sz="2000" dirty="0" smtClean="0"/>
              <a:t>Dear</a:t>
            </a:r>
          </a:p>
          <a:p>
            <a:pPr marL="0" indent="0">
              <a:buNone/>
            </a:pPr>
            <a:r>
              <a:rPr lang="en-US" sz="2000" dirty="0" smtClean="0"/>
              <a:t>	You recently signed a petition in ________________CT, with an address of___________________. </a:t>
            </a:r>
            <a:r>
              <a:rPr lang="en-US" sz="2000" dirty="0"/>
              <a:t>Y</a:t>
            </a:r>
            <a:r>
              <a:rPr lang="en-US" sz="2000" dirty="0" smtClean="0"/>
              <a:t>our name does not appear on our voter registry list.</a:t>
            </a:r>
          </a:p>
          <a:p>
            <a:pPr marL="0" indent="0">
              <a:buNone/>
            </a:pPr>
            <a:endParaRPr lang="en-US" sz="2000" dirty="0" smtClean="0"/>
          </a:p>
          <a:p>
            <a:pPr marL="0" indent="0">
              <a:buNone/>
            </a:pPr>
            <a:r>
              <a:rPr lang="en-US" sz="2000" dirty="0"/>
              <a:t>	</a:t>
            </a:r>
            <a:r>
              <a:rPr lang="en-US" sz="2000" dirty="0" smtClean="0"/>
              <a:t>Enclosed is a registration card which when completed can be returned by mail or delivered to our office.  You </a:t>
            </a:r>
            <a:r>
              <a:rPr lang="en-US" sz="2000" dirty="0"/>
              <a:t>may also register to vote online by visiting  </a:t>
            </a:r>
            <a:r>
              <a:rPr lang="en-US" sz="2000" dirty="0">
                <a:hlinkClick r:id="rId3"/>
              </a:rPr>
              <a:t>voterregistration.ct.gov</a:t>
            </a:r>
            <a:r>
              <a:rPr lang="en-US" sz="2000" dirty="0"/>
              <a:t> and following the prompts</a:t>
            </a:r>
            <a:r>
              <a:rPr lang="en-US" sz="2000" dirty="0" smtClean="0"/>
              <a:t>. </a:t>
            </a:r>
            <a:endParaRPr lang="en-US" sz="2000" dirty="0"/>
          </a:p>
          <a:p>
            <a:pPr marL="0" indent="0">
              <a:buNone/>
            </a:pPr>
            <a:r>
              <a:rPr lang="en-US" sz="2000" dirty="0"/>
              <a:t>	1. input your valid CT driver’s license number and completely fill out the form </a:t>
            </a:r>
            <a:r>
              <a:rPr lang="en-US" sz="2000" b="1" i="1" dirty="0"/>
              <a:t>OR</a:t>
            </a:r>
          </a:p>
          <a:p>
            <a:pPr marL="0" indent="0">
              <a:buNone/>
            </a:pPr>
            <a:r>
              <a:rPr lang="en-US" sz="2000" dirty="0"/>
              <a:t>	2 </a:t>
            </a:r>
            <a:r>
              <a:rPr lang="en-US" sz="2000" dirty="0" smtClean="0"/>
              <a:t>without a driver’s license ~ Completely </a:t>
            </a:r>
            <a:r>
              <a:rPr lang="en-US" sz="2000" dirty="0"/>
              <a:t>fill out the online form, p</a:t>
            </a:r>
            <a:r>
              <a:rPr lang="en-US" sz="2000" dirty="0" smtClean="0"/>
              <a:t>rint </a:t>
            </a:r>
            <a:r>
              <a:rPr lang="en-US" sz="2000" dirty="0"/>
              <a:t>it out, sign the application and mail </a:t>
            </a:r>
            <a:r>
              <a:rPr lang="en-US" sz="2000" dirty="0" smtClean="0"/>
              <a:t>or </a:t>
            </a:r>
            <a:r>
              <a:rPr lang="en-US" sz="2000" dirty="0"/>
              <a:t>deliver it to our </a:t>
            </a:r>
            <a:r>
              <a:rPr lang="en-US" sz="2000" dirty="0" smtClean="0"/>
              <a:t>office.</a:t>
            </a:r>
          </a:p>
          <a:p>
            <a:pPr marL="0" indent="0">
              <a:buNone/>
            </a:pPr>
            <a:r>
              <a:rPr lang="en-US" sz="2000" dirty="0"/>
              <a:t>	</a:t>
            </a:r>
            <a:endParaRPr lang="en-US" sz="2000" dirty="0" smtClean="0"/>
          </a:p>
          <a:p>
            <a:pPr marL="0" indent="0">
              <a:buNone/>
            </a:pPr>
            <a:r>
              <a:rPr lang="en-US" sz="2000" dirty="0"/>
              <a:t>	</a:t>
            </a:r>
            <a:r>
              <a:rPr lang="en-US" sz="2000" dirty="0" smtClean="0"/>
              <a:t>We hope to receive your registration in time for the __________________ Election. The deadline for that election is_____________________.</a:t>
            </a:r>
          </a:p>
          <a:p>
            <a:pPr marL="0" indent="0">
              <a:buNone/>
            </a:pPr>
            <a:r>
              <a:rPr lang="en-US" sz="2000" dirty="0"/>
              <a:t>	</a:t>
            </a:r>
            <a:endParaRPr lang="en-US" sz="2000" dirty="0" smtClean="0"/>
          </a:p>
          <a:p>
            <a:pPr marL="0" indent="0">
              <a:buNone/>
            </a:pPr>
            <a:r>
              <a:rPr lang="en-US" sz="2000" dirty="0"/>
              <a:t>	</a:t>
            </a:r>
            <a:r>
              <a:rPr lang="en-US" sz="2000" dirty="0" smtClean="0"/>
              <a:t>If you have questions please feel free contact us. </a:t>
            </a:r>
            <a:endParaRPr lang="en-US" sz="2000" dirty="0"/>
          </a:p>
          <a:p>
            <a:pPr marL="0" indent="0">
              <a:buNone/>
            </a:pPr>
            <a:endParaRPr lang="en-US" sz="2000" dirty="0" smtClean="0"/>
          </a:p>
          <a:p>
            <a:pPr marL="0" indent="0">
              <a:buNone/>
            </a:pPr>
            <a:r>
              <a:rPr lang="en-US" sz="2000" dirty="0"/>
              <a:t>	</a:t>
            </a:r>
            <a:r>
              <a:rPr lang="en-US" sz="2000" dirty="0" smtClean="0"/>
              <a:t>			Sincerely,</a:t>
            </a:r>
          </a:p>
          <a:p>
            <a:pPr marL="0" indent="0">
              <a:buNone/>
            </a:pPr>
            <a:r>
              <a:rPr lang="en-US" sz="2000" dirty="0"/>
              <a:t>	</a:t>
            </a:r>
            <a:r>
              <a:rPr lang="en-US" sz="2000" dirty="0" smtClean="0"/>
              <a:t>			ROV’s</a:t>
            </a:r>
          </a:p>
          <a:p>
            <a:pPr marL="0" indent="0">
              <a:buNone/>
            </a:pPr>
            <a:r>
              <a:rPr lang="en-US" sz="2000" dirty="0"/>
              <a:t>	</a:t>
            </a:r>
          </a:p>
        </p:txBody>
      </p:sp>
    </p:spTree>
    <p:extLst>
      <p:ext uri="{BB962C8B-B14F-4D97-AF65-F5344CB8AC3E}">
        <p14:creationId xmlns:p14="http://schemas.microsoft.com/office/powerpoint/2010/main" val="14585622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28600"/>
            <a:ext cx="8229600" cy="1143000"/>
          </a:xfrm>
        </p:spPr>
        <p:txBody>
          <a:bodyPr>
            <a:normAutofit fontScale="90000"/>
          </a:bodyPr>
          <a:lstStyle/>
          <a:p>
            <a:r>
              <a:rPr lang="en-US" sz="3200" dirty="0" smtClean="0"/>
              <a:t>Department of Public Works or</a:t>
            </a:r>
            <a:br>
              <a:rPr lang="en-US" sz="3200" dirty="0" smtClean="0"/>
            </a:br>
            <a:r>
              <a:rPr lang="en-US" sz="3200" dirty="0" smtClean="0"/>
              <a:t>other Election set-up personal (forms on/in EMS)</a:t>
            </a:r>
            <a:endParaRPr lang="en-US" sz="3200" dirty="0"/>
          </a:p>
        </p:txBody>
      </p:sp>
      <p:sp>
        <p:nvSpPr>
          <p:cNvPr id="3" name="Content Placeholder 2"/>
          <p:cNvSpPr>
            <a:spLocks noGrp="1"/>
          </p:cNvSpPr>
          <p:nvPr>
            <p:ph idx="1"/>
          </p:nvPr>
        </p:nvSpPr>
        <p:spPr/>
        <p:txBody>
          <a:bodyPr>
            <a:normAutofit fontScale="32500" lnSpcReduction="20000"/>
          </a:bodyPr>
          <a:lstStyle/>
          <a:p>
            <a:r>
              <a:rPr lang="en-US" b="1" dirty="0"/>
              <a:t>Pre-Election Equipment needs for the following Locations, for Primaries and General Elections </a:t>
            </a:r>
            <a:r>
              <a:rPr lang="en-US" dirty="0"/>
              <a:t>(August &amp; </a:t>
            </a:r>
            <a:r>
              <a:rPr lang="en-US" dirty="0" smtClean="0"/>
              <a:t>November and every 4 years in April) Which must be in place the night prior to the Date of the Election</a:t>
            </a:r>
          </a:p>
          <a:p>
            <a:endParaRPr lang="en-US" dirty="0"/>
          </a:p>
          <a:p>
            <a:r>
              <a:rPr lang="en-US" b="1" i="1" dirty="0"/>
              <a:t>Each Polling Location</a:t>
            </a:r>
            <a:r>
              <a:rPr lang="en-US" dirty="0"/>
              <a:t> -  </a:t>
            </a:r>
            <a:r>
              <a:rPr lang="en-US" b="1" dirty="0"/>
              <a:t>2 </a:t>
            </a:r>
            <a:r>
              <a:rPr lang="en-US" u="sng" dirty="0"/>
              <a:t>ballot boxes</a:t>
            </a:r>
            <a:r>
              <a:rPr lang="en-US" dirty="0"/>
              <a:t> and </a:t>
            </a:r>
            <a:r>
              <a:rPr lang="en-US" b="1" dirty="0"/>
              <a:t>2</a:t>
            </a:r>
            <a:r>
              <a:rPr lang="en-US" dirty="0"/>
              <a:t> </a:t>
            </a:r>
            <a:r>
              <a:rPr lang="en-US" u="sng" dirty="0"/>
              <a:t>battery back ups ,</a:t>
            </a:r>
            <a:r>
              <a:rPr lang="en-US" dirty="0"/>
              <a:t> </a:t>
            </a:r>
            <a:r>
              <a:rPr lang="en-US" b="1" dirty="0"/>
              <a:t>2 </a:t>
            </a:r>
            <a:r>
              <a:rPr lang="en-US" u="sng" dirty="0"/>
              <a:t>VOTE HERE signs, </a:t>
            </a:r>
            <a:r>
              <a:rPr lang="en-US" dirty="0"/>
              <a:t> </a:t>
            </a:r>
            <a:r>
              <a:rPr lang="en-US" b="1" dirty="0"/>
              <a:t>2</a:t>
            </a:r>
            <a:r>
              <a:rPr lang="en-US" dirty="0"/>
              <a:t> </a:t>
            </a:r>
            <a:r>
              <a:rPr lang="en-US" u="sng" dirty="0"/>
              <a:t>75 Foot Markers</a:t>
            </a:r>
            <a:r>
              <a:rPr lang="en-US" dirty="0"/>
              <a:t> and </a:t>
            </a:r>
            <a:r>
              <a:rPr lang="en-US" b="1" dirty="0"/>
              <a:t>1</a:t>
            </a:r>
            <a:r>
              <a:rPr lang="en-US" dirty="0"/>
              <a:t> </a:t>
            </a:r>
            <a:r>
              <a:rPr lang="en-US" u="sng" dirty="0"/>
              <a:t>IVS machine</a:t>
            </a:r>
            <a:r>
              <a:rPr lang="en-US" dirty="0"/>
              <a:t>  ( *IVS machines are located at the REGISTRARS office)</a:t>
            </a:r>
          </a:p>
          <a:p>
            <a:r>
              <a:rPr lang="en-US" b="1" dirty="0"/>
              <a:t>Additionally</a:t>
            </a:r>
            <a:endParaRPr lang="en-US" dirty="0"/>
          </a:p>
          <a:p>
            <a:r>
              <a:rPr lang="en-US" b="1" dirty="0"/>
              <a:t>West Stafford Fire House</a:t>
            </a:r>
            <a:endParaRPr lang="en-US" dirty="0"/>
          </a:p>
          <a:p>
            <a:r>
              <a:rPr lang="en-US" dirty="0"/>
              <a:t>________Privacy booths set up ~ Plus 1 handicap assessable booth</a:t>
            </a:r>
          </a:p>
          <a:p>
            <a:r>
              <a:rPr lang="en-US" dirty="0"/>
              <a:t>________ </a:t>
            </a:r>
            <a:r>
              <a:rPr lang="en-US" dirty="0" smtClean="0"/>
              <a:t>Tables* </a:t>
            </a:r>
            <a:r>
              <a:rPr lang="en-US" dirty="0"/>
              <a:t>and ______</a:t>
            </a:r>
            <a:r>
              <a:rPr lang="en-US" dirty="0" smtClean="0"/>
              <a:t>Chairs* (*permanently </a:t>
            </a:r>
            <a:r>
              <a:rPr lang="en-US" dirty="0"/>
              <a:t>kept here) </a:t>
            </a:r>
            <a:endParaRPr lang="en-US" dirty="0" smtClean="0"/>
          </a:p>
          <a:p>
            <a:endParaRPr lang="en-US" dirty="0"/>
          </a:p>
          <a:p>
            <a:r>
              <a:rPr lang="en-US" b="1" dirty="0" smtClean="0"/>
              <a:t>Stafford Public Library</a:t>
            </a:r>
            <a:endParaRPr lang="en-US" dirty="0"/>
          </a:p>
          <a:p>
            <a:r>
              <a:rPr lang="en-US" dirty="0"/>
              <a:t>________Privacy booths set up ~ Plus 1 handicap assessable booth </a:t>
            </a:r>
          </a:p>
          <a:p>
            <a:r>
              <a:rPr lang="en-US" dirty="0"/>
              <a:t>________ </a:t>
            </a:r>
            <a:r>
              <a:rPr lang="en-US" dirty="0" smtClean="0"/>
              <a:t>Tables* </a:t>
            </a:r>
            <a:r>
              <a:rPr lang="en-US" dirty="0"/>
              <a:t>and ______Chairs </a:t>
            </a:r>
            <a:r>
              <a:rPr lang="en-US" dirty="0" smtClean="0"/>
              <a:t>*(*permanently </a:t>
            </a:r>
            <a:r>
              <a:rPr lang="en-US" dirty="0"/>
              <a:t>kept here</a:t>
            </a:r>
            <a:r>
              <a:rPr lang="en-US" dirty="0" smtClean="0"/>
              <a:t>)</a:t>
            </a:r>
          </a:p>
          <a:p>
            <a:r>
              <a:rPr lang="en-US" dirty="0" smtClean="0"/>
              <a:t> </a:t>
            </a:r>
            <a:endParaRPr lang="en-US" dirty="0"/>
          </a:p>
          <a:p>
            <a:endParaRPr lang="en-US" dirty="0"/>
          </a:p>
          <a:p>
            <a:r>
              <a:rPr lang="en-US" b="1" dirty="0"/>
              <a:t>Senior Center</a:t>
            </a:r>
            <a:endParaRPr lang="en-US" dirty="0"/>
          </a:p>
          <a:p>
            <a:r>
              <a:rPr lang="en-US" dirty="0"/>
              <a:t>________Privacy booths set up ~ Plus 1 handicap assessable booth</a:t>
            </a:r>
          </a:p>
          <a:p>
            <a:r>
              <a:rPr lang="en-US" dirty="0"/>
              <a:t>________ </a:t>
            </a:r>
            <a:r>
              <a:rPr lang="en-US" dirty="0" smtClean="0"/>
              <a:t>Tables* </a:t>
            </a:r>
            <a:r>
              <a:rPr lang="en-US" dirty="0"/>
              <a:t>and ______Chairs </a:t>
            </a:r>
            <a:r>
              <a:rPr lang="en-US" dirty="0" smtClean="0"/>
              <a:t>*(*permanently </a:t>
            </a:r>
            <a:r>
              <a:rPr lang="en-US" dirty="0"/>
              <a:t>kept here</a:t>
            </a:r>
            <a:r>
              <a:rPr lang="en-US" dirty="0" smtClean="0"/>
              <a:t>)</a:t>
            </a:r>
          </a:p>
          <a:p>
            <a:pPr marL="0" indent="0">
              <a:buNone/>
            </a:pPr>
            <a:r>
              <a:rPr lang="en-US" dirty="0" smtClean="0"/>
              <a:t> </a:t>
            </a:r>
            <a:endParaRPr lang="en-US" dirty="0"/>
          </a:p>
          <a:p>
            <a:endParaRPr lang="en-US" dirty="0"/>
          </a:p>
          <a:p>
            <a:r>
              <a:rPr lang="en-US" b="1" dirty="0"/>
              <a:t>For Referendum:  only 1 location (</a:t>
            </a:r>
            <a:r>
              <a:rPr lang="en-US" b="1" i="1" dirty="0"/>
              <a:t>usually </a:t>
            </a:r>
            <a:r>
              <a:rPr lang="en-US" b="1" dirty="0"/>
              <a:t>in </a:t>
            </a:r>
            <a:r>
              <a:rPr lang="en-US" b="1" dirty="0" smtClean="0"/>
              <a:t>May or June </a:t>
            </a:r>
            <a:r>
              <a:rPr lang="en-US" b="1" dirty="0"/>
              <a:t>at the Library)</a:t>
            </a:r>
            <a:endParaRPr lang="en-US" dirty="0"/>
          </a:p>
          <a:p>
            <a:r>
              <a:rPr lang="en-US" u="sng" dirty="0" smtClean="0"/>
              <a:t>___    </a:t>
            </a:r>
            <a:r>
              <a:rPr lang="en-US" dirty="0" smtClean="0"/>
              <a:t>Privacy </a:t>
            </a:r>
            <a:r>
              <a:rPr lang="en-US" dirty="0"/>
              <a:t>booths set up  </a:t>
            </a:r>
          </a:p>
          <a:p>
            <a:r>
              <a:rPr lang="en-US" u="sng" dirty="0" smtClean="0"/>
              <a:t>___    </a:t>
            </a:r>
            <a:r>
              <a:rPr lang="en-US" dirty="0" smtClean="0"/>
              <a:t>Ballot </a:t>
            </a:r>
            <a:r>
              <a:rPr lang="en-US" dirty="0"/>
              <a:t>Box </a:t>
            </a:r>
          </a:p>
          <a:p>
            <a:pPr marL="0" indent="0">
              <a:buNone/>
            </a:pPr>
            <a:r>
              <a:rPr lang="en-US" dirty="0"/>
              <a:t> </a:t>
            </a:r>
          </a:p>
          <a:p>
            <a:endParaRPr lang="en-US" dirty="0" smtClean="0"/>
          </a:p>
          <a:p>
            <a:r>
              <a:rPr lang="en-US" dirty="0" smtClean="0"/>
              <a:t>POST </a:t>
            </a:r>
            <a:r>
              <a:rPr lang="en-US" dirty="0"/>
              <a:t>ELECTION ~ Anything </a:t>
            </a:r>
            <a:r>
              <a:rPr lang="en-US" i="1" dirty="0"/>
              <a:t>brough</a:t>
            </a:r>
            <a:r>
              <a:rPr lang="en-US" dirty="0"/>
              <a:t>t to the polls must be picked-up and returned to the Old Town Hall  </a:t>
            </a:r>
            <a:r>
              <a:rPr lang="en-US" b="1" dirty="0"/>
              <a:t>*</a:t>
            </a:r>
            <a:r>
              <a:rPr lang="en-US" dirty="0"/>
              <a:t>Black IVS machines are returned to ROV office</a:t>
            </a:r>
          </a:p>
          <a:p>
            <a:endParaRPr lang="en-US" dirty="0"/>
          </a:p>
        </p:txBody>
      </p:sp>
    </p:spTree>
    <p:extLst>
      <p:ext uri="{BB962C8B-B14F-4D97-AF65-F5344CB8AC3E}">
        <p14:creationId xmlns:p14="http://schemas.microsoft.com/office/powerpoint/2010/main" val="36702533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Party Chairperson</a:t>
            </a:r>
            <a:endParaRPr lang="en-US" dirty="0"/>
          </a:p>
        </p:txBody>
      </p:sp>
      <p:sp>
        <p:nvSpPr>
          <p:cNvPr id="3" name="Content Placeholder 2"/>
          <p:cNvSpPr>
            <a:spLocks noGrp="1"/>
          </p:cNvSpPr>
          <p:nvPr>
            <p:ph idx="1"/>
          </p:nvPr>
        </p:nvSpPr>
        <p:spPr/>
        <p:txBody>
          <a:bodyPr>
            <a:normAutofit lnSpcReduction="10000"/>
          </a:bodyPr>
          <a:lstStyle/>
          <a:p>
            <a:endParaRPr lang="en-US" dirty="0" smtClean="0"/>
          </a:p>
          <a:p>
            <a:r>
              <a:rPr lang="en-US" dirty="0" smtClean="0"/>
              <a:t>Notifications of </a:t>
            </a:r>
          </a:p>
          <a:p>
            <a:pPr marL="0" indent="0">
              <a:buNone/>
            </a:pPr>
            <a:r>
              <a:rPr lang="en-US" dirty="0"/>
              <a:t>	</a:t>
            </a:r>
            <a:r>
              <a:rPr lang="en-US" dirty="0" smtClean="0"/>
              <a:t>Tabulator testing</a:t>
            </a:r>
          </a:p>
          <a:p>
            <a:pPr marL="0" indent="0">
              <a:buNone/>
            </a:pPr>
            <a:r>
              <a:rPr lang="en-US" dirty="0"/>
              <a:t>	</a:t>
            </a:r>
            <a:r>
              <a:rPr lang="en-US" dirty="0" smtClean="0"/>
              <a:t>Unofficial checkers</a:t>
            </a:r>
            <a:r>
              <a:rPr lang="en-US" sz="2800" dirty="0" smtClean="0"/>
              <a:t>( rights &amp; responsibilities)</a:t>
            </a:r>
          </a:p>
          <a:p>
            <a:pPr marL="0" indent="0">
              <a:buNone/>
            </a:pPr>
            <a:r>
              <a:rPr lang="en-US" dirty="0"/>
              <a:t>	Ballot </a:t>
            </a:r>
            <a:r>
              <a:rPr lang="en-US" dirty="0" smtClean="0"/>
              <a:t>position lottery (municipal elections)</a:t>
            </a:r>
          </a:p>
          <a:p>
            <a:pPr marL="0" indent="0">
              <a:buNone/>
            </a:pPr>
            <a:r>
              <a:rPr lang="en-US" dirty="0"/>
              <a:t>	</a:t>
            </a:r>
          </a:p>
          <a:p>
            <a:pPr marL="0" indent="0">
              <a:buNone/>
            </a:pPr>
            <a:endParaRPr lang="en-US" dirty="0" smtClean="0"/>
          </a:p>
          <a:p>
            <a:pPr marL="0" indent="0">
              <a:buNone/>
            </a:pPr>
            <a:r>
              <a:rPr lang="en-US" dirty="0"/>
              <a:t>	</a:t>
            </a:r>
          </a:p>
        </p:txBody>
      </p:sp>
      <p:pic>
        <p:nvPicPr>
          <p:cNvPr id="1026" name="Picture 2" descr="C:\Users\Gene\AppData\Local\Microsoft\Windows\Temporary Internet Files\Content.IE5\4IEEB7ZW\6262122778_997339a086_z[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00" y="304800"/>
            <a:ext cx="1905000" cy="12192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Gene\AppData\Local\Microsoft\Windows\Temporary Internet Files\Content.IE5\M3V3RSDY\1200px-Libertarian_Party.svg[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1" y="54110"/>
            <a:ext cx="838200" cy="123014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Gene\AppData\Local\Microsoft\Windows\Temporary Internet Files\Content.IE5\4IEEB7ZW\1200px-Modern_Whig_Party_owl.svg[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96795" y="228599"/>
            <a:ext cx="990600" cy="1055655"/>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Gene\AppData\Local\Microsoft\Windows\Temporary Internet Files\Content.IE5\LE1JHX2P\IPNY_Logo_3423432[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7195" y="4876800"/>
            <a:ext cx="1132501" cy="129159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Users\Gene\AppData\Local\Microsoft\Windows\Temporary Internet Files\Content.IE5\LY3EBNM9\Justice_Party_Logo.svg[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822720" y="4876800"/>
            <a:ext cx="1406880" cy="12812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69772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SCENESHOT OF EMS DASHBOARD</a:t>
            </a:r>
            <a:endParaRPr lang="en-US" dirty="0"/>
          </a:p>
        </p:txBody>
      </p:sp>
      <p:pic>
        <p:nvPicPr>
          <p:cNvPr id="4" name="Content Placeholder 3"/>
          <p:cNvPicPr>
            <a:picLocks noGrp="1"/>
          </p:cNvPicPr>
          <p:nvPr>
            <p:ph idx="1"/>
          </p:nvPr>
        </p:nvPicPr>
        <p:blipFill>
          <a:blip r:embed="rId3"/>
          <a:stretch>
            <a:fillRect/>
          </a:stretch>
        </p:blipFill>
        <p:spPr>
          <a:xfrm>
            <a:off x="457200" y="1219200"/>
            <a:ext cx="8229600" cy="4855686"/>
          </a:xfrm>
          <a:prstGeom prst="rect">
            <a:avLst/>
          </a:prstGeom>
        </p:spPr>
      </p:pic>
    </p:spTree>
    <p:extLst>
      <p:ext uri="{BB962C8B-B14F-4D97-AF65-F5344CB8AC3E}">
        <p14:creationId xmlns:p14="http://schemas.microsoft.com/office/powerpoint/2010/main" val="11550918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Potential Poll Workers</a:t>
            </a:r>
            <a:endParaRPr lang="en-US" dirty="0"/>
          </a:p>
        </p:txBody>
      </p:sp>
      <p:sp>
        <p:nvSpPr>
          <p:cNvPr id="3" name="Content Placeholder 2"/>
          <p:cNvSpPr>
            <a:spLocks noGrp="1"/>
          </p:cNvSpPr>
          <p:nvPr>
            <p:ph idx="1"/>
          </p:nvPr>
        </p:nvSpPr>
        <p:spPr/>
        <p:txBody>
          <a:bodyPr>
            <a:normAutofit fontScale="62500" lnSpcReduction="20000"/>
          </a:bodyPr>
          <a:lstStyle/>
          <a:p>
            <a:pPr marL="0" indent="0" algn="ctr">
              <a:buNone/>
            </a:pPr>
            <a:endParaRPr lang="en-US" dirty="0" smtClean="0"/>
          </a:p>
          <a:p>
            <a:pPr marL="0" indent="0">
              <a:buNone/>
            </a:pPr>
            <a:r>
              <a:rPr lang="en-US" sz="2000" dirty="0" smtClean="0"/>
              <a:t>Dear____________</a:t>
            </a:r>
          </a:p>
          <a:p>
            <a:pPr marL="0" indent="0">
              <a:buNone/>
            </a:pPr>
            <a:endParaRPr lang="en-US" sz="2000" dirty="0" smtClean="0"/>
          </a:p>
          <a:p>
            <a:pPr marL="0" indent="0">
              <a:buNone/>
            </a:pPr>
            <a:r>
              <a:rPr lang="en-US" sz="2000" dirty="0" smtClean="0"/>
              <a:t>Thank you for your interest in working at the polls. Here is some information which you need to be aware of;</a:t>
            </a:r>
          </a:p>
          <a:p>
            <a:pPr marL="0" indent="0">
              <a:buNone/>
            </a:pPr>
            <a:r>
              <a:rPr lang="en-US" sz="2000" dirty="0" smtClean="0"/>
              <a:t>The next vote/election will be held on___________ at ___________________ from ________ to ___________.</a:t>
            </a:r>
          </a:p>
          <a:p>
            <a:pPr marL="0" indent="0">
              <a:buNone/>
            </a:pPr>
            <a:endParaRPr lang="en-US" sz="2000" dirty="0" smtClean="0"/>
          </a:p>
          <a:p>
            <a:pPr marL="0" indent="0">
              <a:buNone/>
            </a:pPr>
            <a:r>
              <a:rPr lang="en-US" sz="2000" dirty="0" smtClean="0"/>
              <a:t>State statues require that all poll workers attend poll worker training so that they understand the importance of their role and their responsibilities on election day. There will be two training sessions available and will take place on _______________ and on ______________ at ______________ from the hours of _________________. </a:t>
            </a:r>
            <a:r>
              <a:rPr lang="en-US" sz="2000" b="1" dirty="0" smtClean="0"/>
              <a:t>You must </a:t>
            </a:r>
            <a:r>
              <a:rPr lang="en-US" sz="2000" dirty="0" smtClean="0"/>
              <a:t>attend one of these training sessions to be considered and to receive your assignment instructions,  and fill out payroll documents.</a:t>
            </a:r>
          </a:p>
          <a:p>
            <a:pPr marL="0" indent="0">
              <a:buNone/>
            </a:pPr>
            <a:endParaRPr lang="en-US" sz="2000" dirty="0" smtClean="0"/>
          </a:p>
          <a:p>
            <a:pPr marL="0" indent="0">
              <a:buNone/>
            </a:pPr>
            <a:r>
              <a:rPr lang="en-US" sz="2000" dirty="0" smtClean="0"/>
              <a:t>Please confirm your continued interest by contacting us here at the Registrar of Voters office.</a:t>
            </a:r>
          </a:p>
          <a:p>
            <a:pPr marL="0" indent="0">
              <a:buNone/>
            </a:pPr>
            <a:endParaRPr lang="en-US" sz="2000" dirty="0" smtClean="0"/>
          </a:p>
          <a:p>
            <a:pPr marL="0" indent="0">
              <a:buNone/>
            </a:pPr>
            <a:r>
              <a:rPr lang="en-US" sz="2000" dirty="0" smtClean="0"/>
              <a:t>Thank you again for your interest in helping to maintain the highest standards of voters rights.</a:t>
            </a:r>
          </a:p>
          <a:p>
            <a:pPr marL="0" indent="0">
              <a:buNone/>
            </a:pPr>
            <a:r>
              <a:rPr lang="en-US" sz="2000" dirty="0" smtClean="0"/>
              <a:t>Sincerely yours,</a:t>
            </a:r>
          </a:p>
          <a:p>
            <a:pPr marL="0" indent="0">
              <a:buNone/>
            </a:pPr>
            <a:endParaRPr lang="en-US" sz="2000" dirty="0"/>
          </a:p>
          <a:p>
            <a:pPr marL="0" indent="0">
              <a:buNone/>
            </a:pPr>
            <a:r>
              <a:rPr lang="en-US" sz="2000" dirty="0" smtClean="0"/>
              <a:t>ROV________________</a:t>
            </a:r>
          </a:p>
          <a:p>
            <a:pPr marL="0" indent="0">
              <a:buNone/>
            </a:pPr>
            <a:r>
              <a:rPr lang="en-US" sz="2000" dirty="0" smtClean="0"/>
              <a:t>Contact email</a:t>
            </a:r>
          </a:p>
          <a:p>
            <a:pPr marL="0" indent="0">
              <a:buNone/>
            </a:pPr>
            <a:r>
              <a:rPr lang="en-US" sz="2000" dirty="0" smtClean="0"/>
              <a:t>Phone</a:t>
            </a:r>
          </a:p>
          <a:p>
            <a:pPr marL="0" indent="0">
              <a:buNone/>
            </a:pPr>
            <a:endParaRPr lang="en-US" sz="2000" dirty="0" smtClean="0"/>
          </a:p>
          <a:p>
            <a:pPr marL="0" indent="0">
              <a:buNone/>
            </a:pPr>
            <a:r>
              <a:rPr lang="en-US" sz="2000" dirty="0" smtClean="0"/>
              <a:t>PS Please provide the best way to contact you. Email? Cell phone? Home phone? Other?</a:t>
            </a:r>
            <a:endParaRPr lang="en-US" sz="2000" dirty="0"/>
          </a:p>
        </p:txBody>
      </p:sp>
      <p:pic>
        <p:nvPicPr>
          <p:cNvPr id="5122" name="Picture 2" descr="C:\Users\Gene\AppData\Local\Microsoft\Windows\Temporary Internet Files\Content.IE5\M3V3RSDY\poll_worker_pride2[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00937" y="152400"/>
            <a:ext cx="1438275" cy="1438275"/>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Gene\AppData\Local\Microsoft\Windows\Temporary Internet Files\Content.IE5\LE1JHX2P\workthepolls[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381000"/>
            <a:ext cx="1432560" cy="883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07836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800" dirty="0" smtClean="0"/>
              <a:t>LETTER TO POLLWORKERS</a:t>
            </a:r>
            <a:endParaRPr lang="en-US" sz="1800" dirty="0"/>
          </a:p>
        </p:txBody>
      </p:sp>
      <p:sp>
        <p:nvSpPr>
          <p:cNvPr id="3" name="Content Placeholder 2"/>
          <p:cNvSpPr>
            <a:spLocks noGrp="1"/>
          </p:cNvSpPr>
          <p:nvPr>
            <p:ph idx="1"/>
          </p:nvPr>
        </p:nvSpPr>
        <p:spPr/>
        <p:txBody>
          <a:bodyPr>
            <a:normAutofit fontScale="70000" lnSpcReduction="20000"/>
          </a:bodyPr>
          <a:lstStyle/>
          <a:p>
            <a:pPr marL="0" indent="0" algn="ctr">
              <a:buNone/>
            </a:pPr>
            <a:r>
              <a:rPr lang="en-US" sz="1800" dirty="0" smtClean="0"/>
              <a:t>Letterhead</a:t>
            </a:r>
          </a:p>
          <a:p>
            <a:pPr marL="0" indent="0">
              <a:buNone/>
            </a:pPr>
            <a:r>
              <a:rPr lang="en-US" sz="1800" dirty="0" smtClean="0"/>
              <a:t>Date</a:t>
            </a:r>
          </a:p>
          <a:p>
            <a:pPr marL="0" indent="0">
              <a:buNone/>
            </a:pPr>
            <a:r>
              <a:rPr lang="en-US" sz="1800" dirty="0" smtClean="0"/>
              <a:t>Name &amp; Address</a:t>
            </a:r>
          </a:p>
          <a:p>
            <a:pPr marL="0" indent="0">
              <a:buNone/>
            </a:pPr>
            <a:endParaRPr lang="en-US" sz="1800" dirty="0"/>
          </a:p>
          <a:p>
            <a:pPr marL="0" indent="0">
              <a:buNone/>
            </a:pPr>
            <a:r>
              <a:rPr lang="en-US" sz="1800" dirty="0" smtClean="0"/>
              <a:t>Dear______________</a:t>
            </a:r>
          </a:p>
          <a:p>
            <a:pPr marL="0" indent="0">
              <a:buNone/>
            </a:pPr>
            <a:r>
              <a:rPr lang="en-US" sz="1800" dirty="0" smtClean="0"/>
              <a:t>We will be holding the pre-election poll workers meeting on _____________________ beginning at__________ at _______________________.</a:t>
            </a:r>
          </a:p>
          <a:p>
            <a:pPr marL="0" indent="0">
              <a:buNone/>
            </a:pPr>
            <a:endParaRPr lang="en-US" sz="1800" dirty="0"/>
          </a:p>
          <a:p>
            <a:pPr marL="0" indent="0">
              <a:buNone/>
            </a:pPr>
            <a:r>
              <a:rPr lang="en-US" sz="1800" dirty="0" smtClean="0"/>
              <a:t>Your attendance at this meeting is </a:t>
            </a:r>
            <a:r>
              <a:rPr lang="en-US" sz="1800" b="1" i="1" u="sng" dirty="0" smtClean="0"/>
              <a:t>required and mandated by state law. </a:t>
            </a:r>
            <a:r>
              <a:rPr lang="en-US" sz="1800" dirty="0" smtClean="0"/>
              <a:t> If you do not attend this meeting or call the registrars, your position at the polls </a:t>
            </a:r>
            <a:r>
              <a:rPr lang="en-US" sz="1800" b="1" i="1" dirty="0" smtClean="0"/>
              <a:t>will be filled </a:t>
            </a:r>
            <a:r>
              <a:rPr lang="en-US" sz="1800" dirty="0" smtClean="0"/>
              <a:t>with another worker. If you absolutely cannot attend you </a:t>
            </a:r>
            <a:r>
              <a:rPr lang="en-US" sz="1800" b="1" i="1" u="sng" dirty="0" smtClean="0"/>
              <a:t>must</a:t>
            </a:r>
            <a:r>
              <a:rPr lang="en-US" sz="1800" dirty="0" smtClean="0"/>
              <a:t> contact______________  at ____________ or ______________ at _________.</a:t>
            </a:r>
          </a:p>
          <a:p>
            <a:pPr marL="0" indent="0">
              <a:buNone/>
            </a:pPr>
            <a:endParaRPr lang="en-US" sz="1800" b="1" i="1" dirty="0"/>
          </a:p>
          <a:p>
            <a:pPr marL="0" indent="0">
              <a:buNone/>
            </a:pPr>
            <a:r>
              <a:rPr lang="en-US" sz="1800" dirty="0" smtClean="0"/>
              <a:t>Your assignment for the election to be held on _______________, 20____ is to be a/an _____________________________ at ________________________</a:t>
            </a:r>
          </a:p>
          <a:p>
            <a:pPr marL="0" indent="0">
              <a:buNone/>
            </a:pPr>
            <a:r>
              <a:rPr lang="en-US" sz="1800" dirty="0" smtClean="0"/>
              <a:t>You should be at your assigned polling place by 5:15 AM and are to remain until the Moderator has dismissed you. No poll worker should leave until the polling place is totally cleaned. You will be provided with </a:t>
            </a:r>
            <a:r>
              <a:rPr lang="en-US" sz="1800" i="1" u="sng" dirty="0" smtClean="0"/>
              <a:t>fill in whatever you provide, meals, drinks etc.</a:t>
            </a:r>
          </a:p>
          <a:p>
            <a:pPr marL="0" indent="0">
              <a:buNone/>
            </a:pPr>
            <a:r>
              <a:rPr lang="en-US" sz="1800" b="1" i="1" dirty="0" smtClean="0"/>
              <a:t>If you are working out of your district </a:t>
            </a:r>
            <a:r>
              <a:rPr lang="en-US" sz="1800" dirty="0" smtClean="0"/>
              <a:t>please go to the Town Clerk’s office at the Town Hall to obtain an absentee ballot and cast your vote</a:t>
            </a:r>
            <a:r>
              <a:rPr lang="en-US" sz="1800" b="1" i="1" dirty="0" smtClean="0"/>
              <a:t>. Do not lose your right to vote.</a:t>
            </a:r>
          </a:p>
          <a:p>
            <a:pPr marL="0" indent="0">
              <a:buNone/>
            </a:pPr>
            <a:endParaRPr lang="en-US" sz="1800" b="1" i="1" dirty="0"/>
          </a:p>
          <a:p>
            <a:pPr marL="0" indent="0">
              <a:buNone/>
            </a:pPr>
            <a:r>
              <a:rPr lang="en-US" sz="1800" dirty="0" smtClean="0"/>
              <a:t>We thank you for your time and appreciate your help for this election/referendum/primary and look forward to seeing you at the pre-election meeting on_____________________.</a:t>
            </a:r>
          </a:p>
          <a:p>
            <a:pPr marL="0" indent="0">
              <a:buNone/>
            </a:pPr>
            <a:r>
              <a:rPr lang="en-US" sz="1800" dirty="0" smtClean="0"/>
              <a:t>Sincerely, </a:t>
            </a:r>
          </a:p>
          <a:p>
            <a:pPr marL="0" indent="0">
              <a:buNone/>
            </a:pPr>
            <a:r>
              <a:rPr lang="en-US" sz="1800" dirty="0" smtClean="0"/>
              <a:t>ROV’s</a:t>
            </a:r>
            <a:endParaRPr lang="en-US" sz="1800" dirty="0"/>
          </a:p>
        </p:txBody>
      </p:sp>
    </p:spTree>
    <p:extLst>
      <p:ext uri="{BB962C8B-B14F-4D97-AF65-F5344CB8AC3E}">
        <p14:creationId xmlns:p14="http://schemas.microsoft.com/office/powerpoint/2010/main" val="39556156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Rejection </a:t>
            </a:r>
            <a:r>
              <a:rPr lang="en-US" i="1" u="sng" dirty="0" smtClean="0"/>
              <a:t>and</a:t>
            </a:r>
            <a:r>
              <a:rPr lang="en-US" dirty="0" smtClean="0"/>
              <a:t> recruitment</a:t>
            </a:r>
            <a:endParaRPr lang="en-US" dirty="0"/>
          </a:p>
        </p:txBody>
      </p:sp>
      <p:sp>
        <p:nvSpPr>
          <p:cNvPr id="3" name="Content Placeholder 2"/>
          <p:cNvSpPr>
            <a:spLocks noGrp="1"/>
          </p:cNvSpPr>
          <p:nvPr>
            <p:ph idx="1"/>
          </p:nvPr>
        </p:nvSpPr>
        <p:spPr/>
        <p:txBody>
          <a:bodyPr>
            <a:normAutofit fontScale="92500" lnSpcReduction="20000"/>
          </a:bodyPr>
          <a:lstStyle/>
          <a:p>
            <a:pPr marL="0" indent="0" algn="ctr">
              <a:buNone/>
            </a:pPr>
            <a:r>
              <a:rPr lang="en-US" sz="1500" dirty="0" smtClean="0"/>
              <a:t>LETTERHEAD Contact name and other info</a:t>
            </a:r>
          </a:p>
          <a:p>
            <a:pPr marL="0" indent="0">
              <a:buNone/>
            </a:pPr>
            <a:r>
              <a:rPr lang="en-US" sz="1800" dirty="0" smtClean="0"/>
              <a:t>Date</a:t>
            </a:r>
          </a:p>
          <a:p>
            <a:pPr marL="0" indent="0">
              <a:buNone/>
            </a:pPr>
            <a:r>
              <a:rPr lang="en-US" sz="1800" dirty="0" smtClean="0"/>
              <a:t>Name</a:t>
            </a:r>
          </a:p>
          <a:p>
            <a:pPr marL="0" indent="0">
              <a:buNone/>
            </a:pPr>
            <a:r>
              <a:rPr lang="en-US" sz="1800" dirty="0" smtClean="0"/>
              <a:t>Address</a:t>
            </a:r>
          </a:p>
          <a:p>
            <a:pPr marL="0" indent="0">
              <a:buNone/>
            </a:pPr>
            <a:endParaRPr lang="en-US" sz="1800" dirty="0"/>
          </a:p>
          <a:p>
            <a:pPr marL="0" indent="0">
              <a:buNone/>
            </a:pPr>
            <a:r>
              <a:rPr lang="en-US" sz="1800" dirty="0" smtClean="0"/>
              <a:t>Name, </a:t>
            </a:r>
          </a:p>
          <a:p>
            <a:pPr marL="0" indent="0">
              <a:buNone/>
            </a:pPr>
            <a:r>
              <a:rPr lang="en-US" sz="1800" dirty="0" smtClean="0"/>
              <a:t>Thank you for taking the time to submit your voter registration application. We are returning your application siting CGS Sec 9-12 (b), you must be 18 years old </a:t>
            </a:r>
            <a:r>
              <a:rPr lang="en-US" sz="1800" dirty="0"/>
              <a:t>o</a:t>
            </a:r>
            <a:r>
              <a:rPr lang="en-US" sz="1800" dirty="0" smtClean="0"/>
              <a:t>n or before the next election.</a:t>
            </a:r>
          </a:p>
          <a:p>
            <a:pPr marL="0" indent="0">
              <a:buNone/>
            </a:pPr>
            <a:r>
              <a:rPr lang="en-US" sz="1800" dirty="0" smtClean="0"/>
              <a:t>We look forward to processing your new registration card,  when you apply again closer to your 18th birthday.</a:t>
            </a:r>
          </a:p>
          <a:p>
            <a:pPr marL="0" indent="0">
              <a:buNone/>
            </a:pPr>
            <a:r>
              <a:rPr lang="en-US" sz="1800" dirty="0" smtClean="0"/>
              <a:t>Even though you may not vote at this time perhaps you would be interested in working at the polls on election day. If you have any questions feel free to contact us with your name and your preferred contact information e.g. phone, email etc.</a:t>
            </a:r>
          </a:p>
          <a:p>
            <a:pPr marL="0" indent="0">
              <a:buNone/>
            </a:pPr>
            <a:endParaRPr lang="en-US" sz="1800" dirty="0" smtClean="0"/>
          </a:p>
          <a:p>
            <a:pPr marL="0" indent="0">
              <a:buNone/>
            </a:pPr>
            <a:r>
              <a:rPr lang="en-US" sz="1800" dirty="0" smtClean="0"/>
              <a:t>Thank you for your interest in voting.</a:t>
            </a:r>
          </a:p>
          <a:p>
            <a:pPr marL="0" indent="0">
              <a:buNone/>
            </a:pPr>
            <a:r>
              <a:rPr lang="en-US" sz="1800" dirty="0" smtClean="0"/>
              <a:t>ROV’s </a:t>
            </a:r>
          </a:p>
        </p:txBody>
      </p:sp>
    </p:spTree>
    <p:extLst>
      <p:ext uri="{BB962C8B-B14F-4D97-AF65-F5344CB8AC3E}">
        <p14:creationId xmlns:p14="http://schemas.microsoft.com/office/powerpoint/2010/main" val="23003312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REJECTION  (Different mailing addresses)</a:t>
            </a:r>
            <a:endParaRPr lang="en-US" sz="2400" dirty="0"/>
          </a:p>
        </p:txBody>
      </p:sp>
      <p:sp>
        <p:nvSpPr>
          <p:cNvPr id="3" name="Content Placeholder 2"/>
          <p:cNvSpPr>
            <a:spLocks noGrp="1"/>
          </p:cNvSpPr>
          <p:nvPr>
            <p:ph idx="1"/>
          </p:nvPr>
        </p:nvSpPr>
        <p:spPr/>
        <p:txBody>
          <a:bodyPr>
            <a:normAutofit fontScale="77500" lnSpcReduction="20000"/>
          </a:bodyPr>
          <a:lstStyle/>
          <a:p>
            <a:pPr marL="0" indent="0" algn="ctr">
              <a:buNone/>
            </a:pPr>
            <a:r>
              <a:rPr lang="en-US" sz="1600" dirty="0" smtClean="0"/>
              <a:t>LETTERHEAD</a:t>
            </a:r>
          </a:p>
          <a:p>
            <a:pPr marL="0" indent="0" algn="ctr">
              <a:buNone/>
            </a:pPr>
            <a:endParaRPr lang="en-US" sz="1600" dirty="0"/>
          </a:p>
          <a:p>
            <a:pPr marL="0" indent="0">
              <a:buNone/>
            </a:pPr>
            <a:r>
              <a:rPr lang="en-US" sz="1600" dirty="0" smtClean="0"/>
              <a:t>Date </a:t>
            </a:r>
          </a:p>
          <a:p>
            <a:pPr marL="0" indent="0">
              <a:buNone/>
            </a:pPr>
            <a:r>
              <a:rPr lang="en-US" sz="1600" dirty="0" smtClean="0"/>
              <a:t>Name Address</a:t>
            </a:r>
          </a:p>
          <a:p>
            <a:pPr marL="0" indent="0">
              <a:buNone/>
            </a:pPr>
            <a:endParaRPr lang="en-US" sz="1600" dirty="0"/>
          </a:p>
          <a:p>
            <a:pPr marL="0" indent="0">
              <a:buNone/>
            </a:pPr>
            <a:r>
              <a:rPr lang="en-US" sz="1600" dirty="0" smtClean="0"/>
              <a:t>Dear_________________</a:t>
            </a:r>
          </a:p>
          <a:p>
            <a:pPr marL="0" indent="0">
              <a:buNone/>
            </a:pPr>
            <a:endParaRPr lang="en-US" sz="1600" dirty="0"/>
          </a:p>
          <a:p>
            <a:pPr marL="0" indent="0">
              <a:buNone/>
            </a:pPr>
            <a:r>
              <a:rPr lang="en-US" sz="1600" dirty="0" smtClean="0"/>
              <a:t>Even though you have a _________________mailing address your residence is located in the Town of ______________________. </a:t>
            </a:r>
          </a:p>
          <a:p>
            <a:pPr marL="0" indent="0">
              <a:buNone/>
            </a:pPr>
            <a:r>
              <a:rPr lang="en-US" sz="1600" dirty="0" smtClean="0"/>
              <a:t>For that reason we have forwarded your registration card to that town.</a:t>
            </a:r>
          </a:p>
          <a:p>
            <a:pPr marL="0" indent="0">
              <a:buNone/>
            </a:pPr>
            <a:endParaRPr lang="en-US" sz="1600" dirty="0"/>
          </a:p>
          <a:p>
            <a:pPr marL="0" indent="0">
              <a:buNone/>
            </a:pPr>
            <a:r>
              <a:rPr lang="en-US" sz="1600" dirty="0" smtClean="0"/>
              <a:t>Please call either Registrars’ Office if you have any questions.</a:t>
            </a:r>
          </a:p>
          <a:p>
            <a:pPr marL="0" indent="0">
              <a:buNone/>
            </a:pPr>
            <a:r>
              <a:rPr lang="en-US" sz="1600" dirty="0" smtClean="0"/>
              <a:t>Thank you for registering to vote.</a:t>
            </a:r>
          </a:p>
          <a:p>
            <a:pPr marL="0" indent="0">
              <a:buNone/>
            </a:pPr>
            <a:endParaRPr lang="en-US" sz="1600" dirty="0"/>
          </a:p>
          <a:p>
            <a:pPr marL="0" indent="0">
              <a:buNone/>
            </a:pPr>
            <a:r>
              <a:rPr lang="en-US" sz="1600" dirty="0" smtClean="0"/>
              <a:t>Sincerely, </a:t>
            </a:r>
          </a:p>
          <a:p>
            <a:pPr marL="0" indent="0">
              <a:buNone/>
            </a:pPr>
            <a:endParaRPr lang="en-US" sz="1600" dirty="0"/>
          </a:p>
          <a:p>
            <a:pPr marL="0" indent="0">
              <a:buNone/>
            </a:pPr>
            <a:r>
              <a:rPr lang="en-US" sz="1600" dirty="0" smtClean="0"/>
              <a:t>Registrars names</a:t>
            </a:r>
          </a:p>
          <a:p>
            <a:pPr marL="0" indent="0">
              <a:buNone/>
            </a:pPr>
            <a:endParaRPr lang="en-US" sz="1600" dirty="0"/>
          </a:p>
          <a:p>
            <a:pPr marL="0" indent="0">
              <a:buNone/>
            </a:pPr>
            <a:r>
              <a:rPr lang="en-US" sz="1600" dirty="0" smtClean="0"/>
              <a:t>(rejection) town information			(forward) Town information			</a:t>
            </a:r>
          </a:p>
          <a:p>
            <a:pPr marL="0" indent="0">
              <a:buNone/>
            </a:pPr>
            <a:r>
              <a:rPr lang="en-US" sz="1600" dirty="0" smtClean="0"/>
              <a:t>Phone:_______________			Phone:___________________	</a:t>
            </a:r>
          </a:p>
          <a:p>
            <a:pPr marL="0" indent="0">
              <a:buNone/>
            </a:pPr>
            <a:endParaRPr lang="en-US" sz="1600" dirty="0" smtClean="0"/>
          </a:p>
          <a:p>
            <a:pPr marL="0" indent="0">
              <a:buNone/>
            </a:pPr>
            <a:r>
              <a:rPr lang="en-US" sz="1600" dirty="0"/>
              <a:t>Address</a:t>
            </a:r>
            <a:r>
              <a:rPr lang="en-US" sz="1600" dirty="0" smtClean="0"/>
              <a:t>:________________________		Address:___________________</a:t>
            </a:r>
          </a:p>
          <a:p>
            <a:pPr marL="0" indent="0">
              <a:buNone/>
            </a:pPr>
            <a:endParaRPr lang="en-US" sz="1600" dirty="0" smtClean="0"/>
          </a:p>
          <a:p>
            <a:pPr marL="0" indent="0">
              <a:buNone/>
            </a:pPr>
            <a:r>
              <a:rPr lang="en-US" sz="1600" dirty="0" smtClean="0"/>
              <a:t>Email:__________________________		Email:_______________________</a:t>
            </a:r>
            <a:endParaRPr lang="en-US" sz="1600" dirty="0"/>
          </a:p>
        </p:txBody>
      </p:sp>
    </p:spTree>
    <p:extLst>
      <p:ext uri="{BB962C8B-B14F-4D97-AF65-F5344CB8AC3E}">
        <p14:creationId xmlns:p14="http://schemas.microsoft.com/office/powerpoint/2010/main" val="28475125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724400" cy="1143000"/>
          </a:xfrm>
        </p:spPr>
        <p:txBody>
          <a:bodyPr>
            <a:normAutofit/>
          </a:bodyPr>
          <a:lstStyle/>
          <a:p>
            <a:r>
              <a:rPr lang="en-US" sz="2400" dirty="0" smtClean="0"/>
              <a:t>Online Incomplete </a:t>
            </a:r>
            <a:endParaRPr lang="en-US" sz="2400" dirty="0"/>
          </a:p>
        </p:txBody>
      </p:sp>
      <p:sp>
        <p:nvSpPr>
          <p:cNvPr id="3" name="Content Placeholder 2"/>
          <p:cNvSpPr>
            <a:spLocks noGrp="1"/>
          </p:cNvSpPr>
          <p:nvPr>
            <p:ph idx="1"/>
          </p:nvPr>
        </p:nvSpPr>
        <p:spPr>
          <a:xfrm>
            <a:off x="457200" y="1600200"/>
            <a:ext cx="8382000" cy="4525963"/>
          </a:xfrm>
        </p:spPr>
        <p:txBody>
          <a:bodyPr>
            <a:normAutofit lnSpcReduction="10000"/>
          </a:bodyPr>
          <a:lstStyle/>
          <a:p>
            <a:pPr marL="0" indent="0">
              <a:buNone/>
            </a:pPr>
            <a:r>
              <a:rPr lang="en-US" sz="1400" dirty="0" smtClean="0"/>
              <a:t>LETTERHEAD~  ROV’s~ Name and Contact info</a:t>
            </a:r>
          </a:p>
          <a:p>
            <a:endParaRPr lang="en-US" sz="1400" dirty="0"/>
          </a:p>
          <a:p>
            <a:pPr marL="0" indent="0">
              <a:buNone/>
            </a:pPr>
            <a:r>
              <a:rPr lang="en-US" sz="1200" dirty="0" smtClean="0"/>
              <a:t>Date </a:t>
            </a:r>
          </a:p>
          <a:p>
            <a:pPr marL="0" indent="0">
              <a:buNone/>
            </a:pPr>
            <a:r>
              <a:rPr lang="en-US" sz="1200" dirty="0" smtClean="0"/>
              <a:t>Name</a:t>
            </a:r>
          </a:p>
          <a:p>
            <a:pPr marL="0" indent="0">
              <a:buNone/>
            </a:pPr>
            <a:r>
              <a:rPr lang="en-US" sz="1200" dirty="0" smtClean="0"/>
              <a:t>Address</a:t>
            </a:r>
          </a:p>
          <a:p>
            <a:pPr marL="0" indent="0">
              <a:buNone/>
            </a:pPr>
            <a:endParaRPr lang="en-US" sz="1400" dirty="0"/>
          </a:p>
          <a:p>
            <a:pPr marL="0" indent="0">
              <a:buNone/>
            </a:pPr>
            <a:r>
              <a:rPr lang="en-US" sz="1200" dirty="0" smtClean="0"/>
              <a:t>Dear</a:t>
            </a:r>
          </a:p>
          <a:p>
            <a:pPr marL="0" indent="0">
              <a:buNone/>
            </a:pPr>
            <a:r>
              <a:rPr lang="en-US" sz="1200" dirty="0" smtClean="0"/>
              <a:t>RE: </a:t>
            </a:r>
            <a:r>
              <a:rPr lang="en-US" sz="1200" b="1" dirty="0" smtClean="0"/>
              <a:t>New or Changes to your Online Voter Registration</a:t>
            </a:r>
          </a:p>
          <a:p>
            <a:pPr marL="0" indent="0">
              <a:buNone/>
            </a:pPr>
            <a:endParaRPr lang="en-US" sz="1200" dirty="0"/>
          </a:p>
          <a:p>
            <a:pPr marL="0" indent="0">
              <a:buNone/>
            </a:pPr>
            <a:r>
              <a:rPr lang="en-US" sz="1200" dirty="0" smtClean="0"/>
              <a:t>It appears that you started the process of either trying to register to vote or make changes to your voter registration using the state’s Online Registration System. </a:t>
            </a:r>
          </a:p>
          <a:p>
            <a:pPr marL="0" indent="0">
              <a:buNone/>
            </a:pPr>
            <a:r>
              <a:rPr lang="en-US" sz="1200" dirty="0" smtClean="0"/>
              <a:t>In order for you to complete the online registration process, it is necessary for you to do one of the following ;</a:t>
            </a:r>
          </a:p>
          <a:p>
            <a:pPr marL="0" indent="0">
              <a:buNone/>
            </a:pPr>
            <a:r>
              <a:rPr lang="en-US" sz="1200" dirty="0" smtClean="0"/>
              <a:t>1. go back to the online system(voterregistration.ct.gov), input your valid CT driver’s license number and </a:t>
            </a:r>
            <a:r>
              <a:rPr lang="en-US" sz="1200" b="1" dirty="0" smtClean="0"/>
              <a:t>completely</a:t>
            </a:r>
            <a:r>
              <a:rPr lang="en-US" sz="1200" dirty="0" smtClean="0"/>
              <a:t> fill out the form</a:t>
            </a:r>
          </a:p>
          <a:p>
            <a:pPr marL="0" indent="0">
              <a:buNone/>
            </a:pPr>
            <a:r>
              <a:rPr lang="en-US" sz="1200" dirty="0" smtClean="0"/>
              <a:t>2</a:t>
            </a:r>
            <a:r>
              <a:rPr lang="en-US" sz="1200" dirty="0"/>
              <a:t>. go back to the online system(voterregistration.ct.gov </a:t>
            </a:r>
            <a:r>
              <a:rPr lang="en-US" sz="1200" dirty="0" smtClean="0"/>
              <a:t>follow the directions for registering without a driver’s license , print out the form, sign the application and mail or deliver it to our office OR </a:t>
            </a:r>
          </a:p>
          <a:p>
            <a:pPr marL="0" indent="0">
              <a:buNone/>
            </a:pPr>
            <a:r>
              <a:rPr lang="en-US" sz="1200" dirty="0" smtClean="0"/>
              <a:t>3. You may fill out the enclosed registration card and mail or deliver it to our office.</a:t>
            </a:r>
          </a:p>
          <a:p>
            <a:pPr marL="0" indent="0">
              <a:buNone/>
            </a:pPr>
            <a:endParaRPr lang="en-US" sz="1200" dirty="0"/>
          </a:p>
          <a:p>
            <a:pPr marL="0" indent="0">
              <a:buNone/>
            </a:pPr>
            <a:r>
              <a:rPr lang="en-US" sz="1200" dirty="0" smtClean="0"/>
              <a:t>If you have any questions please stop in or contact our office.</a:t>
            </a:r>
          </a:p>
          <a:p>
            <a:pPr marL="0" indent="0">
              <a:buNone/>
            </a:pPr>
            <a:endParaRPr lang="en-US" sz="1200" dirty="0" smtClean="0"/>
          </a:p>
          <a:p>
            <a:pPr marL="0" indent="0">
              <a:buNone/>
            </a:pPr>
            <a:endParaRPr lang="en-US" sz="1200" dirty="0"/>
          </a:p>
          <a:p>
            <a:pPr marL="0" indent="0">
              <a:buNone/>
            </a:pPr>
            <a:r>
              <a:rPr lang="en-US" sz="1200" dirty="0" smtClean="0"/>
              <a:t>ROV’s </a:t>
            </a:r>
          </a:p>
          <a:p>
            <a:pPr marL="0" indent="0">
              <a:buNone/>
            </a:pPr>
            <a:endParaRPr lang="en-US" sz="1400" dirty="0" smtClean="0"/>
          </a:p>
          <a:p>
            <a:pPr marL="0" indent="0">
              <a:buNone/>
            </a:pPr>
            <a:endParaRPr lang="en-US" sz="2000" dirty="0" smtClean="0"/>
          </a:p>
          <a:p>
            <a:pPr marL="0" indent="0">
              <a:buNone/>
            </a:pPr>
            <a:endParaRPr lang="en-US" sz="2000" dirty="0"/>
          </a:p>
        </p:txBody>
      </p:sp>
      <p:pic>
        <p:nvPicPr>
          <p:cNvPr id="8194" name="Picture 2" descr="C:\Users\Gene\AppData\Local\Microsoft\Windows\Temporary Internet Files\Content.IE5\LE1JHX2P\Captura-de-pantalla-2016-01-30-a-las-12.32.42[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1600" y="228600"/>
            <a:ext cx="3674097" cy="114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54245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343400" cy="1143000"/>
          </a:xfrm>
        </p:spPr>
        <p:txBody>
          <a:bodyPr>
            <a:normAutofit/>
          </a:bodyPr>
          <a:lstStyle/>
          <a:p>
            <a:r>
              <a:rPr lang="en-US" sz="3600" dirty="0" smtClean="0"/>
              <a:t>Incomplete </a:t>
            </a:r>
            <a:endParaRPr lang="en-US" sz="3600" dirty="0"/>
          </a:p>
        </p:txBody>
      </p:sp>
      <p:sp>
        <p:nvSpPr>
          <p:cNvPr id="3" name="Content Placeholder 2"/>
          <p:cNvSpPr>
            <a:spLocks noGrp="1"/>
          </p:cNvSpPr>
          <p:nvPr>
            <p:ph idx="1"/>
          </p:nvPr>
        </p:nvSpPr>
        <p:spPr>
          <a:xfrm>
            <a:off x="457200" y="1600200"/>
            <a:ext cx="8229600" cy="4724400"/>
          </a:xfrm>
        </p:spPr>
        <p:txBody>
          <a:bodyPr>
            <a:normAutofit lnSpcReduction="10000"/>
          </a:bodyPr>
          <a:lstStyle/>
          <a:p>
            <a:pPr marL="0" indent="0" algn="ctr">
              <a:buNone/>
            </a:pPr>
            <a:r>
              <a:rPr lang="en-US" sz="1800" dirty="0" smtClean="0"/>
              <a:t>LETTERHEAD</a:t>
            </a:r>
          </a:p>
          <a:p>
            <a:pPr marL="0" indent="0">
              <a:buNone/>
            </a:pPr>
            <a:r>
              <a:rPr lang="en-US" sz="1400" dirty="0" smtClean="0"/>
              <a:t>Date:</a:t>
            </a:r>
          </a:p>
          <a:p>
            <a:pPr marL="0" indent="0">
              <a:buNone/>
            </a:pPr>
            <a:r>
              <a:rPr lang="en-US" sz="1400" dirty="0" smtClean="0"/>
              <a:t>Name</a:t>
            </a:r>
          </a:p>
          <a:p>
            <a:pPr marL="0" indent="0">
              <a:buNone/>
            </a:pPr>
            <a:r>
              <a:rPr lang="en-US" sz="1400" dirty="0" smtClean="0"/>
              <a:t>Address</a:t>
            </a:r>
          </a:p>
          <a:p>
            <a:pPr marL="0" indent="0">
              <a:buNone/>
            </a:pPr>
            <a:r>
              <a:rPr lang="en-US" sz="1400" dirty="0" smtClean="0"/>
              <a:t>Your Town, CT zip</a:t>
            </a:r>
          </a:p>
          <a:p>
            <a:pPr marL="0" indent="0">
              <a:buNone/>
            </a:pPr>
            <a:endParaRPr lang="en-US" sz="1400" dirty="0" smtClean="0"/>
          </a:p>
          <a:p>
            <a:pPr marL="0" indent="0">
              <a:buNone/>
            </a:pPr>
            <a:r>
              <a:rPr lang="en-US" sz="1600" dirty="0" smtClean="0"/>
              <a:t>Dear________________,</a:t>
            </a:r>
          </a:p>
          <a:p>
            <a:pPr marL="0" indent="0">
              <a:buNone/>
            </a:pPr>
            <a:r>
              <a:rPr lang="en-US" sz="1600" dirty="0" smtClean="0"/>
              <a:t>We recently received your enclosed voter registration application. </a:t>
            </a:r>
            <a:r>
              <a:rPr lang="en-US" sz="1600" dirty="0"/>
              <a:t>Y</a:t>
            </a:r>
            <a:r>
              <a:rPr lang="en-US" sz="1600" dirty="0" smtClean="0"/>
              <a:t>our application cannot be processed due to missing information. </a:t>
            </a:r>
            <a:r>
              <a:rPr lang="en-US" sz="1600" dirty="0"/>
              <a:t>W</a:t>
            </a:r>
            <a:r>
              <a:rPr lang="en-US" sz="1600" dirty="0" smtClean="0"/>
              <a:t>e have highlighted those areas which are needed to complete the process.</a:t>
            </a:r>
          </a:p>
          <a:p>
            <a:pPr marL="0" indent="0">
              <a:buNone/>
            </a:pPr>
            <a:r>
              <a:rPr lang="en-US" sz="1600" dirty="0" smtClean="0"/>
              <a:t>Please take a moment to provide that information and return your registration application in the self-addressed stamped envelope.</a:t>
            </a:r>
          </a:p>
          <a:p>
            <a:pPr marL="0" indent="0">
              <a:buNone/>
            </a:pPr>
            <a:r>
              <a:rPr lang="en-US" sz="1600" dirty="0" smtClean="0"/>
              <a:t>We have also included a blank card in case you wish to </a:t>
            </a:r>
            <a:r>
              <a:rPr lang="en-US" sz="1600" dirty="0"/>
              <a:t>s</a:t>
            </a:r>
            <a:r>
              <a:rPr lang="en-US" sz="1600" dirty="0" smtClean="0"/>
              <a:t>tart  over.</a:t>
            </a:r>
          </a:p>
          <a:p>
            <a:pPr marL="0" indent="0">
              <a:buNone/>
            </a:pPr>
            <a:endParaRPr lang="en-US" sz="1600" dirty="0"/>
          </a:p>
          <a:p>
            <a:pPr marL="0" indent="0">
              <a:buNone/>
            </a:pPr>
            <a:r>
              <a:rPr lang="en-US" sz="1600" dirty="0" smtClean="0"/>
              <a:t>Thank you for your  interest in voting. We look forward to receiving your completed application soon.</a:t>
            </a:r>
          </a:p>
          <a:p>
            <a:pPr marL="0" indent="0">
              <a:buNone/>
            </a:pPr>
            <a:endParaRPr lang="en-US" sz="1600" dirty="0"/>
          </a:p>
          <a:p>
            <a:pPr marL="0" indent="0">
              <a:buNone/>
            </a:pPr>
            <a:r>
              <a:rPr lang="en-US" sz="1600" dirty="0" smtClean="0"/>
              <a:t>ROV’s</a:t>
            </a:r>
          </a:p>
          <a:p>
            <a:pPr marL="0" indent="0">
              <a:buNone/>
            </a:pPr>
            <a:endParaRPr lang="en-US" sz="1600" dirty="0" smtClean="0"/>
          </a:p>
          <a:p>
            <a:pPr marL="0" indent="0">
              <a:buNone/>
            </a:pPr>
            <a:endParaRPr lang="en-US" sz="1800" dirty="0" smtClean="0"/>
          </a:p>
          <a:p>
            <a:pPr marL="0" indent="0">
              <a:buNone/>
            </a:pPr>
            <a:endParaRPr lang="en-US" sz="1800" dirty="0"/>
          </a:p>
        </p:txBody>
      </p:sp>
      <p:pic>
        <p:nvPicPr>
          <p:cNvPr id="9218" name="Picture 2" descr="C:\Users\Gene\AppData\Local\Microsoft\Windows\Temporary Internet Files\Content.IE5\LE1JHX2P\Captura-de-pantalla-2016-01-30-a-las-12.32.42[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152400"/>
            <a:ext cx="4320540" cy="121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21690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dirty="0" smtClean="0"/>
              <a:t>DVM Incomplete</a:t>
            </a:r>
            <a:endParaRPr lang="en-US" sz="3200" dirty="0"/>
          </a:p>
        </p:txBody>
      </p:sp>
      <p:sp>
        <p:nvSpPr>
          <p:cNvPr id="3" name="Content Placeholder 2"/>
          <p:cNvSpPr>
            <a:spLocks noGrp="1"/>
          </p:cNvSpPr>
          <p:nvPr>
            <p:ph idx="1"/>
          </p:nvPr>
        </p:nvSpPr>
        <p:spPr/>
        <p:txBody>
          <a:bodyPr>
            <a:normAutofit lnSpcReduction="10000"/>
          </a:bodyPr>
          <a:lstStyle/>
          <a:p>
            <a:pPr marL="0" indent="0" algn="ctr">
              <a:buNone/>
            </a:pPr>
            <a:r>
              <a:rPr lang="en-US" sz="1800" dirty="0" smtClean="0"/>
              <a:t>LETTERHEAD</a:t>
            </a:r>
          </a:p>
          <a:p>
            <a:pPr marL="0" indent="0">
              <a:buNone/>
            </a:pPr>
            <a:r>
              <a:rPr lang="en-US" sz="1800" dirty="0" smtClean="0"/>
              <a:t>Date </a:t>
            </a:r>
          </a:p>
          <a:p>
            <a:pPr marL="0" indent="0">
              <a:buNone/>
            </a:pPr>
            <a:r>
              <a:rPr lang="en-US" sz="1800" dirty="0" smtClean="0"/>
              <a:t>Name &amp; Address</a:t>
            </a:r>
          </a:p>
          <a:p>
            <a:pPr marL="0" indent="0">
              <a:buNone/>
            </a:pPr>
            <a:endParaRPr lang="en-US" sz="1800" dirty="0"/>
          </a:p>
          <a:p>
            <a:pPr marL="0" indent="0">
              <a:buNone/>
            </a:pPr>
            <a:r>
              <a:rPr lang="en-US" sz="1800" dirty="0" smtClean="0"/>
              <a:t>Dear__________________</a:t>
            </a:r>
          </a:p>
          <a:p>
            <a:pPr marL="0" indent="0">
              <a:buNone/>
            </a:pPr>
            <a:endParaRPr lang="en-US" sz="1800" dirty="0"/>
          </a:p>
          <a:p>
            <a:pPr marL="0" indent="0">
              <a:buNone/>
            </a:pPr>
            <a:r>
              <a:rPr lang="en-US" sz="1800" dirty="0" smtClean="0"/>
              <a:t>We received your enclosed application from the Dept. Of Motor Vehicles as an unfinished voter registration. Enclosed is a new voter registration card, if you choose to, fill it out or you can sign the form from the DVM and return either or both to the Registrars’ Office to become a voter in ______________________</a:t>
            </a:r>
          </a:p>
          <a:p>
            <a:pPr marL="0" indent="0">
              <a:buNone/>
            </a:pPr>
            <a:endParaRPr lang="en-US" sz="1800" dirty="0"/>
          </a:p>
          <a:p>
            <a:pPr marL="0" indent="0">
              <a:buNone/>
            </a:pPr>
            <a:r>
              <a:rPr lang="en-US" sz="1800" dirty="0" smtClean="0"/>
              <a:t>If you need assistance or have questions, please call us at __________. We are a part-time office but will return your call as soon as possible.</a:t>
            </a:r>
          </a:p>
          <a:p>
            <a:pPr marL="0" indent="0">
              <a:buNone/>
            </a:pPr>
            <a:r>
              <a:rPr lang="en-US" sz="1800" dirty="0" smtClean="0"/>
              <a:t>Sincerely, </a:t>
            </a:r>
          </a:p>
          <a:p>
            <a:pPr marL="0" indent="0">
              <a:buNone/>
            </a:pPr>
            <a:r>
              <a:rPr lang="en-US" sz="1800" dirty="0" smtClean="0"/>
              <a:t>ROV’s</a:t>
            </a:r>
            <a:endParaRPr lang="en-US" sz="1800" dirty="0"/>
          </a:p>
        </p:txBody>
      </p:sp>
      <p:pic>
        <p:nvPicPr>
          <p:cNvPr id="4" name="Picture 2" descr="C:\Users\Gene\AppData\Local\Microsoft\Windows\Temporary Internet Files\Content.IE5\LE1JHX2P\Captura-de-pantalla-2016-01-30-a-las-12.32.42[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0" y="228600"/>
            <a:ext cx="3521697" cy="114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04184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pPr algn="l"/>
            <a:r>
              <a:rPr lang="en-US" sz="3600" dirty="0" smtClean="0"/>
              <a:t>Duplicates</a:t>
            </a:r>
            <a:r>
              <a:rPr lang="en-US" sz="1800" dirty="0" smtClean="0"/>
              <a:t> Sample #1</a:t>
            </a:r>
            <a:endParaRPr lang="en-US" sz="3600" dirty="0"/>
          </a:p>
        </p:txBody>
      </p:sp>
      <p:sp>
        <p:nvSpPr>
          <p:cNvPr id="3" name="Content Placeholder 2"/>
          <p:cNvSpPr>
            <a:spLocks noGrp="1"/>
          </p:cNvSpPr>
          <p:nvPr>
            <p:ph idx="1"/>
          </p:nvPr>
        </p:nvSpPr>
        <p:spPr>
          <a:xfrm>
            <a:off x="457200" y="1066800"/>
            <a:ext cx="8229600" cy="5059363"/>
          </a:xfrm>
        </p:spPr>
        <p:txBody>
          <a:bodyPr>
            <a:normAutofit/>
          </a:bodyPr>
          <a:lstStyle/>
          <a:p>
            <a:pPr marL="0" indent="0">
              <a:buNone/>
            </a:pPr>
            <a:r>
              <a:rPr lang="en-US" sz="1800" dirty="0" smtClean="0"/>
              <a:t>Date</a:t>
            </a:r>
            <a:endParaRPr lang="en-US" sz="1800" dirty="0" smtClean="0"/>
          </a:p>
          <a:p>
            <a:pPr marL="0" indent="0">
              <a:buNone/>
            </a:pPr>
            <a:r>
              <a:rPr lang="en-US" sz="1800" dirty="0" smtClean="0"/>
              <a:t>Registrars of Votes~ Town of______________</a:t>
            </a:r>
          </a:p>
          <a:p>
            <a:pPr marL="0" indent="0">
              <a:buNone/>
            </a:pPr>
            <a:r>
              <a:rPr lang="en-US" sz="1800" dirty="0" smtClean="0"/>
              <a:t>Re: Name, DOB, Voter ID of Duplicate Voter</a:t>
            </a:r>
          </a:p>
          <a:p>
            <a:pPr marL="0" indent="0">
              <a:buNone/>
            </a:pPr>
            <a:endParaRPr lang="en-US" sz="1800" dirty="0"/>
          </a:p>
          <a:p>
            <a:pPr marL="0" indent="0">
              <a:buNone/>
            </a:pPr>
            <a:r>
              <a:rPr lang="en-US" sz="1800" dirty="0" smtClean="0"/>
              <a:t>Enclosed is a printout of the above voters’ election history from </a:t>
            </a:r>
            <a:r>
              <a:rPr lang="en-US" sz="1100" i="1" u="sng" dirty="0" smtClean="0"/>
              <a:t>Dates of history </a:t>
            </a:r>
            <a:r>
              <a:rPr lang="en-US" sz="1100" b="1" i="1" u="sng" dirty="0" smtClean="0"/>
              <a:t>or</a:t>
            </a:r>
            <a:r>
              <a:rPr lang="en-US" sz="1100" i="1" u="sng" dirty="0" smtClean="0"/>
              <a:t> your town’s name.</a:t>
            </a:r>
          </a:p>
          <a:p>
            <a:pPr marL="0" indent="0">
              <a:buNone/>
            </a:pPr>
            <a:r>
              <a:rPr lang="en-US" sz="1800" dirty="0" smtClean="0"/>
              <a:t>We would appreciate you re-registering this voter so that our list will be more accurate. When you go into activities, the name will appear in both towns, please select the voter listed in our town with the above referenced </a:t>
            </a:r>
            <a:r>
              <a:rPr lang="en-US" sz="1800" u="sng" dirty="0" smtClean="0"/>
              <a:t>older</a:t>
            </a:r>
            <a:r>
              <a:rPr lang="en-US" sz="1800" dirty="0" smtClean="0"/>
              <a:t> Voter ID number. Doing so will automatically import the voter’s history to your town.</a:t>
            </a:r>
          </a:p>
          <a:p>
            <a:pPr marL="0" indent="0">
              <a:buNone/>
            </a:pPr>
            <a:r>
              <a:rPr lang="en-US" sz="1800" dirty="0" smtClean="0"/>
              <a:t>Please contact us if you have any questions or if you believe we have contacted you in error. We are in the office_______________________ and can also be reached by email or by phone at_______________________.</a:t>
            </a:r>
          </a:p>
          <a:p>
            <a:pPr marL="0" indent="0">
              <a:buNone/>
            </a:pPr>
            <a:r>
              <a:rPr lang="en-US" sz="1800" dirty="0" smtClean="0"/>
              <a:t>Sincerely yours, </a:t>
            </a:r>
          </a:p>
          <a:p>
            <a:pPr marL="0" indent="0">
              <a:buNone/>
            </a:pPr>
            <a:r>
              <a:rPr lang="en-US" sz="1800" dirty="0"/>
              <a:t/>
            </a:r>
            <a:br>
              <a:rPr lang="en-US" sz="1800" dirty="0"/>
            </a:br>
            <a:r>
              <a:rPr lang="en-US" sz="1800" dirty="0" smtClean="0"/>
              <a:t>ROV’s</a:t>
            </a:r>
          </a:p>
          <a:p>
            <a:pPr marL="0" indent="0" algn="ctr">
              <a:buNone/>
            </a:pPr>
            <a:endParaRPr lang="en-US" sz="1800" dirty="0"/>
          </a:p>
        </p:txBody>
      </p:sp>
      <p:pic>
        <p:nvPicPr>
          <p:cNvPr id="1027" name="Picture 3" descr="C:\Users\Gene\AppData\Local\Microsoft\Windows\Temporary Internet Files\Content.IE5\M3V3RSDY\6162986670_c5e5a1b119_z[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0"/>
            <a:ext cx="4191000"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26374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dirty="0"/>
              <a:t>Duplicates</a:t>
            </a:r>
            <a:r>
              <a:rPr lang="en-US" sz="1800" dirty="0"/>
              <a:t> Sample </a:t>
            </a:r>
            <a:r>
              <a:rPr lang="en-US" sz="1800" dirty="0" smtClean="0"/>
              <a:t>#2</a:t>
            </a:r>
            <a:endParaRPr lang="en-US" sz="4000" dirty="0"/>
          </a:p>
        </p:txBody>
      </p:sp>
      <p:sp>
        <p:nvSpPr>
          <p:cNvPr id="3" name="Content Placeholder 2"/>
          <p:cNvSpPr>
            <a:spLocks noGrp="1"/>
          </p:cNvSpPr>
          <p:nvPr>
            <p:ph idx="1"/>
          </p:nvPr>
        </p:nvSpPr>
        <p:spPr>
          <a:xfrm>
            <a:off x="457200" y="1143000"/>
            <a:ext cx="8229600" cy="4983163"/>
          </a:xfrm>
        </p:spPr>
        <p:txBody>
          <a:bodyPr>
            <a:normAutofit/>
          </a:bodyPr>
          <a:lstStyle/>
          <a:p>
            <a:pPr marL="0" indent="0" algn="ctr">
              <a:buNone/>
            </a:pPr>
            <a:r>
              <a:rPr lang="en-US" sz="1600" dirty="0" smtClean="0"/>
              <a:t>Letterhead</a:t>
            </a:r>
          </a:p>
          <a:p>
            <a:pPr marL="0" indent="0">
              <a:buNone/>
            </a:pPr>
            <a:r>
              <a:rPr lang="en-US" sz="1400" dirty="0" smtClean="0"/>
              <a:t>Date</a:t>
            </a:r>
          </a:p>
          <a:p>
            <a:pPr marL="0" indent="0">
              <a:buNone/>
            </a:pPr>
            <a:r>
              <a:rPr lang="en-US" sz="1400" dirty="0" smtClean="0"/>
              <a:t>Registrars of Voters</a:t>
            </a:r>
          </a:p>
          <a:p>
            <a:pPr marL="0" indent="0">
              <a:buNone/>
            </a:pPr>
            <a:r>
              <a:rPr lang="en-US" sz="1400" dirty="0" smtClean="0"/>
              <a:t>Town of__________</a:t>
            </a:r>
          </a:p>
          <a:p>
            <a:pPr marL="0" indent="0">
              <a:buNone/>
            </a:pPr>
            <a:r>
              <a:rPr lang="en-US" sz="1400" dirty="0" smtClean="0"/>
              <a:t>Street, Town, State, Zip</a:t>
            </a:r>
          </a:p>
          <a:p>
            <a:pPr marL="0" indent="0">
              <a:buNone/>
            </a:pPr>
            <a:endParaRPr lang="en-US" sz="1400" dirty="0"/>
          </a:p>
          <a:p>
            <a:pPr marL="0" indent="0">
              <a:buNone/>
            </a:pPr>
            <a:r>
              <a:rPr lang="en-US" sz="1400" dirty="0" smtClean="0"/>
              <a:t>RE: Duplicate Voter</a:t>
            </a:r>
          </a:p>
          <a:p>
            <a:pPr marL="0" indent="0">
              <a:buNone/>
            </a:pPr>
            <a:r>
              <a:rPr lang="en-US" sz="1400" dirty="0"/>
              <a:t>	</a:t>
            </a:r>
            <a:r>
              <a:rPr lang="en-US" sz="1400" dirty="0" smtClean="0"/>
              <a:t>Name_______________~  Voter ID # XXXXXXXXXX       DOB XX/XX/XXX</a:t>
            </a:r>
          </a:p>
          <a:p>
            <a:pPr marL="0" indent="0">
              <a:buNone/>
            </a:pPr>
            <a:r>
              <a:rPr lang="en-US" sz="1400" dirty="0" smtClean="0"/>
              <a:t>Dear Registrars, </a:t>
            </a:r>
          </a:p>
          <a:p>
            <a:pPr marL="0" indent="0">
              <a:buNone/>
            </a:pPr>
            <a:endParaRPr lang="en-US" sz="1400" dirty="0" smtClean="0"/>
          </a:p>
          <a:p>
            <a:pPr marL="0" indent="0">
              <a:buNone/>
            </a:pPr>
            <a:r>
              <a:rPr lang="en-US" sz="1400" dirty="0" smtClean="0"/>
              <a:t>PLEASE NOTE: The voter  listed above has an </a:t>
            </a:r>
            <a:r>
              <a:rPr lang="en-US" sz="1400" b="1" i="1" dirty="0" smtClean="0"/>
              <a:t>off</a:t>
            </a:r>
            <a:r>
              <a:rPr lang="en-US" sz="1400" dirty="0" smtClean="0"/>
              <a:t> status in our town. Currently, they are listed as active in your town.</a:t>
            </a:r>
          </a:p>
          <a:p>
            <a:pPr marL="0" indent="0">
              <a:buNone/>
            </a:pPr>
            <a:r>
              <a:rPr lang="en-US" sz="1400" dirty="0" smtClean="0"/>
              <a:t>PLEASE re-register them and pull them from our town using the older Voter ID # referenced above.</a:t>
            </a:r>
          </a:p>
          <a:p>
            <a:pPr marL="0" indent="0">
              <a:buNone/>
            </a:pPr>
            <a:endParaRPr lang="en-US" sz="1400" dirty="0"/>
          </a:p>
          <a:p>
            <a:pPr marL="0" indent="0">
              <a:buNone/>
            </a:pPr>
            <a:r>
              <a:rPr lang="en-US" sz="1400" dirty="0" smtClean="0"/>
              <a:t>If you have any questions, you may contact </a:t>
            </a:r>
            <a:r>
              <a:rPr lang="en-US" sz="1400" dirty="0" smtClean="0"/>
              <a:t>us at__________________________.</a:t>
            </a:r>
            <a:endParaRPr lang="en-US" sz="1400" dirty="0"/>
          </a:p>
          <a:p>
            <a:pPr marL="0" indent="0">
              <a:buNone/>
            </a:pPr>
            <a:endParaRPr lang="en-US" sz="1400" dirty="0" smtClean="0"/>
          </a:p>
          <a:p>
            <a:pPr marL="0" indent="0">
              <a:buNone/>
            </a:pPr>
            <a:r>
              <a:rPr lang="en-US" sz="1400" dirty="0" smtClean="0"/>
              <a:t>ROV’s</a:t>
            </a:r>
          </a:p>
          <a:p>
            <a:pPr marL="0" indent="0">
              <a:buNone/>
            </a:pPr>
            <a:endParaRPr lang="en-US" sz="1600" dirty="0"/>
          </a:p>
          <a:p>
            <a:pPr marL="0" indent="0">
              <a:buNone/>
            </a:pPr>
            <a:endParaRPr lang="en-US" sz="1600" dirty="0"/>
          </a:p>
        </p:txBody>
      </p:sp>
      <p:pic>
        <p:nvPicPr>
          <p:cNvPr id="5" name="Picture 2" descr="C:\Users\Gene\AppData\Local\Microsoft\Windows\Temporary Internet Files\Content.IE5\LE1JHX2P\225px-Bender_duplicates[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152400"/>
            <a:ext cx="2857143" cy="16126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85555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Public Notice</a:t>
            </a:r>
            <a:endParaRPr lang="en-US" dirty="0"/>
          </a:p>
        </p:txBody>
      </p:sp>
      <p:sp>
        <p:nvSpPr>
          <p:cNvPr id="3" name="Content Placeholder 2"/>
          <p:cNvSpPr>
            <a:spLocks noGrp="1"/>
          </p:cNvSpPr>
          <p:nvPr>
            <p:ph idx="1"/>
          </p:nvPr>
        </p:nvSpPr>
        <p:spPr/>
        <p:txBody>
          <a:bodyPr/>
          <a:lstStyle/>
          <a:p>
            <a:pPr marL="0" indent="0">
              <a:buNone/>
            </a:pPr>
            <a:r>
              <a:rPr lang="en-US" dirty="0" smtClean="0"/>
              <a:t>Let it be known that on _______________20__</a:t>
            </a:r>
          </a:p>
          <a:p>
            <a:pPr marL="0" indent="0">
              <a:buNone/>
            </a:pPr>
            <a:r>
              <a:rPr lang="en-US" dirty="0" smtClean="0"/>
              <a:t>Testing of the all machines used to count ballots for the _____________ election will take place in the _____________ room located at _____________________ at __o`clock.</a:t>
            </a:r>
          </a:p>
          <a:p>
            <a:pPr marL="0" indent="0">
              <a:buNone/>
            </a:pPr>
            <a:r>
              <a:rPr lang="en-US" dirty="0" smtClean="0"/>
              <a:t>Members of public are welcome to attend.</a:t>
            </a:r>
            <a:endParaRPr lang="en-US" dirty="0"/>
          </a:p>
        </p:txBody>
      </p:sp>
    </p:spTree>
    <p:extLst>
      <p:ext uri="{BB962C8B-B14F-4D97-AF65-F5344CB8AC3E}">
        <p14:creationId xmlns:p14="http://schemas.microsoft.com/office/powerpoint/2010/main" val="334021954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Pre-registered/Duplicates</a:t>
            </a:r>
            <a:endParaRPr lang="en-US" dirty="0"/>
          </a:p>
        </p:txBody>
      </p:sp>
      <p:sp>
        <p:nvSpPr>
          <p:cNvPr id="3" name="Content Placeholder 2"/>
          <p:cNvSpPr>
            <a:spLocks noGrp="1"/>
          </p:cNvSpPr>
          <p:nvPr>
            <p:ph idx="1"/>
          </p:nvPr>
        </p:nvSpPr>
        <p:spPr/>
        <p:txBody>
          <a:bodyPr>
            <a:normAutofit fontScale="92500" lnSpcReduction="20000"/>
          </a:bodyPr>
          <a:lstStyle/>
          <a:p>
            <a:pPr marL="0" indent="0" algn="ctr">
              <a:buNone/>
            </a:pPr>
            <a:r>
              <a:rPr lang="en-US" sz="1600" dirty="0" smtClean="0"/>
              <a:t>LETTERHEAD</a:t>
            </a:r>
          </a:p>
          <a:p>
            <a:pPr marL="0" indent="0">
              <a:buNone/>
            </a:pPr>
            <a:endParaRPr lang="en-US" sz="1600" dirty="0"/>
          </a:p>
          <a:p>
            <a:pPr marL="0" indent="0">
              <a:buNone/>
            </a:pPr>
            <a:r>
              <a:rPr lang="en-US" sz="1000" dirty="0" smtClean="0"/>
              <a:t>Date:</a:t>
            </a:r>
          </a:p>
          <a:p>
            <a:pPr marL="0" indent="0">
              <a:buNone/>
            </a:pPr>
            <a:r>
              <a:rPr lang="en-US" sz="1000" dirty="0" smtClean="0"/>
              <a:t>Name </a:t>
            </a:r>
          </a:p>
          <a:p>
            <a:pPr marL="0" indent="0">
              <a:buNone/>
            </a:pPr>
            <a:r>
              <a:rPr lang="en-US" sz="1000" dirty="0" smtClean="0"/>
              <a:t>Address</a:t>
            </a:r>
          </a:p>
          <a:p>
            <a:pPr marL="0" indent="0">
              <a:buNone/>
            </a:pPr>
            <a:r>
              <a:rPr lang="en-US" sz="1000" dirty="0" smtClean="0"/>
              <a:t>Town, CT Zip</a:t>
            </a:r>
          </a:p>
          <a:p>
            <a:pPr marL="0" indent="0">
              <a:buNone/>
            </a:pPr>
            <a:endParaRPr lang="en-US" sz="1600" dirty="0"/>
          </a:p>
          <a:p>
            <a:pPr marL="0" indent="0">
              <a:buNone/>
            </a:pPr>
            <a:r>
              <a:rPr lang="en-US" sz="1600" dirty="0" smtClean="0"/>
              <a:t>Dear, </a:t>
            </a:r>
          </a:p>
          <a:p>
            <a:pPr marL="0" indent="0">
              <a:buNone/>
            </a:pPr>
            <a:r>
              <a:rPr lang="en-US" sz="1600" dirty="0" smtClean="0"/>
              <a:t>We received your online voter registration application. We wanted to let you know that you are already an active voter in __________________</a:t>
            </a:r>
            <a:r>
              <a:rPr lang="en-US" sz="1600" dirty="0"/>
              <a:t> </a:t>
            </a:r>
            <a:r>
              <a:rPr lang="en-US" sz="1600" dirty="0" smtClean="0"/>
              <a:t>having registered on________. Enclosed is a copy of your original ‘notice of acceptance’ from us. </a:t>
            </a:r>
            <a:r>
              <a:rPr lang="en-US" sz="1600" b="1" i="1" dirty="0" smtClean="0"/>
              <a:t>There is no need to re-register unless you are making changes such as:  your name, address or party affiliation  or are making corrections such as including a suffix such as Sr., Jr., etc.</a:t>
            </a:r>
          </a:p>
          <a:p>
            <a:pPr marL="0" indent="0">
              <a:buNone/>
            </a:pPr>
            <a:r>
              <a:rPr lang="en-US" sz="1600" dirty="0" smtClean="0"/>
              <a:t>We look forward to seeing you at the polls on _______________, </a:t>
            </a:r>
            <a:r>
              <a:rPr lang="en-US" sz="1600" b="1" dirty="0" smtClean="0"/>
              <a:t>or</a:t>
            </a:r>
            <a:r>
              <a:rPr lang="en-US" sz="1600" dirty="0" smtClean="0"/>
              <a:t> if you will not be in town on that date, don’t forget to apply for an absentee ballot. You can start that process by contacting the Town Clerk’s office at ________________, online at _____________________or at sots.ct.gov and clicking “voter information”.</a:t>
            </a:r>
          </a:p>
          <a:p>
            <a:pPr marL="0" indent="0">
              <a:buNone/>
            </a:pPr>
            <a:r>
              <a:rPr lang="en-US" sz="1600" dirty="0" smtClean="0"/>
              <a:t>If you have any questions  feel free to contact us ___________________________</a:t>
            </a:r>
          </a:p>
          <a:p>
            <a:pPr marL="0" indent="0">
              <a:buNone/>
            </a:pPr>
            <a:endParaRPr lang="en-US" sz="1600" dirty="0" smtClean="0"/>
          </a:p>
          <a:p>
            <a:pPr marL="0" indent="0">
              <a:buNone/>
            </a:pPr>
            <a:r>
              <a:rPr lang="en-US" sz="1600" dirty="0" smtClean="0"/>
              <a:t>Warm regards, </a:t>
            </a:r>
          </a:p>
          <a:p>
            <a:pPr marL="0" indent="0">
              <a:buNone/>
            </a:pPr>
            <a:r>
              <a:rPr lang="en-US" sz="1600" dirty="0" smtClean="0"/>
              <a:t>ROV’s</a:t>
            </a:r>
          </a:p>
          <a:p>
            <a:pPr marL="0" indent="0">
              <a:buNone/>
            </a:pPr>
            <a:endParaRPr lang="en-US" sz="1600" dirty="0"/>
          </a:p>
          <a:p>
            <a:pPr marL="0" indent="0">
              <a:buNone/>
            </a:pPr>
            <a:endParaRPr lang="en-US" sz="1600" dirty="0" smtClean="0"/>
          </a:p>
          <a:p>
            <a:pPr marL="0" indent="0">
              <a:buNone/>
            </a:pPr>
            <a:endParaRPr lang="en-US" sz="1600" dirty="0"/>
          </a:p>
          <a:p>
            <a:pPr marL="0" indent="0">
              <a:buNone/>
            </a:pPr>
            <a:endParaRPr lang="en-US" sz="1600" dirty="0" smtClean="0"/>
          </a:p>
          <a:p>
            <a:pPr marL="0" indent="0">
              <a:buNone/>
            </a:pPr>
            <a:endParaRPr lang="en-US" sz="1600" dirty="0" smtClean="0"/>
          </a:p>
        </p:txBody>
      </p:sp>
    </p:spTree>
    <p:extLst>
      <p:ext uri="{BB962C8B-B14F-4D97-AF65-F5344CB8AC3E}">
        <p14:creationId xmlns:p14="http://schemas.microsoft.com/office/powerpoint/2010/main" val="137031642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Voters REQUESTS FOR REMOVAL</a:t>
            </a:r>
            <a:r>
              <a:rPr lang="en-US" sz="1200" dirty="0" smtClean="0"/>
              <a:t/>
            </a:r>
            <a:br>
              <a:rPr lang="en-US" sz="1200" dirty="0" smtClean="0"/>
            </a:br>
            <a:r>
              <a:rPr lang="en-US" sz="1200" dirty="0" smtClean="0"/>
              <a:t>copies available in Town Clerk’s office </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sz="1600" dirty="0" smtClean="0"/>
              <a:t>To the REGISTRARS of VOTERS of ______________CT</a:t>
            </a:r>
          </a:p>
          <a:p>
            <a:pPr marL="0" indent="0">
              <a:buNone/>
            </a:pPr>
            <a:endParaRPr lang="en-US" sz="1600" dirty="0"/>
          </a:p>
          <a:p>
            <a:pPr marL="0" indent="0">
              <a:buNone/>
            </a:pPr>
            <a:r>
              <a:rPr lang="en-US" sz="1600" dirty="0" smtClean="0"/>
              <a:t>I ____________________________ wish to have my name removed from your voter registry list</a:t>
            </a:r>
          </a:p>
          <a:p>
            <a:pPr marL="0" indent="0">
              <a:buNone/>
            </a:pPr>
            <a:r>
              <a:rPr lang="en-US" sz="1600" dirty="0"/>
              <a:t>b</a:t>
            </a:r>
            <a:r>
              <a:rPr lang="en-US" sz="1600" dirty="0" smtClean="0"/>
              <a:t>ecause;</a:t>
            </a:r>
          </a:p>
          <a:p>
            <a:pPr marL="0" indent="0">
              <a:buNone/>
            </a:pPr>
            <a:r>
              <a:rPr lang="en-US" sz="1600" dirty="0" smtClean="0"/>
              <a:t>1_______I no longer reside in town.</a:t>
            </a:r>
          </a:p>
          <a:p>
            <a:pPr marL="0" indent="0">
              <a:buNone/>
            </a:pPr>
            <a:r>
              <a:rPr lang="en-US" sz="1600" dirty="0" smtClean="0"/>
              <a:t>2.______ I will be moving. Effective date________________</a:t>
            </a:r>
          </a:p>
          <a:p>
            <a:pPr marL="0" indent="0">
              <a:buNone/>
            </a:pPr>
            <a:r>
              <a:rPr lang="en-US" sz="1600" dirty="0" smtClean="0"/>
              <a:t>3.______ I no longer wish to be a registered voter.</a:t>
            </a:r>
          </a:p>
          <a:p>
            <a:pPr marL="0" indent="0">
              <a:buNone/>
            </a:pPr>
            <a:endParaRPr lang="en-US" sz="1600" dirty="0" smtClean="0"/>
          </a:p>
          <a:p>
            <a:pPr marL="0" indent="0">
              <a:buNone/>
            </a:pPr>
            <a:r>
              <a:rPr lang="en-US" sz="1600" dirty="0" smtClean="0"/>
              <a:t>My Date of Birth is_____________________.</a:t>
            </a:r>
          </a:p>
          <a:p>
            <a:pPr marL="0" indent="0">
              <a:buNone/>
            </a:pPr>
            <a:r>
              <a:rPr lang="en-US" sz="1600" dirty="0" smtClean="0"/>
              <a:t>My </a:t>
            </a:r>
            <a:r>
              <a:rPr lang="en-US" sz="1200" i="1" u="sng" dirty="0" smtClean="0"/>
              <a:t>TOWN NAME      </a:t>
            </a:r>
            <a:r>
              <a:rPr lang="en-US" sz="1600" dirty="0" smtClean="0"/>
              <a:t>address was/is______________________________.</a:t>
            </a:r>
          </a:p>
          <a:p>
            <a:pPr marL="0" indent="0">
              <a:buNone/>
            </a:pPr>
            <a:r>
              <a:rPr lang="en-US" sz="1600" dirty="0" smtClean="0"/>
              <a:t>My forwarding address is (optional)_______________________________________________________</a:t>
            </a:r>
          </a:p>
          <a:p>
            <a:pPr marL="0" indent="0">
              <a:buNone/>
            </a:pPr>
            <a:endParaRPr lang="en-US" sz="1600" dirty="0" smtClean="0"/>
          </a:p>
          <a:p>
            <a:pPr marL="0" indent="0">
              <a:buNone/>
            </a:pPr>
            <a:r>
              <a:rPr lang="en-US" sz="1600" dirty="0" smtClean="0"/>
              <a:t>PRINTED NAME__________________________________________________</a:t>
            </a:r>
          </a:p>
          <a:p>
            <a:pPr marL="0" indent="0">
              <a:buNone/>
            </a:pPr>
            <a:endParaRPr lang="en-US" sz="1600" dirty="0"/>
          </a:p>
          <a:p>
            <a:pPr marL="0" indent="0">
              <a:buNone/>
            </a:pPr>
            <a:r>
              <a:rPr lang="en-US" sz="1600" dirty="0" smtClean="0"/>
              <a:t>SIGNATURE__________________________________Date_____________20____</a:t>
            </a:r>
          </a:p>
          <a:p>
            <a:pPr marL="0" indent="0">
              <a:buNone/>
            </a:pPr>
            <a:endParaRPr lang="en-US" sz="1600" dirty="0" smtClean="0"/>
          </a:p>
          <a:p>
            <a:pPr marL="0" indent="0">
              <a:buNone/>
            </a:pPr>
            <a:r>
              <a:rPr lang="en-US" sz="1600" i="1" dirty="0" smtClean="0"/>
              <a:t>office use</a:t>
            </a:r>
            <a:r>
              <a:rPr lang="en-US" sz="1600" dirty="0" smtClean="0"/>
              <a:t>:  Voter ID#________________ Date rec’d ____________ ROV initials__________</a:t>
            </a:r>
          </a:p>
          <a:p>
            <a:pPr marL="0" indent="0">
              <a:buNone/>
            </a:pPr>
            <a:endParaRPr lang="en-US" sz="1600" dirty="0" smtClean="0"/>
          </a:p>
        </p:txBody>
      </p:sp>
    </p:spTree>
    <p:extLst>
      <p:ext uri="{BB962C8B-B14F-4D97-AF65-F5344CB8AC3E}">
        <p14:creationId xmlns:p14="http://schemas.microsoft.com/office/powerpoint/2010/main" val="26099662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sz="2000" dirty="0" smtClean="0"/>
              <a:t>Sample removal request </a:t>
            </a:r>
            <a:r>
              <a:rPr lang="en-US" sz="1800" dirty="0" smtClean="0"/>
              <a:t>sample #1 </a:t>
            </a:r>
            <a:endParaRPr lang="en-US" sz="1800" dirty="0"/>
          </a:p>
        </p:txBody>
      </p:sp>
      <p:sp>
        <p:nvSpPr>
          <p:cNvPr id="3" name="Content Placeholder 2"/>
          <p:cNvSpPr>
            <a:spLocks noGrp="1"/>
          </p:cNvSpPr>
          <p:nvPr>
            <p:ph idx="1"/>
          </p:nvPr>
        </p:nvSpPr>
        <p:spPr>
          <a:xfrm>
            <a:off x="457200" y="990600"/>
            <a:ext cx="8229600" cy="5410200"/>
          </a:xfrm>
        </p:spPr>
        <p:txBody>
          <a:bodyPr>
            <a:normAutofit fontScale="25000" lnSpcReduction="20000"/>
          </a:bodyPr>
          <a:lstStyle/>
          <a:p>
            <a:pPr marL="0" indent="0">
              <a:buNone/>
            </a:pPr>
            <a:endParaRPr lang="en-US" dirty="0"/>
          </a:p>
          <a:p>
            <a:pPr marL="0" indent="0" algn="ctr">
              <a:buNone/>
            </a:pPr>
            <a:r>
              <a:rPr lang="en-US" i="1" dirty="0" smtClean="0"/>
              <a:t>LETTERHEAD AND CONTACT INFORMATION</a:t>
            </a:r>
            <a:endParaRPr lang="en-US" dirty="0"/>
          </a:p>
          <a:p>
            <a:pPr marL="0" indent="0">
              <a:buNone/>
            </a:pPr>
            <a:r>
              <a:rPr lang="en-US" dirty="0"/>
              <a:t>   </a:t>
            </a:r>
          </a:p>
          <a:p>
            <a:pPr marL="0" indent="0">
              <a:buNone/>
            </a:pPr>
            <a:r>
              <a:rPr lang="en-US" dirty="0"/>
              <a:t> </a:t>
            </a:r>
            <a:r>
              <a:rPr lang="en-US" dirty="0" smtClean="0"/>
              <a:t>Name </a:t>
            </a:r>
            <a:endParaRPr lang="en-US" dirty="0"/>
          </a:p>
          <a:p>
            <a:pPr marL="0" indent="0">
              <a:buNone/>
            </a:pPr>
            <a:r>
              <a:rPr lang="en-US" dirty="0" smtClean="0"/>
              <a:t>Address</a:t>
            </a:r>
          </a:p>
          <a:p>
            <a:pPr marL="0" indent="0">
              <a:buNone/>
            </a:pPr>
            <a:r>
              <a:rPr lang="en-US" dirty="0" smtClean="0"/>
              <a:t>State</a:t>
            </a:r>
            <a:endParaRPr lang="en-US" dirty="0"/>
          </a:p>
          <a:p>
            <a:pPr marL="0" indent="0">
              <a:buNone/>
            </a:pPr>
            <a:r>
              <a:rPr lang="en-US" dirty="0"/>
              <a:t> </a:t>
            </a:r>
          </a:p>
          <a:p>
            <a:pPr marL="0" indent="0">
              <a:buNone/>
            </a:pPr>
            <a:r>
              <a:rPr lang="en-US" dirty="0"/>
              <a:t> </a:t>
            </a:r>
          </a:p>
          <a:p>
            <a:pPr marL="0" indent="0">
              <a:buNone/>
            </a:pPr>
            <a:r>
              <a:rPr lang="en-US" sz="4000" dirty="0"/>
              <a:t>Dear Voter,</a:t>
            </a:r>
          </a:p>
          <a:p>
            <a:pPr marL="0" indent="0">
              <a:buNone/>
            </a:pPr>
            <a:r>
              <a:rPr lang="en-US" sz="4000" dirty="0"/>
              <a:t> </a:t>
            </a:r>
          </a:p>
          <a:p>
            <a:pPr marL="0" indent="0">
              <a:buNone/>
            </a:pPr>
            <a:r>
              <a:rPr lang="en-US" sz="4000" dirty="0"/>
              <a:t>We have been notified by your current state of residence that you have registered to vote in that state and may have recently voted in a state other than CT in 2018.  </a:t>
            </a:r>
          </a:p>
          <a:p>
            <a:pPr marL="0" indent="0">
              <a:buNone/>
            </a:pPr>
            <a:r>
              <a:rPr lang="en-US" sz="4000" dirty="0"/>
              <a:t> </a:t>
            </a:r>
          </a:p>
          <a:p>
            <a:pPr marL="0" indent="0">
              <a:buNone/>
            </a:pPr>
            <a:r>
              <a:rPr lang="en-US" sz="4000" b="1" dirty="0"/>
              <a:t>IF YOU HAVE MOVED BACK TO TOWN, </a:t>
            </a:r>
            <a:r>
              <a:rPr lang="en-US" sz="4000" dirty="0"/>
              <a:t>please go online at </a:t>
            </a:r>
            <a:r>
              <a:rPr lang="en-US" sz="4000" u="sng" dirty="0">
                <a:hlinkClick r:id="rId2"/>
              </a:rPr>
              <a:t>http://Govote.ct.gov</a:t>
            </a:r>
            <a:r>
              <a:rPr lang="en-US" sz="4000" dirty="0"/>
              <a:t> and register at your new address within </a:t>
            </a:r>
            <a:r>
              <a:rPr lang="en-US" sz="4000" dirty="0" smtClean="0"/>
              <a:t>_______________. We </a:t>
            </a:r>
            <a:r>
              <a:rPr lang="en-US" sz="4000" dirty="0"/>
              <a:t>will adjust your voting residential record and advise you of your new polling location.  </a:t>
            </a:r>
          </a:p>
          <a:p>
            <a:pPr marL="0" indent="0">
              <a:buNone/>
            </a:pPr>
            <a:r>
              <a:rPr lang="en-US" sz="4000" dirty="0"/>
              <a:t> </a:t>
            </a:r>
          </a:p>
          <a:p>
            <a:pPr marL="0" indent="0">
              <a:buNone/>
            </a:pPr>
            <a:r>
              <a:rPr lang="en-US" sz="4000" b="1" dirty="0"/>
              <a:t>IF YOU HAVE MOVED OUT OF STATE, </a:t>
            </a:r>
            <a:r>
              <a:rPr lang="en-US" sz="4000" dirty="0"/>
              <a:t>please sign and return this letter so we may remove your name from  </a:t>
            </a:r>
            <a:r>
              <a:rPr lang="en-US" sz="4000" dirty="0" smtClean="0"/>
              <a:t>________________’s </a:t>
            </a:r>
            <a:r>
              <a:rPr lang="en-US" sz="4000" dirty="0"/>
              <a:t>voting list.</a:t>
            </a:r>
          </a:p>
          <a:p>
            <a:pPr marL="0" indent="0">
              <a:buNone/>
            </a:pPr>
            <a:r>
              <a:rPr lang="en-US" sz="4000" dirty="0"/>
              <a:t> </a:t>
            </a:r>
          </a:p>
          <a:p>
            <a:pPr marL="0" indent="0">
              <a:buNone/>
            </a:pPr>
            <a:r>
              <a:rPr lang="en-US" sz="4000" dirty="0"/>
              <a:t>Thank you for your cooperation.  If you have any further questions, please call this Office at the above telephone numbers.</a:t>
            </a:r>
          </a:p>
          <a:p>
            <a:pPr marL="0" indent="0">
              <a:buNone/>
            </a:pPr>
            <a:r>
              <a:rPr lang="en-US" sz="4000" dirty="0"/>
              <a:t> </a:t>
            </a:r>
          </a:p>
          <a:p>
            <a:pPr marL="0" indent="0">
              <a:buNone/>
            </a:pPr>
            <a:r>
              <a:rPr lang="en-US" sz="4000" dirty="0"/>
              <a:t>Cordially yours, </a:t>
            </a:r>
          </a:p>
          <a:p>
            <a:pPr marL="0" indent="0">
              <a:buNone/>
            </a:pPr>
            <a:r>
              <a:rPr lang="en-US" sz="4000" dirty="0"/>
              <a:t> </a:t>
            </a:r>
          </a:p>
          <a:p>
            <a:pPr marL="0" indent="0">
              <a:buNone/>
            </a:pPr>
            <a:r>
              <a:rPr lang="en-US" sz="4000" dirty="0"/>
              <a:t> </a:t>
            </a:r>
          </a:p>
          <a:p>
            <a:pPr marL="0" indent="0">
              <a:buNone/>
            </a:pPr>
            <a:endParaRPr lang="en-US" sz="4000" dirty="0"/>
          </a:p>
          <a:p>
            <a:pPr marL="0" indent="0">
              <a:buNone/>
            </a:pPr>
            <a:r>
              <a:rPr lang="en-US" sz="4000" dirty="0"/>
              <a:t>Registrar of Voters					Registrar of Voters</a:t>
            </a:r>
          </a:p>
          <a:p>
            <a:pPr marL="0" indent="0">
              <a:buNone/>
            </a:pPr>
            <a:r>
              <a:rPr lang="en-US" sz="4000" dirty="0"/>
              <a:t> </a:t>
            </a:r>
          </a:p>
          <a:p>
            <a:pPr marL="0" indent="0">
              <a:buNone/>
            </a:pPr>
            <a:r>
              <a:rPr lang="en-US" sz="4000" dirty="0"/>
              <a:t> </a:t>
            </a:r>
          </a:p>
          <a:p>
            <a:pPr marL="0" indent="0">
              <a:buNone/>
            </a:pPr>
            <a:r>
              <a:rPr lang="en-US" sz="4000" dirty="0"/>
              <a:t> I/We have moved out of </a:t>
            </a:r>
            <a:r>
              <a:rPr lang="en-US" sz="4000" dirty="0" smtClean="0"/>
              <a:t>______________________Please </a:t>
            </a:r>
            <a:r>
              <a:rPr lang="en-US" sz="4000" dirty="0"/>
              <a:t>remove my name(s) from your voting list.</a:t>
            </a:r>
          </a:p>
          <a:p>
            <a:pPr marL="0" indent="0">
              <a:buNone/>
            </a:pPr>
            <a:r>
              <a:rPr lang="en-US" sz="4000" dirty="0"/>
              <a:t> </a:t>
            </a:r>
          </a:p>
          <a:p>
            <a:pPr marL="0" indent="0">
              <a:buNone/>
            </a:pPr>
            <a:r>
              <a:rPr lang="en-US" sz="4000" dirty="0"/>
              <a:t> </a:t>
            </a:r>
          </a:p>
          <a:p>
            <a:pPr marL="0" indent="0">
              <a:buNone/>
            </a:pPr>
            <a:r>
              <a:rPr lang="en-US" sz="4000" dirty="0" smtClean="0"/>
              <a:t>____________________                                      </a:t>
            </a:r>
            <a:r>
              <a:rPr lang="en-US" sz="4000" u="sng" dirty="0"/>
              <a:t>				</a:t>
            </a:r>
            <a:r>
              <a:rPr lang="en-US" sz="4000" dirty="0"/>
              <a:t> </a:t>
            </a:r>
            <a:r>
              <a:rPr lang="en-US" sz="4000" dirty="0" smtClean="0"/>
              <a:t>                          _____</a:t>
            </a:r>
            <a:r>
              <a:rPr lang="en-US" sz="4000" u="sng" dirty="0"/>
              <a:t>	</a:t>
            </a:r>
            <a:endParaRPr lang="en-US" sz="4000" u="sng" dirty="0" smtClean="0"/>
          </a:p>
          <a:p>
            <a:pPr marL="0" indent="0">
              <a:buNone/>
            </a:pPr>
            <a:r>
              <a:rPr lang="en-US" sz="4000" dirty="0" smtClean="0"/>
              <a:t>Printed </a:t>
            </a:r>
            <a:r>
              <a:rPr lang="en-US" sz="4000" dirty="0"/>
              <a:t>Name				Signature			Birth </a:t>
            </a:r>
            <a:r>
              <a:rPr lang="en-US" sz="4000" dirty="0" smtClean="0"/>
              <a:t>date</a:t>
            </a:r>
          </a:p>
          <a:p>
            <a:pPr marL="0" indent="0">
              <a:buNone/>
            </a:pPr>
            <a:endParaRPr lang="en-US" sz="4000" dirty="0" smtClean="0"/>
          </a:p>
          <a:p>
            <a:pPr marL="0" indent="0">
              <a:buNone/>
            </a:pPr>
            <a:r>
              <a:rPr lang="en-US" sz="4000" dirty="0" smtClean="0"/>
              <a:t>____________________</a:t>
            </a:r>
            <a:r>
              <a:rPr lang="en-US" sz="4000" dirty="0"/>
              <a:t>	 </a:t>
            </a:r>
            <a:r>
              <a:rPr lang="en-US" sz="4000" dirty="0" smtClean="0"/>
              <a:t>                  </a:t>
            </a:r>
            <a:r>
              <a:rPr lang="en-US" sz="4000" u="sng" dirty="0"/>
              <a:t>		</a:t>
            </a:r>
            <a:r>
              <a:rPr lang="en-US" sz="4000" u="sng" dirty="0" smtClean="0"/>
              <a:t>_______________________________</a:t>
            </a:r>
            <a:r>
              <a:rPr lang="en-US" sz="4000" dirty="0" smtClean="0"/>
              <a:t>                       </a:t>
            </a:r>
            <a:r>
              <a:rPr lang="en-US" sz="4000" u="sng" dirty="0" smtClean="0"/>
              <a:t>    _______________</a:t>
            </a:r>
          </a:p>
          <a:p>
            <a:pPr marL="0" indent="0">
              <a:buNone/>
            </a:pPr>
            <a:r>
              <a:rPr lang="en-US" sz="4000" dirty="0" smtClean="0"/>
              <a:t>Printed </a:t>
            </a:r>
            <a:r>
              <a:rPr lang="en-US" sz="4000" dirty="0"/>
              <a:t>Name				Signature			</a:t>
            </a:r>
            <a:r>
              <a:rPr lang="en-US" sz="4000" dirty="0" smtClean="0"/>
              <a:t>Birth date</a:t>
            </a:r>
          </a:p>
          <a:p>
            <a:pPr marL="0" indent="0">
              <a:buNone/>
            </a:pPr>
            <a:endParaRPr lang="en-US" sz="4000" dirty="0"/>
          </a:p>
          <a:p>
            <a:pPr marL="0" indent="0">
              <a:buNone/>
            </a:pPr>
            <a:r>
              <a:rPr lang="en-US" sz="4000" i="1" dirty="0" smtClean="0"/>
              <a:t>ADD AS MANY SIGNATURES AS YOU NEED</a:t>
            </a:r>
          </a:p>
          <a:p>
            <a:pPr marL="0" indent="0">
              <a:buNone/>
            </a:pPr>
            <a:r>
              <a:rPr lang="en-US" dirty="0"/>
              <a:t>	</a:t>
            </a:r>
            <a:r>
              <a:rPr lang="en-US" dirty="0" smtClean="0"/>
              <a:t>                                  </a:t>
            </a:r>
            <a:endParaRPr lang="en-US" dirty="0"/>
          </a:p>
        </p:txBody>
      </p:sp>
    </p:spTree>
    <p:extLst>
      <p:ext uri="{BB962C8B-B14F-4D97-AF65-F5344CB8AC3E}">
        <p14:creationId xmlns:p14="http://schemas.microsoft.com/office/powerpoint/2010/main" val="195181906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Optional removal sample #2 </a:t>
            </a:r>
            <a:r>
              <a:rPr lang="en-US" sz="1800" dirty="0" smtClean="0"/>
              <a:t>(university specific)</a:t>
            </a:r>
            <a:endParaRPr lang="en-US" sz="1800" dirty="0"/>
          </a:p>
        </p:txBody>
      </p:sp>
      <p:sp>
        <p:nvSpPr>
          <p:cNvPr id="3" name="Content Placeholder 2"/>
          <p:cNvSpPr>
            <a:spLocks noGrp="1"/>
          </p:cNvSpPr>
          <p:nvPr>
            <p:ph idx="1"/>
          </p:nvPr>
        </p:nvSpPr>
        <p:spPr>
          <a:xfrm>
            <a:off x="457200" y="1600200"/>
            <a:ext cx="8229600" cy="4648200"/>
          </a:xfrm>
        </p:spPr>
        <p:txBody>
          <a:bodyPr>
            <a:normAutofit fontScale="92500" lnSpcReduction="10000"/>
          </a:bodyPr>
          <a:lstStyle/>
          <a:p>
            <a:pPr marL="0" indent="0" algn="ctr">
              <a:buNone/>
            </a:pPr>
            <a:r>
              <a:rPr lang="en-US" sz="1800" dirty="0" smtClean="0"/>
              <a:t>Letterhead</a:t>
            </a:r>
          </a:p>
          <a:p>
            <a:pPr marL="0" indent="0">
              <a:buNone/>
            </a:pPr>
            <a:r>
              <a:rPr lang="en-US" sz="1600" dirty="0" smtClean="0"/>
              <a:t>Date</a:t>
            </a:r>
          </a:p>
          <a:p>
            <a:pPr marL="0" indent="0">
              <a:buNone/>
            </a:pPr>
            <a:r>
              <a:rPr lang="en-US" sz="1600" dirty="0" smtClean="0"/>
              <a:t>Name</a:t>
            </a:r>
          </a:p>
          <a:p>
            <a:pPr marL="0" indent="0">
              <a:buNone/>
            </a:pPr>
            <a:r>
              <a:rPr lang="en-US" sz="1600" dirty="0" smtClean="0"/>
              <a:t>Address </a:t>
            </a:r>
            <a:r>
              <a:rPr lang="en-US" sz="1600" dirty="0" err="1" smtClean="0"/>
              <a:t>etc</a:t>
            </a:r>
            <a:endParaRPr lang="en-US" sz="1600" dirty="0" smtClean="0"/>
          </a:p>
          <a:p>
            <a:pPr marL="0" indent="0">
              <a:buNone/>
            </a:pPr>
            <a:endParaRPr lang="en-US" sz="1800" dirty="0"/>
          </a:p>
          <a:p>
            <a:pPr marL="0" indent="0">
              <a:buNone/>
            </a:pPr>
            <a:r>
              <a:rPr lang="en-US" sz="1800" dirty="0" smtClean="0"/>
              <a:t>Dear______________</a:t>
            </a:r>
          </a:p>
          <a:p>
            <a:pPr marL="0" indent="0">
              <a:buNone/>
            </a:pPr>
            <a:r>
              <a:rPr lang="en-US" sz="1800" dirty="0" smtClean="0"/>
              <a:t>We are updating our files for _________________________ </a:t>
            </a:r>
            <a:r>
              <a:rPr lang="en-US" sz="1800" b="1" dirty="0" smtClean="0"/>
              <a:t>University</a:t>
            </a:r>
            <a:r>
              <a:rPr lang="en-US" sz="1800" dirty="0" smtClean="0"/>
              <a:t> and would appreciate your help. Your voter registration was put into the system on ____________ after the November election because it was received after the ______________ deadline for that election and you did not appear at the polls nor at the EDR location.</a:t>
            </a:r>
          </a:p>
          <a:p>
            <a:pPr marL="0" indent="0">
              <a:buNone/>
            </a:pPr>
            <a:r>
              <a:rPr lang="en-US" sz="1800" dirty="0" smtClean="0"/>
              <a:t>Enclosed is: 1) your letter of acceptance, indicating your polling location for the next election, and 2) a </a:t>
            </a:r>
            <a:r>
              <a:rPr lang="en-US" sz="1800" dirty="0"/>
              <a:t>blank removal </a:t>
            </a:r>
            <a:r>
              <a:rPr lang="en-US" sz="1800" dirty="0" smtClean="0"/>
              <a:t>form to indicate if you wish to remain a voter in the town of ___________________.</a:t>
            </a:r>
          </a:p>
          <a:p>
            <a:pPr marL="0" indent="0">
              <a:buNone/>
            </a:pPr>
            <a:r>
              <a:rPr lang="en-US" sz="1800" dirty="0" smtClean="0"/>
              <a:t>If you do nothing we will leave everything as is. </a:t>
            </a:r>
          </a:p>
          <a:p>
            <a:pPr marL="0" indent="0">
              <a:buNone/>
            </a:pPr>
            <a:r>
              <a:rPr lang="en-US" sz="1800" dirty="0" smtClean="0"/>
              <a:t>We’re looking forward to receiving your response. Thank you in advance for your cooperation.</a:t>
            </a:r>
          </a:p>
          <a:p>
            <a:pPr marL="0" indent="0">
              <a:buNone/>
            </a:pPr>
            <a:r>
              <a:rPr lang="en-US" sz="1800" dirty="0" smtClean="0"/>
              <a:t>ROV’s</a:t>
            </a:r>
            <a:endParaRPr lang="en-US" sz="1800" dirty="0"/>
          </a:p>
        </p:txBody>
      </p:sp>
    </p:spTree>
    <p:extLst>
      <p:ext uri="{BB962C8B-B14F-4D97-AF65-F5344CB8AC3E}">
        <p14:creationId xmlns:p14="http://schemas.microsoft.com/office/powerpoint/2010/main" val="205661872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University HANDOUT </a:t>
            </a:r>
            <a:endParaRPr lang="en-US" dirty="0"/>
          </a:p>
        </p:txBody>
      </p:sp>
      <p:sp>
        <p:nvSpPr>
          <p:cNvPr id="3" name="Content Placeholder 2"/>
          <p:cNvSpPr>
            <a:spLocks noGrp="1"/>
          </p:cNvSpPr>
          <p:nvPr>
            <p:ph idx="1"/>
          </p:nvPr>
        </p:nvSpPr>
        <p:spPr/>
        <p:txBody>
          <a:bodyPr>
            <a:normAutofit fontScale="32500" lnSpcReduction="20000"/>
          </a:bodyPr>
          <a:lstStyle/>
          <a:p>
            <a:r>
              <a:rPr lang="en-US" b="1" u="sng" dirty="0"/>
              <a:t>VOTING:</a:t>
            </a:r>
            <a:endParaRPr lang="en-US" dirty="0"/>
          </a:p>
          <a:p>
            <a:r>
              <a:rPr lang="en-US" dirty="0"/>
              <a:t/>
            </a:r>
            <a:br>
              <a:rPr lang="en-US" dirty="0"/>
            </a:br>
            <a:r>
              <a:rPr lang="en-US" b="1" u="sng" dirty="0"/>
              <a:t>Register in your HOME TOWN</a:t>
            </a:r>
            <a:r>
              <a:rPr lang="en-US" dirty="0"/>
              <a:t> using your home address and vote in your hometown.</a:t>
            </a:r>
          </a:p>
          <a:p>
            <a:r>
              <a:rPr lang="en-US" dirty="0"/>
              <a:t>                                                              </a:t>
            </a:r>
            <a:r>
              <a:rPr lang="en-US" b="1" u="sng" dirty="0"/>
              <a:t>OR</a:t>
            </a:r>
            <a:endParaRPr lang="en-US" dirty="0"/>
          </a:p>
          <a:p>
            <a:r>
              <a:rPr lang="en-US" b="1" u="sng" dirty="0"/>
              <a:t>Request an absentee ballot from your HOME TOWN</a:t>
            </a:r>
            <a:r>
              <a:rPr lang="en-US" dirty="0"/>
              <a:t>:   APPLICATIONS  will be available in any Town Clerk’s Office or online at sots.ct.gov.    You may send an </a:t>
            </a:r>
            <a:r>
              <a:rPr lang="en-US" b="1" u="sng" dirty="0"/>
              <a:t>application</a:t>
            </a:r>
            <a:r>
              <a:rPr lang="en-US" dirty="0"/>
              <a:t> to the Town Clerk’s Office in your </a:t>
            </a:r>
            <a:r>
              <a:rPr lang="en-US" b="1" u="sng" dirty="0"/>
              <a:t>HOME TOWN</a:t>
            </a:r>
            <a:r>
              <a:rPr lang="en-US" dirty="0"/>
              <a:t> before the ballots are available to insure a ballot will be sent to you within your timeline.  </a:t>
            </a:r>
          </a:p>
          <a:p>
            <a:r>
              <a:rPr lang="en-US" dirty="0"/>
              <a:t>The Town Clerk in YOUR </a:t>
            </a:r>
            <a:r>
              <a:rPr lang="en-US" b="1" u="sng" dirty="0"/>
              <a:t>HOME TOWN</a:t>
            </a:r>
            <a:r>
              <a:rPr lang="en-US" dirty="0"/>
              <a:t> will send you a ballot to the address you requested on your application.  Fill out the ballot and send it back to the Town Clerk in your </a:t>
            </a:r>
            <a:r>
              <a:rPr lang="en-US" b="1" u="sng" dirty="0"/>
              <a:t>HOME TOWN.</a:t>
            </a:r>
            <a:endParaRPr lang="en-US" dirty="0"/>
          </a:p>
          <a:p>
            <a:r>
              <a:rPr lang="en-US" b="1" u="sng" dirty="0"/>
              <a:t>Please note you will need to plan to allow for mail time </a:t>
            </a:r>
            <a:endParaRPr lang="en-US" dirty="0"/>
          </a:p>
          <a:p>
            <a:r>
              <a:rPr lang="en-US" dirty="0"/>
              <a:t>     </a:t>
            </a:r>
          </a:p>
          <a:p>
            <a:r>
              <a:rPr lang="en-US" dirty="0"/>
              <a:t> </a:t>
            </a:r>
            <a:r>
              <a:rPr lang="en-US" b="1" dirty="0" smtClean="0"/>
              <a:t>____________</a:t>
            </a:r>
            <a:r>
              <a:rPr lang="en-US" dirty="0" smtClean="0"/>
              <a:t> </a:t>
            </a:r>
            <a:r>
              <a:rPr lang="en-US" b="1" dirty="0"/>
              <a:t>Registrar’s Office    </a:t>
            </a:r>
            <a:r>
              <a:rPr lang="en-US" b="1" dirty="0" smtClean="0"/>
              <a:t>Phone:________________________ </a:t>
            </a:r>
            <a:r>
              <a:rPr lang="en-US" b="1" u="sng" dirty="0" smtClean="0"/>
              <a:t>Email:_______________________________________</a:t>
            </a:r>
            <a:endParaRPr lang="en-US" dirty="0"/>
          </a:p>
          <a:p>
            <a:r>
              <a:rPr lang="en-US" b="1" dirty="0"/>
              <a:t>                                                                              </a:t>
            </a:r>
            <a:endParaRPr lang="en-US" dirty="0"/>
          </a:p>
          <a:p>
            <a:r>
              <a:rPr lang="en-US" b="1" u="sng" dirty="0"/>
              <a:t>Register in </a:t>
            </a:r>
            <a:r>
              <a:rPr lang="en-US" b="1" u="sng" dirty="0" smtClean="0"/>
              <a:t>_________</a:t>
            </a:r>
            <a:r>
              <a:rPr lang="en-US" dirty="0" smtClean="0"/>
              <a:t> </a:t>
            </a:r>
            <a:r>
              <a:rPr lang="en-US" dirty="0"/>
              <a:t>using </a:t>
            </a:r>
            <a:r>
              <a:rPr lang="en-US" dirty="0" smtClean="0"/>
              <a:t>____________Street</a:t>
            </a:r>
            <a:r>
              <a:rPr lang="en-US" dirty="0"/>
              <a:t>, </a:t>
            </a:r>
            <a:r>
              <a:rPr lang="en-US" dirty="0" smtClean="0"/>
              <a:t>___________ </a:t>
            </a:r>
            <a:r>
              <a:rPr lang="en-US" dirty="0"/>
              <a:t>CT and put your dorm in the mailing address if on campus.  Use your </a:t>
            </a:r>
            <a:r>
              <a:rPr lang="en-US" u="sng" dirty="0"/>
              <a:t>street address</a:t>
            </a:r>
            <a:r>
              <a:rPr lang="en-US" dirty="0"/>
              <a:t> if you live</a:t>
            </a:r>
            <a:r>
              <a:rPr lang="en-US" u="sng" dirty="0"/>
              <a:t> off campus</a:t>
            </a:r>
            <a:r>
              <a:rPr lang="en-US" dirty="0"/>
              <a:t>.</a:t>
            </a:r>
          </a:p>
          <a:p>
            <a:r>
              <a:rPr lang="en-US" dirty="0"/>
              <a:t/>
            </a:r>
            <a:br>
              <a:rPr lang="en-US" dirty="0"/>
            </a:br>
            <a:r>
              <a:rPr lang="en-US" dirty="0"/>
              <a:t>If registered in Windham/Willimantic </a:t>
            </a:r>
            <a:r>
              <a:rPr lang="en-US" u="sng" dirty="0"/>
              <a:t>using a campus address-</a:t>
            </a:r>
            <a:r>
              <a:rPr lang="en-US" dirty="0"/>
              <a:t>- </a:t>
            </a:r>
            <a:r>
              <a:rPr lang="en-US" b="1" u="sng" dirty="0"/>
              <a:t>VOTE AT THE  V.F.W.</a:t>
            </a:r>
            <a:r>
              <a:rPr lang="en-US" dirty="0"/>
              <a:t> -- across from Burger King and Walgreen’s (park and enter from Valley Street—across from 165 Valley Street apartments)</a:t>
            </a:r>
          </a:p>
          <a:p>
            <a:r>
              <a:rPr lang="en-US" dirty="0"/>
              <a:t/>
            </a:r>
            <a:br>
              <a:rPr lang="en-US" dirty="0"/>
            </a:br>
            <a:r>
              <a:rPr lang="en-US" dirty="0"/>
              <a:t/>
            </a:r>
            <a:br>
              <a:rPr lang="en-US" dirty="0"/>
            </a:br>
            <a:r>
              <a:rPr lang="en-US" b="1" u="sng" dirty="0"/>
              <a:t>Registering in any CT town</a:t>
            </a:r>
            <a:r>
              <a:rPr lang="en-US" dirty="0"/>
              <a:t> - send or bring a registration card  to a Registrar’s Office or Town Clerk’s Office in Connecticut.</a:t>
            </a:r>
          </a:p>
          <a:p>
            <a:r>
              <a:rPr lang="en-US" b="1" u="sng" dirty="0"/>
              <a:t>Registration cards</a:t>
            </a:r>
            <a:r>
              <a:rPr lang="en-US" dirty="0"/>
              <a:t> are available at the public library, </a:t>
            </a:r>
            <a:r>
              <a:rPr lang="en-US" dirty="0" smtClean="0"/>
              <a:t>University </a:t>
            </a:r>
            <a:r>
              <a:rPr lang="en-US" dirty="0"/>
              <a:t>library, Registrar’s Office, Town Clerk’s Office, registration drives on campus, or call a Registrar’s Office and have a card sent to you.           OR go </a:t>
            </a:r>
            <a:r>
              <a:rPr lang="en-US" b="1" dirty="0"/>
              <a:t>online</a:t>
            </a:r>
            <a:r>
              <a:rPr lang="en-US" dirty="0"/>
              <a:t> to sots.ct.gov and follow the directions.</a:t>
            </a:r>
          </a:p>
          <a:p>
            <a:r>
              <a:rPr lang="en-US" dirty="0"/>
              <a:t/>
            </a:r>
            <a:br>
              <a:rPr lang="en-US" dirty="0"/>
            </a:br>
            <a:r>
              <a:rPr lang="en-US" dirty="0"/>
              <a:t>ONLINE,  MAIL-IN, AND IN-PERSON registration must be received or postmarked by ________________________ .  Online registrations will be received until 11:59 pm. Cards HAND-DELIVERED by a person other than the voter must also be in by this date by the close of business. </a:t>
            </a:r>
          </a:p>
          <a:p>
            <a:pPr marL="0" indent="0">
              <a:buNone/>
            </a:pPr>
            <a:endParaRPr lang="en-US" dirty="0"/>
          </a:p>
        </p:txBody>
      </p:sp>
    </p:spTree>
    <p:extLst>
      <p:ext uri="{BB962C8B-B14F-4D97-AF65-F5344CB8AC3E}">
        <p14:creationId xmlns:p14="http://schemas.microsoft.com/office/powerpoint/2010/main" val="90087864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Absentee Ballot Procedures</a:t>
            </a:r>
            <a:endParaRPr lang="en-US" dirty="0"/>
          </a:p>
        </p:txBody>
      </p:sp>
      <p:sp>
        <p:nvSpPr>
          <p:cNvPr id="3" name="Content Placeholder 2"/>
          <p:cNvSpPr>
            <a:spLocks noGrp="1"/>
          </p:cNvSpPr>
          <p:nvPr>
            <p:ph idx="1"/>
          </p:nvPr>
        </p:nvSpPr>
        <p:spPr>
          <a:xfrm>
            <a:off x="457200" y="1219200"/>
            <a:ext cx="8229600" cy="5105400"/>
          </a:xfrm>
        </p:spPr>
        <p:txBody>
          <a:bodyPr>
            <a:normAutofit fontScale="40000" lnSpcReduction="20000"/>
          </a:bodyPr>
          <a:lstStyle/>
          <a:p>
            <a:pPr marL="0" indent="0" algn="ctr">
              <a:buNone/>
            </a:pPr>
            <a:r>
              <a:rPr lang="en-US" dirty="0"/>
              <a:t>      ABSENTEE BALLOT PROCEDURES</a:t>
            </a:r>
          </a:p>
          <a:p>
            <a:pPr marL="0" indent="0">
              <a:buNone/>
            </a:pPr>
            <a:r>
              <a:rPr lang="en-US" dirty="0"/>
              <a:t> </a:t>
            </a:r>
          </a:p>
          <a:p>
            <a:pPr marL="0" lvl="0" indent="0" fontAlgn="base">
              <a:buNone/>
            </a:pPr>
            <a:r>
              <a:rPr lang="en-US" dirty="0"/>
              <a:t> </a:t>
            </a:r>
            <a:r>
              <a:rPr lang="en-US" sz="3500" dirty="0" smtClean="0"/>
              <a:t>1.</a:t>
            </a:r>
            <a:r>
              <a:rPr lang="en-US" sz="3500" dirty="0"/>
              <a:t> Applications for absentee ballots, a list of registered voters and blank voter registration cards will be delivered. </a:t>
            </a:r>
          </a:p>
          <a:p>
            <a:pPr marL="0" indent="0">
              <a:buNone/>
            </a:pPr>
            <a:r>
              <a:rPr lang="en-US" sz="3500" dirty="0"/>
              <a:t> </a:t>
            </a:r>
          </a:p>
          <a:p>
            <a:pPr marL="0" lvl="0" indent="0" fontAlgn="base">
              <a:buNone/>
            </a:pPr>
            <a:r>
              <a:rPr lang="en-US" sz="3500" dirty="0"/>
              <a:t>  </a:t>
            </a:r>
            <a:r>
              <a:rPr lang="en-US" sz="3500" dirty="0" smtClean="0"/>
              <a:t>2. Have </a:t>
            </a:r>
            <a:r>
              <a:rPr lang="en-US" sz="3500" dirty="0"/>
              <a:t>an employee as a contact person and also allow an employee to accompany the registrars when residents vote if deemed necessary</a:t>
            </a:r>
          </a:p>
          <a:p>
            <a:pPr marL="0" indent="0">
              <a:buNone/>
            </a:pPr>
            <a:r>
              <a:rPr lang="en-US" sz="3500" dirty="0"/>
              <a:t> </a:t>
            </a:r>
          </a:p>
          <a:p>
            <a:pPr marL="0" lvl="0" indent="0" fontAlgn="base">
              <a:buNone/>
            </a:pPr>
            <a:r>
              <a:rPr lang="en-US" sz="3500" dirty="0"/>
              <a:t>  </a:t>
            </a:r>
            <a:r>
              <a:rPr lang="en-US" sz="3500" dirty="0" smtClean="0"/>
              <a:t>3. </a:t>
            </a:r>
            <a:r>
              <a:rPr lang="en-US" sz="3500" u="sng" dirty="0" smtClean="0"/>
              <a:t>Three</a:t>
            </a:r>
            <a:r>
              <a:rPr lang="en-US" sz="3500" dirty="0" smtClean="0"/>
              <a:t> </a:t>
            </a:r>
            <a:r>
              <a:rPr lang="en-US" sz="3500" dirty="0"/>
              <a:t>dates must be set with the registrars and liaison:  drop off applications, pick up completed applications and registration cards, and to vote.  Ask for permission to display posters with voting date.</a:t>
            </a:r>
          </a:p>
          <a:p>
            <a:pPr marL="0" indent="0">
              <a:buNone/>
            </a:pPr>
            <a:r>
              <a:rPr lang="en-US" sz="3500" dirty="0"/>
              <a:t>         </a:t>
            </a:r>
          </a:p>
          <a:p>
            <a:pPr marL="0" indent="0">
              <a:buNone/>
            </a:pPr>
            <a:r>
              <a:rPr lang="en-US" sz="3500" dirty="0"/>
              <a:t>  4.  Extra blank applications (which must be accounted for) will be left for new people (from our town or out-of-town) to complete should they wish to vote.  New clients must also fill out a registration card. </a:t>
            </a:r>
          </a:p>
          <a:p>
            <a:pPr marL="0" indent="0">
              <a:buNone/>
            </a:pPr>
            <a:r>
              <a:rPr lang="en-US" sz="3500" dirty="0"/>
              <a:t>Out-of-town applications (and registration cards, if necessary) will be sent to the respective town and their ballot will be sent back to our Town Clerk to be included in supervised voting </a:t>
            </a:r>
          </a:p>
          <a:p>
            <a:pPr marL="0" indent="0">
              <a:buNone/>
            </a:pPr>
            <a:r>
              <a:rPr lang="en-US" sz="3500" dirty="0"/>
              <a:t> </a:t>
            </a:r>
          </a:p>
          <a:p>
            <a:pPr marL="0" indent="0">
              <a:buNone/>
            </a:pPr>
            <a:r>
              <a:rPr lang="en-US" sz="3500" dirty="0"/>
              <a:t>5.  The person assisting the voter </a:t>
            </a:r>
            <a:r>
              <a:rPr lang="en-US" sz="3500" u="sng" dirty="0"/>
              <a:t>must sign the application and include their home address. </a:t>
            </a:r>
            <a:endParaRPr lang="en-US" sz="3500" dirty="0"/>
          </a:p>
          <a:p>
            <a:pPr marL="0" indent="0">
              <a:buNone/>
            </a:pPr>
            <a:r>
              <a:rPr lang="en-US" sz="3500" dirty="0"/>
              <a:t/>
            </a:r>
            <a:br>
              <a:rPr lang="en-US" sz="3500" dirty="0"/>
            </a:br>
            <a:endParaRPr lang="en-US" sz="3500" dirty="0"/>
          </a:p>
          <a:p>
            <a:pPr marL="0" indent="0">
              <a:buNone/>
            </a:pPr>
            <a:r>
              <a:rPr lang="en-US" sz="3500" dirty="0"/>
              <a:t>REGISTRARS CONTACT INFORMATION</a:t>
            </a:r>
          </a:p>
          <a:p>
            <a:pPr marL="0" indent="0">
              <a:buNone/>
            </a:pPr>
            <a:r>
              <a:rPr lang="en-US" sz="3500" dirty="0"/>
              <a:t> </a:t>
            </a:r>
          </a:p>
          <a:p>
            <a:pPr marL="0" indent="0">
              <a:buNone/>
            </a:pPr>
            <a:r>
              <a:rPr lang="en-US" sz="3500" dirty="0"/>
              <a:t>Office phone  </a:t>
            </a:r>
          </a:p>
          <a:p>
            <a:pPr marL="0" indent="0">
              <a:buNone/>
            </a:pPr>
            <a:r>
              <a:rPr lang="en-US" sz="3500" dirty="0"/>
              <a:t> </a:t>
            </a:r>
          </a:p>
          <a:p>
            <a:pPr marL="0" indent="0">
              <a:buNone/>
            </a:pPr>
            <a:r>
              <a:rPr lang="en-US" sz="3500" dirty="0"/>
              <a:t>Email:  </a:t>
            </a:r>
          </a:p>
          <a:p>
            <a:pPr marL="0" indent="0">
              <a:buNone/>
            </a:pPr>
            <a:r>
              <a:rPr lang="en-US" dirty="0"/>
              <a:t> </a:t>
            </a:r>
          </a:p>
          <a:p>
            <a:pPr marL="0" indent="0">
              <a:buNone/>
            </a:pPr>
            <a:endParaRPr lang="en-US" dirty="0"/>
          </a:p>
        </p:txBody>
      </p:sp>
    </p:spTree>
    <p:extLst>
      <p:ext uri="{BB962C8B-B14F-4D97-AF65-F5344CB8AC3E}">
        <p14:creationId xmlns:p14="http://schemas.microsoft.com/office/powerpoint/2010/main" val="293527191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Special AR appointment</a:t>
            </a:r>
            <a:endParaRPr lang="en-US" dirty="0"/>
          </a:p>
        </p:txBody>
      </p:sp>
      <p:sp>
        <p:nvSpPr>
          <p:cNvPr id="3" name="Content Placeholder 2"/>
          <p:cNvSpPr>
            <a:spLocks noGrp="1"/>
          </p:cNvSpPr>
          <p:nvPr>
            <p:ph idx="1"/>
          </p:nvPr>
        </p:nvSpPr>
        <p:spPr/>
        <p:txBody>
          <a:bodyPr>
            <a:normAutofit fontScale="32500" lnSpcReduction="20000"/>
          </a:bodyPr>
          <a:lstStyle/>
          <a:p>
            <a:pPr marL="0" indent="0">
              <a:buNone/>
            </a:pPr>
            <a:endParaRPr lang="en-US" dirty="0"/>
          </a:p>
          <a:p>
            <a:pPr marL="400050" lvl="1" indent="0" algn="ctr">
              <a:buNone/>
            </a:pPr>
            <a:r>
              <a:rPr lang="en-US" sz="3200" dirty="0"/>
              <a:t>LETTER HEAD </a:t>
            </a:r>
          </a:p>
          <a:p>
            <a:pPr marL="400050" lvl="1" indent="0" algn="ctr">
              <a:buNone/>
            </a:pPr>
            <a:r>
              <a:rPr lang="en-US" sz="3200" dirty="0"/>
              <a:t>Letter head specific </a:t>
            </a:r>
            <a:r>
              <a:rPr lang="en-US" sz="3200" dirty="0" smtClean="0"/>
              <a:t> </a:t>
            </a:r>
            <a:r>
              <a:rPr lang="en-US" sz="3200" dirty="0"/>
              <a:t>or town symbol  </a:t>
            </a:r>
          </a:p>
          <a:p>
            <a:pPr marL="400050" lvl="1" indent="0" algn="ctr">
              <a:buNone/>
            </a:pPr>
            <a:r>
              <a:rPr lang="en-US" sz="3200" dirty="0"/>
              <a:t> </a:t>
            </a:r>
          </a:p>
          <a:p>
            <a:pPr marL="400050" lvl="1" indent="0">
              <a:buNone/>
            </a:pPr>
            <a:r>
              <a:rPr lang="en-US" sz="3200" dirty="0"/>
              <a:t>Date_______________								</a:t>
            </a:r>
          </a:p>
          <a:p>
            <a:pPr marL="400050" lvl="1" indent="0">
              <a:buNone/>
            </a:pPr>
            <a:r>
              <a:rPr lang="en-US" sz="3200" dirty="0"/>
              <a:t>_____________________</a:t>
            </a:r>
          </a:p>
          <a:p>
            <a:pPr marL="400050" lvl="1" indent="0">
              <a:buNone/>
            </a:pPr>
            <a:r>
              <a:rPr lang="en-US" sz="3200" b="1" dirty="0"/>
              <a:t>Town Clerk</a:t>
            </a:r>
            <a:r>
              <a:rPr lang="en-US" sz="3200" dirty="0"/>
              <a:t>, </a:t>
            </a:r>
            <a:r>
              <a:rPr lang="en-US" sz="3200" u="sng" dirty="0"/>
              <a:t> your town</a:t>
            </a:r>
            <a:endParaRPr lang="en-US" sz="3200" dirty="0"/>
          </a:p>
          <a:p>
            <a:pPr marL="400050" lvl="1" indent="0">
              <a:buNone/>
            </a:pPr>
            <a:r>
              <a:rPr lang="en-US" sz="3200" dirty="0"/>
              <a:t>Re: </a:t>
            </a:r>
            <a:r>
              <a:rPr lang="en-US" sz="3200" dirty="0" smtClean="0"/>
              <a:t>Temporary Assistant </a:t>
            </a:r>
            <a:r>
              <a:rPr lang="en-US" sz="3200" dirty="0"/>
              <a:t>Registrar of Voters</a:t>
            </a:r>
          </a:p>
          <a:p>
            <a:pPr marL="400050" lvl="1" indent="0">
              <a:buNone/>
            </a:pPr>
            <a:r>
              <a:rPr lang="en-US" sz="3200" dirty="0"/>
              <a:t> </a:t>
            </a:r>
          </a:p>
          <a:p>
            <a:pPr marL="400050" lvl="1" indent="0">
              <a:buNone/>
            </a:pPr>
            <a:endParaRPr lang="en-US" sz="3200" dirty="0"/>
          </a:p>
          <a:p>
            <a:pPr marL="400050" lvl="1" indent="0">
              <a:buNone/>
            </a:pPr>
            <a:r>
              <a:rPr lang="en-US" sz="3200" dirty="0"/>
              <a:t>This letter is to notify you that I hereby </a:t>
            </a:r>
            <a:r>
              <a:rPr lang="en-US" sz="3200" dirty="0" smtClean="0"/>
              <a:t>appoint the following people:  </a:t>
            </a:r>
            <a:r>
              <a:rPr lang="en-US" sz="3200" dirty="0"/>
              <a:t>___________, as </a:t>
            </a:r>
            <a:r>
              <a:rPr lang="en-US" sz="3200" dirty="0" smtClean="0"/>
              <a:t> </a:t>
            </a:r>
            <a:r>
              <a:rPr lang="en-US" sz="3200" dirty="0"/>
              <a:t>Assistant Registrar of Voters, for the </a:t>
            </a:r>
            <a:r>
              <a:rPr lang="en-US" sz="3200" dirty="0" smtClean="0"/>
              <a:t>purpose</a:t>
            </a:r>
          </a:p>
          <a:p>
            <a:pPr marL="400050" lvl="1" indent="0">
              <a:buNone/>
            </a:pPr>
            <a:r>
              <a:rPr lang="en-US" sz="3200" dirty="0" smtClean="0"/>
              <a:t>of supervising absentee ballot </a:t>
            </a:r>
            <a:r>
              <a:rPr lang="en-US" sz="3200" dirty="0"/>
              <a:t>procedures. They will at all times be paired with </a:t>
            </a:r>
            <a:r>
              <a:rPr lang="en-US" sz="3200" i="1" u="sng" dirty="0"/>
              <a:t>opposite  party </a:t>
            </a:r>
            <a:r>
              <a:rPr lang="en-US" sz="3200" i="1" dirty="0" smtClean="0"/>
              <a:t> </a:t>
            </a:r>
            <a:r>
              <a:rPr lang="en-US" sz="3200" dirty="0" smtClean="0"/>
              <a:t>counterparts during </a:t>
            </a:r>
            <a:r>
              <a:rPr lang="en-US" sz="3200" dirty="0"/>
              <a:t>this process</a:t>
            </a:r>
            <a:r>
              <a:rPr lang="en-US" sz="3200" dirty="0" smtClean="0"/>
              <a:t>.</a:t>
            </a:r>
          </a:p>
          <a:p>
            <a:pPr marL="400050" lvl="1" indent="0">
              <a:buNone/>
            </a:pPr>
            <a:endParaRPr lang="en-US" sz="3200" dirty="0"/>
          </a:p>
          <a:p>
            <a:pPr marL="400050" lvl="1" indent="0">
              <a:buNone/>
            </a:pPr>
            <a:r>
              <a:rPr lang="en-US" sz="3200" dirty="0" smtClean="0"/>
              <a:t>This </a:t>
            </a:r>
            <a:r>
              <a:rPr lang="en-US" sz="3200" dirty="0"/>
              <a:t> </a:t>
            </a:r>
            <a:r>
              <a:rPr lang="en-US" sz="3200" dirty="0" smtClean="0"/>
              <a:t>appointment </a:t>
            </a:r>
            <a:r>
              <a:rPr lang="en-US" sz="3200" dirty="0"/>
              <a:t>will remain in effect until such time as all applications </a:t>
            </a:r>
            <a:r>
              <a:rPr lang="en-US" sz="3200" dirty="0" smtClean="0"/>
              <a:t>and </a:t>
            </a:r>
            <a:r>
              <a:rPr lang="en-US" sz="3200" smtClean="0"/>
              <a:t>ballots have </a:t>
            </a:r>
            <a:r>
              <a:rPr lang="en-US" sz="3200" dirty="0"/>
              <a:t>been </a:t>
            </a:r>
            <a:r>
              <a:rPr lang="en-US" sz="3200" dirty="0" smtClean="0"/>
              <a:t>collected and returned to the Town Clerk  </a:t>
            </a:r>
            <a:r>
              <a:rPr lang="en-US" sz="3200" dirty="0"/>
              <a:t>for the election to be held on </a:t>
            </a:r>
            <a:r>
              <a:rPr lang="en-US" sz="3200" dirty="0" smtClean="0"/>
              <a:t>____day the of _______________ </a:t>
            </a:r>
            <a:r>
              <a:rPr lang="en-US" sz="3200" dirty="0"/>
              <a:t>20</a:t>
            </a:r>
            <a:r>
              <a:rPr lang="en-US" sz="3200" dirty="0" smtClean="0"/>
              <a:t>___.</a:t>
            </a:r>
          </a:p>
          <a:p>
            <a:pPr marL="400050" lvl="1" indent="0">
              <a:buNone/>
            </a:pPr>
            <a:endParaRPr lang="en-US" sz="3200" dirty="0" smtClean="0"/>
          </a:p>
          <a:p>
            <a:pPr marL="400050" lvl="1" indent="0">
              <a:buNone/>
            </a:pPr>
            <a:r>
              <a:rPr lang="en-US" sz="3200" dirty="0" smtClean="0"/>
              <a:t>See attached schedule of when and where absentee balloting procedure will take place.</a:t>
            </a:r>
            <a:endParaRPr lang="en-US" sz="3200" dirty="0"/>
          </a:p>
          <a:p>
            <a:pPr marL="400050" lvl="1" indent="0">
              <a:buNone/>
            </a:pPr>
            <a:r>
              <a:rPr lang="en-US" sz="3200" dirty="0"/>
              <a:t/>
            </a:r>
            <a:br>
              <a:rPr lang="en-US" sz="3200" dirty="0"/>
            </a:br>
            <a:r>
              <a:rPr lang="en-US" sz="3200" dirty="0"/>
              <a:t>Respectfully submitted,</a:t>
            </a:r>
          </a:p>
          <a:p>
            <a:pPr marL="400050" lvl="1" indent="0">
              <a:buNone/>
            </a:pPr>
            <a:r>
              <a:rPr lang="en-US" sz="3200" dirty="0"/>
              <a:t> </a:t>
            </a:r>
          </a:p>
          <a:p>
            <a:pPr marL="400050" lvl="1" indent="0">
              <a:buNone/>
            </a:pPr>
            <a:r>
              <a:rPr lang="en-US" sz="3200" dirty="0"/>
              <a:t>Your name, your party, Registrar of Voters </a:t>
            </a:r>
          </a:p>
          <a:p>
            <a:pPr marL="400050" lvl="1" indent="0">
              <a:buNone/>
            </a:pPr>
            <a:r>
              <a:rPr lang="en-US" sz="3200" dirty="0"/>
              <a:t/>
            </a:r>
            <a:br>
              <a:rPr lang="en-US" sz="3200" dirty="0"/>
            </a:br>
            <a:r>
              <a:rPr lang="en-US" sz="3200" dirty="0"/>
              <a:t> </a:t>
            </a:r>
          </a:p>
          <a:p>
            <a:endParaRPr lang="en-US" dirty="0"/>
          </a:p>
        </p:txBody>
      </p:sp>
    </p:spTree>
    <p:extLst>
      <p:ext uri="{BB962C8B-B14F-4D97-AF65-F5344CB8AC3E}">
        <p14:creationId xmlns:p14="http://schemas.microsoft.com/office/powerpoint/2010/main" val="42162867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1026" name="Picture 2" descr="C:\Users\Gene\AppData\Local\Microsoft\Windows\Temporary Internet Files\Content.IE5\LY3EBNM9\preview_question_and_answer_site[1].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048000" y="1447800"/>
            <a:ext cx="5085953" cy="4068763"/>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Gene\AppData\Local\Microsoft\Windows\Temporary Internet Files\Content.IE5\4IEEB7ZW\Question-mark1[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 y="1524000"/>
            <a:ext cx="2667000"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24517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935162"/>
          </a:xfrm>
        </p:spPr>
        <p:txBody>
          <a:bodyPr>
            <a:normAutofit fontScale="90000"/>
          </a:bodyPr>
          <a:lstStyle/>
          <a:p>
            <a:r>
              <a:rPr lang="en-US" dirty="0" smtClean="0"/>
              <a:t>Sue Armstrong &amp; Bunny </a:t>
            </a:r>
            <a:r>
              <a:rPr lang="en-US" dirty="0" err="1" smtClean="0"/>
              <a:t>Lescoe</a:t>
            </a:r>
            <a:r>
              <a:rPr lang="en-US" dirty="0" smtClean="0"/>
              <a:t> </a:t>
            </a:r>
            <a:br>
              <a:rPr lang="en-US" dirty="0" smtClean="0"/>
            </a:br>
            <a:r>
              <a:rPr lang="en-US" dirty="0" smtClean="0"/>
              <a:t>Thank all those towns &amp; people who contributed samples. </a:t>
            </a:r>
            <a:endParaRPr lang="en-US" dirty="0"/>
          </a:p>
        </p:txBody>
      </p:sp>
      <p:pic>
        <p:nvPicPr>
          <p:cNvPr id="2050" name="Picture 2" descr="C:\Users\Gene\AppData\Local\Microsoft\Windows\Temporary Internet Files\Content.IE5\4IEEB7ZW\thank_you_note_T[1].pn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857500" y="2522061"/>
            <a:ext cx="3429000" cy="2682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89099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Party Chairperson</a:t>
            </a:r>
            <a:endParaRPr lang="en-US" dirty="0"/>
          </a:p>
        </p:txBody>
      </p:sp>
      <p:sp>
        <p:nvSpPr>
          <p:cNvPr id="3" name="Content Placeholder 2"/>
          <p:cNvSpPr>
            <a:spLocks noGrp="1"/>
          </p:cNvSpPr>
          <p:nvPr>
            <p:ph idx="1"/>
          </p:nvPr>
        </p:nvSpPr>
        <p:spPr>
          <a:xfrm>
            <a:off x="457200" y="1295400"/>
            <a:ext cx="8229600" cy="5181600"/>
          </a:xfrm>
        </p:spPr>
        <p:txBody>
          <a:bodyPr>
            <a:normAutofit fontScale="25000" lnSpcReduction="20000"/>
          </a:bodyPr>
          <a:lstStyle/>
          <a:p>
            <a:pPr marL="400050" lvl="1" indent="0">
              <a:buNone/>
            </a:pPr>
            <a:r>
              <a:rPr lang="en-US" sz="4400" dirty="0" smtClean="0"/>
              <a:t>Registrars </a:t>
            </a:r>
            <a:r>
              <a:rPr lang="en-US" sz="4400" dirty="0"/>
              <a:t>of Voters  </a:t>
            </a:r>
            <a:r>
              <a:rPr lang="en-US" sz="4400" dirty="0" smtClean="0"/>
              <a:t>		LETTERHEAD</a:t>
            </a:r>
          </a:p>
          <a:p>
            <a:pPr marL="400050" lvl="1" indent="0">
              <a:buNone/>
            </a:pPr>
            <a:endParaRPr lang="en-US" sz="4400" dirty="0"/>
          </a:p>
          <a:p>
            <a:pPr marL="400050" lvl="1" indent="0">
              <a:buNone/>
            </a:pPr>
            <a:endParaRPr lang="en-US" sz="4400" dirty="0"/>
          </a:p>
          <a:p>
            <a:pPr marL="400050" lvl="1" indent="0">
              <a:buNone/>
            </a:pPr>
            <a:endParaRPr lang="en-US" sz="4400" dirty="0"/>
          </a:p>
          <a:p>
            <a:pPr marL="400050" lvl="1" indent="0">
              <a:buNone/>
            </a:pPr>
            <a:r>
              <a:rPr lang="en-US" sz="4400" dirty="0" smtClean="0"/>
              <a:t>Date</a:t>
            </a:r>
          </a:p>
          <a:p>
            <a:pPr marL="400050" lvl="1" indent="0">
              <a:buNone/>
            </a:pPr>
            <a:endParaRPr lang="en-US" dirty="0"/>
          </a:p>
          <a:p>
            <a:pPr marL="400050" lvl="1" indent="0">
              <a:buNone/>
            </a:pPr>
            <a:r>
              <a:rPr lang="en-US" sz="4400" dirty="0" smtClean="0"/>
              <a:t>NAME</a:t>
            </a:r>
            <a:endParaRPr lang="en-US" sz="4400" dirty="0"/>
          </a:p>
          <a:p>
            <a:pPr marL="400050" lvl="1" indent="0">
              <a:buNone/>
            </a:pPr>
            <a:r>
              <a:rPr lang="en-US" dirty="0"/>
              <a:t> </a:t>
            </a:r>
          </a:p>
          <a:p>
            <a:pPr marL="400050" lvl="1" indent="0">
              <a:buNone/>
            </a:pPr>
            <a:r>
              <a:rPr lang="en-US" sz="4400" dirty="0"/>
              <a:t>Dear </a:t>
            </a:r>
            <a:r>
              <a:rPr lang="en-US" sz="4400" dirty="0" smtClean="0"/>
              <a:t>______________,</a:t>
            </a:r>
          </a:p>
          <a:p>
            <a:pPr marL="400050" lvl="1" indent="0">
              <a:buNone/>
            </a:pPr>
            <a:endParaRPr lang="en-US" dirty="0"/>
          </a:p>
          <a:p>
            <a:pPr marL="400050" lvl="1" indent="0">
              <a:buNone/>
            </a:pPr>
            <a:r>
              <a:rPr lang="en-US" sz="4400" dirty="0"/>
              <a:t>This letter is to inform you that, as </a:t>
            </a:r>
            <a:r>
              <a:rPr lang="en-US" sz="4400" dirty="0" smtClean="0"/>
              <a:t>_________ </a:t>
            </a:r>
            <a:r>
              <a:rPr lang="en-US" sz="4400" dirty="0"/>
              <a:t>Town Committee </a:t>
            </a:r>
            <a:r>
              <a:rPr lang="en-US" sz="4400" dirty="0" smtClean="0"/>
              <a:t>Chairperson, </a:t>
            </a:r>
            <a:r>
              <a:rPr lang="en-US" sz="4400" dirty="0"/>
              <a:t>you and any candidate for an office appearing on the </a:t>
            </a:r>
            <a:r>
              <a:rPr lang="en-US" sz="4400" dirty="0" smtClean="0"/>
              <a:t>______________ballot </a:t>
            </a:r>
            <a:r>
              <a:rPr lang="en-US" sz="4400" b="1" dirty="0"/>
              <a:t>may</a:t>
            </a:r>
            <a:r>
              <a:rPr lang="en-US" sz="4400" dirty="0"/>
              <a:t> attend or designate  </a:t>
            </a:r>
            <a:r>
              <a:rPr lang="en-US" sz="4400" dirty="0" smtClean="0"/>
              <a:t>others to </a:t>
            </a:r>
            <a:r>
              <a:rPr lang="en-US" sz="4400" dirty="0"/>
              <a:t>be present when the tabulators are being prepared, tested and sealed by the Registrars of Voters on </a:t>
            </a:r>
            <a:r>
              <a:rPr lang="en-US" sz="4400" dirty="0" smtClean="0"/>
              <a:t>_____________.  </a:t>
            </a:r>
            <a:r>
              <a:rPr lang="en-US" sz="4400" dirty="0"/>
              <a:t>The preparation of the tabulators will take place at </a:t>
            </a:r>
            <a:r>
              <a:rPr lang="en-US" sz="4400" dirty="0" smtClean="0"/>
              <a:t>____, </a:t>
            </a:r>
            <a:r>
              <a:rPr lang="en-US" sz="4400" dirty="0"/>
              <a:t>in the </a:t>
            </a:r>
            <a:r>
              <a:rPr lang="en-US" sz="4400" dirty="0" smtClean="0"/>
              <a:t>________________ room located at ________________________________.</a:t>
            </a:r>
          </a:p>
          <a:p>
            <a:pPr marL="400050" lvl="1" indent="0">
              <a:buNone/>
            </a:pPr>
            <a:endParaRPr lang="en-US" sz="4400" dirty="0"/>
          </a:p>
          <a:p>
            <a:pPr marL="400050" lvl="1" indent="0">
              <a:buNone/>
            </a:pPr>
            <a:r>
              <a:rPr lang="en-US" sz="4400" dirty="0"/>
              <a:t>All persons present for the testing and sealing of the tabulators must sign a </a:t>
            </a:r>
            <a:r>
              <a:rPr lang="en-US" sz="4400" dirty="0" smtClean="0"/>
              <a:t>pre-election statement </a:t>
            </a:r>
            <a:r>
              <a:rPr lang="en-US" sz="4400" dirty="0"/>
              <a:t>that indicates that the tabulators were test-voted and found to be working properly.  This statement will be filed with the Town Clerk</a:t>
            </a:r>
            <a:r>
              <a:rPr lang="en-US" sz="4400" dirty="0" smtClean="0"/>
              <a:t>.</a:t>
            </a:r>
          </a:p>
          <a:p>
            <a:pPr marL="400050" lvl="1" indent="0">
              <a:buNone/>
            </a:pPr>
            <a:endParaRPr lang="en-US" sz="4400" dirty="0"/>
          </a:p>
          <a:p>
            <a:pPr marL="400050" lvl="1" indent="0">
              <a:buNone/>
            </a:pPr>
            <a:r>
              <a:rPr lang="en-US" sz="4400" dirty="0"/>
              <a:t>Your party is also entitled to have unofficial checkers serving in the polling room on Election Day, in two or more shifts, between 6 am and 8 pm.  These unofficial checkers must be enrolled members of the party and shall be designees of the town </a:t>
            </a:r>
            <a:r>
              <a:rPr lang="en-US" sz="4400" dirty="0" smtClean="0"/>
              <a:t>chairperson, </a:t>
            </a:r>
            <a:r>
              <a:rPr lang="en-US" sz="4400" dirty="0"/>
              <a:t>who shall submit their names in writing to us at least 48 hours prior to the opening of the polls. E</a:t>
            </a:r>
            <a:r>
              <a:rPr lang="en-US" sz="4400" dirty="0" smtClean="0"/>
              <a:t>ach </a:t>
            </a:r>
            <a:r>
              <a:rPr lang="en-US" sz="4400" dirty="0"/>
              <a:t>group of unofficial checkers </a:t>
            </a:r>
            <a:r>
              <a:rPr lang="en-US" sz="4400" dirty="0" smtClean="0"/>
              <a:t>will be provided with </a:t>
            </a:r>
            <a:r>
              <a:rPr lang="en-US" sz="4400" dirty="0"/>
              <a:t>a copy of the active voter list.  The unofficial checkers will be seated near the official checkers but </a:t>
            </a:r>
            <a:r>
              <a:rPr lang="en-US" sz="4400" b="1" dirty="0"/>
              <a:t>may not </a:t>
            </a:r>
            <a:r>
              <a:rPr lang="en-US" sz="4400" dirty="0"/>
              <a:t>ask the voters or official checkers to repeat information.  In addition, no election official may perform the function of an unofficial checker and a candidate may not serve as an unofficial checker or as a runner.</a:t>
            </a:r>
          </a:p>
          <a:p>
            <a:pPr marL="400050" lvl="1" indent="0">
              <a:buNone/>
            </a:pPr>
            <a:r>
              <a:rPr lang="en-US" sz="4400" dirty="0"/>
              <a:t>Thank you for your cooperation.  If you have any questions, please call </a:t>
            </a:r>
            <a:r>
              <a:rPr lang="en-US" sz="4400" dirty="0" smtClean="0"/>
              <a:t>______________________________________.</a:t>
            </a:r>
            <a:endParaRPr lang="en-US" sz="4400" dirty="0"/>
          </a:p>
          <a:p>
            <a:pPr marL="400050" lvl="1" indent="0">
              <a:buNone/>
            </a:pPr>
            <a:r>
              <a:rPr lang="en-US" sz="4400" dirty="0"/>
              <a:t>Sincerely</a:t>
            </a:r>
          </a:p>
          <a:p>
            <a:pPr marL="400050" lvl="1" indent="0">
              <a:buNone/>
            </a:pPr>
            <a:r>
              <a:rPr lang="en-US" dirty="0"/>
              <a:t>                                         </a:t>
            </a:r>
          </a:p>
          <a:p>
            <a:pPr marL="400050" lvl="1" indent="0">
              <a:buNone/>
            </a:pPr>
            <a:r>
              <a:rPr lang="en-US" dirty="0"/>
              <a:t> </a:t>
            </a:r>
          </a:p>
          <a:p>
            <a:pPr marL="400050" lvl="1" indent="0">
              <a:buNone/>
            </a:pPr>
            <a:endParaRPr lang="en-US" dirty="0" smtClean="0"/>
          </a:p>
          <a:p>
            <a:pPr marL="400050" lvl="1" indent="0">
              <a:buNone/>
            </a:pPr>
            <a:endParaRPr lang="en-US" dirty="0"/>
          </a:p>
          <a:p>
            <a:pPr marL="400050" lvl="1" indent="0">
              <a:buNone/>
            </a:pPr>
            <a:endParaRPr lang="en-US" dirty="0" smtClean="0"/>
          </a:p>
          <a:p>
            <a:pPr marL="400050" lvl="1" indent="0">
              <a:buNone/>
            </a:pPr>
            <a:endParaRPr lang="en-US" dirty="0"/>
          </a:p>
          <a:p>
            <a:pPr marL="400050" lvl="1" indent="0">
              <a:buNone/>
            </a:pPr>
            <a:r>
              <a:rPr lang="en-US" sz="4800" dirty="0" smtClean="0"/>
              <a:t>Democratic </a:t>
            </a:r>
            <a:r>
              <a:rPr lang="en-US" sz="4800" dirty="0"/>
              <a:t>Registrar					</a:t>
            </a:r>
            <a:r>
              <a:rPr lang="en-US" sz="4800" dirty="0" smtClean="0"/>
              <a:t>                          </a:t>
            </a:r>
          </a:p>
          <a:p>
            <a:pPr marL="400050" lvl="1" indent="0">
              <a:buNone/>
            </a:pPr>
            <a:r>
              <a:rPr lang="en-US" sz="4800" dirty="0" smtClean="0"/>
              <a:t>Republican Registrar</a:t>
            </a:r>
            <a:endParaRPr lang="en-US" dirty="0"/>
          </a:p>
          <a:p>
            <a:pPr marL="0" indent="0">
              <a:buNone/>
            </a:pPr>
            <a:r>
              <a:rPr lang="en-US" dirty="0"/>
              <a:t> </a:t>
            </a:r>
          </a:p>
          <a:p>
            <a:pPr marL="0" indent="0">
              <a:buNone/>
            </a:pPr>
            <a:endParaRPr lang="en-US" dirty="0"/>
          </a:p>
        </p:txBody>
      </p:sp>
    </p:spTree>
    <p:extLst>
      <p:ext uri="{BB962C8B-B14F-4D97-AF65-F5344CB8AC3E}">
        <p14:creationId xmlns:p14="http://schemas.microsoft.com/office/powerpoint/2010/main" val="35078868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Posting Notice of Lottery</a:t>
            </a:r>
            <a:endParaRPr lang="en-US" dirty="0"/>
          </a:p>
        </p:txBody>
      </p:sp>
      <p:sp>
        <p:nvSpPr>
          <p:cNvPr id="3" name="Content Placeholder 2"/>
          <p:cNvSpPr>
            <a:spLocks noGrp="1"/>
          </p:cNvSpPr>
          <p:nvPr>
            <p:ph idx="1"/>
          </p:nvPr>
        </p:nvSpPr>
        <p:spPr/>
        <p:txBody>
          <a:bodyPr/>
          <a:lstStyle/>
          <a:p>
            <a:pPr marL="0" indent="0">
              <a:buNone/>
            </a:pPr>
            <a:r>
              <a:rPr lang="en-US" dirty="0" smtClean="0"/>
              <a:t>A lottery will be held on _____________20____ at ______ in the ___________Town Hall in the </a:t>
            </a:r>
          </a:p>
          <a:p>
            <a:pPr marL="0" indent="0">
              <a:buNone/>
            </a:pPr>
            <a:r>
              <a:rPr lang="en-US" dirty="0" smtClean="0"/>
              <a:t>__________________room to determine the placement of candidates on the November___ 20___ ballot.</a:t>
            </a:r>
          </a:p>
          <a:p>
            <a:pPr marL="0" indent="0">
              <a:buNone/>
            </a:pPr>
            <a:endParaRPr lang="en-US" dirty="0"/>
          </a:p>
          <a:p>
            <a:pPr marL="0" indent="0">
              <a:buNone/>
            </a:pPr>
            <a:r>
              <a:rPr lang="en-US" sz="1800" i="1" dirty="0" smtClean="0"/>
              <a:t>Note: Send to Party Chairperson, and Candidates. Post in a visible area</a:t>
            </a:r>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40005181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Town Clerk</a:t>
            </a:r>
            <a:endParaRPr lang="en-US" dirty="0"/>
          </a:p>
        </p:txBody>
      </p:sp>
      <p:sp>
        <p:nvSpPr>
          <p:cNvPr id="3" name="Content Placeholder 2"/>
          <p:cNvSpPr>
            <a:spLocks noGrp="1"/>
          </p:cNvSpPr>
          <p:nvPr>
            <p:ph idx="1"/>
          </p:nvPr>
        </p:nvSpPr>
        <p:spPr/>
        <p:txBody>
          <a:bodyPr>
            <a:normAutofit lnSpcReduction="10000"/>
          </a:bodyPr>
          <a:lstStyle/>
          <a:p>
            <a:r>
              <a:rPr lang="en-US" dirty="0" smtClean="0"/>
              <a:t>Notifications	</a:t>
            </a:r>
          </a:p>
          <a:p>
            <a:pPr lvl="1"/>
            <a:r>
              <a:rPr lang="en-US" dirty="0"/>
              <a:t>Pre-election testing </a:t>
            </a:r>
            <a:r>
              <a:rPr lang="en-US" dirty="0" smtClean="0"/>
              <a:t>&amp; lottery for </a:t>
            </a:r>
            <a:r>
              <a:rPr lang="en-US" dirty="0"/>
              <a:t>public </a:t>
            </a:r>
            <a:r>
              <a:rPr lang="en-US" dirty="0" smtClean="0"/>
              <a:t>posting (must do)</a:t>
            </a:r>
          </a:p>
          <a:p>
            <a:pPr lvl="1"/>
            <a:r>
              <a:rPr lang="en-US" dirty="0" smtClean="0"/>
              <a:t>Permanent Absentee  renewal letter (must do)</a:t>
            </a:r>
          </a:p>
          <a:p>
            <a:pPr lvl="1"/>
            <a:r>
              <a:rPr lang="en-US" dirty="0" smtClean="0"/>
              <a:t>List of confirmed renewals (must do)</a:t>
            </a:r>
          </a:p>
          <a:p>
            <a:pPr lvl="1"/>
            <a:r>
              <a:rPr lang="en-US" dirty="0" smtClean="0"/>
              <a:t>Poll workers info sent to polls (must do)</a:t>
            </a:r>
          </a:p>
          <a:p>
            <a:pPr lvl="1"/>
            <a:r>
              <a:rPr lang="en-US" dirty="0"/>
              <a:t>Appointments  of Temporary AR’s for Supervised balloting and schedule of </a:t>
            </a:r>
            <a:r>
              <a:rPr lang="en-US" dirty="0" smtClean="0"/>
              <a:t>dates</a:t>
            </a:r>
          </a:p>
          <a:p>
            <a:pPr lvl="1"/>
            <a:r>
              <a:rPr lang="en-US" dirty="0" smtClean="0"/>
              <a:t>A list by day </a:t>
            </a:r>
            <a:r>
              <a:rPr lang="en-US" i="1" dirty="0" smtClean="0"/>
              <a:t>or</a:t>
            </a:r>
            <a:r>
              <a:rPr lang="en-US" dirty="0" smtClean="0"/>
              <a:t> event of Special registration hours that </a:t>
            </a:r>
            <a:r>
              <a:rPr lang="en-US" b="1" dirty="0" smtClean="0"/>
              <a:t>may</a:t>
            </a:r>
            <a:r>
              <a:rPr lang="en-US" dirty="0" smtClean="0"/>
              <a:t> take place</a:t>
            </a:r>
          </a:p>
        </p:txBody>
      </p:sp>
      <p:pic>
        <p:nvPicPr>
          <p:cNvPr id="1026" name="Picture 2" descr="C:\Users\Gene\AppData\Local\Microsoft\Windows\Temporary Internet Files\Content.IE5\M3V3RSDY\1200px-Fondos_archivo[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77000" y="381000"/>
            <a:ext cx="2362200" cy="152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81784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Autofit/>
          </a:bodyPr>
          <a:lstStyle/>
          <a:p>
            <a:r>
              <a:rPr lang="en-US" sz="3200" dirty="0" smtClean="0"/>
              <a:t>Permanent Absentee Verification </a:t>
            </a:r>
            <a:r>
              <a:rPr lang="en-US" sz="800" i="1" dirty="0" smtClean="0"/>
              <a:t>(must do)</a:t>
            </a:r>
            <a:endParaRPr lang="en-US" sz="800" dirty="0"/>
          </a:p>
        </p:txBody>
      </p:sp>
      <p:sp>
        <p:nvSpPr>
          <p:cNvPr id="3" name="Content Placeholder 2"/>
          <p:cNvSpPr>
            <a:spLocks noGrp="1"/>
          </p:cNvSpPr>
          <p:nvPr>
            <p:ph idx="1"/>
          </p:nvPr>
        </p:nvSpPr>
        <p:spPr>
          <a:xfrm>
            <a:off x="457200" y="990600"/>
            <a:ext cx="8229600" cy="5791200"/>
          </a:xfrm>
        </p:spPr>
        <p:txBody>
          <a:bodyPr>
            <a:normAutofit fontScale="25000" lnSpcReduction="20000"/>
          </a:bodyPr>
          <a:lstStyle/>
          <a:p>
            <a:pPr marL="0" indent="0" algn="ctr">
              <a:buNone/>
            </a:pPr>
            <a:r>
              <a:rPr lang="en-US" b="1" dirty="0"/>
              <a:t>REGISTRARS OF VOTERS</a:t>
            </a:r>
          </a:p>
          <a:p>
            <a:pPr marL="0" indent="0" algn="ctr">
              <a:buNone/>
            </a:pPr>
            <a:r>
              <a:rPr lang="en-US" u="sng" dirty="0"/>
              <a:t>_______________________contact information________________________</a:t>
            </a:r>
            <a:endParaRPr lang="en-US" dirty="0"/>
          </a:p>
          <a:p>
            <a:pPr marL="0" indent="0">
              <a:buNone/>
            </a:pPr>
            <a:r>
              <a:rPr lang="en-US" dirty="0"/>
              <a:t> </a:t>
            </a:r>
          </a:p>
          <a:p>
            <a:pPr marL="0" indent="0">
              <a:buNone/>
            </a:pPr>
            <a:r>
              <a:rPr lang="en-US" dirty="0"/>
              <a:t> </a:t>
            </a:r>
          </a:p>
          <a:p>
            <a:pPr marL="0" indent="0" algn="r">
              <a:buNone/>
            </a:pPr>
            <a:r>
              <a:rPr lang="en-US" dirty="0"/>
              <a:t>									January </a:t>
            </a:r>
            <a:r>
              <a:rPr lang="en-US" dirty="0" smtClean="0"/>
              <a:t>– 20__</a:t>
            </a:r>
            <a:endParaRPr lang="en-US" dirty="0"/>
          </a:p>
          <a:p>
            <a:pPr marL="0" indent="0">
              <a:buNone/>
            </a:pPr>
            <a:r>
              <a:rPr lang="en-US" dirty="0"/>
              <a:t>Name</a:t>
            </a:r>
          </a:p>
          <a:p>
            <a:pPr marL="0" indent="0">
              <a:buNone/>
            </a:pPr>
            <a:r>
              <a:rPr lang="en-US" dirty="0"/>
              <a:t>Address</a:t>
            </a:r>
          </a:p>
          <a:p>
            <a:pPr marL="0" indent="0">
              <a:buNone/>
            </a:pPr>
            <a:r>
              <a:rPr lang="en-US" dirty="0"/>
              <a:t>Town, CT. zip</a:t>
            </a:r>
          </a:p>
          <a:p>
            <a:pPr marL="0" indent="0">
              <a:buNone/>
            </a:pPr>
            <a:r>
              <a:rPr lang="en-US" dirty="0"/>
              <a:t> </a:t>
            </a:r>
          </a:p>
          <a:p>
            <a:pPr marL="0" indent="0">
              <a:buNone/>
            </a:pPr>
            <a:r>
              <a:rPr lang="en-US" b="1" dirty="0"/>
              <a:t>Important!  This Concerns Your Permanent Absentee Ballot Status</a:t>
            </a:r>
          </a:p>
          <a:p>
            <a:pPr marL="0" indent="0">
              <a:buNone/>
            </a:pPr>
            <a:r>
              <a:rPr lang="en-US" dirty="0"/>
              <a:t> </a:t>
            </a:r>
          </a:p>
          <a:p>
            <a:pPr marL="0" indent="0">
              <a:buNone/>
            </a:pPr>
            <a:r>
              <a:rPr lang="en-US" dirty="0"/>
              <a:t>We, the Registrars of Voters, are conducting an annual review as required by §9-140e to determine if you continue to reside at the residence address indicated above for purposes of your permanent absentee ballot status. The address listed above is the address you provided on your permanent absentee ballot application.  </a:t>
            </a:r>
            <a:endParaRPr lang="en-US" dirty="0" smtClean="0"/>
          </a:p>
          <a:p>
            <a:pPr marL="0" indent="0">
              <a:buNone/>
            </a:pPr>
            <a:endParaRPr lang="en-US" dirty="0"/>
          </a:p>
          <a:p>
            <a:pPr marL="0" indent="0">
              <a:buNone/>
            </a:pPr>
            <a:r>
              <a:rPr lang="en-US" b="1" dirty="0" smtClean="0"/>
              <a:t>Please </a:t>
            </a:r>
            <a:r>
              <a:rPr lang="en-US" b="1" dirty="0"/>
              <a:t>check the statement that applies to you, sign in the space provided below and </a:t>
            </a:r>
            <a:r>
              <a:rPr lang="en-US" b="1" dirty="0" smtClean="0"/>
              <a:t>return </a:t>
            </a:r>
            <a:r>
              <a:rPr lang="en-US" b="1" dirty="0"/>
              <a:t>this </a:t>
            </a:r>
            <a:r>
              <a:rPr lang="en-US" b="1" dirty="0" smtClean="0"/>
              <a:t>form in the envelope provided.</a:t>
            </a:r>
            <a:endParaRPr lang="en-US" b="1" dirty="0"/>
          </a:p>
          <a:p>
            <a:pPr marL="0" indent="0">
              <a:buNone/>
            </a:pPr>
            <a:r>
              <a:rPr lang="en-US" b="1" dirty="0"/>
              <a:t> </a:t>
            </a:r>
          </a:p>
          <a:p>
            <a:pPr marL="0" indent="0">
              <a:buNone/>
            </a:pPr>
            <a:r>
              <a:rPr lang="en-US" dirty="0"/>
              <a:t>(   )  Remove me from the permanent absentee ballot list.</a:t>
            </a:r>
          </a:p>
          <a:p>
            <a:pPr marL="0" indent="0">
              <a:buNone/>
            </a:pPr>
            <a:r>
              <a:rPr lang="en-US" dirty="0"/>
              <a:t> </a:t>
            </a:r>
          </a:p>
          <a:p>
            <a:pPr marL="0" indent="0">
              <a:buNone/>
            </a:pPr>
            <a:r>
              <a:rPr lang="en-US" dirty="0"/>
              <a:t>(   )  My residence is at the address shown above.</a:t>
            </a:r>
          </a:p>
          <a:p>
            <a:pPr marL="0" indent="0">
              <a:buNone/>
            </a:pPr>
            <a:r>
              <a:rPr lang="en-US" dirty="0"/>
              <a:t> </a:t>
            </a:r>
          </a:p>
          <a:p>
            <a:pPr marL="0" indent="0">
              <a:buNone/>
            </a:pPr>
            <a:r>
              <a:rPr lang="en-US" dirty="0"/>
              <a:t>(   )  I have moved.  </a:t>
            </a:r>
            <a:r>
              <a:rPr lang="en-US" dirty="0" smtClean="0"/>
              <a:t>My NEW address is: ______________________________________________</a:t>
            </a:r>
            <a:endParaRPr lang="en-US" dirty="0"/>
          </a:p>
          <a:p>
            <a:pPr marL="0" indent="0">
              <a:buNone/>
            </a:pPr>
            <a:r>
              <a:rPr lang="en-US" dirty="0"/>
              <a:t> </a:t>
            </a:r>
          </a:p>
          <a:p>
            <a:pPr marL="0" indent="0">
              <a:buNone/>
            </a:pPr>
            <a:r>
              <a:rPr lang="en-US" b="1" dirty="0"/>
              <a:t>Note:  If this new address is </a:t>
            </a:r>
            <a:r>
              <a:rPr lang="en-US" b="1" u="sng" dirty="0"/>
              <a:t>in another town</a:t>
            </a:r>
            <a:r>
              <a:rPr lang="en-US" b="1" dirty="0"/>
              <a:t>, you must register to vote in that other town in order to be entitled to vote in the next </a:t>
            </a:r>
            <a:r>
              <a:rPr lang="en-US" b="1" dirty="0" smtClean="0"/>
              <a:t>election and  to renew your permanent absentee ballot status,  </a:t>
            </a:r>
            <a:r>
              <a:rPr lang="en-US" b="1" dirty="0"/>
              <a:t>y</a:t>
            </a:r>
            <a:r>
              <a:rPr lang="en-US" b="1" dirty="0" smtClean="0"/>
              <a:t>ou must supply a note from your doctor</a:t>
            </a:r>
            <a:r>
              <a:rPr lang="en-US" b="1" dirty="0"/>
              <a:t> </a:t>
            </a:r>
            <a:r>
              <a:rPr lang="en-US" b="1" dirty="0" smtClean="0"/>
              <a:t>to your new town with your new application.</a:t>
            </a:r>
          </a:p>
          <a:p>
            <a:pPr marL="0" indent="0">
              <a:buNone/>
            </a:pPr>
            <a:endParaRPr lang="en-US" dirty="0"/>
          </a:p>
          <a:p>
            <a:pPr marL="0" indent="0">
              <a:buNone/>
            </a:pPr>
            <a:r>
              <a:rPr lang="en-US" dirty="0" smtClean="0"/>
              <a:t>If </a:t>
            </a:r>
            <a:r>
              <a:rPr lang="en-US" dirty="0"/>
              <a:t>this new residence address is still within town, we will change your address on the official voter list pursuant to section 9-35.</a:t>
            </a:r>
          </a:p>
          <a:p>
            <a:pPr marL="0" indent="0">
              <a:buNone/>
            </a:pPr>
            <a:r>
              <a:rPr lang="en-US" dirty="0"/>
              <a:t> </a:t>
            </a:r>
          </a:p>
          <a:p>
            <a:pPr marL="0" indent="0">
              <a:buNone/>
            </a:pPr>
            <a:endParaRPr lang="en-US" dirty="0"/>
          </a:p>
          <a:p>
            <a:pPr marL="0" indent="0">
              <a:buNone/>
            </a:pPr>
            <a:r>
              <a:rPr lang="en-US" b="1" dirty="0"/>
              <a:t>Signature of: </a:t>
            </a:r>
            <a:r>
              <a:rPr lang="en-US" b="1" dirty="0" smtClean="0"/>
              <a:t>___________________________________________ </a:t>
            </a:r>
            <a:endParaRPr lang="en-US" i="1" dirty="0" smtClean="0"/>
          </a:p>
          <a:p>
            <a:pPr marL="0" indent="0">
              <a:buNone/>
            </a:pPr>
            <a:r>
              <a:rPr lang="en-US" b="1" i="1" dirty="0" smtClean="0"/>
              <a:t>NAME______________________________________________DOB____________________________office use only Voter ID #_________________________________</a:t>
            </a:r>
            <a:endParaRPr lang="en-US" b="1" dirty="0"/>
          </a:p>
          <a:p>
            <a:pPr marL="0" indent="0">
              <a:buNone/>
            </a:pPr>
            <a:r>
              <a:rPr lang="en-US" dirty="0"/>
              <a:t> </a:t>
            </a:r>
          </a:p>
          <a:p>
            <a:pPr marL="0" indent="0">
              <a:buNone/>
            </a:pPr>
            <a:r>
              <a:rPr lang="en-US" b="1" dirty="0"/>
              <a:t> </a:t>
            </a:r>
            <a:endParaRPr lang="en-US" dirty="0"/>
          </a:p>
          <a:p>
            <a:pPr marL="0" indent="0">
              <a:buNone/>
            </a:pPr>
            <a:r>
              <a:rPr lang="en-US" b="1" dirty="0"/>
              <a:t>Important:</a:t>
            </a:r>
            <a:r>
              <a:rPr lang="en-US" dirty="0"/>
              <a:t>  We must receive this form from you within thirty (30) days, completed and signed so you may remain on the list of permanent absentee ballot voters.  Pursuant with §9-140e failure to return this will result in your removal from the list of permanent absentee ballot voters.  Please cooperate by returning this form within thirty (30) days.</a:t>
            </a:r>
          </a:p>
          <a:p>
            <a:pPr marL="0" indent="0">
              <a:buNone/>
            </a:pPr>
            <a:r>
              <a:rPr lang="en-US" dirty="0"/>
              <a:t> </a:t>
            </a:r>
          </a:p>
          <a:p>
            <a:pPr marL="0" indent="0">
              <a:buNone/>
            </a:pPr>
            <a:r>
              <a:rPr lang="en-US" dirty="0"/>
              <a:t>Thank you for your help.  If you have any further questions please feel free to contact our office at XXX-XXX-XXX </a:t>
            </a:r>
            <a:r>
              <a:rPr lang="en-US" dirty="0" smtClean="0"/>
              <a:t>.</a:t>
            </a:r>
            <a:r>
              <a:rPr lang="en-US" dirty="0"/>
              <a:t> </a:t>
            </a:r>
          </a:p>
          <a:p>
            <a:pPr marL="0" indent="0">
              <a:buNone/>
            </a:pPr>
            <a:r>
              <a:rPr lang="en-US" dirty="0"/>
              <a:t> </a:t>
            </a:r>
          </a:p>
          <a:p>
            <a:pPr marL="0" indent="0">
              <a:buNone/>
            </a:pPr>
            <a:r>
              <a:rPr lang="en-US" dirty="0"/>
              <a:t>Very truly yours</a:t>
            </a:r>
            <a:r>
              <a:rPr lang="en-US" dirty="0" smtClean="0"/>
              <a:t>,</a:t>
            </a:r>
          </a:p>
          <a:p>
            <a:pPr marL="0" indent="0">
              <a:buNone/>
            </a:pPr>
            <a:endParaRPr lang="en-US" dirty="0"/>
          </a:p>
          <a:p>
            <a:pPr marL="0" indent="0">
              <a:buNone/>
            </a:pPr>
            <a:r>
              <a:rPr lang="en-US" dirty="0" smtClean="0"/>
              <a:t>ROV’s</a:t>
            </a:r>
            <a:endParaRPr lang="en-US" dirty="0"/>
          </a:p>
          <a:p>
            <a:pPr marL="0" indent="0">
              <a:buNone/>
            </a:pPr>
            <a:r>
              <a:rPr lang="en-US" dirty="0"/>
              <a:t> </a:t>
            </a:r>
          </a:p>
          <a:p>
            <a:pPr marL="0" indent="0">
              <a:buNone/>
            </a:pPr>
            <a:r>
              <a:rPr lang="en-US" dirty="0"/>
              <a:t> </a:t>
            </a:r>
          </a:p>
        </p:txBody>
      </p:sp>
      <p:pic>
        <p:nvPicPr>
          <p:cNvPr id="2051" name="Picture 3" descr="C:\Users\Gene\AppData\Local\Microsoft\Windows\Temporary Internet Files\Content.IE5\LY3EBNM9\Absentee_Ballot_Req_button[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28600"/>
            <a:ext cx="1143000" cy="708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90658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a:bodyPr>
          <a:lstStyle/>
          <a:p>
            <a:r>
              <a:rPr lang="en-US" sz="2800" dirty="0" smtClean="0"/>
              <a:t>Follow-up to Town Clerk </a:t>
            </a:r>
            <a:r>
              <a:rPr lang="en-US" sz="2800" i="1" dirty="0" smtClean="0"/>
              <a:t>usually interoffice email</a:t>
            </a:r>
            <a:endParaRPr lang="en-US" sz="2800" i="1" dirty="0"/>
          </a:p>
        </p:txBody>
      </p:sp>
      <p:sp>
        <p:nvSpPr>
          <p:cNvPr id="3" name="Content Placeholder 2"/>
          <p:cNvSpPr>
            <a:spLocks noGrp="1"/>
          </p:cNvSpPr>
          <p:nvPr>
            <p:ph idx="1"/>
          </p:nvPr>
        </p:nvSpPr>
        <p:spPr>
          <a:xfrm>
            <a:off x="457200" y="990600"/>
            <a:ext cx="8229600" cy="5135563"/>
          </a:xfrm>
        </p:spPr>
        <p:txBody>
          <a:bodyPr>
            <a:normAutofit fontScale="32500" lnSpcReduction="20000"/>
          </a:bodyPr>
          <a:lstStyle/>
          <a:p>
            <a:pPr marL="0" indent="0" algn="ctr">
              <a:buNone/>
            </a:pPr>
            <a:r>
              <a:rPr lang="en-US" b="1" dirty="0" smtClean="0"/>
              <a:t>REGISTRARS </a:t>
            </a:r>
            <a:r>
              <a:rPr lang="en-US" b="1" dirty="0"/>
              <a:t>OF VOTERS</a:t>
            </a:r>
          </a:p>
          <a:p>
            <a:pPr marL="0" indent="0">
              <a:buNone/>
            </a:pPr>
            <a:r>
              <a:rPr lang="en-US" dirty="0"/>
              <a:t>									</a:t>
            </a:r>
          </a:p>
          <a:p>
            <a:pPr marL="0" indent="0">
              <a:buNone/>
            </a:pPr>
            <a:r>
              <a:rPr lang="en-US" dirty="0"/>
              <a:t>February X, 20XX</a:t>
            </a:r>
          </a:p>
          <a:p>
            <a:pPr marL="0" indent="0">
              <a:buNone/>
            </a:pPr>
            <a:r>
              <a:rPr lang="en-US" dirty="0"/>
              <a:t>		</a:t>
            </a:r>
          </a:p>
          <a:p>
            <a:pPr marL="0" indent="0">
              <a:buNone/>
            </a:pPr>
            <a:r>
              <a:rPr lang="en-US" dirty="0"/>
              <a:t>Name</a:t>
            </a:r>
          </a:p>
          <a:p>
            <a:pPr marL="0" indent="0">
              <a:buNone/>
            </a:pPr>
            <a:r>
              <a:rPr lang="en-US" dirty="0" smtClean="0"/>
              <a:t>XXXXXXX Town </a:t>
            </a:r>
            <a:r>
              <a:rPr lang="en-US" dirty="0"/>
              <a:t>Clerk</a:t>
            </a:r>
          </a:p>
          <a:p>
            <a:pPr marL="0" indent="0">
              <a:buNone/>
            </a:pPr>
            <a:r>
              <a:rPr lang="en-US" dirty="0"/>
              <a:t> </a:t>
            </a:r>
          </a:p>
          <a:p>
            <a:pPr marL="0" indent="0">
              <a:buNone/>
            </a:pPr>
            <a:r>
              <a:rPr lang="en-US" dirty="0" smtClean="0"/>
              <a:t> </a:t>
            </a:r>
            <a:endParaRPr lang="en-US" dirty="0"/>
          </a:p>
          <a:p>
            <a:pPr marL="0" indent="0">
              <a:buNone/>
            </a:pPr>
            <a:r>
              <a:rPr lang="en-US" dirty="0"/>
              <a:t> </a:t>
            </a:r>
          </a:p>
          <a:p>
            <a:pPr marL="0" indent="0">
              <a:buNone/>
            </a:pPr>
            <a:r>
              <a:rPr lang="en-US" dirty="0"/>
              <a:t>Pursuant with §9-140e the following people have returned their paperwork confirming their </a:t>
            </a:r>
            <a:r>
              <a:rPr lang="en-US" b="1" dirty="0"/>
              <a:t>Permanent Absentee Ballot Status</a:t>
            </a:r>
            <a:r>
              <a:rPr lang="en-US" dirty="0"/>
              <a:t>.</a:t>
            </a:r>
          </a:p>
          <a:p>
            <a:pPr marL="0" indent="0">
              <a:buNone/>
            </a:pPr>
            <a:endParaRPr lang="en-US" dirty="0" smtClean="0"/>
          </a:p>
          <a:p>
            <a:pPr marL="0" indent="0">
              <a:buNone/>
            </a:pPr>
            <a:r>
              <a:rPr lang="en-US" dirty="0"/>
              <a:t> </a:t>
            </a:r>
          </a:p>
          <a:p>
            <a:pPr marL="0" indent="0">
              <a:buNone/>
            </a:pPr>
            <a:r>
              <a:rPr lang="en-US" dirty="0"/>
              <a:t>Name				Address				DOB</a:t>
            </a:r>
          </a:p>
          <a:p>
            <a:pPr marL="0" indent="0">
              <a:buNone/>
            </a:pPr>
            <a:r>
              <a:rPr lang="en-US" dirty="0"/>
              <a:t>1</a:t>
            </a:r>
          </a:p>
          <a:p>
            <a:pPr marL="0" indent="0">
              <a:buNone/>
            </a:pPr>
            <a:r>
              <a:rPr lang="en-US" dirty="0"/>
              <a:t>2</a:t>
            </a:r>
          </a:p>
          <a:p>
            <a:pPr marL="0" indent="0">
              <a:buNone/>
            </a:pPr>
            <a:r>
              <a:rPr lang="en-US" dirty="0"/>
              <a:t>3</a:t>
            </a:r>
          </a:p>
          <a:p>
            <a:pPr marL="0" indent="0">
              <a:buNone/>
            </a:pPr>
            <a:r>
              <a:rPr lang="en-US" dirty="0"/>
              <a:t>4</a:t>
            </a:r>
          </a:p>
          <a:p>
            <a:pPr marL="0" indent="0">
              <a:buNone/>
            </a:pPr>
            <a:r>
              <a:rPr lang="en-US" dirty="0"/>
              <a:t>5</a:t>
            </a:r>
          </a:p>
          <a:p>
            <a:pPr marL="0" indent="0">
              <a:buNone/>
            </a:pPr>
            <a:r>
              <a:rPr lang="en-US" dirty="0" err="1"/>
              <a:t>Etc</a:t>
            </a:r>
            <a:endParaRPr lang="en-US" dirty="0"/>
          </a:p>
          <a:p>
            <a:pPr marL="0" indent="0">
              <a:buNone/>
            </a:pPr>
            <a:r>
              <a:rPr lang="en-US" dirty="0"/>
              <a:t> </a:t>
            </a:r>
          </a:p>
          <a:p>
            <a:pPr marL="0" indent="0">
              <a:buNone/>
            </a:pPr>
            <a:r>
              <a:rPr lang="en-US" dirty="0"/>
              <a:t> </a:t>
            </a:r>
          </a:p>
          <a:p>
            <a:pPr marL="0" indent="0">
              <a:buNone/>
            </a:pPr>
            <a:r>
              <a:rPr lang="en-US" dirty="0"/>
              <a:t>The following person(s) did not return their confirmation letter and have</a:t>
            </a:r>
            <a:r>
              <a:rPr lang="en-US" b="1" dirty="0"/>
              <a:t> lost their Permanent Absentee Status</a:t>
            </a:r>
            <a:endParaRPr lang="en-US" dirty="0"/>
          </a:p>
          <a:p>
            <a:pPr marL="0" indent="0">
              <a:buNone/>
            </a:pPr>
            <a:r>
              <a:rPr lang="en-US" b="1" dirty="0"/>
              <a:t>Name				Address				DOB</a:t>
            </a:r>
            <a:endParaRPr lang="en-US" dirty="0"/>
          </a:p>
          <a:p>
            <a:pPr marL="0" indent="0">
              <a:buNone/>
            </a:pPr>
            <a:r>
              <a:rPr lang="en-US" b="1" dirty="0"/>
              <a:t> </a:t>
            </a:r>
            <a:endParaRPr lang="en-US" dirty="0"/>
          </a:p>
          <a:p>
            <a:pPr marL="0" indent="0">
              <a:buNone/>
            </a:pPr>
            <a:r>
              <a:rPr lang="en-US" dirty="0"/>
              <a:t> </a:t>
            </a:r>
          </a:p>
          <a:p>
            <a:pPr marL="0" indent="0">
              <a:buNone/>
            </a:pPr>
            <a:r>
              <a:rPr lang="en-US" dirty="0"/>
              <a:t> </a:t>
            </a:r>
          </a:p>
          <a:p>
            <a:pPr marL="0" indent="0">
              <a:buNone/>
            </a:pPr>
            <a:r>
              <a:rPr lang="en-US" dirty="0"/>
              <a:t>ROV’s</a:t>
            </a:r>
          </a:p>
          <a:p>
            <a:pPr marL="0" indent="0">
              <a:buNone/>
            </a:pPr>
            <a:r>
              <a:rPr lang="en-US" dirty="0"/>
              <a:t> </a:t>
            </a:r>
          </a:p>
          <a:p>
            <a:pPr marL="0" indent="0">
              <a:buNone/>
            </a:pPr>
            <a:endParaRPr lang="en-US" dirty="0"/>
          </a:p>
          <a:p>
            <a:pPr marL="0" indent="0">
              <a:buNone/>
            </a:pPr>
            <a:r>
              <a:rPr lang="en-US" dirty="0"/>
              <a:t>	</a:t>
            </a:r>
          </a:p>
        </p:txBody>
      </p:sp>
      <p:pic>
        <p:nvPicPr>
          <p:cNvPr id="3074" name="Picture 2" descr="C:\Users\Gene\AppData\Local\Microsoft\Windows\Temporary Internet Files\Content.IE5\LE1JHX2P\2931791853_a1ac4200d2_z[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5334000"/>
            <a:ext cx="4876800" cy="121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50682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2955</TotalTime>
  <Words>3041</Words>
  <Application>Microsoft Office PowerPoint</Application>
  <PresentationFormat>On-screen Show (4:3)</PresentationFormat>
  <Paragraphs>831</Paragraphs>
  <Slides>48</Slides>
  <Notes>44</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Office Theme</vt:lpstr>
      <vt:lpstr>FRIENDLY LETTERS</vt:lpstr>
      <vt:lpstr>Contents</vt:lpstr>
      <vt:lpstr>Party Chairperson</vt:lpstr>
      <vt:lpstr>Public Notice</vt:lpstr>
      <vt:lpstr>Party Chairperson</vt:lpstr>
      <vt:lpstr>Posting Notice of Lottery</vt:lpstr>
      <vt:lpstr>Town Clerk</vt:lpstr>
      <vt:lpstr>Permanent Absentee Verification (must do)</vt:lpstr>
      <vt:lpstr>Follow-up to Town Clerk usually interoffice email</vt:lpstr>
      <vt:lpstr>Additional AB info goes out from the Town Clerk</vt:lpstr>
      <vt:lpstr>Sample #2 AB T/C letter</vt:lpstr>
      <vt:lpstr>Additional Absentee Ballot Information</vt:lpstr>
      <vt:lpstr> “Special” Asst. Registrar appointment</vt:lpstr>
      <vt:lpstr>Letters to sellers and buyers</vt:lpstr>
      <vt:lpstr>Letter to Sellers WHY?</vt:lpstr>
      <vt:lpstr>Sellers Letter</vt:lpstr>
      <vt:lpstr>If information is received on someone who has Moved out </vt:lpstr>
      <vt:lpstr>Requests for removals</vt:lpstr>
      <vt:lpstr>Letters to Buyers</vt:lpstr>
      <vt:lpstr>New Buyers &amp;/or In Town Moves</vt:lpstr>
      <vt:lpstr>New Buyers sample#2</vt:lpstr>
      <vt:lpstr>Pamphlet</vt:lpstr>
      <vt:lpstr>PowerPoint Presentation</vt:lpstr>
      <vt:lpstr>PowerPoint Presentation</vt:lpstr>
      <vt:lpstr>Other considerate communications</vt:lpstr>
      <vt:lpstr>  Missed deadline for party change Highlight  PRIVILEGE date on change letter and include the following Notice ~   </vt:lpstr>
      <vt:lpstr>Petition Signers sample #1</vt:lpstr>
      <vt:lpstr>Petition Signers sample #2</vt:lpstr>
      <vt:lpstr>Department of Public Works or other Election set-up personal (forms on/in EMS)</vt:lpstr>
      <vt:lpstr>SCENESHOT OF EMS DASHBOARD</vt:lpstr>
      <vt:lpstr>Potential Poll Workers</vt:lpstr>
      <vt:lpstr>LETTER TO POLLWORKERS</vt:lpstr>
      <vt:lpstr>Rejection and recruitment</vt:lpstr>
      <vt:lpstr>REJECTION  (Different mailing addresses)</vt:lpstr>
      <vt:lpstr>Online Incomplete </vt:lpstr>
      <vt:lpstr>Incomplete </vt:lpstr>
      <vt:lpstr>DVM Incomplete</vt:lpstr>
      <vt:lpstr>Duplicates Sample #1</vt:lpstr>
      <vt:lpstr>Duplicates Sample #2</vt:lpstr>
      <vt:lpstr>Pre-registered/Duplicates</vt:lpstr>
      <vt:lpstr>Voters REQUESTS FOR REMOVAL copies available in Town Clerk’s office </vt:lpstr>
      <vt:lpstr>Sample removal request sample #1 </vt:lpstr>
      <vt:lpstr>Optional removal sample #2 (university specific)</vt:lpstr>
      <vt:lpstr>University HANDOUT </vt:lpstr>
      <vt:lpstr>Absentee Ballot Procedures</vt:lpstr>
      <vt:lpstr>Special AR appointment</vt:lpstr>
      <vt:lpstr>PowerPoint Presentation</vt:lpstr>
      <vt:lpstr>Sue Armstrong &amp; Bunny Lescoe  Thank all those towns &amp; people who contributed samples. </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FRIENDLY LETTERS</dc:title>
  <dc:creator>Gene</dc:creator>
  <cp:lastModifiedBy>Gene</cp:lastModifiedBy>
  <cp:revision>201</cp:revision>
  <cp:lastPrinted>2019-03-09T03:11:41Z</cp:lastPrinted>
  <dcterms:created xsi:type="dcterms:W3CDTF">2019-01-12T19:56:55Z</dcterms:created>
  <dcterms:modified xsi:type="dcterms:W3CDTF">2019-03-24T22:32:58Z</dcterms:modified>
</cp:coreProperties>
</file>