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D275D-945F-49D1-99B4-866913FE9EC8}" type="datetimeFigureOut">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CA6E6-DE7C-4BEA-B044-4617126C23AC}" type="slidenum">
              <a:rPr lang="en-US" smtClean="0"/>
              <a:t>‹#›</a:t>
            </a:fld>
            <a:endParaRPr lang="en-US"/>
          </a:p>
        </p:txBody>
      </p:sp>
    </p:spTree>
    <p:extLst>
      <p:ext uri="{BB962C8B-B14F-4D97-AF65-F5344CB8AC3E}">
        <p14:creationId xmlns:p14="http://schemas.microsoft.com/office/powerpoint/2010/main" val="329600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CA6E6-DE7C-4BEA-B044-4617126C23AC}" type="slidenum">
              <a:rPr lang="en-US" smtClean="0"/>
              <a:t>20</a:t>
            </a:fld>
            <a:endParaRPr lang="en-US"/>
          </a:p>
        </p:txBody>
      </p:sp>
    </p:spTree>
    <p:extLst>
      <p:ext uri="{BB962C8B-B14F-4D97-AF65-F5344CB8AC3E}">
        <p14:creationId xmlns:p14="http://schemas.microsoft.com/office/powerpoint/2010/main" val="390558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ROVAC</a:t>
            </a:r>
            <a:r>
              <a:rPr lang="en-US" dirty="0" smtClean="0"/>
              <a:t> </a:t>
            </a:r>
            <a:r>
              <a:rPr lang="en-US" dirty="0" smtClean="0"/>
              <a:t>Conference</a:t>
            </a:r>
            <a:br>
              <a:rPr lang="en-US" dirty="0" smtClean="0"/>
            </a:br>
            <a:r>
              <a:rPr lang="en-US" dirty="0" smtClean="0"/>
              <a:t/>
            </a:r>
            <a:br>
              <a:rPr lang="en-US" dirty="0" smtClean="0"/>
            </a:br>
            <a:r>
              <a:rPr lang="en-US" dirty="0" smtClean="0"/>
              <a:t>Minority Representation	</a:t>
            </a:r>
            <a:endParaRPr lang="en-US" dirty="0"/>
          </a:p>
        </p:txBody>
      </p:sp>
      <p:sp>
        <p:nvSpPr>
          <p:cNvPr id="3" name="Subtitle 2"/>
          <p:cNvSpPr>
            <a:spLocks noGrp="1"/>
          </p:cNvSpPr>
          <p:nvPr>
            <p:ph type="subTitle" idx="1"/>
          </p:nvPr>
        </p:nvSpPr>
        <p:spPr/>
        <p:txBody>
          <a:bodyPr/>
          <a:lstStyle/>
          <a:p>
            <a:r>
              <a:rPr lang="en-US" dirty="0" smtClean="0"/>
              <a:t>APRIL 2019</a:t>
            </a:r>
            <a:endParaRPr lang="en-US" dirty="0"/>
          </a:p>
        </p:txBody>
      </p:sp>
    </p:spTree>
    <p:extLst>
      <p:ext uri="{BB962C8B-B14F-4D97-AF65-F5344CB8AC3E}">
        <p14:creationId xmlns:p14="http://schemas.microsoft.com/office/powerpoint/2010/main" val="410004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p:txBody>
          <a:bodyPr/>
          <a:lstStyle/>
          <a:p>
            <a:r>
              <a:rPr lang="en-US" b="1" dirty="0"/>
              <a:t>10. 	</a:t>
            </a:r>
            <a:r>
              <a:rPr lang="en-US" b="1" u="sng" dirty="0"/>
              <a:t>VACANCY APPOINTMENTS</a:t>
            </a:r>
            <a:r>
              <a:rPr lang="en-US" b="1" dirty="0"/>
              <a:t> - Under §9-167a(d), a vacancy filled by appointment must be filled with a member of the political party of the person who vacated only when the board has already achieved maximum majority representation, and then only when the vacating member is of the minority party.  </a:t>
            </a:r>
            <a:endParaRPr lang="en-US" b="1" dirty="0" smtClean="0"/>
          </a:p>
          <a:p>
            <a:r>
              <a:rPr lang="en-US" b="1" i="1" u="sng" dirty="0" smtClean="0"/>
              <a:t>Chapman </a:t>
            </a:r>
            <a:r>
              <a:rPr lang="en-US" b="1" i="1" u="sng" dirty="0"/>
              <a:t>v. Tinker</a:t>
            </a:r>
            <a:r>
              <a:rPr lang="en-US" b="1" dirty="0"/>
              <a:t>, 25 Conn. Supp. 436 (1964); </a:t>
            </a:r>
            <a:r>
              <a:rPr lang="en-US" b="1" i="1" u="sng" dirty="0" err="1"/>
              <a:t>Grodis</a:t>
            </a:r>
            <a:r>
              <a:rPr lang="en-US" b="1" i="1" u="sng" dirty="0"/>
              <a:t> v. Burns</a:t>
            </a:r>
            <a:r>
              <a:rPr lang="en-US" b="1" dirty="0"/>
              <a:t>, 190 Conn. 39 (1983).</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532" y="257175"/>
            <a:ext cx="2057400" cy="1876425"/>
          </a:xfrm>
          <a:prstGeom prst="rect">
            <a:avLst/>
          </a:prstGeom>
        </p:spPr>
      </p:pic>
    </p:spTree>
    <p:extLst>
      <p:ext uri="{BB962C8B-B14F-4D97-AF65-F5344CB8AC3E}">
        <p14:creationId xmlns:p14="http://schemas.microsoft.com/office/powerpoint/2010/main" val="386805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a:xfrm>
            <a:off x="1935892" y="1639330"/>
            <a:ext cx="9568720" cy="4786184"/>
          </a:xfrm>
        </p:spPr>
        <p:txBody>
          <a:bodyPr>
            <a:normAutofit fontScale="92500" lnSpcReduction="10000"/>
          </a:bodyPr>
          <a:lstStyle/>
          <a:p>
            <a:pPr hangingPunct="0"/>
            <a:r>
              <a:rPr lang="en-US" b="1" dirty="0"/>
              <a:t>11</a:t>
            </a:r>
            <a:r>
              <a:rPr lang="en-US" b="1" dirty="0" smtClean="0"/>
              <a:t>. </a:t>
            </a:r>
            <a:r>
              <a:rPr lang="en-US" b="1" dirty="0"/>
              <a:t>	</a:t>
            </a:r>
            <a:r>
              <a:rPr lang="en-US" b="1" u="sng" dirty="0"/>
              <a:t>CANDIDACY OVERCOMES PARTY ENROLLMENT</a:t>
            </a:r>
            <a:r>
              <a:rPr lang="en-US" b="1" dirty="0"/>
              <a:t> - §9-167a(g) - For purposes of minority representation, a candidate is deemed a member of the party in which he is enrolled at the time that he is nominated, except if he is a candidate only of a party other than the one in which he is enrolled (even if he is unaffiliated), then he is deemed a member of the party who nominated him or, if he is unaffiliated and is nominated by two parties, he is deemed a member of the party under whose name he received the most votes.  </a:t>
            </a:r>
            <a:r>
              <a:rPr lang="en-US" b="1" i="1" u="sng" dirty="0" err="1"/>
              <a:t>Santaniello</a:t>
            </a:r>
            <a:r>
              <a:rPr lang="en-US" b="1" i="1" u="sng" dirty="0"/>
              <a:t> v. O'Connor</a:t>
            </a:r>
            <a:r>
              <a:rPr lang="en-US" b="1" dirty="0"/>
              <a:t>, 30 Conn. Supp. 74 (l972)</a:t>
            </a:r>
            <a:endParaRPr lang="en-US" dirty="0"/>
          </a:p>
          <a:p>
            <a:pPr hangingPunct="0"/>
            <a:r>
              <a:rPr lang="en-US" dirty="0"/>
              <a:t> </a:t>
            </a:r>
            <a:r>
              <a:rPr lang="en-US" b="1" dirty="0" smtClean="0"/>
              <a:t>Note </a:t>
            </a:r>
            <a:r>
              <a:rPr lang="en-US" b="1" dirty="0"/>
              <a:t>re transfer party affiliation under §9-59</a:t>
            </a:r>
            <a:endParaRPr lang="en-US" dirty="0"/>
          </a:p>
          <a:p>
            <a:pPr hangingPunct="0"/>
            <a:r>
              <a:rPr lang="en-US" b="1" dirty="0"/>
              <a:t>		</a:t>
            </a:r>
            <a:r>
              <a:rPr lang="en-US" b="1" dirty="0" smtClean="0"/>
              <a:t>R </a:t>
            </a:r>
            <a:r>
              <a:rPr lang="en-US" b="1" dirty="0"/>
              <a:t>nominates R who transfers to D = R  (for purposes of minority representation)</a:t>
            </a:r>
            <a:endParaRPr lang="en-US" dirty="0"/>
          </a:p>
          <a:p>
            <a:pPr hangingPunct="0"/>
            <a:r>
              <a:rPr lang="en-US" b="1" dirty="0"/>
              <a:t>		</a:t>
            </a:r>
            <a:r>
              <a:rPr lang="en-US" b="1" dirty="0" smtClean="0"/>
              <a:t>D </a:t>
            </a:r>
            <a:r>
              <a:rPr lang="en-US" b="1" dirty="0"/>
              <a:t>nominates R who transfers to D = D  (for purposes of minority representation</a:t>
            </a:r>
            <a:r>
              <a:rPr lang="en-US" b="1" dirty="0" smtClean="0"/>
              <a:t>)</a:t>
            </a:r>
          </a:p>
          <a:p>
            <a:pPr hangingPunct="0"/>
            <a:r>
              <a:rPr lang="en-US" b="1" dirty="0"/>
              <a:t>A person, who has applied for transfer of his name from one party list to another, or for erasure of his name from a party list, is considered a member of his original party for three months from the date of his application for transfer or erasure</a:t>
            </a:r>
          </a:p>
          <a:p>
            <a:pPr hangingPunct="0"/>
            <a:r>
              <a:rPr lang="en-US" b="1" dirty="0" smtClean="0"/>
              <a:t>If </a:t>
            </a:r>
            <a:r>
              <a:rPr lang="en-US" b="1" dirty="0"/>
              <a:t>you change party during your term, you are not removed from the board, but when the next vacancy on the board occurs and is filled, your party affiliation on the day it is filled is taken into consideration in filling the vacancy.</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797" y="265413"/>
            <a:ext cx="1506427" cy="1373917"/>
          </a:xfrm>
          <a:prstGeom prst="rect">
            <a:avLst/>
          </a:prstGeom>
        </p:spPr>
      </p:pic>
    </p:spTree>
    <p:extLst>
      <p:ext uri="{BB962C8B-B14F-4D97-AF65-F5344CB8AC3E}">
        <p14:creationId xmlns:p14="http://schemas.microsoft.com/office/powerpoint/2010/main" val="509965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p:txBody>
          <a:bodyPr>
            <a:normAutofit fontScale="92500" lnSpcReduction="20000"/>
          </a:bodyPr>
          <a:lstStyle/>
          <a:p>
            <a:pPr hangingPunct="0"/>
            <a:r>
              <a:rPr lang="en-US" b="1" dirty="0"/>
              <a:t>12. </a:t>
            </a:r>
            <a:r>
              <a:rPr lang="en-US" b="1" u="sng" dirty="0"/>
              <a:t>NOMINATING PETITIONS</a:t>
            </a:r>
            <a:endParaRPr lang="en-US" dirty="0"/>
          </a:p>
          <a:p>
            <a:pPr hangingPunct="0"/>
            <a:r>
              <a:rPr lang="en-US" dirty="0"/>
              <a:t> </a:t>
            </a:r>
            <a:r>
              <a:rPr lang="en-US" b="1" dirty="0" smtClean="0"/>
              <a:t>a</a:t>
            </a:r>
            <a:r>
              <a:rPr lang="en-US" b="1" dirty="0"/>
              <a:t>. 	A petitioning candidate is considered a member of the party in which he is enrolled.</a:t>
            </a:r>
            <a:endParaRPr lang="en-US" dirty="0"/>
          </a:p>
          <a:p>
            <a:pPr hangingPunct="0"/>
            <a:r>
              <a:rPr lang="en-US" dirty="0"/>
              <a:t> </a:t>
            </a:r>
            <a:r>
              <a:rPr lang="en-US" b="1" dirty="0" smtClean="0"/>
              <a:t>b</a:t>
            </a:r>
            <a:r>
              <a:rPr lang="en-US" b="1" dirty="0"/>
              <a:t>. 	A candidate who runs under a party designation is considered a member of his "party </a:t>
            </a:r>
            <a:r>
              <a:rPr lang="en-US" b="1" dirty="0" smtClean="0"/>
              <a:t>designation“ party </a:t>
            </a:r>
            <a:r>
              <a:rPr lang="en-US" b="1" dirty="0"/>
              <a:t>for purposes of minority representation. </a:t>
            </a:r>
            <a:endParaRPr lang="en-US" b="1" dirty="0" smtClean="0"/>
          </a:p>
          <a:p>
            <a:pPr hangingPunct="0"/>
            <a:r>
              <a:rPr lang="en-US" b="1" dirty="0" smtClean="0"/>
              <a:t>13. </a:t>
            </a:r>
            <a:r>
              <a:rPr lang="en-US" b="1" u="sng" dirty="0" smtClean="0"/>
              <a:t>DON’T FORGET 9-59</a:t>
            </a:r>
            <a:endParaRPr lang="en-US" b="1" dirty="0" smtClean="0"/>
          </a:p>
          <a:p>
            <a:pPr hangingPunct="0"/>
            <a:r>
              <a:rPr lang="en-US" b="1" dirty="0" smtClean="0"/>
              <a:t>a.</a:t>
            </a:r>
            <a:r>
              <a:rPr lang="en-US" b="1" dirty="0"/>
              <a:t>	</a:t>
            </a:r>
            <a:r>
              <a:rPr lang="en-US" b="1" dirty="0" smtClean="0"/>
              <a:t>Any </a:t>
            </a:r>
            <a:r>
              <a:rPr lang="en-US" b="1" dirty="0"/>
              <a:t>elector whose name has been transferred from one enrollment list to another or who has applied for erasure or transfer of his name from an enrollment list shall not be entitled to participate or vote in a caucus or primary of any party, participate in the appointment of members to any board or commission that is political in nature, be appointed as a member of any board or commission that is political in nature or be entitled to the privileges accompanying enrollment in any party for a period of three months from the date of the filing of his application for transfer or for erasure. </a:t>
            </a: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851" y="142875"/>
            <a:ext cx="2057400" cy="1876425"/>
          </a:xfrm>
          <a:prstGeom prst="rect">
            <a:avLst/>
          </a:prstGeom>
        </p:spPr>
      </p:pic>
    </p:spTree>
    <p:extLst>
      <p:ext uri="{BB962C8B-B14F-4D97-AF65-F5344CB8AC3E}">
        <p14:creationId xmlns:p14="http://schemas.microsoft.com/office/powerpoint/2010/main" val="4105130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EXPLORING SOME EXAMPLES</a:t>
            </a:r>
            <a:br>
              <a:rPr lang="en-US" b="1" dirty="0" smtClean="0"/>
            </a:br>
            <a:r>
              <a:rPr lang="en-US" b="1" dirty="0" smtClean="0"/>
              <a:t>The old </a:t>
            </a:r>
            <a:r>
              <a:rPr lang="en-US" b="1" dirty="0" err="1" smtClean="0"/>
              <a:t>Switcheraroo</a:t>
            </a:r>
            <a:r>
              <a:rPr lang="en-US" b="1" dirty="0" smtClean="0"/>
              <a:t>…..</a:t>
            </a:r>
            <a:endParaRPr lang="en-US" b="1" dirty="0"/>
          </a:p>
        </p:txBody>
      </p:sp>
      <p:sp>
        <p:nvSpPr>
          <p:cNvPr id="5" name="Content Placeholder 4"/>
          <p:cNvSpPr>
            <a:spLocks noGrp="1"/>
          </p:cNvSpPr>
          <p:nvPr>
            <p:ph idx="1"/>
          </p:nvPr>
        </p:nvSpPr>
        <p:spPr/>
        <p:txBody>
          <a:bodyPr/>
          <a:lstStyle/>
          <a:p>
            <a:r>
              <a:rPr lang="en-US" dirty="0" smtClean="0"/>
              <a:t>Member of Party A holds a seat on a municipal board covered by 9-167a.  They want to switch their party enrollment to Party B during their current term.  They can be removed from the board, correct?</a:t>
            </a:r>
          </a:p>
          <a:p>
            <a:r>
              <a:rPr lang="en-US" dirty="0" smtClean="0"/>
              <a:t>It has been the opinion of our office pursuant to 9-167a(a), (b), and (g) that if a member of an elected board applies for transfer of his party enrollment during his term, he may remain a member of the board until the end of his term.  Although the transfer of party enrollment does not affect the status of the member already on the board, it may affect the filling of future vacancies that occur more than three months after filing of the application for transfer.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002" y="654299"/>
            <a:ext cx="1466613" cy="1265041"/>
          </a:xfrm>
          <a:prstGeom prst="rect">
            <a:avLst/>
          </a:prstGeom>
        </p:spPr>
      </p:pic>
    </p:spTree>
    <p:extLst>
      <p:ext uri="{BB962C8B-B14F-4D97-AF65-F5344CB8AC3E}">
        <p14:creationId xmlns:p14="http://schemas.microsoft.com/office/powerpoint/2010/main" val="39281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SOME </a:t>
            </a:r>
            <a:r>
              <a:rPr lang="en-US" b="1" dirty="0" smtClean="0"/>
              <a:t>EXAMPLES</a:t>
            </a:r>
            <a:br>
              <a:rPr lang="en-US" b="1" dirty="0" smtClean="0"/>
            </a:br>
            <a:r>
              <a:rPr lang="en-US" b="1" dirty="0" smtClean="0"/>
              <a:t>Wolf in sheep's clothes….</a:t>
            </a:r>
            <a:endParaRPr lang="en-US" b="1" dirty="0"/>
          </a:p>
        </p:txBody>
      </p:sp>
      <p:sp>
        <p:nvSpPr>
          <p:cNvPr id="6" name="Content Placeholder 5"/>
          <p:cNvSpPr>
            <a:spLocks noGrp="1"/>
          </p:cNvSpPr>
          <p:nvPr>
            <p:ph idx="1"/>
          </p:nvPr>
        </p:nvSpPr>
        <p:spPr/>
        <p:txBody>
          <a:bodyPr/>
          <a:lstStyle/>
          <a:p>
            <a:r>
              <a:rPr lang="en-US" dirty="0" smtClean="0"/>
              <a:t>Town elects 15 alderman-at-large, each voter votes for and each party nominates 15, but under 9-167a, not more than 10 may be declared elected from one party.  The anticipated composition of the board will be 10 Democrats and 5 Republicans.  What happens if the Republicans nominate a Democrat for Alderman-at-large?</a:t>
            </a:r>
          </a:p>
          <a:p>
            <a:r>
              <a:rPr lang="en-US" dirty="0" smtClean="0"/>
              <a:t>There is no statute which requires a candidate to be a party member to be endorsed by the party.  Party rules may restrict this action, however.  </a:t>
            </a:r>
          </a:p>
          <a:p>
            <a:r>
              <a:rPr lang="en-US" dirty="0" smtClean="0"/>
              <a:t>Consequently, assuming that the name of the member of the Democratic Party appears only on the Republican row of the ballot, such candidate would be considered a member of the Republican Party for purposes of minority representation.</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997" y="624110"/>
            <a:ext cx="1815327" cy="1411104"/>
          </a:xfrm>
          <a:prstGeom prst="rect">
            <a:avLst/>
          </a:prstGeom>
        </p:spPr>
      </p:pic>
    </p:spTree>
    <p:extLst>
      <p:ext uri="{BB962C8B-B14F-4D97-AF65-F5344CB8AC3E}">
        <p14:creationId xmlns:p14="http://schemas.microsoft.com/office/powerpoint/2010/main" val="18160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EXPLORING </a:t>
            </a:r>
            <a:r>
              <a:rPr lang="en-US" b="1" dirty="0"/>
              <a:t>SOME </a:t>
            </a:r>
            <a:r>
              <a:rPr lang="en-US" b="1" dirty="0" smtClean="0"/>
              <a:t>EXAMPLES</a:t>
            </a:r>
            <a:br>
              <a:rPr lang="en-US" b="1" dirty="0" smtClean="0"/>
            </a:br>
            <a:r>
              <a:rPr lang="en-US" b="1" dirty="0" smtClean="0"/>
              <a:t>To be or not to be…</a:t>
            </a:r>
            <a:endParaRPr lang="en-US" b="1" dirty="0"/>
          </a:p>
        </p:txBody>
      </p:sp>
      <p:sp>
        <p:nvSpPr>
          <p:cNvPr id="5" name="Content Placeholder 4"/>
          <p:cNvSpPr>
            <a:spLocks noGrp="1"/>
          </p:cNvSpPr>
          <p:nvPr>
            <p:ph idx="1"/>
          </p:nvPr>
        </p:nvSpPr>
        <p:spPr/>
        <p:txBody>
          <a:bodyPr>
            <a:normAutofit fontScale="85000" lnSpcReduction="10000"/>
          </a:bodyPr>
          <a:lstStyle/>
          <a:p>
            <a:r>
              <a:rPr lang="en-US" dirty="0" smtClean="0"/>
              <a:t>Petitioning candidate changed her party from Democrat to Republican on May 23, 2017.  She also filed a nominating petition without party designation with the Secretary of the State that was approved on August 22, 2017 to be a candidate on the board that is covered by 9-167a.  What party would the candidate be considered for purposes of minority representation?</a:t>
            </a:r>
          </a:p>
          <a:p>
            <a:r>
              <a:rPr lang="en-US" dirty="0" smtClean="0"/>
              <a:t>9-167a(g) provides that any person who has applied for a transfer of enrollment is considered a member of the party from whose list she has so applied for transfer for a period of three months from the date of the filing of such application.  Therefore, the candidate is considered a Democrat until August 23, 2017.</a:t>
            </a:r>
          </a:p>
          <a:p>
            <a:r>
              <a:rPr lang="en-US" dirty="0" smtClean="0"/>
              <a:t>9-167a(g) also provides that a person shall be deemed to be a member of the political party on whose enrollment list her name appears on the date of her nominating as a candidate for election.  The nominating petition was approved by the Secretary of the State on August 22, 2017.  Under 9-453o(b) the date of approval of a nominating petition is also considered the date of the candidate's nomination.</a:t>
            </a:r>
          </a:p>
          <a:p>
            <a:r>
              <a:rPr lang="en-US" dirty="0" smtClean="0"/>
              <a:t>Therefore, the candidate in question will be considered a Democrat for the purposes of minority representation.    </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034" y="433700"/>
            <a:ext cx="1124636" cy="1625980"/>
          </a:xfrm>
          <a:prstGeom prst="rect">
            <a:avLst/>
          </a:prstGeom>
        </p:spPr>
      </p:pic>
    </p:spTree>
    <p:extLst>
      <p:ext uri="{BB962C8B-B14F-4D97-AF65-F5344CB8AC3E}">
        <p14:creationId xmlns:p14="http://schemas.microsoft.com/office/powerpoint/2010/main" val="3602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EXPLORING </a:t>
            </a:r>
            <a:r>
              <a:rPr lang="en-US" b="1" dirty="0"/>
              <a:t>SOME </a:t>
            </a:r>
            <a:r>
              <a:rPr lang="en-US" b="1" dirty="0" smtClean="0"/>
              <a:t>EXAMPLES</a:t>
            </a:r>
            <a:br>
              <a:rPr lang="en-US" b="1" dirty="0" smtClean="0"/>
            </a:br>
            <a:r>
              <a:rPr lang="en-US" b="1" dirty="0" smtClean="0"/>
              <a:t>Who am I?</a:t>
            </a:r>
            <a:endParaRPr lang="en-US" b="1" dirty="0"/>
          </a:p>
        </p:txBody>
      </p:sp>
      <p:sp>
        <p:nvSpPr>
          <p:cNvPr id="5" name="Content Placeholder 4"/>
          <p:cNvSpPr>
            <a:spLocks noGrp="1"/>
          </p:cNvSpPr>
          <p:nvPr>
            <p:ph idx="1"/>
          </p:nvPr>
        </p:nvSpPr>
        <p:spPr/>
        <p:txBody>
          <a:bodyPr/>
          <a:lstStyle/>
          <a:p>
            <a:r>
              <a:rPr lang="en-US" dirty="0" smtClean="0"/>
              <a:t>If a write-in candidate for board membership receives the highest number of votes for the office for which her name is written in, for purposes of 9-167a, is she deemed to be a member of a political party?</a:t>
            </a:r>
          </a:p>
          <a:p>
            <a:r>
              <a:rPr lang="en-US" dirty="0" smtClean="0"/>
              <a:t>Section 9-167a speaks to the appointment or election of members of a political party above the maximum number prescribed in the law.  As such the fundamental issue is party enrollment.</a:t>
            </a:r>
          </a:p>
          <a:p>
            <a:r>
              <a:rPr lang="en-US" dirty="0" smtClean="0"/>
              <a:t>Therefore, in this situation, the write-in candidate should be deemed to be a member of the political party with which she is enrolled.</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288" y="455098"/>
            <a:ext cx="1449902" cy="1449902"/>
          </a:xfrm>
          <a:prstGeom prst="rect">
            <a:avLst/>
          </a:prstGeom>
        </p:spPr>
      </p:pic>
    </p:spTree>
    <p:extLst>
      <p:ext uri="{BB962C8B-B14F-4D97-AF65-F5344CB8AC3E}">
        <p14:creationId xmlns:p14="http://schemas.microsoft.com/office/powerpoint/2010/main" val="22638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EXPLORING SOME </a:t>
            </a:r>
            <a:r>
              <a:rPr lang="en-US" b="1" dirty="0" smtClean="0"/>
              <a:t>EXAMPLES</a:t>
            </a:r>
            <a:br>
              <a:rPr lang="en-US" b="1" dirty="0" smtClean="0"/>
            </a:br>
            <a:r>
              <a:rPr lang="en-US" b="1" dirty="0" smtClean="0"/>
              <a:t>Wait, how many….?</a:t>
            </a:r>
            <a:endParaRPr lang="en-US" b="1" dirty="0"/>
          </a:p>
        </p:txBody>
      </p:sp>
      <p:sp>
        <p:nvSpPr>
          <p:cNvPr id="5" name="Content Placeholder 4"/>
          <p:cNvSpPr>
            <a:spLocks noGrp="1"/>
          </p:cNvSpPr>
          <p:nvPr>
            <p:ph idx="1"/>
          </p:nvPr>
        </p:nvSpPr>
        <p:spPr/>
        <p:txBody>
          <a:bodyPr/>
          <a:lstStyle/>
          <a:p>
            <a:r>
              <a:rPr lang="en-US" dirty="0" smtClean="0"/>
              <a:t>A Town’s Board of Finance has 6 members.  At this municipal election 3 members of the Board are to be elected and each elector may vote for 3 candidates.  How many candidates can a political party endorse?</a:t>
            </a:r>
          </a:p>
          <a:p>
            <a:r>
              <a:rPr lang="en-US" dirty="0" smtClean="0"/>
              <a:t>In Connecticut, unless restricted voting is specifically provided for, as in the case of Constables, Board of Education and Selectman, there is full voting.  9-414 provides that no town committee, caucus or convention shall endorse and no primary shall choose more candidates for nomination than an elector may vote for.  </a:t>
            </a:r>
          </a:p>
          <a:p>
            <a:r>
              <a:rPr lang="en-US" dirty="0" smtClean="0"/>
              <a:t>As such, for this election 3 members are to be elected, each elector may vote for 3 so each party may nominate 3 candidates.</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287" y="270735"/>
            <a:ext cx="1652373" cy="1634265"/>
          </a:xfrm>
          <a:prstGeom prst="rect">
            <a:avLst/>
          </a:prstGeom>
        </p:spPr>
      </p:pic>
    </p:spTree>
    <p:extLst>
      <p:ext uri="{BB962C8B-B14F-4D97-AF65-F5344CB8AC3E}">
        <p14:creationId xmlns:p14="http://schemas.microsoft.com/office/powerpoint/2010/main" val="18243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EXPLORING </a:t>
            </a:r>
            <a:r>
              <a:rPr lang="en-US" b="1" dirty="0"/>
              <a:t>SOME </a:t>
            </a:r>
            <a:r>
              <a:rPr lang="en-US" b="1" dirty="0" smtClean="0"/>
              <a:t>EXAMPLES</a:t>
            </a:r>
            <a:br>
              <a:rPr lang="en-US" b="1" dirty="0" smtClean="0"/>
            </a:br>
            <a:r>
              <a:rPr lang="en-US" b="1" dirty="0" smtClean="0"/>
              <a:t>But wait…there is more…</a:t>
            </a:r>
            <a:endParaRPr lang="en-US" b="1" dirty="0"/>
          </a:p>
        </p:txBody>
      </p:sp>
      <p:sp>
        <p:nvSpPr>
          <p:cNvPr id="5" name="Content Placeholder 4"/>
          <p:cNvSpPr>
            <a:spLocks noGrp="1"/>
          </p:cNvSpPr>
          <p:nvPr>
            <p:ph idx="1"/>
          </p:nvPr>
        </p:nvSpPr>
        <p:spPr/>
        <p:txBody>
          <a:bodyPr/>
          <a:lstStyle/>
          <a:p>
            <a:r>
              <a:rPr lang="en-US" dirty="0" smtClean="0"/>
              <a:t>Board of Education in this same town is govern by 9-204.  When the number to be elected for the same term is odd, no elector shall vote for more than a bare majority of that number.  This year the town will elect 5 members to their Board of Education.  How many candidates can a political party endorse?</a:t>
            </a:r>
          </a:p>
          <a:p>
            <a:r>
              <a:rPr lang="en-US" dirty="0" smtClean="0"/>
              <a:t>Since the number to be elected is odd, no elector may vote for more than 3.</a:t>
            </a:r>
          </a:p>
          <a:p>
            <a:r>
              <a:rPr lang="en-US" dirty="0" smtClean="0"/>
              <a:t>As such, 9-414 provides that each party may nominate no more than 3.</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642" y="368335"/>
            <a:ext cx="1756256" cy="1606975"/>
          </a:xfrm>
          <a:prstGeom prst="rect">
            <a:avLst/>
          </a:prstGeom>
        </p:spPr>
      </p:pic>
    </p:spTree>
    <p:extLst>
      <p:ext uri="{BB962C8B-B14F-4D97-AF65-F5344CB8AC3E}">
        <p14:creationId xmlns:p14="http://schemas.microsoft.com/office/powerpoint/2010/main" val="2938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SOME </a:t>
            </a:r>
            <a:r>
              <a:rPr lang="en-US" b="1" dirty="0" smtClean="0"/>
              <a:t>EXAMPLES</a:t>
            </a:r>
            <a:br>
              <a:rPr lang="en-US" b="1" dirty="0" smtClean="0"/>
            </a:br>
            <a:r>
              <a:rPr lang="en-US" b="1" dirty="0" smtClean="0"/>
              <a:t>My right to vote is gone!</a:t>
            </a:r>
            <a:endParaRPr lang="en-US" b="1" dirty="0"/>
          </a:p>
        </p:txBody>
      </p:sp>
      <p:sp>
        <p:nvSpPr>
          <p:cNvPr id="5" name="Content Placeholder 4"/>
          <p:cNvSpPr>
            <a:spLocks noGrp="1"/>
          </p:cNvSpPr>
          <p:nvPr>
            <p:ph idx="1"/>
          </p:nvPr>
        </p:nvSpPr>
        <p:spPr/>
        <p:txBody>
          <a:bodyPr/>
          <a:lstStyle/>
          <a:p>
            <a:r>
              <a:rPr lang="en-US" dirty="0"/>
              <a:t>Board of Education in this </a:t>
            </a:r>
            <a:r>
              <a:rPr lang="en-US" dirty="0" smtClean="0"/>
              <a:t>same town </a:t>
            </a:r>
            <a:r>
              <a:rPr lang="en-US" dirty="0"/>
              <a:t>is govern by 9-204.  When the number to be elected for the same term is </a:t>
            </a:r>
            <a:r>
              <a:rPr lang="en-US" dirty="0" smtClean="0"/>
              <a:t>even, </a:t>
            </a:r>
            <a:r>
              <a:rPr lang="en-US" dirty="0"/>
              <a:t>no elector shall vote for more than </a:t>
            </a:r>
            <a:r>
              <a:rPr lang="en-US" dirty="0" smtClean="0"/>
              <a:t>half of </a:t>
            </a:r>
            <a:r>
              <a:rPr lang="en-US" dirty="0"/>
              <a:t>that number.  This year </a:t>
            </a:r>
            <a:r>
              <a:rPr lang="en-US" dirty="0" smtClean="0"/>
              <a:t>the </a:t>
            </a:r>
            <a:r>
              <a:rPr lang="en-US" dirty="0"/>
              <a:t>town will elect </a:t>
            </a:r>
            <a:r>
              <a:rPr lang="en-US" dirty="0" smtClean="0"/>
              <a:t>4 </a:t>
            </a:r>
            <a:r>
              <a:rPr lang="en-US" dirty="0"/>
              <a:t>members to their Board of Education</a:t>
            </a:r>
            <a:r>
              <a:rPr lang="en-US" dirty="0" smtClean="0"/>
              <a:t>.  Now many candidates can a political party endorse?</a:t>
            </a:r>
            <a:endParaRPr lang="en-US" dirty="0"/>
          </a:p>
          <a:p>
            <a:r>
              <a:rPr lang="en-US" dirty="0"/>
              <a:t>Since that number is </a:t>
            </a:r>
            <a:r>
              <a:rPr lang="en-US" dirty="0" smtClean="0"/>
              <a:t>even, </a:t>
            </a:r>
            <a:r>
              <a:rPr lang="en-US" dirty="0"/>
              <a:t>no elector may vote for more than </a:t>
            </a:r>
            <a:r>
              <a:rPr lang="en-US" dirty="0" smtClean="0"/>
              <a:t>2.</a:t>
            </a:r>
            <a:endParaRPr lang="en-US" dirty="0"/>
          </a:p>
          <a:p>
            <a:r>
              <a:rPr lang="en-US" dirty="0"/>
              <a:t>As such, 9-414 provides that each party may nominate no more than </a:t>
            </a:r>
            <a:r>
              <a:rPr lang="en-US" dirty="0" smtClean="0"/>
              <a:t>2.</a:t>
            </a:r>
          </a:p>
          <a:p>
            <a:r>
              <a:rPr lang="en-US" dirty="0" smtClean="0"/>
              <a:t>This means that if there are no minor party, petitioning or write-in candidates, all major party candidates on the ballot win.</a:t>
            </a:r>
            <a:endParaRPr lang="en-US" dirty="0"/>
          </a:p>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491" y="508640"/>
            <a:ext cx="1574125" cy="1396360"/>
          </a:xfrm>
          <a:prstGeom prst="rect">
            <a:avLst/>
          </a:prstGeom>
        </p:spPr>
      </p:pic>
    </p:spTree>
    <p:extLst>
      <p:ext uri="{BB962C8B-B14F-4D97-AF65-F5344CB8AC3E}">
        <p14:creationId xmlns:p14="http://schemas.microsoft.com/office/powerpoint/2010/main" val="6719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Town Clerk’s Role</a:t>
            </a:r>
            <a:endParaRPr lang="en-US" b="1" dirty="0"/>
          </a:p>
        </p:txBody>
      </p:sp>
      <p:sp>
        <p:nvSpPr>
          <p:cNvPr id="3" name="Content Placeholder 2"/>
          <p:cNvSpPr>
            <a:spLocks noGrp="1"/>
          </p:cNvSpPr>
          <p:nvPr>
            <p:ph idx="1"/>
          </p:nvPr>
        </p:nvSpPr>
        <p:spPr>
          <a:xfrm>
            <a:off x="2589212" y="1458097"/>
            <a:ext cx="8915400" cy="4453125"/>
          </a:xfrm>
        </p:spPr>
        <p:txBody>
          <a:bodyPr/>
          <a:lstStyle/>
          <a:p>
            <a:r>
              <a:rPr lang="en-US" b="1" dirty="0"/>
              <a:t>The town clerk determines application of section 9-167a relating to representation of political parties on town boards and commissions. </a:t>
            </a:r>
          </a:p>
        </p:txBody>
      </p:sp>
      <p:graphicFrame>
        <p:nvGraphicFramePr>
          <p:cNvPr id="8" name="Table 7"/>
          <p:cNvGraphicFramePr>
            <a:graphicFrameLocks noGrp="1"/>
          </p:cNvGraphicFramePr>
          <p:nvPr>
            <p:extLst>
              <p:ext uri="{D42A27DB-BD31-4B8C-83A1-F6EECF244321}">
                <p14:modId xmlns:p14="http://schemas.microsoft.com/office/powerpoint/2010/main" val="2154917302"/>
              </p:ext>
            </p:extLst>
          </p:nvPr>
        </p:nvGraphicFramePr>
        <p:xfrm>
          <a:off x="3212753" y="2238582"/>
          <a:ext cx="6005386" cy="4111928"/>
        </p:xfrm>
        <a:graphic>
          <a:graphicData uri="http://schemas.openxmlformats.org/drawingml/2006/table">
            <a:tbl>
              <a:tblPr/>
              <a:tblGrid>
                <a:gridCol w="1385858"/>
                <a:gridCol w="2309764"/>
                <a:gridCol w="2309764"/>
              </a:tblGrid>
              <a:tr h="637908">
                <a:tc>
                  <a:txBody>
                    <a:bodyPr/>
                    <a:lstStyle/>
                    <a:p>
                      <a:pPr indent="0" algn="ctr">
                        <a:spcBef>
                          <a:spcPts val="0"/>
                        </a:spcBef>
                        <a:spcAft>
                          <a:spcPts val="0"/>
                        </a:spcAft>
                      </a:pPr>
                      <a:r>
                        <a:rPr lang="en-US" sz="1200" b="0" dirty="0">
                          <a:solidFill>
                            <a:srgbClr val="222222"/>
                          </a:solidFill>
                          <a:effectLst/>
                          <a:latin typeface="Book Antiqua" panose="02040602050305030304" pitchFamily="18" charset="0"/>
                        </a:rPr>
                        <a:t>COLUMN I</a:t>
                      </a:r>
                      <a:endParaRPr lang="en-US" sz="1700" b="0" dirty="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indent="0" algn="ctr">
                        <a:spcBef>
                          <a:spcPts val="0"/>
                        </a:spcBef>
                        <a:spcAft>
                          <a:spcPts val="0"/>
                        </a:spcAft>
                      </a:pPr>
                      <a:r>
                        <a:rPr lang="en-US" sz="1200" b="0" dirty="0">
                          <a:solidFill>
                            <a:srgbClr val="222222"/>
                          </a:solidFill>
                          <a:effectLst/>
                          <a:latin typeface="Book Antiqua" panose="02040602050305030304" pitchFamily="18" charset="0"/>
                        </a:rPr>
                        <a:t>COLUMN II</a:t>
                      </a:r>
                      <a:endParaRPr lang="en-US" sz="1700" b="0" dirty="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endParaRPr lang="en-US" sz="1700"/>
                    </a:p>
                  </a:txBody>
                  <a:tcPr marL="88323" marR="88323" marT="44161" marB="44161">
                    <a:lnL w="9525" cap="flat" cmpd="sng" algn="ctr">
                      <a:solidFill>
                        <a:srgbClr val="DDDDDD"/>
                      </a:solidFill>
                      <a:prstDash val="solid"/>
                      <a:round/>
                      <a:headEnd type="none" w="med" len="med"/>
                      <a:tailEnd type="none" w="med" len="med"/>
                    </a:lnL>
                    <a:lnB w="9525" cap="flat" cmpd="sng" algn="ctr">
                      <a:solidFill>
                        <a:srgbClr val="DDDDDD"/>
                      </a:solidFill>
                      <a:prstDash val="solid"/>
                      <a:round/>
                      <a:headEnd type="none" w="med" len="med"/>
                      <a:tailEnd type="none" w="med" len="med"/>
                    </a:lnB>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indent="0" algn="ctr">
                        <a:spcBef>
                          <a:spcPts val="0"/>
                        </a:spcBef>
                        <a:spcAft>
                          <a:spcPts val="0"/>
                        </a:spcAft>
                      </a:pPr>
                      <a:r>
                        <a:rPr lang="en-US" sz="1200" b="0" dirty="0">
                          <a:solidFill>
                            <a:srgbClr val="222222"/>
                          </a:solidFill>
                          <a:effectLst/>
                          <a:latin typeface="Book Antiqua" panose="02040602050305030304" pitchFamily="18" charset="0"/>
                        </a:rPr>
                        <a:t>Total Membership</a:t>
                      </a:r>
                      <a:endParaRPr lang="en-US" sz="1700" b="0" dirty="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indent="0" algn="ctr">
                        <a:spcBef>
                          <a:spcPts val="0"/>
                        </a:spcBef>
                        <a:spcAft>
                          <a:spcPts val="0"/>
                        </a:spcAft>
                      </a:pPr>
                      <a:r>
                        <a:rPr lang="en-US" sz="1200" b="0">
                          <a:solidFill>
                            <a:srgbClr val="222222"/>
                          </a:solidFill>
                          <a:effectLst/>
                          <a:latin typeface="Book Antiqua" panose="02040602050305030304" pitchFamily="18" charset="0"/>
                        </a:rPr>
                        <a:t>Maximum from One Party</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3 ……………………………………… 2</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4 ……………………………………… 3</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5 ……………………………………… 4</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6 ……………………………………… 4</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7 ……………………………………… 5</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gridSpan="2">
                  <a:txBody>
                    <a:bodyPr/>
                    <a:lstStyle/>
                    <a:p>
                      <a:pPr indent="0" algn="ctr">
                        <a:spcBef>
                          <a:spcPts val="0"/>
                        </a:spcBef>
                        <a:spcAft>
                          <a:spcPts val="0"/>
                        </a:spcAft>
                      </a:pPr>
                      <a:r>
                        <a:rPr lang="en-US" sz="1200" b="0" dirty="0">
                          <a:solidFill>
                            <a:srgbClr val="222222"/>
                          </a:solidFill>
                          <a:effectLst/>
                          <a:latin typeface="Book Antiqua" panose="02040602050305030304" pitchFamily="18" charset="0"/>
                        </a:rPr>
                        <a:t>8 ……………………………………… 5</a:t>
                      </a:r>
                      <a:endParaRPr lang="en-US" sz="1700" b="0" dirty="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2">
                  <a:txBody>
                    <a:bodyPr/>
                    <a:lstStyle/>
                    <a:p>
                      <a:pPr indent="0" algn="ctr">
                        <a:spcBef>
                          <a:spcPts val="0"/>
                        </a:spcBef>
                        <a:spcAft>
                          <a:spcPts val="0"/>
                        </a:spcAft>
                      </a:pPr>
                      <a:r>
                        <a:rPr lang="en-US" sz="1200" b="0">
                          <a:solidFill>
                            <a:srgbClr val="222222"/>
                          </a:solidFill>
                          <a:effectLst/>
                          <a:latin typeface="Book Antiqua" panose="02040602050305030304" pitchFamily="18" charset="0"/>
                        </a:rPr>
                        <a:t>9 ……………………………………… 6</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gridSpan="2">
                  <a:txBody>
                    <a:bodyPr/>
                    <a:lstStyle/>
                    <a:p>
                      <a:pPr marL="685800" indent="114300" algn="ctr">
                        <a:spcBef>
                          <a:spcPts val="0"/>
                        </a:spcBef>
                        <a:spcAft>
                          <a:spcPts val="0"/>
                        </a:spcAft>
                      </a:pPr>
                      <a:r>
                        <a:rPr lang="en-US" sz="1200" b="0">
                          <a:solidFill>
                            <a:srgbClr val="222222"/>
                          </a:solidFill>
                          <a:effectLst/>
                          <a:latin typeface="Book Antiqua" panose="02040602050305030304" pitchFamily="18" charset="0"/>
                        </a:rPr>
                        <a:t>More than 9 ………….………........... Two-thirds of</a:t>
                      </a:r>
                      <a:endParaRPr lang="en-US" sz="1700" b="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0633">
                <a:tc>
                  <a:txBody>
                    <a:bodyPr/>
                    <a:lstStyle/>
                    <a:p>
                      <a:pPr algn="l"/>
                      <a:endParaRPr lang="en-US" sz="1700">
                        <a:solidFill>
                          <a:srgbClr val="222222"/>
                        </a:solidFill>
                        <a:effectLs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gridSpan="2">
                  <a:txBody>
                    <a:bodyPr/>
                    <a:lstStyle/>
                    <a:p>
                      <a:pPr indent="0" algn="r">
                        <a:spcBef>
                          <a:spcPts val="0"/>
                        </a:spcBef>
                        <a:spcAft>
                          <a:spcPts val="0"/>
                        </a:spcAft>
                      </a:pPr>
                      <a:r>
                        <a:rPr lang="en-US" sz="1200" b="0" dirty="0">
                          <a:solidFill>
                            <a:srgbClr val="222222"/>
                          </a:solidFill>
                          <a:effectLst/>
                          <a:latin typeface="Book Antiqua" panose="02040602050305030304" pitchFamily="18" charset="0"/>
                        </a:rPr>
                        <a:t>total membership</a:t>
                      </a:r>
                      <a:endParaRPr lang="en-US" sz="1700" b="0" dirty="0">
                        <a:solidFill>
                          <a:srgbClr val="222222"/>
                        </a:solidFill>
                        <a:effectLst/>
                        <a:latin typeface="inherit"/>
                      </a:endParaRPr>
                    </a:p>
                  </a:txBody>
                  <a:tcPr marL="88323" marR="88323" marT="44161" marB="4416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hMerge="1">
                  <a:txBody>
                    <a:bodyPr/>
                    <a:lstStyle/>
                    <a:p>
                      <a:endParaRPr lang="en-US"/>
                    </a:p>
                  </a:txBody>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12" y="342455"/>
            <a:ext cx="1554377" cy="1115642"/>
          </a:xfrm>
          <a:prstGeom prst="rect">
            <a:avLst/>
          </a:prstGeom>
        </p:spPr>
      </p:pic>
    </p:spTree>
    <p:extLst>
      <p:ext uri="{BB962C8B-B14F-4D97-AF65-F5344CB8AC3E}">
        <p14:creationId xmlns:p14="http://schemas.microsoft.com/office/powerpoint/2010/main" val="1632435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SOME </a:t>
            </a:r>
            <a:r>
              <a:rPr lang="en-US" b="1" dirty="0" smtClean="0"/>
              <a:t>EXAMPLES</a:t>
            </a:r>
            <a:br>
              <a:rPr lang="en-US" b="1" dirty="0" smtClean="0"/>
            </a:br>
            <a:r>
              <a:rPr lang="en-US" b="1" dirty="0" smtClean="0"/>
              <a:t>That is a Democratic seat!</a:t>
            </a:r>
            <a:endParaRPr lang="en-US" b="1" dirty="0"/>
          </a:p>
        </p:txBody>
      </p:sp>
      <p:sp>
        <p:nvSpPr>
          <p:cNvPr id="5" name="Content Placeholder 4"/>
          <p:cNvSpPr>
            <a:spLocks noGrp="1"/>
          </p:cNvSpPr>
          <p:nvPr>
            <p:ph idx="1"/>
          </p:nvPr>
        </p:nvSpPr>
        <p:spPr/>
        <p:txBody>
          <a:bodyPr/>
          <a:lstStyle/>
          <a:p>
            <a:r>
              <a:rPr lang="en-US" dirty="0" smtClean="0"/>
              <a:t>5 member Board of Selectman in a town.  3 Republican members and 2 Democratic members.  One of the Democratic members resigns.  When the remaining Selectman gather to fill the vacancy, they MUST fill the vacancy with a member of the same political party, right?</a:t>
            </a:r>
          </a:p>
          <a:p>
            <a:r>
              <a:rPr lang="en-US" dirty="0" smtClean="0"/>
              <a:t>It depends.  If at the moment of filling a vacancy, the board of selectman has reached the maximum of three members allowed from any one party, then 9-167a(d) requires that the vacancy be filled with a member of the same political party as that of the vacating member and then only when the vacating member is that of the minority party.</a:t>
            </a:r>
          </a:p>
          <a:p>
            <a:r>
              <a:rPr lang="en-US" dirty="0" smtClean="0"/>
              <a:t>If the facts were reversed and a Republican member resigned, statute would allow for the vacancy to be filled with a member of any political party or an unaffiliated elector.  Watch out for Charter Provisions!!!!!!</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546" y="341673"/>
            <a:ext cx="1923205" cy="1677627"/>
          </a:xfrm>
          <a:prstGeom prst="rect">
            <a:avLst/>
          </a:prstGeom>
        </p:spPr>
      </p:pic>
    </p:spTree>
    <p:extLst>
      <p:ext uri="{BB962C8B-B14F-4D97-AF65-F5344CB8AC3E}">
        <p14:creationId xmlns:p14="http://schemas.microsoft.com/office/powerpoint/2010/main" val="358526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SOME </a:t>
            </a:r>
            <a:r>
              <a:rPr lang="en-US" b="1" dirty="0" smtClean="0"/>
              <a:t>EXAMPLES</a:t>
            </a:r>
            <a:br>
              <a:rPr lang="en-US" b="1" dirty="0" smtClean="0"/>
            </a:br>
            <a:r>
              <a:rPr lang="en-US" b="1" dirty="0" smtClean="0"/>
              <a:t>What came first chicken or egg?</a:t>
            </a:r>
            <a:endParaRPr lang="en-US" b="1" dirty="0"/>
          </a:p>
        </p:txBody>
      </p:sp>
      <p:sp>
        <p:nvSpPr>
          <p:cNvPr id="5" name="Content Placeholder 4"/>
          <p:cNvSpPr>
            <a:spLocks noGrp="1"/>
          </p:cNvSpPr>
          <p:nvPr>
            <p:ph idx="1"/>
          </p:nvPr>
        </p:nvSpPr>
        <p:spPr/>
        <p:txBody>
          <a:bodyPr>
            <a:normAutofit fontScale="92500" lnSpcReduction="10000"/>
          </a:bodyPr>
          <a:lstStyle/>
          <a:p>
            <a:r>
              <a:rPr lang="en-US" dirty="0" smtClean="0"/>
              <a:t>Town has recently established a combined Planning and Zoning Board.  A four year and two year term for Planning and Zoning will appear on their ballot.  If a candidate runs for both offices are his votes added together?  Also, how does minority representation apply to this situation?</a:t>
            </a:r>
          </a:p>
          <a:p>
            <a:r>
              <a:rPr lang="en-US" dirty="0" smtClean="0"/>
              <a:t>For the purposes of minority representation, the terms are declared elected in the order in which they are listed in the charter or ordinance establishing the board.  In this case, the charter provision established the four year term first and the two year term second, so minority representation should be applied in that order.</a:t>
            </a:r>
          </a:p>
          <a:p>
            <a:r>
              <a:rPr lang="en-US" dirty="0" smtClean="0"/>
              <a:t>Finally, a candidate runs for a specific office and term.  Thus, even offices with the same name but different terms are considered different offices.  Therefore, the vote totals for the two separate offices cannot be added together.  A person could cast a vote for the same candidate for both offices.  If the vote totals were added together, the elector’s votes would be double counted.  </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852" y="395510"/>
            <a:ext cx="1748781" cy="1415380"/>
          </a:xfrm>
          <a:prstGeom prst="rect">
            <a:avLst/>
          </a:prstGeom>
        </p:spPr>
      </p:pic>
    </p:spTree>
    <p:extLst>
      <p:ext uri="{BB962C8B-B14F-4D97-AF65-F5344CB8AC3E}">
        <p14:creationId xmlns:p14="http://schemas.microsoft.com/office/powerpoint/2010/main" val="21098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Endorsements</a:t>
            </a:r>
            <a:endParaRPr lang="en-US" dirty="0"/>
          </a:p>
        </p:txBody>
      </p:sp>
      <p:sp>
        <p:nvSpPr>
          <p:cNvPr id="3" name="Content Placeholder 2"/>
          <p:cNvSpPr>
            <a:spLocks noGrp="1"/>
          </p:cNvSpPr>
          <p:nvPr>
            <p:ph idx="1"/>
          </p:nvPr>
        </p:nvSpPr>
        <p:spPr/>
        <p:txBody>
          <a:bodyPr/>
          <a:lstStyle/>
          <a:p>
            <a:r>
              <a:rPr lang="en-US" dirty="0" smtClean="0"/>
              <a:t>         Absentee Ballot Available:</a:t>
            </a:r>
            <a:r>
              <a:rPr lang="en-US" dirty="0"/>
              <a:t>	</a:t>
            </a:r>
            <a:r>
              <a:rPr lang="en-US" dirty="0" smtClean="0"/>
              <a:t>October 4, 2019</a:t>
            </a:r>
            <a:endParaRPr lang="en-US" dirty="0"/>
          </a:p>
          <a:p>
            <a:r>
              <a:rPr lang="en-US" dirty="0"/>
              <a:t>		</a:t>
            </a:r>
            <a:r>
              <a:rPr lang="en-US" dirty="0" smtClean="0"/>
              <a:t>Write-in Registration:</a:t>
            </a:r>
            <a:r>
              <a:rPr lang="en-US" dirty="0"/>
              <a:t>	</a:t>
            </a:r>
            <a:r>
              <a:rPr lang="en-US" dirty="0" smtClean="0"/>
              <a:t>October 22, 2019 (4:00 </a:t>
            </a:r>
            <a:r>
              <a:rPr lang="en-US" dirty="0"/>
              <a:t>p.m.)</a:t>
            </a:r>
          </a:p>
          <a:p>
            <a:r>
              <a:rPr lang="en-US" dirty="0"/>
              <a:t>		</a:t>
            </a:r>
            <a:r>
              <a:rPr lang="en-US" dirty="0" smtClean="0"/>
              <a:t>Sample Ballot:</a:t>
            </a:r>
            <a:r>
              <a:rPr lang="en-US" dirty="0"/>
              <a:t>	</a:t>
            </a:r>
            <a:r>
              <a:rPr lang="en-US" dirty="0" smtClean="0"/>
              <a:t>October 25, 2019</a:t>
            </a:r>
            <a:endParaRPr lang="en-US" dirty="0"/>
          </a:p>
          <a:p>
            <a:r>
              <a:rPr lang="en-US" dirty="0"/>
              <a:t>		</a:t>
            </a:r>
            <a:r>
              <a:rPr lang="en-US" dirty="0" smtClean="0"/>
              <a:t>Primary/ Nominating </a:t>
            </a:r>
            <a:r>
              <a:rPr lang="en-US" dirty="0"/>
              <a:t>petitions filed by:	</a:t>
            </a:r>
            <a:r>
              <a:rPr lang="en-US" dirty="0" smtClean="0"/>
              <a:t>August 7, 2019 </a:t>
            </a:r>
            <a:r>
              <a:rPr lang="en-US" dirty="0"/>
              <a:t>(4:00 p.m.)</a:t>
            </a:r>
          </a:p>
          <a:p>
            <a:r>
              <a:rPr lang="en-US" dirty="0"/>
              <a:t>		</a:t>
            </a:r>
            <a:r>
              <a:rPr lang="en-US" dirty="0" smtClean="0"/>
              <a:t>Supervised Balloting Deadline:  November 4, 2019</a:t>
            </a:r>
          </a:p>
          <a:p>
            <a:r>
              <a:rPr lang="en-US" dirty="0"/>
              <a:t> </a:t>
            </a:r>
            <a:r>
              <a:rPr lang="en-US" dirty="0" smtClean="0"/>
              <a:t>        Absentee Ballot Deadline: 	November 4, 2019</a:t>
            </a:r>
          </a:p>
          <a:p>
            <a:r>
              <a:rPr lang="en-US" dirty="0"/>
              <a:t> </a:t>
            </a:r>
            <a:r>
              <a:rPr lang="en-US" dirty="0" smtClean="0"/>
              <a:t>        Election Day:  November 5, 2019</a:t>
            </a:r>
            <a:endParaRPr lang="en-US" dirty="0"/>
          </a:p>
          <a:p>
            <a:endParaRPr lang="en-US" dirty="0"/>
          </a:p>
        </p:txBody>
      </p:sp>
    </p:spTree>
    <p:extLst>
      <p:ext uri="{BB962C8B-B14F-4D97-AF65-F5344CB8AC3E}">
        <p14:creationId xmlns:p14="http://schemas.microsoft.com/office/powerpoint/2010/main" val="617263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endorsements:	July </a:t>
            </a:r>
            <a:r>
              <a:rPr lang="en-US" dirty="0" smtClean="0"/>
              <a:t>16-23, 2019</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459431"/>
              </p:ext>
            </p:extLst>
          </p:nvPr>
        </p:nvGraphicFramePr>
        <p:xfrm>
          <a:off x="2669060" y="1738184"/>
          <a:ext cx="7544916" cy="3575542"/>
        </p:xfrm>
        <a:graphic>
          <a:graphicData uri="http://schemas.openxmlformats.org/drawingml/2006/table">
            <a:tbl>
              <a:tblPr>
                <a:tableStyleId>{5C22544A-7EE6-4342-B048-85BDC9FD1C3A}</a:tableStyleId>
              </a:tblPr>
              <a:tblGrid>
                <a:gridCol w="1999830"/>
                <a:gridCol w="5545086"/>
              </a:tblGrid>
              <a:tr h="934331">
                <a:tc>
                  <a:txBody>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JULY 16, 2019 to</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JULY 23, 2019</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(Tuesday - Tuesday)</a:t>
                      </a:r>
                      <a:endParaRPr lang="en-US" sz="1400" dirty="0">
                        <a:effectLst/>
                        <a:latin typeface="Times New Roman" panose="02020603050405020304" pitchFamily="18" charset="0"/>
                        <a:ea typeface="Times New Roman" panose="02020603050405020304" pitchFamily="18" charset="0"/>
                      </a:endParaRPr>
                    </a:p>
                    <a:p>
                      <a:pPr marL="2194560" marR="0" indent="-2194560" algn="just">
                        <a:spcBef>
                          <a:spcPts val="0"/>
                        </a:spcBef>
                        <a:spcAft>
                          <a:spcPts val="0"/>
                        </a:spcAft>
                        <a:tabLst>
                          <a:tab pos="1508760" algn="l"/>
                        </a:tabLst>
                      </a:pPr>
                      <a:r>
                        <a:rPr lang="en-US" sz="1400" u="sng" dirty="0">
                          <a:effectLst/>
                          <a:latin typeface="Arial" panose="020B0604020202020204" pitchFamily="34" charset="0"/>
                          <a:ea typeface="Times New Roman" panose="02020603050405020304" pitchFamily="18" charset="0"/>
                        </a:rPr>
                        <a:t>POLITICAL PARTIES</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 pos="1846580" algn="l"/>
                        </a:tabLst>
                      </a:pPr>
                      <a:r>
                        <a:rPr lang="en-US" sz="1400" u="sng" dirty="0">
                          <a:effectLst/>
                          <a:latin typeface="Arial" panose="020B0604020202020204" pitchFamily="34" charset="0"/>
                          <a:ea typeface="Times New Roman" panose="02020603050405020304" pitchFamily="18" charset="0"/>
                        </a:rPr>
                        <a:t>PARTY ENDORSEMENT</a:t>
                      </a:r>
                      <a:r>
                        <a:rPr lang="en-US" sz="1400" dirty="0">
                          <a:effectLst/>
                          <a:latin typeface="Arial" panose="020B0604020202020204" pitchFamily="34" charset="0"/>
                          <a:ea typeface="Times New Roman" panose="02020603050405020304" pitchFamily="18" charset="0"/>
                        </a:rPr>
                        <a:t>.  Endorsement by major party for municipal office by town committee, caucus or convention between these days.  (Secs. 9-390 and 9-391)</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r h="934331">
                <a:tc>
                  <a:txBody>
                    <a:bodyPr/>
                    <a:lstStyle/>
                    <a:p>
                      <a:pPr marL="0" marR="0" algn="just">
                        <a:spcBef>
                          <a:spcPts val="0"/>
                        </a:spcBef>
                        <a:spcAft>
                          <a:spcPts val="0"/>
                        </a:spcAft>
                      </a:pPr>
                      <a:r>
                        <a:rPr lang="en-US" sz="1400" u="none" strike="noStrike"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No party may endorse more candidates for municipal office than number for which an elector may vote.  (Sec. 9-414).  See also Sec. 9-204a re. Board of Education.</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u="none" strike="noStrike"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r h="1635079">
                <a:tc>
                  <a:txBody>
                    <a:bodyPr/>
                    <a:lstStyle/>
                    <a:p>
                      <a:pPr marL="0" marR="0" algn="just">
                        <a:spcBef>
                          <a:spcPts val="0"/>
                        </a:spcBef>
                        <a:spcAft>
                          <a:spcPts val="0"/>
                        </a:spcAft>
                      </a:pPr>
                      <a:r>
                        <a:rPr lang="en-US" sz="1400" u="sng">
                          <a:effectLst/>
                          <a:latin typeface="Arial" panose="020B0604020202020204" pitchFamily="34" charset="0"/>
                          <a:ea typeface="Times New Roman" panose="02020603050405020304" pitchFamily="18" charset="0"/>
                        </a:rPr>
                        <a:t>REGISTRARS</a:t>
                      </a:r>
                      <a:endParaRPr lang="en-US" sz="140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u="sng" dirty="0">
                          <a:effectLst/>
                          <a:latin typeface="Arial" panose="020B0604020202020204" pitchFamily="34" charset="0"/>
                          <a:ea typeface="Times New Roman" panose="02020603050405020304" pitchFamily="18" charset="0"/>
                        </a:rPr>
                        <a:t>PRIMARY PETITIONS AVAILABLE</a:t>
                      </a:r>
                      <a:r>
                        <a:rPr lang="en-US" sz="1400" dirty="0">
                          <a:effectLst/>
                          <a:latin typeface="Arial" panose="020B0604020202020204" pitchFamily="34" charset="0"/>
                          <a:ea typeface="Times New Roman" panose="02020603050405020304" pitchFamily="18" charset="0"/>
                        </a:rPr>
                        <a:t>.  Petition forms for persons desiring to oppose party-endorsed candidates for municipal office must be available from the registrar of voters beginning on the day following the making of the party's endorsement of candidates for municipal office or beginning on the day following the final day for the making of such endorsements, whichever comes first.  (Secs. 9-372(5) and 9-409)</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3042228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Certification of endorsements:	July </a:t>
            </a:r>
            <a:r>
              <a:rPr lang="en-US" dirty="0" smtClean="0"/>
              <a:t>24, 2019 </a:t>
            </a:r>
            <a:r>
              <a:rPr lang="en-US" dirty="0"/>
              <a:t>(4:00 p.m.)</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1601155"/>
              </p:ext>
            </p:extLst>
          </p:nvPr>
        </p:nvGraphicFramePr>
        <p:xfrm>
          <a:off x="2592926" y="2298357"/>
          <a:ext cx="7621050" cy="2486368"/>
        </p:xfrm>
        <a:graphic>
          <a:graphicData uri="http://schemas.openxmlformats.org/drawingml/2006/table">
            <a:tbl>
              <a:tblPr>
                <a:tableStyleId>{5C22544A-7EE6-4342-B048-85BDC9FD1C3A}</a:tableStyleId>
              </a:tblPr>
              <a:tblGrid>
                <a:gridCol w="2020010"/>
                <a:gridCol w="5601040"/>
              </a:tblGrid>
              <a:tr h="2486368">
                <a:tc>
                  <a:txBody>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JULY 24, 2019</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(Wednesday)</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4:00 p.m.</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u="sng" dirty="0">
                          <a:effectLst/>
                          <a:latin typeface="Arial" panose="020B0604020202020204" pitchFamily="34" charset="0"/>
                          <a:ea typeface="Times New Roman" panose="02020603050405020304" pitchFamily="18" charset="0"/>
                        </a:rPr>
                        <a:t>POLITICAL PARTIES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u="sng" dirty="0">
                          <a:effectLst/>
                          <a:latin typeface="Arial" panose="020B0604020202020204" pitchFamily="34" charset="0"/>
                          <a:ea typeface="Times New Roman" panose="02020603050405020304" pitchFamily="18" charset="0"/>
                        </a:rPr>
                        <a:t>MUNICIPAL CLERK</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pPr>
                      <a:r>
                        <a:rPr lang="en-US" sz="1400" u="sng" dirty="0">
                          <a:effectLst/>
                          <a:latin typeface="Arial" panose="020B0604020202020204" pitchFamily="34" charset="0"/>
                          <a:ea typeface="Times New Roman" panose="02020603050405020304" pitchFamily="18" charset="0"/>
                        </a:rPr>
                        <a:t>PARTY ENDORSEMENTS -- CERTIFICATION.</a:t>
                      </a:r>
                      <a:r>
                        <a:rPr lang="en-US" sz="1400" dirty="0">
                          <a:effectLst/>
                          <a:latin typeface="Arial" panose="020B0604020202020204" pitchFamily="34" charset="0"/>
                          <a:ea typeface="Times New Roman" panose="02020603050405020304" pitchFamily="18" charset="0"/>
                        </a:rPr>
                        <a:t>  Last day for certification by a major political party to municipal clerk of party endorsement for municipal office.  Each endorsement must be certified by either the chairman or presiding officer </a:t>
                      </a:r>
                      <a:r>
                        <a:rPr lang="en-US" sz="1400" u="sng" dirty="0">
                          <a:effectLst/>
                          <a:latin typeface="Arial" panose="020B0604020202020204" pitchFamily="34" charset="0"/>
                          <a:ea typeface="Times New Roman" panose="02020603050405020304" pitchFamily="18" charset="0"/>
                        </a:rPr>
                        <a:t>or</a:t>
                      </a:r>
                      <a:r>
                        <a:rPr lang="en-US" sz="1400" dirty="0">
                          <a:effectLst/>
                          <a:latin typeface="Arial" panose="020B0604020202020204" pitchFamily="34" charset="0"/>
                          <a:ea typeface="Times New Roman" panose="02020603050405020304" pitchFamily="18" charset="0"/>
                        </a:rPr>
                        <a:t> the secretary of the town committee, caucus or convention which made the endorsement; the certification must be signed by the endorsed candidate(s) and provide each candidate’s address, name and office.  Clerk must forthwith publish notice of certification and that list of candidates is on file.  (Secs.  9-391 and 9-395)</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934841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Nominating petitions filed by:	August </a:t>
            </a:r>
            <a:r>
              <a:rPr lang="en-US" dirty="0" smtClean="0"/>
              <a:t>7, 2019 </a:t>
            </a:r>
            <a:r>
              <a:rPr lang="en-US" dirty="0"/>
              <a:t>(4:00 p.m.)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818674"/>
              </p:ext>
            </p:extLst>
          </p:nvPr>
        </p:nvGraphicFramePr>
        <p:xfrm>
          <a:off x="2619633" y="2018270"/>
          <a:ext cx="7594343" cy="2690255"/>
        </p:xfrm>
        <a:graphic>
          <a:graphicData uri="http://schemas.openxmlformats.org/drawingml/2006/table">
            <a:tbl>
              <a:tblPr>
                <a:tableStyleId>{5C22544A-7EE6-4342-B048-85BDC9FD1C3A}</a:tableStyleId>
              </a:tblPr>
              <a:tblGrid>
                <a:gridCol w="2037149"/>
                <a:gridCol w="5557194"/>
              </a:tblGrid>
              <a:tr h="2690255">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AUGUST 7, 2019</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(Wednesday)</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rPr>
                        <a:t>4:00 p.m.</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u="sng" dirty="0">
                          <a:effectLst/>
                          <a:latin typeface="Arial" panose="020B0604020202020204" pitchFamily="34" charset="0"/>
                          <a:ea typeface="Times New Roman" panose="02020603050405020304" pitchFamily="18" charset="0"/>
                        </a:rPr>
                        <a:t>CANDIDATES</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u="sng" dirty="0">
                          <a:effectLst/>
                          <a:latin typeface="Arial" panose="020B0604020202020204" pitchFamily="34" charset="0"/>
                          <a:ea typeface="Times New Roman" panose="02020603050405020304" pitchFamily="18" charset="0"/>
                        </a:rPr>
                        <a:t>TOWN CLERK</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u="sng" dirty="0">
                          <a:effectLst/>
                          <a:latin typeface="Arial" panose="020B0604020202020204" pitchFamily="34" charset="0"/>
                          <a:ea typeface="Times New Roman" panose="02020603050405020304" pitchFamily="18" charset="0"/>
                        </a:rPr>
                        <a:t>NOMINATING PETITIONS</a:t>
                      </a:r>
                      <a:r>
                        <a:rPr lang="en-US" sz="1400" dirty="0">
                          <a:effectLst/>
                          <a:latin typeface="Arial" panose="020B0604020202020204" pitchFamily="34" charset="0"/>
                          <a:ea typeface="Times New Roman" panose="02020603050405020304" pitchFamily="18" charset="0"/>
                        </a:rPr>
                        <a:t>.  Last day for filing with town clerk or the Secretary of the State.  Deadline 4:00 p.m.  Town clerk or assistant town clerk must be in his office between 1:00 p.m. and 4:00 p.m. to accept petitions.  (Sec. 9-453i)</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Clerk must file each petition page with Secretary of the State within 2 weeks after receiving it.  (Sec. 9-453n)</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508760" algn="l"/>
                        </a:tabLst>
                      </a:pPr>
                      <a:r>
                        <a:rPr lang="en-US" sz="1400"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881446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petitions filed by:	August </a:t>
            </a:r>
            <a:r>
              <a:rPr lang="en-US" dirty="0" smtClean="0"/>
              <a:t>7, 2019 </a:t>
            </a:r>
            <a:r>
              <a:rPr lang="en-US" dirty="0"/>
              <a:t>(4:00 p.m.)</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448936"/>
              </p:ext>
            </p:extLst>
          </p:nvPr>
        </p:nvGraphicFramePr>
        <p:xfrm>
          <a:off x="2710248" y="1905000"/>
          <a:ext cx="7503727" cy="4389120"/>
        </p:xfrm>
        <a:graphic>
          <a:graphicData uri="http://schemas.openxmlformats.org/drawingml/2006/table">
            <a:tbl>
              <a:tblPr>
                <a:tableStyleId>{5C22544A-7EE6-4342-B048-85BDC9FD1C3A}</a:tableStyleId>
              </a:tblPr>
              <a:tblGrid>
                <a:gridCol w="1976805"/>
                <a:gridCol w="5526922"/>
              </a:tblGrid>
              <a:tr h="1024731">
                <a:tc>
                  <a:txBody>
                    <a:bodyPr/>
                    <a:lstStyle/>
                    <a:p>
                      <a:pPr marL="0" marR="0">
                        <a:spcBef>
                          <a:spcPts val="0"/>
                        </a:spcBef>
                        <a:spcAft>
                          <a:spcPts val="0"/>
                        </a:spcAft>
                      </a:pPr>
                      <a:r>
                        <a:rPr lang="en-US" sz="1200" dirty="0">
                          <a:effectLst/>
                        </a:rPr>
                        <a:t>AUGUST </a:t>
                      </a:r>
                      <a:r>
                        <a:rPr lang="en-US" sz="1200" dirty="0" smtClean="0">
                          <a:effectLst/>
                        </a:rPr>
                        <a:t>7, 2019</a:t>
                      </a:r>
                      <a:endParaRPr lang="en-US" sz="1200" dirty="0">
                        <a:effectLst/>
                      </a:endParaRPr>
                    </a:p>
                    <a:p>
                      <a:pPr marL="0" marR="0">
                        <a:spcBef>
                          <a:spcPts val="0"/>
                        </a:spcBef>
                        <a:spcAft>
                          <a:spcPts val="0"/>
                        </a:spcAft>
                      </a:pPr>
                      <a:r>
                        <a:rPr lang="en-US" sz="1200" dirty="0">
                          <a:effectLst/>
                        </a:rPr>
                        <a:t>(Wednesday)</a:t>
                      </a:r>
                    </a:p>
                    <a:p>
                      <a:pPr marL="0" marR="0">
                        <a:spcBef>
                          <a:spcPts val="0"/>
                        </a:spcBef>
                        <a:spcAft>
                          <a:spcPts val="0"/>
                        </a:spcAft>
                      </a:pPr>
                      <a:r>
                        <a:rPr lang="en-US" sz="1200" dirty="0">
                          <a:effectLst/>
                        </a:rPr>
                        <a:t>4:00 p.m.</a:t>
                      </a:r>
                    </a:p>
                    <a:p>
                      <a:pPr marL="0" marR="0">
                        <a:spcBef>
                          <a:spcPts val="0"/>
                        </a:spcBef>
                        <a:spcAft>
                          <a:spcPts val="0"/>
                        </a:spcAft>
                      </a:pPr>
                      <a:r>
                        <a:rPr lang="en-US" sz="1200" u="sng" dirty="0">
                          <a:effectLst/>
                        </a:rPr>
                        <a:t>REGISTRARS</a:t>
                      </a:r>
                      <a:endParaRPr lang="en-US" sz="12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200" u="sng">
                          <a:effectLst/>
                        </a:rPr>
                        <a:t>PRIMARY PETITIONS -- FILING</a:t>
                      </a:r>
                      <a:r>
                        <a:rPr lang="en-US" sz="1200">
                          <a:effectLst/>
                        </a:rPr>
                        <a:t>.  Primary petitions for opposition candidates of a major party for municipal offices must be submitted to respective registrars by </a:t>
                      </a:r>
                      <a:r>
                        <a:rPr lang="en-US" sz="1200" u="sng">
                          <a:effectLst/>
                        </a:rPr>
                        <a:t>4:00 p.m.</a:t>
                      </a:r>
                      <a:r>
                        <a:rPr lang="en-US" sz="1200">
                          <a:effectLst/>
                        </a:rPr>
                        <a:t> of this day. Registrars of voters, deputy registrar or assistant registrar must be in their office or office facilities between 1:00 p.m. and 4:00 p.m. to accept petitions.  (Secs. 9-405 and 9-406)</a:t>
                      </a:r>
                    </a:p>
                    <a:p>
                      <a:pPr marL="0" marR="0" algn="just">
                        <a:spcBef>
                          <a:spcPts val="0"/>
                        </a:spcBef>
                        <a:spcAft>
                          <a:spcPts val="0"/>
                        </a:spcAft>
                        <a:tabLst>
                          <a:tab pos="1508760"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27305" marR="27305" marT="0" marB="0"/>
                </a:tc>
              </a:tr>
              <a:tr h="1537097">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200" u="sng" dirty="0">
                          <a:effectLst/>
                        </a:rPr>
                        <a:t>FAILURE TO ENDORSE</a:t>
                      </a:r>
                      <a:r>
                        <a:rPr lang="en-US" sz="1200" dirty="0">
                          <a:effectLst/>
                        </a:rPr>
                        <a:t>:  Single-opening municipal office -- opposing candidate is deemed nominated if no endorsement has been made and certified to municipal clerk and there is only one opposing candidacy.  Multiple-opening office -- party-endorsed candidates and opposing candidates are all deemed nominated if there are an insufficient number of endorsements certified to the municipal clerk and no more opposing candidates than the number for which no endorsement is made.  (Sec. 9-418)</a:t>
                      </a:r>
                    </a:p>
                    <a:p>
                      <a:pPr marL="0" marR="0" algn="just">
                        <a:spcBef>
                          <a:spcPts val="0"/>
                        </a:spcBef>
                        <a:spcAft>
                          <a:spcPts val="0"/>
                        </a:spcAft>
                        <a:tabLst>
                          <a:tab pos="1508760" algn="l"/>
                        </a:tabLs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27305" marR="27305" marT="0" marB="0"/>
                </a:tc>
              </a:tr>
              <a:tr h="1537097">
                <a:tc>
                  <a:txBody>
                    <a:bodyPr/>
                    <a:lstStyle/>
                    <a:p>
                      <a:pPr marL="0" marR="0">
                        <a:spcBef>
                          <a:spcPts val="0"/>
                        </a:spcBef>
                        <a:spcAft>
                          <a:spcPts val="0"/>
                        </a:spcAft>
                      </a:pPr>
                      <a:r>
                        <a:rPr lang="en-US" sz="1200" u="sng">
                          <a:effectLst/>
                        </a:rPr>
                        <a:t>REGISTRARS</a:t>
                      </a:r>
                      <a:endParaRPr lang="en-US" sz="1200">
                        <a:effectLst/>
                      </a:endParaRPr>
                    </a:p>
                    <a:p>
                      <a:pPr marL="0" marR="0">
                        <a:spcBef>
                          <a:spcPts val="0"/>
                        </a:spcBef>
                        <a:spcAft>
                          <a:spcPts val="0"/>
                        </a:spcAft>
                      </a:pPr>
                      <a:r>
                        <a:rPr lang="en-US" sz="1200" u="sng">
                          <a:effectLst/>
                        </a:rPr>
                        <a:t>MUNICIPAL CLERK</a:t>
                      </a:r>
                      <a:endParaRPr lang="en-US" sz="120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200" u="sng" dirty="0">
                          <a:effectLst/>
                        </a:rPr>
                        <a:t>NOTICE OF PRIMARY</a:t>
                      </a:r>
                      <a:r>
                        <a:rPr lang="en-US" sz="1200" dirty="0">
                          <a:effectLst/>
                        </a:rPr>
                        <a:t>.  On filing of valid petition for municipal office, and after checking the same, registrar notifies municipal clerk that primary is to be held and clerk publishes registrar's notice and information concerning candidates, primary date, hours, and location of polls, files one copy with Secretary of the State not later than 3 business days after receipt of such notice from the registrars, and records said notice.  If central counting designated by the registrars, the notice of primary shall include such central location.  (Secs. 9-147a and 9-435)</a:t>
                      </a:r>
                    </a:p>
                    <a:p>
                      <a:pPr marL="0" marR="0" algn="just">
                        <a:spcBef>
                          <a:spcPts val="0"/>
                        </a:spcBef>
                        <a:spcAft>
                          <a:spcPts val="0"/>
                        </a:spcAft>
                        <a:tabLst>
                          <a:tab pos="150876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2876306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(6:00 a.m. -- 8:00 p.m.):	September </a:t>
            </a:r>
            <a:r>
              <a:rPr lang="en-US" dirty="0" smtClean="0"/>
              <a:t>10, 2019</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840615"/>
              </p:ext>
            </p:extLst>
          </p:nvPr>
        </p:nvGraphicFramePr>
        <p:xfrm>
          <a:off x="2592926" y="1905000"/>
          <a:ext cx="7621050" cy="2574925"/>
        </p:xfrm>
        <a:graphic>
          <a:graphicData uri="http://schemas.openxmlformats.org/drawingml/2006/table">
            <a:tbl>
              <a:tblPr>
                <a:tableStyleId>{5C22544A-7EE6-4342-B048-85BDC9FD1C3A}</a:tableStyleId>
              </a:tblPr>
              <a:tblGrid>
                <a:gridCol w="2020010"/>
                <a:gridCol w="5601040"/>
              </a:tblGrid>
              <a:tr h="2574925">
                <a:tc>
                  <a:txBody>
                    <a:bodyPr/>
                    <a:lstStyle/>
                    <a:p>
                      <a:pPr marL="0" marR="0">
                        <a:spcBef>
                          <a:spcPts val="0"/>
                        </a:spcBef>
                        <a:spcAft>
                          <a:spcPts val="0"/>
                        </a:spcAft>
                      </a:pPr>
                      <a:r>
                        <a:rPr lang="en-US" sz="1400" dirty="0">
                          <a:effectLst/>
                        </a:rPr>
                        <a:t>SEPTEMBER </a:t>
                      </a:r>
                      <a:r>
                        <a:rPr lang="en-US" sz="1400" dirty="0" smtClean="0">
                          <a:effectLst/>
                        </a:rPr>
                        <a:t>10, 2019</a:t>
                      </a:r>
                      <a:endParaRPr lang="en-US" sz="1400" dirty="0">
                        <a:effectLst/>
                      </a:endParaRPr>
                    </a:p>
                    <a:p>
                      <a:pPr marL="0" marR="0">
                        <a:spcBef>
                          <a:spcPts val="0"/>
                        </a:spcBef>
                        <a:spcAft>
                          <a:spcPts val="0"/>
                        </a:spcAft>
                      </a:pPr>
                      <a:r>
                        <a:rPr lang="en-US" sz="1400" dirty="0">
                          <a:effectLst/>
                        </a:rPr>
                        <a:t>(Tuesday)</a:t>
                      </a:r>
                    </a:p>
                    <a:p>
                      <a:pPr marL="0" marR="0">
                        <a:spcBef>
                          <a:spcPts val="0"/>
                        </a:spcBef>
                        <a:spcAft>
                          <a:spcPts val="0"/>
                        </a:spcAft>
                      </a:pPr>
                      <a:r>
                        <a:rPr lang="en-US" sz="1400" dirty="0">
                          <a:effectLst/>
                        </a:rPr>
                        <a:t>6:00 am to 8:00 pm</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u="sng" dirty="0">
                          <a:effectLst/>
                        </a:rPr>
                        <a:t>PRIMARY</a:t>
                      </a:r>
                      <a:r>
                        <a:rPr lang="en-US" sz="1400" dirty="0">
                          <a:effectLst/>
                        </a:rPr>
                        <a:t>.  Primary, if valid petition or petitions have been filed.  Hours:  6:00 a.m. to 8:00 p.m.  (Secs. 9-376 and 9-423)</a:t>
                      </a:r>
                    </a:p>
                    <a:p>
                      <a:pPr marL="0" marR="0" algn="just">
                        <a:spcBef>
                          <a:spcPts val="0"/>
                        </a:spcBef>
                        <a:spcAft>
                          <a:spcPts val="0"/>
                        </a:spcAft>
                        <a:tabLst>
                          <a:tab pos="1508760" algn="l"/>
                        </a:tabLst>
                      </a:pPr>
                      <a:r>
                        <a:rPr lang="en-US" sz="1400" dirty="0">
                          <a:effectLst/>
                        </a:rPr>
                        <a:t> </a:t>
                      </a:r>
                    </a:p>
                    <a:p>
                      <a:pPr marL="0" marR="0" algn="just">
                        <a:spcBef>
                          <a:spcPts val="0"/>
                        </a:spcBef>
                        <a:spcAft>
                          <a:spcPts val="0"/>
                        </a:spcAft>
                        <a:tabLst>
                          <a:tab pos="1508760" algn="l"/>
                        </a:tabLst>
                      </a:pP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2977962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party nominations: September </a:t>
            </a:r>
            <a:r>
              <a:rPr lang="en-US" dirty="0" smtClean="0"/>
              <a:t>4, 2019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749661"/>
              </p:ext>
            </p:extLst>
          </p:nvPr>
        </p:nvGraphicFramePr>
        <p:xfrm>
          <a:off x="2660822" y="1905000"/>
          <a:ext cx="7553153" cy="3264394"/>
        </p:xfrm>
        <a:graphic>
          <a:graphicData uri="http://schemas.openxmlformats.org/drawingml/2006/table">
            <a:tbl>
              <a:tblPr>
                <a:tableStyleId>{5C22544A-7EE6-4342-B048-85BDC9FD1C3A}</a:tableStyleId>
              </a:tblPr>
              <a:tblGrid>
                <a:gridCol w="2002013"/>
                <a:gridCol w="5551140"/>
              </a:tblGrid>
              <a:tr h="1246011">
                <a:tc>
                  <a:txBody>
                    <a:bodyPr/>
                    <a:lstStyle/>
                    <a:p>
                      <a:pPr marL="0" marR="0">
                        <a:spcBef>
                          <a:spcPts val="0"/>
                        </a:spcBef>
                        <a:spcAft>
                          <a:spcPts val="0"/>
                        </a:spcAft>
                      </a:pPr>
                      <a:r>
                        <a:rPr lang="en-US" sz="1400" dirty="0">
                          <a:effectLst/>
                        </a:rPr>
                        <a:t>SEPTEMBER </a:t>
                      </a:r>
                      <a:r>
                        <a:rPr lang="en-US" sz="1400" dirty="0" smtClean="0">
                          <a:effectLst/>
                        </a:rPr>
                        <a:t>4, 2019</a:t>
                      </a:r>
                      <a:endParaRPr lang="en-US" sz="1400" dirty="0">
                        <a:effectLst/>
                      </a:endParaRPr>
                    </a:p>
                    <a:p>
                      <a:pPr marL="0" marR="0">
                        <a:spcBef>
                          <a:spcPts val="0"/>
                        </a:spcBef>
                        <a:spcAft>
                          <a:spcPts val="0"/>
                        </a:spcAft>
                      </a:pPr>
                      <a:r>
                        <a:rPr lang="en-US" sz="1400" dirty="0">
                          <a:effectLst/>
                        </a:rPr>
                        <a:t>(Wednesday)</a:t>
                      </a:r>
                    </a:p>
                    <a:p>
                      <a:pPr marL="0" marR="0">
                        <a:spcBef>
                          <a:spcPts val="0"/>
                        </a:spcBef>
                        <a:spcAft>
                          <a:spcPts val="0"/>
                        </a:spcAft>
                      </a:pPr>
                      <a:r>
                        <a:rPr lang="en-US" sz="1400" u="sng" dirty="0">
                          <a:effectLst/>
                        </a:rPr>
                        <a:t>MINOR PARTIES</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u="sng" dirty="0">
                          <a:effectLst/>
                        </a:rPr>
                        <a:t>MINOR PARTY NOMINATIONS AND CERTIFICATION</a:t>
                      </a:r>
                      <a:r>
                        <a:rPr lang="en-US" sz="1400" dirty="0">
                          <a:effectLst/>
                        </a:rPr>
                        <a:t>. All minor party nominations and certification for municipal office must be made by this date and delivered to the municipal clerk. </a:t>
                      </a:r>
                      <a:r>
                        <a:rPr lang="en-US" sz="1400" dirty="0" smtClean="0">
                          <a:effectLst/>
                        </a:rPr>
                        <a:t>A list of nominees that includes the signature of each candidate shall be certified by the presiding officer of the committee, meeting or other authority making such nomination and shall be filed with the clerk of the municipality.  (Sec</a:t>
                      </a:r>
                      <a:r>
                        <a:rPr lang="en-US" sz="1400" dirty="0">
                          <a:effectLst/>
                        </a:rPr>
                        <a:t>. 9-452)</a:t>
                      </a:r>
                    </a:p>
                    <a:p>
                      <a:pPr marL="0" marR="0" algn="just">
                        <a:spcBef>
                          <a:spcPts val="0"/>
                        </a:spcBef>
                        <a:spcAft>
                          <a:spcPts val="0"/>
                        </a:spcAft>
                        <a:tabLst>
                          <a:tab pos="1508760" algn="l"/>
                        </a:tabLs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r h="1557514">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pPr>
                      <a:r>
                        <a:rPr lang="en-US" sz="1400" dirty="0">
                          <a:effectLst/>
                        </a:rPr>
                        <a:t>Written notice of date, time, location and purpose of nominating meeting for municipal office must be filed with municipal clerk, and published in a newspaper having general circulation in the town not later than </a:t>
                      </a:r>
                      <a:r>
                        <a:rPr lang="en-US" sz="1400" u="sng" dirty="0">
                          <a:effectLst/>
                        </a:rPr>
                        <a:t>five days before</a:t>
                      </a:r>
                      <a:r>
                        <a:rPr lang="en-US" sz="1400" dirty="0">
                          <a:effectLst/>
                        </a:rPr>
                        <a:t> meeting.  (Sec. 9-452a)   </a:t>
                      </a:r>
                    </a:p>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828818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Statement </a:t>
            </a:r>
            <a:r>
              <a:rPr lang="en-US" dirty="0"/>
              <a:t>of endorsement – nominating petitions:  September </a:t>
            </a:r>
            <a:r>
              <a:rPr lang="en-US" dirty="0" smtClean="0"/>
              <a:t>4, 2019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1802413"/>
              </p:ext>
            </p:extLst>
          </p:nvPr>
        </p:nvGraphicFramePr>
        <p:xfrm>
          <a:off x="2592926" y="2108887"/>
          <a:ext cx="7959744" cy="2339547"/>
        </p:xfrm>
        <a:graphic>
          <a:graphicData uri="http://schemas.openxmlformats.org/drawingml/2006/table">
            <a:tbl>
              <a:tblPr>
                <a:tableStyleId>{5C22544A-7EE6-4342-B048-85BDC9FD1C3A}</a:tableStyleId>
              </a:tblPr>
              <a:tblGrid>
                <a:gridCol w="2109783"/>
                <a:gridCol w="5849961"/>
              </a:tblGrid>
              <a:tr h="2339547">
                <a:tc>
                  <a:txBody>
                    <a:bodyPr/>
                    <a:lstStyle/>
                    <a:p>
                      <a:pPr marL="0" marR="0">
                        <a:spcBef>
                          <a:spcPts val="0"/>
                        </a:spcBef>
                        <a:spcAft>
                          <a:spcPts val="0"/>
                        </a:spcAft>
                      </a:pPr>
                      <a:r>
                        <a:rPr lang="en-US" sz="1400" dirty="0">
                          <a:effectLst/>
                        </a:rPr>
                        <a:t>SEPTEMBER </a:t>
                      </a:r>
                      <a:r>
                        <a:rPr lang="en-US" sz="1400" dirty="0" smtClean="0">
                          <a:effectLst/>
                        </a:rPr>
                        <a:t>4, 2019</a:t>
                      </a:r>
                      <a:endParaRPr lang="en-US" sz="1400" dirty="0">
                        <a:effectLst/>
                      </a:endParaRPr>
                    </a:p>
                    <a:p>
                      <a:pPr marL="0" marR="0">
                        <a:spcBef>
                          <a:spcPts val="0"/>
                        </a:spcBef>
                        <a:spcAft>
                          <a:spcPts val="0"/>
                        </a:spcAft>
                      </a:pPr>
                      <a:r>
                        <a:rPr lang="en-US" sz="1400" dirty="0">
                          <a:effectLst/>
                        </a:rPr>
                        <a:t>(Wednesday)</a:t>
                      </a:r>
                    </a:p>
                    <a:p>
                      <a:pPr marL="0" marR="0">
                        <a:spcBef>
                          <a:spcPts val="0"/>
                        </a:spcBef>
                        <a:spcAft>
                          <a:spcPts val="0"/>
                        </a:spcAft>
                      </a:pPr>
                      <a:r>
                        <a:rPr lang="en-US" sz="1400" dirty="0">
                          <a:effectLst/>
                        </a:rPr>
                        <a:t>4:00 p.m.</a:t>
                      </a:r>
                    </a:p>
                    <a:p>
                      <a:pPr marL="0" marR="0">
                        <a:spcBef>
                          <a:spcPts val="0"/>
                        </a:spcBef>
                        <a:spcAft>
                          <a:spcPts val="0"/>
                        </a:spcAft>
                      </a:pPr>
                      <a:r>
                        <a:rPr lang="en-US" sz="1400" u="sng" dirty="0">
                          <a:effectLst/>
                        </a:rPr>
                        <a:t>NOMINATING PETITION</a:t>
                      </a:r>
                      <a:endParaRPr lang="en-US" sz="1400" dirty="0">
                        <a:effectLst/>
                      </a:endParaRPr>
                    </a:p>
                    <a:p>
                      <a:pPr marL="2194560" marR="0" indent="-2194560">
                        <a:spcBef>
                          <a:spcPts val="0"/>
                        </a:spcBef>
                        <a:spcAft>
                          <a:spcPts val="0"/>
                        </a:spcAft>
                        <a:tabLst>
                          <a:tab pos="1508760" algn="l"/>
                        </a:tabLst>
                      </a:pPr>
                      <a:r>
                        <a:rPr lang="en-US" sz="1400" u="sng" dirty="0">
                          <a:effectLst/>
                        </a:rPr>
                        <a:t>PARTY DESIGNATIONS</a:t>
                      </a:r>
                      <a:endParaRPr lang="en-US" sz="1400" dirty="0">
                        <a:effectLst/>
                      </a:endParaRPr>
                    </a:p>
                    <a:p>
                      <a:pPr marL="2194560" marR="0" indent="-2194560">
                        <a:spcBef>
                          <a:spcPts val="0"/>
                        </a:spcBef>
                        <a:spcAft>
                          <a:spcPts val="0"/>
                        </a:spcAft>
                        <a:tabLst>
                          <a:tab pos="1508760" algn="l"/>
                        </a:tabLs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marL="0" marR="0" algn="just">
                        <a:spcBef>
                          <a:spcPts val="0"/>
                        </a:spcBef>
                        <a:spcAft>
                          <a:spcPts val="0"/>
                        </a:spcAft>
                        <a:tabLst>
                          <a:tab pos="1508760" algn="l"/>
                        </a:tabLst>
                      </a:pPr>
                      <a:r>
                        <a:rPr lang="en-US" sz="1400" u="sng" dirty="0">
                          <a:effectLst/>
                        </a:rPr>
                        <a:t>STATEMENT OF ENDORSEMENT -- NOMINATING PETITION CANDIDATES</a:t>
                      </a:r>
                      <a:r>
                        <a:rPr lang="en-US" sz="1400" dirty="0">
                          <a:effectLst/>
                        </a:rPr>
                        <a:t>.  Last day that party designation committee or chairman or secretary of a minor party may file statement of endorsement of nominating petition candidate with a party designation with Secretary of the State.  (Sec. 9-453o)</a:t>
                      </a:r>
                    </a:p>
                    <a:p>
                      <a:pPr marL="2194560" marR="0" indent="-2194560" algn="just">
                        <a:spcBef>
                          <a:spcPts val="0"/>
                        </a:spcBef>
                        <a:spcAft>
                          <a:spcPts val="0"/>
                        </a:spcAft>
                        <a:tabLst>
                          <a:tab pos="1508760" algn="l"/>
                        </a:tabLs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27305" marR="27305" marT="0" marB="0"/>
                </a:tc>
              </a:tr>
            </a:tbl>
          </a:graphicData>
        </a:graphic>
      </p:graphicFrame>
    </p:spTree>
    <p:extLst>
      <p:ext uri="{BB962C8B-B14F-4D97-AF65-F5344CB8AC3E}">
        <p14:creationId xmlns:p14="http://schemas.microsoft.com/office/powerpoint/2010/main" val="2988944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DETERMINATION OF WINNING CANDIDATES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Prior </a:t>
            </a:r>
            <a:r>
              <a:rPr lang="en-US" b="1" dirty="0"/>
              <a:t>to the election of members of any of the bodies covered by this requirement, the town clerk must determine the maximum number of members of any political party who may be elected. This number is determined by subtracting from the total number of members of one party who are members of the body the number of members of that party whose terms are expiring, then subtracting the balance of members remaining on the body from the number specified in the "maximum </a:t>
            </a:r>
            <a:r>
              <a:rPr lang="en-US" b="1" dirty="0" smtClean="0"/>
              <a:t>column". </a:t>
            </a:r>
            <a:r>
              <a:rPr lang="en-US" b="1" dirty="0"/>
              <a:t>(§ 9-167a (b))</a:t>
            </a:r>
          </a:p>
          <a:p>
            <a:r>
              <a:rPr lang="en-US" b="1" dirty="0"/>
              <a:t>To determine the winning candidates after the votes are counted, the town clerk must prepare a list of the candidates ranked according to votes each received. Only the candidates of a political party with the highest number of votes up to the limit of the maximum number determined under subsection (b) may be declared elected. The names of the remaining candidates of that party must be stricken from the list and the next highest ranking candidates are elected up to the number of places to be filled at the election. (§ 9-167a(c)) It should be noted that these provisions do not limit the number of candidates which a political party may nominate, nor the number for which an elector may vote</a:t>
            </a:r>
            <a:r>
              <a:rPr lang="en-US" b="1" dirty="0" smtClean="0"/>
              <a: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9902" y="517840"/>
            <a:ext cx="2570205" cy="1493430"/>
          </a:xfrm>
          <a:prstGeom prst="rect">
            <a:avLst/>
          </a:prstGeom>
        </p:spPr>
      </p:pic>
    </p:spTree>
    <p:extLst>
      <p:ext uri="{BB962C8B-B14F-4D97-AF65-F5344CB8AC3E}">
        <p14:creationId xmlns:p14="http://schemas.microsoft.com/office/powerpoint/2010/main" val="169415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286" y="1727695"/>
            <a:ext cx="6639827" cy="3787280"/>
          </a:xfrm>
        </p:spPr>
      </p:pic>
    </p:spTree>
    <p:extLst>
      <p:ext uri="{BB962C8B-B14F-4D97-AF65-F5344CB8AC3E}">
        <p14:creationId xmlns:p14="http://schemas.microsoft.com/office/powerpoint/2010/main" val="39179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Ways to </a:t>
            </a:r>
            <a:r>
              <a:rPr lang="en-US" b="1" dirty="0" smtClean="0"/>
              <a:t>Achieve Minority Representation</a:t>
            </a:r>
            <a:endParaRPr lang="en-US" dirty="0"/>
          </a:p>
        </p:txBody>
      </p:sp>
      <p:sp>
        <p:nvSpPr>
          <p:cNvPr id="3" name="Content Placeholder 2"/>
          <p:cNvSpPr>
            <a:spLocks noGrp="1"/>
          </p:cNvSpPr>
          <p:nvPr>
            <p:ph idx="1"/>
          </p:nvPr>
        </p:nvSpPr>
        <p:spPr>
          <a:xfrm>
            <a:off x="1293341" y="2133600"/>
            <a:ext cx="10211271" cy="3962400"/>
          </a:xfrm>
        </p:spPr>
        <p:txBody>
          <a:bodyPr>
            <a:normAutofit/>
          </a:bodyPr>
          <a:lstStyle/>
          <a:p>
            <a:r>
              <a:rPr lang="en-US" b="1" u="sng" dirty="0"/>
              <a:t>§9-167a</a:t>
            </a:r>
            <a:r>
              <a:rPr lang="en-US" b="1" dirty="0"/>
              <a:t> - Ceiling - use after election in declaring elected.</a:t>
            </a:r>
            <a:endParaRPr lang="en-US" dirty="0"/>
          </a:p>
          <a:p>
            <a:pPr hangingPunct="0"/>
            <a:r>
              <a:rPr lang="en-US" b="1" u="sng" dirty="0"/>
              <a:t>Restrictive Voting</a:t>
            </a:r>
            <a:r>
              <a:rPr lang="en-US" b="1" dirty="0"/>
              <a:t> - (and nomination - §§9-414 and 9-250).</a:t>
            </a:r>
            <a:endParaRPr lang="en-US" dirty="0"/>
          </a:p>
          <a:p>
            <a:pPr hangingPunct="0"/>
            <a:r>
              <a:rPr lang="en-US" dirty="0"/>
              <a:t> </a:t>
            </a:r>
            <a:r>
              <a:rPr lang="en-US" b="1" dirty="0"/>
              <a:t>			Bd. of Ed.	§9-204 (unless Charter provides otherwise or unless</a:t>
            </a:r>
            <a:r>
              <a:rPr lang="en-US" dirty="0"/>
              <a:t> </a:t>
            </a:r>
            <a:r>
              <a:rPr lang="en-US" b="1" dirty="0"/>
              <a:t>town has </a:t>
            </a:r>
            <a:r>
              <a:rPr lang="en-US" b="1" dirty="0" smtClean="0"/>
              <a:t>				acted under </a:t>
            </a:r>
            <a:r>
              <a:rPr lang="en-US" b="1" dirty="0"/>
              <a:t>§</a:t>
            </a:r>
            <a:r>
              <a:rPr lang="en-US" b="1" dirty="0" smtClean="0"/>
              <a:t>9-204a </a:t>
            </a:r>
            <a:r>
              <a:rPr lang="en-US" b="1" dirty="0"/>
              <a:t>or §9-204b)</a:t>
            </a:r>
            <a:endParaRPr lang="en-US" dirty="0"/>
          </a:p>
          <a:p>
            <a:pPr hangingPunct="0"/>
            <a:r>
              <a:rPr lang="en-US" b="1" dirty="0"/>
              <a:t>			Selectmen	§9-188</a:t>
            </a:r>
            <a:endParaRPr lang="en-US" dirty="0"/>
          </a:p>
          <a:p>
            <a:pPr hangingPunct="0"/>
            <a:r>
              <a:rPr lang="en-US" b="1" dirty="0"/>
              <a:t>			Constables	§9-200</a:t>
            </a:r>
            <a:endParaRPr lang="en-US" dirty="0"/>
          </a:p>
          <a:p>
            <a:pPr hangingPunct="0"/>
            <a:r>
              <a:rPr lang="en-US" b="1" dirty="0"/>
              <a:t>			Assessors	§9-199 </a:t>
            </a:r>
            <a:endParaRPr lang="en-US" dirty="0"/>
          </a:p>
          <a:p>
            <a:pPr hangingPunct="0"/>
            <a:r>
              <a:rPr lang="en-US" b="1" dirty="0"/>
              <a:t>			Bd. of </a:t>
            </a:r>
            <a:r>
              <a:rPr lang="en-US" b="1" dirty="0" smtClean="0"/>
              <a:t>Assessment Appeals §</a:t>
            </a:r>
            <a:r>
              <a:rPr lang="en-US" b="1" dirty="0"/>
              <a:t>9-199 </a:t>
            </a:r>
            <a:endParaRPr lang="en-US" dirty="0"/>
          </a:p>
          <a:p>
            <a:pPr hangingPunct="0"/>
            <a:r>
              <a:rPr lang="en-US" dirty="0"/>
              <a:t> </a:t>
            </a:r>
            <a:r>
              <a:rPr lang="en-US" b="1" dirty="0"/>
              <a:t>		a.	Provides for greater degree of minority representation, so supersedes</a:t>
            </a:r>
            <a:r>
              <a:rPr lang="en-US" dirty="0"/>
              <a:t> </a:t>
            </a:r>
            <a:r>
              <a:rPr lang="en-US" b="1" dirty="0"/>
              <a:t>§9-167a.  </a:t>
            </a:r>
            <a:endParaRPr lang="en-US" dirty="0" smtClean="0"/>
          </a:p>
          <a:p>
            <a:pPr hangingPunct="0"/>
            <a:r>
              <a:rPr lang="en-US" b="1" dirty="0" smtClean="0"/>
              <a:t>		b.	Does not guarantee minority representation on each term</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560" y="706489"/>
            <a:ext cx="2117369" cy="784928"/>
          </a:xfrm>
          <a:prstGeom prst="rect">
            <a:avLst/>
          </a:prstGeom>
        </p:spPr>
      </p:pic>
    </p:spTree>
    <p:extLst>
      <p:ext uri="{BB962C8B-B14F-4D97-AF65-F5344CB8AC3E}">
        <p14:creationId xmlns:p14="http://schemas.microsoft.com/office/powerpoint/2010/main" val="1159622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r>
              <a:rPr lang="en-US" dirty="0"/>
              <a:t/>
            </a:r>
            <a:br>
              <a:rPr lang="en-US" dirty="0"/>
            </a:br>
            <a:endParaRPr lang="en-US" dirty="0"/>
          </a:p>
        </p:txBody>
      </p:sp>
      <p:sp>
        <p:nvSpPr>
          <p:cNvPr id="3" name="Content Placeholder 2"/>
          <p:cNvSpPr>
            <a:spLocks noGrp="1"/>
          </p:cNvSpPr>
          <p:nvPr>
            <p:ph idx="1"/>
          </p:nvPr>
        </p:nvSpPr>
        <p:spPr>
          <a:xfrm>
            <a:off x="1795849" y="2133600"/>
            <a:ext cx="9708763" cy="3777622"/>
          </a:xfrm>
        </p:spPr>
        <p:txBody>
          <a:bodyPr>
            <a:normAutofit/>
          </a:bodyPr>
          <a:lstStyle/>
          <a:p>
            <a:pPr hangingPunct="0"/>
            <a:r>
              <a:rPr lang="en-US" b="1" dirty="0"/>
              <a:t>1.	</a:t>
            </a:r>
            <a:r>
              <a:rPr lang="en-US" b="1" u="sng" dirty="0"/>
              <a:t>LEGISLATIVE BODY</a:t>
            </a:r>
            <a:r>
              <a:rPr lang="en-US" b="1" dirty="0"/>
              <a:t> - §9-167a applies to legislative bodies</a:t>
            </a:r>
            <a:endParaRPr lang="en-US" dirty="0"/>
          </a:p>
          <a:p>
            <a:pPr hangingPunct="0"/>
            <a:r>
              <a:rPr lang="en-US" b="1" dirty="0" smtClean="0"/>
              <a:t>2</a:t>
            </a:r>
            <a:r>
              <a:rPr lang="en-US" b="1" dirty="0"/>
              <a:t>.	</a:t>
            </a:r>
            <a:r>
              <a:rPr lang="en-US" b="1" u="sng" dirty="0"/>
              <a:t>NONPARTISAN ELECTIONS</a:t>
            </a:r>
            <a:r>
              <a:rPr lang="en-US" b="1" dirty="0"/>
              <a:t> - §9-167a does not apply to nonpartisan </a:t>
            </a:r>
            <a:r>
              <a:rPr lang="en-US" b="1" dirty="0" smtClean="0"/>
              <a:t>				elections</a:t>
            </a:r>
            <a:endParaRPr lang="en-US" dirty="0"/>
          </a:p>
          <a:p>
            <a:pPr hangingPunct="0"/>
            <a:r>
              <a:rPr lang="en-US" b="1" dirty="0" smtClean="0"/>
              <a:t>3</a:t>
            </a:r>
            <a:r>
              <a:rPr lang="en-US" b="1" dirty="0"/>
              <a:t>.	</a:t>
            </a:r>
            <a:r>
              <a:rPr lang="en-US" b="1" u="sng" dirty="0"/>
              <a:t>REGIONAL BOARDS OF EDUCATION</a:t>
            </a:r>
            <a:r>
              <a:rPr lang="en-US" b="1" dirty="0"/>
              <a:t> - §9-167a and §9-204, etc., do not </a:t>
            </a:r>
            <a:r>
              <a:rPr lang="en-US" b="1" dirty="0" smtClean="0"/>
              <a:t>				apply </a:t>
            </a:r>
            <a:r>
              <a:rPr lang="en-US" b="1" dirty="0"/>
              <a:t>to</a:t>
            </a:r>
            <a:r>
              <a:rPr lang="en-US" dirty="0"/>
              <a:t> </a:t>
            </a:r>
            <a:r>
              <a:rPr lang="en-US" b="1" dirty="0" smtClean="0"/>
              <a:t>Regional Board </a:t>
            </a:r>
            <a:r>
              <a:rPr lang="en-US" b="1" dirty="0"/>
              <a:t>of Education (§10-46(c</a:t>
            </a:r>
            <a:r>
              <a:rPr lang="en-US" b="1" dirty="0" smtClean="0"/>
              <a:t>)).</a:t>
            </a:r>
          </a:p>
          <a:p>
            <a:pPr hangingPunct="0"/>
            <a:r>
              <a:rPr lang="en-US" b="1" dirty="0"/>
              <a:t>The statute does not apply to bodies elected wholly or partially from political subdivisions, i.e., districts, wards, etc.; nor to certain other bodies as specified in section 9-167a (a) (2).</a:t>
            </a:r>
          </a:p>
          <a:p>
            <a:pPr hangingPunct="0"/>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8" y="326342"/>
            <a:ext cx="2057400" cy="1876425"/>
          </a:xfrm>
          <a:prstGeom prst="rect">
            <a:avLst/>
          </a:prstGeom>
        </p:spPr>
      </p:pic>
    </p:spTree>
    <p:extLst>
      <p:ext uri="{BB962C8B-B14F-4D97-AF65-F5344CB8AC3E}">
        <p14:creationId xmlns:p14="http://schemas.microsoft.com/office/powerpoint/2010/main" val="1744909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a:xfrm>
            <a:off x="1977081" y="2133600"/>
            <a:ext cx="9527531" cy="3777622"/>
          </a:xfrm>
        </p:spPr>
        <p:txBody>
          <a:bodyPr>
            <a:normAutofit/>
          </a:bodyPr>
          <a:lstStyle/>
          <a:p>
            <a:pPr hangingPunct="0"/>
            <a:r>
              <a:rPr lang="en-US" b="1" dirty="0"/>
              <a:t>4.	</a:t>
            </a:r>
            <a:r>
              <a:rPr lang="en-US" b="1" u="sng" dirty="0"/>
              <a:t>ALTERNATES</a:t>
            </a:r>
            <a:endParaRPr lang="en-US" dirty="0"/>
          </a:p>
          <a:p>
            <a:pPr hangingPunct="0"/>
            <a:r>
              <a:rPr lang="en-US" dirty="0"/>
              <a:t> </a:t>
            </a:r>
            <a:r>
              <a:rPr lang="en-US" b="1" dirty="0"/>
              <a:t>		a.	ZONING BOARD OF </a:t>
            </a:r>
            <a:r>
              <a:rPr lang="en-US" b="1" dirty="0" smtClean="0"/>
              <a:t>APPEALS &amp; ALTERNATES </a:t>
            </a:r>
            <a:r>
              <a:rPr lang="en-US" b="1" dirty="0"/>
              <a:t>- two separate boards </a:t>
            </a:r>
            <a:r>
              <a:rPr lang="en-US" b="1" dirty="0" smtClean="0"/>
              <a:t>				for </a:t>
            </a:r>
            <a:r>
              <a:rPr lang="en-US" b="1" dirty="0"/>
              <a:t>purposes </a:t>
            </a:r>
            <a:r>
              <a:rPr lang="en-US" b="1" dirty="0" smtClean="0"/>
              <a:t>of minority </a:t>
            </a:r>
            <a:r>
              <a:rPr lang="en-US" b="1" dirty="0"/>
              <a:t>representation </a:t>
            </a:r>
            <a:r>
              <a:rPr lang="en-US" dirty="0"/>
              <a:t> </a:t>
            </a:r>
          </a:p>
          <a:p>
            <a:pPr hangingPunct="0"/>
            <a:r>
              <a:rPr lang="en-US" b="1" dirty="0"/>
              <a:t>		b.	PLANNING AND </a:t>
            </a:r>
            <a:r>
              <a:rPr lang="en-US" b="1" dirty="0" smtClean="0"/>
              <a:t>ZONING COMMISSION &amp; ALTERNATES – two 					separate </a:t>
            </a:r>
            <a:r>
              <a:rPr lang="en-US" b="1" dirty="0"/>
              <a:t>boards for purposes </a:t>
            </a:r>
            <a:r>
              <a:rPr lang="en-US" b="1" dirty="0" smtClean="0"/>
              <a:t>of minority representation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8" y="257175"/>
            <a:ext cx="2057400" cy="1876425"/>
          </a:xfrm>
          <a:prstGeom prst="rect">
            <a:avLst/>
          </a:prstGeom>
        </p:spPr>
      </p:pic>
    </p:spTree>
    <p:extLst>
      <p:ext uri="{BB962C8B-B14F-4D97-AF65-F5344CB8AC3E}">
        <p14:creationId xmlns:p14="http://schemas.microsoft.com/office/powerpoint/2010/main" val="297006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p:txBody>
          <a:bodyPr>
            <a:normAutofit/>
          </a:bodyPr>
          <a:lstStyle/>
          <a:p>
            <a:pPr hangingPunct="0"/>
            <a:r>
              <a:rPr lang="en-US" b="1" dirty="0"/>
              <a:t>5.	</a:t>
            </a:r>
            <a:r>
              <a:rPr lang="en-US" b="1" u="sng" dirty="0"/>
              <a:t>NEW BOARD</a:t>
            </a:r>
            <a:r>
              <a:rPr lang="en-US" b="1" dirty="0"/>
              <a:t> - Fill terms in order listed in ordinance </a:t>
            </a:r>
            <a:r>
              <a:rPr lang="en-US" b="1" dirty="0" smtClean="0"/>
              <a:t>establishing</a:t>
            </a:r>
            <a:endParaRPr lang="en-US" dirty="0"/>
          </a:p>
          <a:p>
            <a:pPr hangingPunct="0"/>
            <a:r>
              <a:rPr lang="en-US" b="1" dirty="0" smtClean="0"/>
              <a:t>6</a:t>
            </a:r>
            <a:r>
              <a:rPr lang="en-US" b="1" dirty="0"/>
              <a:t>.	</a:t>
            </a:r>
            <a:r>
              <a:rPr lang="en-US" b="1" u="sng" dirty="0"/>
              <a:t>DEFERRED TERM</a:t>
            </a:r>
            <a:r>
              <a:rPr lang="en-US" b="1" dirty="0"/>
              <a:t> - Fill term that begins immediately first, then deferred term.</a:t>
            </a:r>
            <a:endParaRPr lang="en-US" dirty="0"/>
          </a:p>
          <a:p>
            <a:pPr hangingPunct="0"/>
            <a:r>
              <a:rPr lang="en-US" b="1" dirty="0" smtClean="0"/>
              <a:t>The </a:t>
            </a:r>
            <a:r>
              <a:rPr lang="en-US" b="1" dirty="0"/>
              <a:t>eligibility of a candidate to a deferred term is determined on election day, but is based on the composition of the board as it will be on the day that the term begins, taking into consideration who, as of election day, will be on the board when the deferred term begins.  (Atty. Gen. </a:t>
            </a:r>
            <a:r>
              <a:rPr lang="en-US" b="1" dirty="0" err="1"/>
              <a:t>Opn</a:t>
            </a:r>
            <a:r>
              <a:rPr lang="en-US" b="1" dirty="0"/>
              <a:t>., April 17, 1961)</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948" y="257175"/>
            <a:ext cx="2057400" cy="1876425"/>
          </a:xfrm>
          <a:prstGeom prst="rect">
            <a:avLst/>
          </a:prstGeom>
        </p:spPr>
      </p:pic>
    </p:spTree>
    <p:extLst>
      <p:ext uri="{BB962C8B-B14F-4D97-AF65-F5344CB8AC3E}">
        <p14:creationId xmlns:p14="http://schemas.microsoft.com/office/powerpoint/2010/main" val="197157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p:txBody>
          <a:bodyPr/>
          <a:lstStyle/>
          <a:p>
            <a:pPr hangingPunct="0"/>
            <a:r>
              <a:rPr lang="en-US" b="1" dirty="0"/>
              <a:t>7.	</a:t>
            </a:r>
            <a:r>
              <a:rPr lang="en-US" b="1" u="sng" dirty="0"/>
              <a:t>CANDIDATES</a:t>
            </a:r>
            <a:r>
              <a:rPr lang="en-US" b="1" dirty="0"/>
              <a:t> win or lose for the office and term for which they receive votes,</a:t>
            </a:r>
            <a:r>
              <a:rPr lang="en-US" dirty="0"/>
              <a:t> </a:t>
            </a:r>
            <a:r>
              <a:rPr lang="en-US" b="1" dirty="0"/>
              <a:t>and votes cast </a:t>
            </a:r>
            <a:r>
              <a:rPr lang="en-US" b="1" dirty="0" smtClean="0"/>
              <a:t>for a </a:t>
            </a:r>
            <a:r>
              <a:rPr lang="en-US" b="1" dirty="0"/>
              <a:t>candidate for a particular office and for a particular</a:t>
            </a:r>
            <a:r>
              <a:rPr lang="en-US" dirty="0"/>
              <a:t> </a:t>
            </a:r>
            <a:r>
              <a:rPr lang="en-US" b="1" dirty="0"/>
              <a:t>term may not be counted as votes for </a:t>
            </a:r>
            <a:r>
              <a:rPr lang="en-US" b="1" dirty="0" smtClean="0"/>
              <a:t>such candidate </a:t>
            </a:r>
            <a:r>
              <a:rPr lang="en-US" b="1" dirty="0"/>
              <a:t>for other offices or terms</a:t>
            </a:r>
            <a:r>
              <a:rPr lang="en-US" dirty="0"/>
              <a:t> </a:t>
            </a:r>
            <a:r>
              <a:rPr lang="en-US" b="1" dirty="0"/>
              <a:t>(only </a:t>
            </a:r>
            <a:r>
              <a:rPr lang="en-US" b="1" u="sng" dirty="0"/>
              <a:t>exception</a:t>
            </a:r>
            <a:r>
              <a:rPr lang="en-US" b="1" dirty="0"/>
              <a:t> in the General Statutes is Selectmen - loser </a:t>
            </a:r>
            <a:r>
              <a:rPr lang="en-US" b="1" dirty="0" smtClean="0"/>
              <a:t>for First </a:t>
            </a:r>
            <a:r>
              <a:rPr lang="en-US" b="1" dirty="0"/>
              <a:t>Selectman</a:t>
            </a:r>
            <a:r>
              <a:rPr lang="en-US" dirty="0"/>
              <a:t> </a:t>
            </a:r>
            <a:r>
              <a:rPr lang="en-US" b="1" dirty="0"/>
              <a:t>gets his votes counted for Selectman).  (§9-188</a:t>
            </a:r>
            <a:r>
              <a:rPr lang="en-US" b="1" dirty="0" smtClean="0"/>
              <a:t>)</a:t>
            </a:r>
          </a:p>
          <a:p>
            <a:pPr hangingPunct="0"/>
            <a:r>
              <a:rPr lang="en-US" b="1" dirty="0"/>
              <a:t>8.	</a:t>
            </a:r>
            <a:r>
              <a:rPr lang="en-US" b="1" u="sng" dirty="0"/>
              <a:t>VACANCIES</a:t>
            </a:r>
            <a:r>
              <a:rPr lang="en-US" b="1" dirty="0"/>
              <a:t> - </a:t>
            </a:r>
            <a:r>
              <a:rPr lang="en-US" b="1" u="sng" dirty="0"/>
              <a:t>ORDER ON BALLOT</a:t>
            </a:r>
            <a:r>
              <a:rPr lang="en-US" b="1" dirty="0"/>
              <a:t> - Full Term, vacancy (§9-250).</a:t>
            </a:r>
            <a:endParaRPr lang="en-US" dirty="0"/>
          </a:p>
          <a:p>
            <a:pPr hangingPunct="0"/>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12" y="257175"/>
            <a:ext cx="2057400" cy="1876425"/>
          </a:xfrm>
          <a:prstGeom prst="rect">
            <a:avLst/>
          </a:prstGeom>
        </p:spPr>
      </p:pic>
    </p:spTree>
    <p:extLst>
      <p:ext uri="{BB962C8B-B14F-4D97-AF65-F5344CB8AC3E}">
        <p14:creationId xmlns:p14="http://schemas.microsoft.com/office/powerpoint/2010/main" val="1509726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a:t>
            </a:r>
            <a:endParaRPr lang="en-US" dirty="0"/>
          </a:p>
        </p:txBody>
      </p:sp>
      <p:sp>
        <p:nvSpPr>
          <p:cNvPr id="3" name="Content Placeholder 2"/>
          <p:cNvSpPr>
            <a:spLocks noGrp="1"/>
          </p:cNvSpPr>
          <p:nvPr>
            <p:ph idx="1"/>
          </p:nvPr>
        </p:nvSpPr>
        <p:spPr>
          <a:xfrm>
            <a:off x="1441622" y="1746422"/>
            <a:ext cx="10062990" cy="4164800"/>
          </a:xfrm>
        </p:spPr>
        <p:txBody>
          <a:bodyPr>
            <a:normAutofit fontScale="85000" lnSpcReduction="20000"/>
          </a:bodyPr>
          <a:lstStyle/>
          <a:p>
            <a:pPr hangingPunct="0"/>
            <a:r>
              <a:rPr lang="en-US" b="1" dirty="0" smtClean="0"/>
              <a:t>9. </a:t>
            </a:r>
            <a:r>
              <a:rPr lang="en-US" b="1" u="sng" dirty="0" smtClean="0"/>
              <a:t>VACANCIES</a:t>
            </a:r>
            <a:r>
              <a:rPr lang="en-US" b="1" dirty="0" smtClean="0"/>
              <a:t> </a:t>
            </a:r>
            <a:r>
              <a:rPr lang="en-US" b="1" dirty="0"/>
              <a:t>- </a:t>
            </a:r>
            <a:r>
              <a:rPr lang="en-US" b="1" u="sng" dirty="0"/>
              <a:t>ORDER FOR MINORITY REPRESENTATION</a:t>
            </a:r>
            <a:r>
              <a:rPr lang="en-US" b="1" dirty="0"/>
              <a:t> - Fill vacancy, then full </a:t>
            </a:r>
            <a:r>
              <a:rPr lang="en-US" b="1" dirty="0" smtClean="0"/>
              <a:t>term </a:t>
            </a:r>
            <a:r>
              <a:rPr lang="en-US" b="1" dirty="0"/>
              <a:t>	§9-167a(d).</a:t>
            </a:r>
            <a:endParaRPr lang="en-US" dirty="0"/>
          </a:p>
          <a:p>
            <a:pPr hangingPunct="0"/>
            <a:r>
              <a:rPr lang="en-US" dirty="0"/>
              <a:t> </a:t>
            </a:r>
            <a:r>
              <a:rPr lang="en-US" b="1" dirty="0"/>
              <a:t>	a. 	But watch out for full terms beginning two weeks later!  If vacancy begins election day and full term begins two weeks later, you must look at the party of the person left on the board, whose term ends two weeks after election.</a:t>
            </a:r>
            <a:endParaRPr lang="en-US" dirty="0"/>
          </a:p>
          <a:p>
            <a:pPr hangingPunct="0"/>
            <a:r>
              <a:rPr lang="en-US" dirty="0"/>
              <a:t> </a:t>
            </a:r>
            <a:r>
              <a:rPr lang="en-US" b="1" dirty="0"/>
              <a:t>	   	Example (for 11/7/89 election):</a:t>
            </a:r>
            <a:endParaRPr lang="en-US" dirty="0"/>
          </a:p>
          <a:p>
            <a:pPr hangingPunct="0"/>
            <a:r>
              <a:rPr lang="en-US" b="1" dirty="0"/>
              <a:t>			3 Board of Finance Alternates (elect 1 each election for 6-year term)</a:t>
            </a:r>
            <a:endParaRPr lang="en-US" dirty="0"/>
          </a:p>
          <a:p>
            <a:pPr hangingPunct="0"/>
            <a:r>
              <a:rPr lang="en-US" b="1" dirty="0"/>
              <a:t>			1.  R ends 11/16/93</a:t>
            </a:r>
            <a:endParaRPr lang="en-US" dirty="0"/>
          </a:p>
          <a:p>
            <a:pPr hangingPunct="0"/>
            <a:r>
              <a:rPr lang="en-US" b="1" dirty="0"/>
              <a:t>			2.  R ends 11/21/89     	</a:t>
            </a:r>
            <a:r>
              <a:rPr lang="en-US" b="1" dirty="0" smtClean="0"/>
              <a:t>(R </a:t>
            </a:r>
            <a:r>
              <a:rPr lang="en-US" b="1" dirty="0"/>
              <a:t>won full term 11/21/89 - </a:t>
            </a:r>
            <a:r>
              <a:rPr lang="en-US" b="1" dirty="0" smtClean="0"/>
              <a:t>11/21/95)</a:t>
            </a:r>
            <a:endParaRPr lang="en-US" dirty="0"/>
          </a:p>
          <a:p>
            <a:pPr hangingPunct="0"/>
            <a:r>
              <a:rPr lang="en-US" b="1" dirty="0"/>
              <a:t>			3.  Vacancy                   </a:t>
            </a:r>
            <a:r>
              <a:rPr lang="en-US" b="1" dirty="0" smtClean="0"/>
              <a:t>(R </a:t>
            </a:r>
            <a:r>
              <a:rPr lang="en-US" b="1" dirty="0"/>
              <a:t>won vacancy term 11/7/89 - </a:t>
            </a:r>
            <a:r>
              <a:rPr lang="en-US" b="1" dirty="0" smtClean="0"/>
              <a:t>11/19/91)</a:t>
            </a:r>
            <a:endParaRPr lang="en-US" dirty="0"/>
          </a:p>
          <a:p>
            <a:pPr hangingPunct="0"/>
            <a:r>
              <a:rPr lang="en-US" b="1" dirty="0" smtClean="0"/>
              <a:t>Here</a:t>
            </a:r>
            <a:r>
              <a:rPr lang="en-US" b="1" dirty="0"/>
              <a:t>, R who received the most votes for the vacancy term cannot be declared elected because for two weeks there would be three R's on the Board.  Consequently, the D candidate for the vacancy term is declared elected to</a:t>
            </a:r>
            <a:r>
              <a:rPr lang="en-US" dirty="0"/>
              <a:t> </a:t>
            </a:r>
            <a:r>
              <a:rPr lang="en-US" b="1" dirty="0"/>
              <a:t>the vacancy term.  Therefore, the R who won the full term may be declared elected to the full term.</a:t>
            </a:r>
            <a:endParaRPr lang="en-US" dirty="0"/>
          </a:p>
          <a:p>
            <a:pPr hangingPunct="0"/>
            <a:r>
              <a:rPr lang="en-US" dirty="0"/>
              <a:t> </a:t>
            </a:r>
            <a:r>
              <a:rPr lang="en-US" b="1" dirty="0"/>
              <a:t>	b.	If </a:t>
            </a:r>
            <a:r>
              <a:rPr lang="en-US" b="1" u="sng" dirty="0"/>
              <a:t>two vacancies</a:t>
            </a:r>
            <a:r>
              <a:rPr lang="en-US" b="1" dirty="0"/>
              <a:t> in different terms, fill in order that vacancies </a:t>
            </a:r>
            <a:r>
              <a:rPr lang="en-US" b="1" dirty="0" smtClean="0"/>
              <a:t>occurred</a:t>
            </a:r>
            <a:endParaRPr lang="en-US" dirty="0"/>
          </a:p>
          <a:p>
            <a:pPr hangingPunct="0"/>
            <a:r>
              <a:rPr lang="en-US" dirty="0"/>
              <a:t> </a:t>
            </a:r>
            <a:r>
              <a:rPr lang="en-US" b="1" dirty="0"/>
              <a:t>	c.	</a:t>
            </a:r>
            <a:r>
              <a:rPr lang="en-US" b="1" u="sng" dirty="0"/>
              <a:t>TWO VACANCIES ON BOARD OF EDUCATION</a:t>
            </a:r>
            <a:r>
              <a:rPr lang="en-US" b="1" dirty="0"/>
              <a:t> - When two vacancies occur on the </a:t>
            </a:r>
            <a:r>
              <a:rPr lang="en-US" b="1" dirty="0" smtClean="0"/>
              <a:t>same Board </a:t>
            </a:r>
            <a:r>
              <a:rPr lang="en-US" b="1" dirty="0"/>
              <a:t>of Education term, each voter may only vote for, and each party may only</a:t>
            </a:r>
            <a:r>
              <a:rPr lang="en-US" dirty="0"/>
              <a:t> </a:t>
            </a:r>
            <a:r>
              <a:rPr lang="en-US" b="1" dirty="0"/>
              <a:t>nominate, one</a:t>
            </a:r>
            <a:r>
              <a:rPr lang="en-US" b="1" dirty="0" smtClean="0"/>
              <a:t>.  §9-204</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894" y="214184"/>
            <a:ext cx="1581930" cy="1442779"/>
          </a:xfrm>
          <a:prstGeom prst="rect">
            <a:avLst/>
          </a:prstGeom>
        </p:spPr>
      </p:pic>
    </p:spTree>
    <p:extLst>
      <p:ext uri="{BB962C8B-B14F-4D97-AF65-F5344CB8AC3E}">
        <p14:creationId xmlns:p14="http://schemas.microsoft.com/office/powerpoint/2010/main" val="1846712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516</TotalTime>
  <Words>2499</Words>
  <Application>Microsoft Office PowerPoint</Application>
  <PresentationFormat>Widescreen</PresentationFormat>
  <Paragraphs>189</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Calibri</vt:lpstr>
      <vt:lpstr>Century Gothic</vt:lpstr>
      <vt:lpstr>inherit</vt:lpstr>
      <vt:lpstr>Times New Roman</vt:lpstr>
      <vt:lpstr>Wingdings 3</vt:lpstr>
      <vt:lpstr>Wisp</vt:lpstr>
      <vt:lpstr>ROVAC Conference  Minority Representation </vt:lpstr>
      <vt:lpstr>Town Clerk’s Role</vt:lpstr>
      <vt:lpstr>DETERMINATION OF WINNING CANDIDATES</vt:lpstr>
      <vt:lpstr>Two Ways to Achieve Minority Representation</vt:lpstr>
      <vt:lpstr>Rules </vt:lpstr>
      <vt:lpstr>Rules</vt:lpstr>
      <vt:lpstr>Rules</vt:lpstr>
      <vt:lpstr>Rules</vt:lpstr>
      <vt:lpstr>Rules</vt:lpstr>
      <vt:lpstr>Rules</vt:lpstr>
      <vt:lpstr>Rules</vt:lpstr>
      <vt:lpstr>Rules</vt:lpstr>
      <vt:lpstr>EXPLORING SOME EXAMPLES The old Switcheraroo…..</vt:lpstr>
      <vt:lpstr>EXPLORING SOME EXAMPLES Wolf in sheep's clothes….</vt:lpstr>
      <vt:lpstr>EXPLORING SOME EXAMPLES To be or not to be…</vt:lpstr>
      <vt:lpstr>EXPLORING SOME EXAMPLES Who am I?</vt:lpstr>
      <vt:lpstr>EXPLORING SOME EXAMPLES Wait, how many….?</vt:lpstr>
      <vt:lpstr>EXPLORING SOME EXAMPLES But wait…there is more…</vt:lpstr>
      <vt:lpstr>EXPLORING SOME EXAMPLES My right to vote is gone!</vt:lpstr>
      <vt:lpstr>EXPLORING SOME EXAMPLES That is a Democratic seat!</vt:lpstr>
      <vt:lpstr>EXPLORING SOME EXAMPLES What came first chicken or egg?</vt:lpstr>
      <vt:lpstr>Party Endorsements</vt:lpstr>
      <vt:lpstr>Party endorsements: July 16-23, 2019 </vt:lpstr>
      <vt:lpstr>Certification of endorsements: July 24, 2019 (4:00 p.m.) </vt:lpstr>
      <vt:lpstr>Nominating petitions filed by: August 7, 2019 (4:00 p.m.)</vt:lpstr>
      <vt:lpstr>Primary petitions filed by: August 7, 2019 (4:00 p.m.) </vt:lpstr>
      <vt:lpstr>Primary (6:00 a.m. -- 8:00 p.m.): September 10, 2019 </vt:lpstr>
      <vt:lpstr>Minor party nominations: September 4, 2019</vt:lpstr>
      <vt:lpstr>Statement of endorsement – nominating petitions:  September 4, 2019</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Clerk’s Conference  Minority Representation</dc:title>
  <dc:creator>ted bromley</dc:creator>
  <cp:lastModifiedBy>ted bromley</cp:lastModifiedBy>
  <cp:revision>49</cp:revision>
  <dcterms:created xsi:type="dcterms:W3CDTF">2017-03-28T19:16:49Z</dcterms:created>
  <dcterms:modified xsi:type="dcterms:W3CDTF">2019-04-15T16:04:02Z</dcterms:modified>
</cp:coreProperties>
</file>