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4" r:id="rId6"/>
    <p:sldId id="260" r:id="rId7"/>
    <p:sldId id="261" r:id="rId8"/>
    <p:sldId id="262" r:id="rId9"/>
    <p:sldId id="263"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ACD727-D7D3-4660-8D9D-41D594430B9B}"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845807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ACD727-D7D3-4660-8D9D-41D594430B9B}"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193974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ACD727-D7D3-4660-8D9D-41D594430B9B}"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129472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ACD727-D7D3-4660-8D9D-41D594430B9B}"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293081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ACD727-D7D3-4660-8D9D-41D594430B9B}"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1176989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ACD727-D7D3-4660-8D9D-41D594430B9B}" type="datetimeFigureOut">
              <a:rPr lang="en-US" smtClean="0"/>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357641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ACD727-D7D3-4660-8D9D-41D594430B9B}" type="datetimeFigureOut">
              <a:rPr lang="en-US" smtClean="0"/>
              <a:t>3/16/2019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140390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ACD727-D7D3-4660-8D9D-41D594430B9B}" type="datetimeFigureOut">
              <a:rPr lang="en-US" smtClean="0"/>
              <a:t>3/16/2019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82242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CD727-D7D3-4660-8D9D-41D594430B9B}" type="datetimeFigureOut">
              <a:rPr lang="en-US" smtClean="0"/>
              <a:t>3/16/2019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1853758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ACD727-D7D3-4660-8D9D-41D594430B9B}" type="datetimeFigureOut">
              <a:rPr lang="en-US" smtClean="0"/>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1755958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ACD727-D7D3-4660-8D9D-41D594430B9B}" type="datetimeFigureOut">
              <a:rPr lang="en-US" smtClean="0"/>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96B7E-4722-44B5-827D-117D993D4012}" type="slidenum">
              <a:rPr lang="en-US" smtClean="0"/>
              <a:t>‹#›</a:t>
            </a:fld>
            <a:endParaRPr lang="en-US"/>
          </a:p>
        </p:txBody>
      </p:sp>
    </p:spTree>
    <p:extLst>
      <p:ext uri="{BB962C8B-B14F-4D97-AF65-F5344CB8AC3E}">
        <p14:creationId xmlns:p14="http://schemas.microsoft.com/office/powerpoint/2010/main" val="1023482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CD727-D7D3-4660-8D9D-41D594430B9B}" type="datetimeFigureOut">
              <a:rPr lang="en-US" smtClean="0"/>
              <a:t>3/16/2019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496B7E-4722-44B5-827D-117D993D4012}" type="slidenum">
              <a:rPr lang="en-US" smtClean="0"/>
              <a:t>‹#›</a:t>
            </a:fld>
            <a:endParaRPr lang="en-US"/>
          </a:p>
        </p:txBody>
      </p:sp>
    </p:spTree>
    <p:extLst>
      <p:ext uri="{BB962C8B-B14F-4D97-AF65-F5344CB8AC3E}">
        <p14:creationId xmlns:p14="http://schemas.microsoft.com/office/powerpoint/2010/main" val="94679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Preparing for election</a:t>
            </a:r>
            <a:endParaRPr lang="en-US" dirty="0">
              <a:solidFill>
                <a:srgbClr val="FF0000"/>
              </a:solidFill>
            </a:endParaRPr>
          </a:p>
        </p:txBody>
      </p:sp>
      <p:sp>
        <p:nvSpPr>
          <p:cNvPr id="3" name="Subtitle 2"/>
          <p:cNvSpPr>
            <a:spLocks noGrp="1"/>
          </p:cNvSpPr>
          <p:nvPr>
            <p:ph type="subTitle" idx="1"/>
          </p:nvPr>
        </p:nvSpPr>
        <p:spPr/>
        <p:txBody>
          <a:bodyPr/>
          <a:lstStyle/>
          <a:p>
            <a:r>
              <a:rPr lang="en-US" dirty="0" smtClean="0"/>
              <a:t>Timeline to managing elections effectively</a:t>
            </a:r>
            <a:endParaRPr lang="en-US" dirty="0"/>
          </a:p>
        </p:txBody>
      </p:sp>
    </p:spTree>
    <p:extLst>
      <p:ext uri="{BB962C8B-B14F-4D97-AF65-F5344CB8AC3E}">
        <p14:creationId xmlns:p14="http://schemas.microsoft.com/office/powerpoint/2010/main" val="3142314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the word out</a:t>
            </a:r>
            <a:endParaRPr lang="en-US" dirty="0"/>
          </a:p>
        </p:txBody>
      </p:sp>
      <p:sp>
        <p:nvSpPr>
          <p:cNvPr id="3" name="Content Placeholder 2"/>
          <p:cNvSpPr>
            <a:spLocks noGrp="1"/>
          </p:cNvSpPr>
          <p:nvPr>
            <p:ph idx="1"/>
          </p:nvPr>
        </p:nvSpPr>
        <p:spPr/>
        <p:txBody>
          <a:bodyPr>
            <a:normAutofit lnSpcReduction="10000"/>
          </a:bodyPr>
          <a:lstStyle/>
          <a:p>
            <a:r>
              <a:rPr lang="en-US" dirty="0" smtClean="0"/>
              <a:t>Town Website</a:t>
            </a:r>
          </a:p>
          <a:p>
            <a:pPr lvl="1"/>
            <a:r>
              <a:rPr lang="en-US" dirty="0" smtClean="0"/>
              <a:t>Update THREE MONTHS out anticipation of Election</a:t>
            </a:r>
          </a:p>
          <a:p>
            <a:pPr lvl="1"/>
            <a:r>
              <a:rPr lang="en-US" dirty="0" smtClean="0"/>
              <a:t>Review important dates for requiring newspaper notifications ie</a:t>
            </a:r>
          </a:p>
          <a:p>
            <a:pPr lvl="2"/>
            <a:r>
              <a:rPr lang="en-US" dirty="0" smtClean="0"/>
              <a:t>Notice of special Session to update the voter list has to be in the paper no later than September 25, 2019</a:t>
            </a:r>
          </a:p>
          <a:p>
            <a:pPr lvl="1"/>
            <a:r>
              <a:rPr lang="en-US" dirty="0" smtClean="0"/>
              <a:t>TWO MONTHS out notify candidates and political parties reminding of election rules re 75 foot lines and bathroom usage</a:t>
            </a:r>
            <a:endParaRPr lang="en-US" dirty="0"/>
          </a:p>
        </p:txBody>
      </p:sp>
    </p:spTree>
    <p:extLst>
      <p:ext uri="{BB962C8B-B14F-4D97-AF65-F5344CB8AC3E}">
        <p14:creationId xmlns:p14="http://schemas.microsoft.com/office/powerpoint/2010/main" val="1642353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Time</a:t>
            </a:r>
            <a:endParaRPr lang="en-US" dirty="0"/>
          </a:p>
        </p:txBody>
      </p:sp>
      <p:sp>
        <p:nvSpPr>
          <p:cNvPr id="3" name="Content Placeholder 2"/>
          <p:cNvSpPr>
            <a:spLocks noGrp="1"/>
          </p:cNvSpPr>
          <p:nvPr>
            <p:ph idx="1"/>
          </p:nvPr>
        </p:nvSpPr>
        <p:spPr/>
        <p:txBody>
          <a:bodyPr/>
          <a:lstStyle/>
          <a:p>
            <a:r>
              <a:rPr lang="en-US" dirty="0" smtClean="0"/>
              <a:t>Two months out</a:t>
            </a:r>
          </a:p>
          <a:p>
            <a:r>
              <a:rPr lang="en-US" dirty="0" smtClean="0"/>
              <a:t>Supervised Balloting</a:t>
            </a:r>
          </a:p>
          <a:p>
            <a:pPr lvl="1"/>
            <a:r>
              <a:rPr lang="en-US" dirty="0" smtClean="0"/>
              <a:t>Notify Supervised Balloting facilities of impending election</a:t>
            </a:r>
          </a:p>
          <a:p>
            <a:pPr lvl="1"/>
            <a:r>
              <a:rPr lang="en-US" dirty="0" smtClean="0"/>
              <a:t>Set up dates to conduct supervised balloting within THREE WEEKS of the Election not later than week before the election</a:t>
            </a:r>
            <a:endParaRPr lang="en-US" dirty="0"/>
          </a:p>
        </p:txBody>
      </p:sp>
    </p:spTree>
    <p:extLst>
      <p:ext uri="{BB962C8B-B14F-4D97-AF65-F5344CB8AC3E}">
        <p14:creationId xmlns:p14="http://schemas.microsoft.com/office/powerpoint/2010/main" val="4171502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Election time paperwork and reporting system updates</a:t>
            </a:r>
            <a:endParaRPr lang="en-US" dirty="0"/>
          </a:p>
        </p:txBody>
      </p:sp>
      <p:sp>
        <p:nvSpPr>
          <p:cNvPr id="3" name="Content Placeholder 2"/>
          <p:cNvSpPr>
            <a:spLocks noGrp="1"/>
          </p:cNvSpPr>
          <p:nvPr>
            <p:ph idx="1"/>
          </p:nvPr>
        </p:nvSpPr>
        <p:spPr/>
        <p:txBody>
          <a:bodyPr/>
          <a:lstStyle/>
          <a:p>
            <a:r>
              <a:rPr lang="en-US" dirty="0" smtClean="0"/>
              <a:t>Moderator Books and Boxes</a:t>
            </a:r>
          </a:p>
          <a:p>
            <a:pPr lvl="1"/>
            <a:r>
              <a:rPr lang="en-US" dirty="0" smtClean="0"/>
              <a:t>Create documents for use in the polls and for election night reporting</a:t>
            </a:r>
          </a:p>
          <a:p>
            <a:pPr lvl="2"/>
            <a:r>
              <a:rPr lang="en-US" dirty="0" smtClean="0"/>
              <a:t>ONE MONTH out set up </a:t>
            </a:r>
          </a:p>
          <a:p>
            <a:pPr lvl="3"/>
            <a:r>
              <a:rPr lang="en-US" dirty="0" smtClean="0"/>
              <a:t>Tally Sheets</a:t>
            </a:r>
          </a:p>
          <a:p>
            <a:pPr lvl="3"/>
            <a:r>
              <a:rPr lang="en-US" dirty="0" smtClean="0"/>
              <a:t>Moderator Books</a:t>
            </a:r>
          </a:p>
          <a:p>
            <a:pPr lvl="3"/>
            <a:r>
              <a:rPr lang="en-US" dirty="0" smtClean="0"/>
              <a:t>Oaths</a:t>
            </a:r>
          </a:p>
          <a:p>
            <a:pPr lvl="3"/>
            <a:r>
              <a:rPr lang="en-US" dirty="0" smtClean="0"/>
              <a:t>Timesheets</a:t>
            </a:r>
          </a:p>
          <a:p>
            <a:pPr marL="571500" indent="-457200"/>
            <a:r>
              <a:rPr lang="en-US" dirty="0" smtClean="0"/>
              <a:t>Election Night Reporting </a:t>
            </a:r>
            <a:r>
              <a:rPr lang="en-US" dirty="0" smtClean="0">
                <a:solidFill>
                  <a:srgbClr val="FF0000"/>
                </a:solidFill>
              </a:rPr>
              <a:t>ONE MONTH</a:t>
            </a:r>
            <a:r>
              <a:rPr lang="en-US" dirty="0" smtClean="0"/>
              <a:t> out</a:t>
            </a:r>
          </a:p>
          <a:p>
            <a:pPr marL="971550" lvl="1" indent="-457200"/>
            <a:r>
              <a:rPr lang="en-US" dirty="0" smtClean="0"/>
              <a:t>Update Election management system</a:t>
            </a:r>
          </a:p>
          <a:p>
            <a:pPr marL="914400" lvl="2" indent="0">
              <a:buNone/>
            </a:pPr>
            <a:endParaRPr lang="en-US" dirty="0"/>
          </a:p>
        </p:txBody>
      </p:sp>
    </p:spTree>
    <p:extLst>
      <p:ext uri="{BB962C8B-B14F-4D97-AF65-F5344CB8AC3E}">
        <p14:creationId xmlns:p14="http://schemas.microsoft.com/office/powerpoint/2010/main" val="3674761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Time Training and Testing</a:t>
            </a:r>
            <a:endParaRPr lang="en-US" dirty="0"/>
          </a:p>
        </p:txBody>
      </p:sp>
      <p:sp>
        <p:nvSpPr>
          <p:cNvPr id="3" name="Content Placeholder 2"/>
          <p:cNvSpPr>
            <a:spLocks noGrp="1"/>
          </p:cNvSpPr>
          <p:nvPr>
            <p:ph idx="1"/>
          </p:nvPr>
        </p:nvSpPr>
        <p:spPr/>
        <p:txBody>
          <a:bodyPr/>
          <a:lstStyle/>
          <a:p>
            <a:r>
              <a:rPr lang="en-US" dirty="0" smtClean="0"/>
              <a:t>Testing</a:t>
            </a:r>
          </a:p>
          <a:p>
            <a:pPr lvl="1"/>
            <a:r>
              <a:rPr lang="en-US" dirty="0" smtClean="0"/>
              <a:t>Test the memory cards and seal tabulators within two weeks of the Election but no later than 10 days before the election.</a:t>
            </a:r>
          </a:p>
          <a:p>
            <a:pPr lvl="1"/>
            <a:r>
              <a:rPr lang="en-US" dirty="0" smtClean="0"/>
              <a:t>Test the IVS equipment</a:t>
            </a:r>
          </a:p>
          <a:p>
            <a:r>
              <a:rPr lang="en-US" dirty="0" smtClean="0"/>
              <a:t>Training</a:t>
            </a:r>
          </a:p>
          <a:p>
            <a:pPr lvl="1"/>
            <a:r>
              <a:rPr lang="en-US" dirty="0" smtClean="0"/>
              <a:t>Within the month before the election</a:t>
            </a:r>
          </a:p>
          <a:p>
            <a:pPr lvl="1"/>
            <a:r>
              <a:rPr lang="en-US" dirty="0" smtClean="0"/>
              <a:t>Remember with EDR to schedule CVRS training</a:t>
            </a:r>
          </a:p>
          <a:p>
            <a:pPr lvl="2"/>
            <a:r>
              <a:rPr lang="en-US" dirty="0" smtClean="0"/>
              <a:t>Will have to establish sign on access 2 weeks in advance</a:t>
            </a:r>
          </a:p>
        </p:txBody>
      </p:sp>
    </p:spTree>
    <p:extLst>
      <p:ext uri="{BB962C8B-B14F-4D97-AF65-F5344CB8AC3E}">
        <p14:creationId xmlns:p14="http://schemas.microsoft.com/office/powerpoint/2010/main" val="3203174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FOR ELECTION DAY</a:t>
            </a:r>
            <a:endParaRPr lang="en-US" dirty="0"/>
          </a:p>
        </p:txBody>
      </p:sp>
      <p:sp>
        <p:nvSpPr>
          <p:cNvPr id="3" name="Content Placeholder 2"/>
          <p:cNvSpPr>
            <a:spLocks noGrp="1"/>
          </p:cNvSpPr>
          <p:nvPr>
            <p:ph idx="1"/>
          </p:nvPr>
        </p:nvSpPr>
        <p:spPr/>
        <p:txBody>
          <a:bodyPr/>
          <a:lstStyle/>
          <a:p>
            <a:r>
              <a:rPr lang="en-US" dirty="0" smtClean="0"/>
              <a:t>Order food – within one month of election</a:t>
            </a:r>
          </a:p>
          <a:p>
            <a:r>
              <a:rPr lang="en-US" dirty="0" smtClean="0"/>
              <a:t>Transport election equipment to the polling locations – one to four days in advance</a:t>
            </a:r>
          </a:p>
          <a:p>
            <a:r>
              <a:rPr lang="en-US" dirty="0" smtClean="0"/>
              <a:t>Visit polling locations the day before the election</a:t>
            </a:r>
          </a:p>
          <a:p>
            <a:r>
              <a:rPr lang="en-US" dirty="0" smtClean="0"/>
              <a:t>Meet with Moderators night before the election and ensure they have all </a:t>
            </a:r>
            <a:r>
              <a:rPr lang="en-US" smtClean="0"/>
              <a:t>necessary materials</a:t>
            </a:r>
            <a:endParaRPr lang="en-US" dirty="0"/>
          </a:p>
        </p:txBody>
      </p:sp>
    </p:spTree>
    <p:extLst>
      <p:ext uri="{BB962C8B-B14F-4D97-AF65-F5344CB8AC3E}">
        <p14:creationId xmlns:p14="http://schemas.microsoft.com/office/powerpoint/2010/main" val="1177581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1" y="2057400"/>
            <a:ext cx="4572000" cy="2123658"/>
          </a:xfrm>
          <a:prstGeom prst="rect">
            <a:avLst/>
          </a:prstGeom>
          <a:solidFill>
            <a:srgbClr val="FFFF00"/>
          </a:solidFill>
        </p:spPr>
        <p:txBody>
          <a:bodyPr wrap="square">
            <a:spAutoFit/>
          </a:bodyPr>
          <a:lstStyle/>
          <a:p>
            <a:pPr algn="ctr"/>
            <a:r>
              <a:rPr lang="en-US" sz="4400" dirty="0" smtClean="0"/>
              <a:t>PUTTING ON YOUR EVENT PLANNING HAT</a:t>
            </a:r>
            <a:endParaRPr lang="en-US" sz="4400" dirty="0"/>
          </a:p>
        </p:txBody>
      </p:sp>
    </p:spTree>
    <p:extLst>
      <p:ext uri="{BB962C8B-B14F-4D97-AF65-F5344CB8AC3E}">
        <p14:creationId xmlns:p14="http://schemas.microsoft.com/office/powerpoint/2010/main" val="3622473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PUTTING ON YOUR EVENT PLANNING HAT</a:t>
            </a:r>
            <a:endParaRPr lang="en-US" sz="3200" dirty="0"/>
          </a:p>
        </p:txBody>
      </p:sp>
      <p:sp>
        <p:nvSpPr>
          <p:cNvPr id="3" name="Content Placeholder 2"/>
          <p:cNvSpPr>
            <a:spLocks noGrp="1"/>
          </p:cNvSpPr>
          <p:nvPr>
            <p:ph idx="1"/>
          </p:nvPr>
        </p:nvSpPr>
        <p:spPr/>
        <p:txBody>
          <a:bodyPr/>
          <a:lstStyle/>
          <a:p>
            <a:r>
              <a:rPr lang="en-US" dirty="0" smtClean="0"/>
              <a:t>SECURE YOUR FACILITIES</a:t>
            </a:r>
          </a:p>
          <a:p>
            <a:r>
              <a:rPr lang="en-US" dirty="0" smtClean="0"/>
              <a:t>DETERMINE PERSONNEL NEEDS</a:t>
            </a:r>
          </a:p>
          <a:p>
            <a:r>
              <a:rPr lang="en-US" dirty="0" smtClean="0"/>
              <a:t>IDENTIFY WHAT ELECTION MATERIALS ARE NEEDED</a:t>
            </a:r>
          </a:p>
          <a:p>
            <a:r>
              <a:rPr lang="en-US" dirty="0" smtClean="0"/>
              <a:t>ESTABLISH A TIMELINE IN WHICH TO ACCOMPLISH THE TASKS</a:t>
            </a:r>
            <a:endParaRPr lang="en-US" dirty="0"/>
          </a:p>
        </p:txBody>
      </p:sp>
    </p:spTree>
    <p:extLst>
      <p:ext uri="{BB962C8B-B14F-4D97-AF65-F5344CB8AC3E}">
        <p14:creationId xmlns:p14="http://schemas.microsoft.com/office/powerpoint/2010/main" val="219157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YOUR FACILITIES</a:t>
            </a:r>
            <a:endParaRPr lang="en-US" dirty="0"/>
          </a:p>
        </p:txBody>
      </p:sp>
      <p:sp>
        <p:nvSpPr>
          <p:cNvPr id="3" name="Content Placeholder 2"/>
          <p:cNvSpPr>
            <a:spLocks noGrp="1"/>
          </p:cNvSpPr>
          <p:nvPr>
            <p:ph idx="1"/>
          </p:nvPr>
        </p:nvSpPr>
        <p:spPr/>
        <p:txBody>
          <a:bodyPr/>
          <a:lstStyle/>
          <a:p>
            <a:r>
              <a:rPr lang="en-US" dirty="0" smtClean="0"/>
              <a:t>Time Frame</a:t>
            </a:r>
          </a:p>
          <a:p>
            <a:pPr lvl="1"/>
            <a:r>
              <a:rPr lang="en-US" dirty="0" smtClean="0"/>
              <a:t>Reserve facilities anywhere from 9 months out to no later than </a:t>
            </a:r>
            <a:r>
              <a:rPr lang="en-US" dirty="0" smtClean="0">
                <a:solidFill>
                  <a:srgbClr val="FF0000"/>
                </a:solidFill>
              </a:rPr>
              <a:t>THREE MONTHS OUT</a:t>
            </a:r>
          </a:p>
          <a:p>
            <a:pPr lvl="2"/>
            <a:r>
              <a:rPr lang="en-US" dirty="0" smtClean="0"/>
              <a:t>At least 1 months out test the facilities </a:t>
            </a:r>
          </a:p>
          <a:p>
            <a:pPr lvl="3"/>
            <a:r>
              <a:rPr lang="en-US" dirty="0" smtClean="0"/>
              <a:t>Phone line</a:t>
            </a:r>
          </a:p>
          <a:p>
            <a:pPr lvl="3"/>
            <a:r>
              <a:rPr lang="en-US" dirty="0" smtClean="0"/>
              <a:t>Electrical outlets for tabulators and IVS</a:t>
            </a:r>
          </a:p>
          <a:p>
            <a:pPr lvl="3"/>
            <a:endParaRPr lang="en-US" dirty="0"/>
          </a:p>
          <a:p>
            <a:pPr marL="571500" indent="-457200">
              <a:buFont typeface="Wingdings" panose="05000000000000000000" pitchFamily="2" charset="2"/>
              <a:buChar char="Ø"/>
            </a:pPr>
            <a:r>
              <a:rPr lang="en-US" dirty="0" smtClean="0"/>
              <a:t>Determine if counting Absentee Ballots centrally and secure rooms	</a:t>
            </a:r>
          </a:p>
          <a:p>
            <a:pPr marL="1371600" lvl="3" indent="0">
              <a:buNone/>
            </a:pPr>
            <a:endParaRPr lang="en-US" dirty="0" smtClean="0"/>
          </a:p>
          <a:p>
            <a:pPr marL="1371600" lvl="3" indent="0">
              <a:buNone/>
            </a:pPr>
            <a:endParaRPr lang="en-US" dirty="0"/>
          </a:p>
        </p:txBody>
      </p:sp>
    </p:spTree>
    <p:extLst>
      <p:ext uri="{BB962C8B-B14F-4D97-AF65-F5344CB8AC3E}">
        <p14:creationId xmlns:p14="http://schemas.microsoft.com/office/powerpoint/2010/main" val="422443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Election Equipment required at each polling location	</a:t>
            </a:r>
            <a:endParaRPr lang="en-US" dirty="0"/>
          </a:p>
        </p:txBody>
      </p:sp>
      <p:sp>
        <p:nvSpPr>
          <p:cNvPr id="3" name="Content Placeholder 2"/>
          <p:cNvSpPr>
            <a:spLocks noGrp="1"/>
          </p:cNvSpPr>
          <p:nvPr>
            <p:ph idx="1"/>
          </p:nvPr>
        </p:nvSpPr>
        <p:spPr/>
        <p:txBody>
          <a:bodyPr/>
          <a:lstStyle/>
          <a:p>
            <a:r>
              <a:rPr lang="en-US" dirty="0" smtClean="0"/>
              <a:t>Election Equipment –</a:t>
            </a:r>
          </a:p>
          <a:p>
            <a:pPr lvl="1"/>
            <a:r>
              <a:rPr lang="en-US" dirty="0" smtClean="0"/>
              <a:t>Make sure all Tabulators are available and operational </a:t>
            </a:r>
            <a:r>
              <a:rPr lang="en-US" b="1" dirty="0" smtClean="0"/>
              <a:t>3-6 months</a:t>
            </a:r>
            <a:r>
              <a:rPr lang="en-US" dirty="0" smtClean="0"/>
              <a:t> out as well as batteries</a:t>
            </a:r>
          </a:p>
          <a:p>
            <a:pPr lvl="1"/>
            <a:r>
              <a:rPr lang="en-US" dirty="0" smtClean="0"/>
              <a:t>Check IVS equipment – </a:t>
            </a:r>
            <a:r>
              <a:rPr lang="en-US" b="1" dirty="0" smtClean="0"/>
              <a:t>within one mont</a:t>
            </a:r>
            <a:r>
              <a:rPr lang="en-US" dirty="0" smtClean="0"/>
              <a:t>h of the election</a:t>
            </a:r>
          </a:p>
          <a:p>
            <a:pPr lvl="1"/>
            <a:r>
              <a:rPr lang="en-US" dirty="0" smtClean="0"/>
              <a:t>Make sure have sufficient stantions, stands for signs and other aids to assist voters as to where they go </a:t>
            </a:r>
            <a:r>
              <a:rPr lang="en-US" dirty="0" smtClean="0">
                <a:solidFill>
                  <a:srgbClr val="FF0000"/>
                </a:solidFill>
              </a:rPr>
              <a:t>ONE MONTH</a:t>
            </a:r>
            <a:r>
              <a:rPr lang="en-US" dirty="0" smtClean="0"/>
              <a:t> out</a:t>
            </a:r>
          </a:p>
          <a:p>
            <a:pPr lvl="1"/>
            <a:endParaRPr lang="en-US" dirty="0"/>
          </a:p>
        </p:txBody>
      </p:sp>
    </p:spTree>
    <p:extLst>
      <p:ext uri="{BB962C8B-B14F-4D97-AF65-F5344CB8AC3E}">
        <p14:creationId xmlns:p14="http://schemas.microsoft.com/office/powerpoint/2010/main" val="2822740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Personnel Needs</a:t>
            </a:r>
            <a:endParaRPr lang="en-US" dirty="0"/>
          </a:p>
        </p:txBody>
      </p:sp>
      <p:sp>
        <p:nvSpPr>
          <p:cNvPr id="3" name="Content Placeholder 2"/>
          <p:cNvSpPr>
            <a:spLocks noGrp="1"/>
          </p:cNvSpPr>
          <p:nvPr>
            <p:ph idx="1"/>
          </p:nvPr>
        </p:nvSpPr>
        <p:spPr/>
        <p:txBody>
          <a:bodyPr>
            <a:normAutofit lnSpcReduction="10000"/>
          </a:bodyPr>
          <a:lstStyle/>
          <a:p>
            <a:r>
              <a:rPr lang="en-US" dirty="0" smtClean="0"/>
              <a:t>Hire Poll Workers</a:t>
            </a:r>
          </a:p>
          <a:p>
            <a:pPr lvl="1"/>
            <a:r>
              <a:rPr lang="en-US" dirty="0" smtClean="0"/>
              <a:t>Planning starts beginning of every year or after each election	</a:t>
            </a:r>
          </a:p>
          <a:p>
            <a:pPr lvl="2"/>
            <a:r>
              <a:rPr lang="en-US" dirty="0" smtClean="0"/>
              <a:t>Evaluate your current poll workers</a:t>
            </a:r>
          </a:p>
          <a:p>
            <a:pPr lvl="2"/>
            <a:r>
              <a:rPr lang="en-US" dirty="0" smtClean="0"/>
              <a:t>Make sure your moderators are certified and, if not, schedule training for them</a:t>
            </a:r>
          </a:p>
          <a:p>
            <a:pPr lvl="2"/>
            <a:r>
              <a:rPr lang="en-US" dirty="0" smtClean="0"/>
              <a:t>Start hiring poll workers </a:t>
            </a:r>
            <a:r>
              <a:rPr lang="en-US" dirty="0" smtClean="0">
                <a:solidFill>
                  <a:srgbClr val="FF0000"/>
                </a:solidFill>
              </a:rPr>
              <a:t>THREE MONTHS</a:t>
            </a:r>
            <a:r>
              <a:rPr lang="en-US" dirty="0" smtClean="0"/>
              <a:t> in advance</a:t>
            </a:r>
          </a:p>
          <a:p>
            <a:pPr lvl="2"/>
            <a:r>
              <a:rPr lang="en-US" dirty="0" smtClean="0"/>
              <a:t>Poll staffing is statutory with deadlines</a:t>
            </a:r>
          </a:p>
          <a:p>
            <a:pPr lvl="3"/>
            <a:r>
              <a:rPr lang="en-US" dirty="0" smtClean="0"/>
              <a:t>Certify polling locations and provide moderator addresses no later than October 4, 2019</a:t>
            </a:r>
          </a:p>
          <a:p>
            <a:pPr lvl="3"/>
            <a:r>
              <a:rPr lang="en-US" dirty="0" smtClean="0"/>
              <a:t>October 15 is last day to appoint election officials</a:t>
            </a:r>
          </a:p>
        </p:txBody>
      </p:sp>
    </p:spTree>
    <p:extLst>
      <p:ext uri="{BB962C8B-B14F-4D97-AF65-F5344CB8AC3E}">
        <p14:creationId xmlns:p14="http://schemas.microsoft.com/office/powerpoint/2010/main" val="970659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Personnel continued</a:t>
            </a:r>
            <a:endParaRPr lang="en-US" dirty="0"/>
          </a:p>
        </p:txBody>
      </p:sp>
      <p:sp>
        <p:nvSpPr>
          <p:cNvPr id="3" name="Content Placeholder 2"/>
          <p:cNvSpPr>
            <a:spLocks noGrp="1"/>
          </p:cNvSpPr>
          <p:nvPr>
            <p:ph idx="1"/>
          </p:nvPr>
        </p:nvSpPr>
        <p:spPr/>
        <p:txBody>
          <a:bodyPr/>
          <a:lstStyle/>
          <a:p>
            <a:r>
              <a:rPr lang="en-US" dirty="0" smtClean="0"/>
              <a:t>Required to train all poll workers before each election	</a:t>
            </a:r>
          </a:p>
          <a:p>
            <a:pPr lvl="1"/>
            <a:r>
              <a:rPr lang="en-US" dirty="0" smtClean="0"/>
              <a:t>Set up training schedule no more than </a:t>
            </a:r>
            <a:r>
              <a:rPr lang="en-US" dirty="0" smtClean="0">
                <a:solidFill>
                  <a:srgbClr val="FF0000"/>
                </a:solidFill>
              </a:rPr>
              <a:t>ONE MONTH </a:t>
            </a:r>
            <a:r>
              <a:rPr lang="en-US" dirty="0" smtClean="0"/>
              <a:t>before </a:t>
            </a:r>
            <a:r>
              <a:rPr lang="en-US" dirty="0" smtClean="0">
                <a:solidFill>
                  <a:srgbClr val="FF0000"/>
                </a:solidFill>
              </a:rPr>
              <a:t>every</a:t>
            </a:r>
            <a:r>
              <a:rPr lang="en-US" dirty="0" smtClean="0"/>
              <a:t> </a:t>
            </a:r>
            <a:r>
              <a:rPr lang="en-US" dirty="0" smtClean="0"/>
              <a:t>election</a:t>
            </a:r>
          </a:p>
          <a:p>
            <a:pPr lvl="1"/>
            <a:r>
              <a:rPr lang="en-US" dirty="0" smtClean="0"/>
              <a:t>Establish a back up date for those who are unable to make the first meeting</a:t>
            </a:r>
          </a:p>
          <a:p>
            <a:pPr lvl="1"/>
            <a:r>
              <a:rPr lang="en-US" dirty="0" smtClean="0"/>
              <a:t>Provide by email a copy of the training material</a:t>
            </a:r>
          </a:p>
        </p:txBody>
      </p:sp>
    </p:spTree>
    <p:extLst>
      <p:ext uri="{BB962C8B-B14F-4D97-AF65-F5344CB8AC3E}">
        <p14:creationId xmlns:p14="http://schemas.microsoft.com/office/powerpoint/2010/main" val="4122494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Materials to support an election</a:t>
            </a:r>
            <a:endParaRPr lang="en-US" dirty="0"/>
          </a:p>
        </p:txBody>
      </p:sp>
      <p:sp>
        <p:nvSpPr>
          <p:cNvPr id="3" name="Content Placeholder 2"/>
          <p:cNvSpPr>
            <a:spLocks noGrp="1"/>
          </p:cNvSpPr>
          <p:nvPr>
            <p:ph idx="1"/>
          </p:nvPr>
        </p:nvSpPr>
        <p:spPr/>
        <p:txBody>
          <a:bodyPr/>
          <a:lstStyle/>
          <a:p>
            <a:r>
              <a:rPr lang="en-US" dirty="0" smtClean="0"/>
              <a:t>BALLOTS</a:t>
            </a:r>
          </a:p>
          <a:p>
            <a:pPr lvl="1"/>
            <a:r>
              <a:rPr lang="en-US" dirty="0" smtClean="0"/>
              <a:t>THREE MONTHS </a:t>
            </a:r>
          </a:p>
          <a:p>
            <a:pPr lvl="2"/>
            <a:r>
              <a:rPr lang="en-US" dirty="0" smtClean="0"/>
              <a:t>Update historical information on ballots ordered and turnout ie in municipal election what is typical turnout, how many current voters do you have and determine number of ballots including test ballots.</a:t>
            </a:r>
          </a:p>
          <a:p>
            <a:r>
              <a:rPr lang="en-US" dirty="0" smtClean="0"/>
              <a:t>MEMORY CARDS</a:t>
            </a:r>
          </a:p>
          <a:p>
            <a:pPr lvl="1"/>
            <a:r>
              <a:rPr lang="en-US" dirty="0" smtClean="0"/>
              <a:t>THREE MONTHS	</a:t>
            </a:r>
          </a:p>
          <a:p>
            <a:pPr lvl="2"/>
            <a:r>
              <a:rPr lang="en-US" dirty="0" smtClean="0"/>
              <a:t>Make sure all cards are with LHS for programming</a:t>
            </a:r>
            <a:endParaRPr lang="en-US" dirty="0"/>
          </a:p>
        </p:txBody>
      </p:sp>
    </p:spTree>
    <p:extLst>
      <p:ext uri="{BB962C8B-B14F-4D97-AF65-F5344CB8AC3E}">
        <p14:creationId xmlns:p14="http://schemas.microsoft.com/office/powerpoint/2010/main" val="2478803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Materials continued</a:t>
            </a:r>
            <a:endParaRPr lang="en-US" dirty="0"/>
          </a:p>
        </p:txBody>
      </p:sp>
      <p:sp>
        <p:nvSpPr>
          <p:cNvPr id="3" name="Content Placeholder 2"/>
          <p:cNvSpPr>
            <a:spLocks noGrp="1"/>
          </p:cNvSpPr>
          <p:nvPr>
            <p:ph idx="1"/>
          </p:nvPr>
        </p:nvSpPr>
        <p:spPr/>
        <p:txBody>
          <a:bodyPr/>
          <a:lstStyle/>
          <a:p>
            <a:r>
              <a:rPr lang="en-US" dirty="0" smtClean="0"/>
              <a:t>THREE MONTHS out</a:t>
            </a:r>
          </a:p>
          <a:p>
            <a:pPr lvl="1"/>
            <a:r>
              <a:rPr lang="en-US" dirty="0" smtClean="0"/>
              <a:t>Review supplies including </a:t>
            </a:r>
          </a:p>
          <a:p>
            <a:pPr lvl="2"/>
            <a:r>
              <a:rPr lang="en-US" dirty="0" smtClean="0"/>
              <a:t>Paper</a:t>
            </a:r>
          </a:p>
          <a:p>
            <a:pPr lvl="2"/>
            <a:r>
              <a:rPr lang="en-US" dirty="0" smtClean="0"/>
              <a:t>Pens for voters at the polls</a:t>
            </a:r>
          </a:p>
          <a:p>
            <a:pPr lvl="2"/>
            <a:r>
              <a:rPr lang="en-US" dirty="0" smtClean="0"/>
              <a:t>Folders</a:t>
            </a:r>
          </a:p>
          <a:p>
            <a:pPr lvl="2"/>
            <a:r>
              <a:rPr lang="en-US" dirty="0" smtClean="0"/>
              <a:t>Signage</a:t>
            </a:r>
          </a:p>
          <a:p>
            <a:pPr lvl="2"/>
            <a:endParaRPr lang="en-US" dirty="0"/>
          </a:p>
        </p:txBody>
      </p:sp>
    </p:spTree>
    <p:extLst>
      <p:ext uri="{BB962C8B-B14F-4D97-AF65-F5344CB8AC3E}">
        <p14:creationId xmlns:p14="http://schemas.microsoft.com/office/powerpoint/2010/main" val="3758126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479</Words>
  <Application>Microsoft Office PowerPoint</Application>
  <PresentationFormat>On-screen Show (4:3)</PresentationFormat>
  <Paragraphs>83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Preparing for election</vt:lpstr>
      <vt:lpstr>PowerPoint Presentation</vt:lpstr>
      <vt:lpstr>PUTTING ON YOUR EVENT PLANNING HAT</vt:lpstr>
      <vt:lpstr>SECURE YOUR FACILITIES</vt:lpstr>
      <vt:lpstr>Election Equipment required at each polling location </vt:lpstr>
      <vt:lpstr>Determine Personnel Needs</vt:lpstr>
      <vt:lpstr>Personnel continued</vt:lpstr>
      <vt:lpstr>Materials to support an election</vt:lpstr>
      <vt:lpstr>Election Materials continued</vt:lpstr>
      <vt:lpstr>Getting the word out</vt:lpstr>
      <vt:lpstr>Election Time</vt:lpstr>
      <vt:lpstr>Election time paperwork and reporting system updates</vt:lpstr>
      <vt:lpstr>Election Time Training and Testing</vt:lpstr>
      <vt:lpstr>DETAILS FOR ELECTION 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election</dc:title>
  <dc:creator>Lisbeth Becker</dc:creator>
  <cp:lastModifiedBy>charlie murray</cp:lastModifiedBy>
  <cp:revision>8</cp:revision>
  <dcterms:created xsi:type="dcterms:W3CDTF">2019-03-16T13:54:50Z</dcterms:created>
  <dcterms:modified xsi:type="dcterms:W3CDTF">2019-03-16T15:09:29Z</dcterms:modified>
</cp:coreProperties>
</file>