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59" r:id="rId6"/>
    <p:sldId id="263" r:id="rId7"/>
    <p:sldId id="264" r:id="rId8"/>
    <p:sldId id="260" r:id="rId9"/>
    <p:sldId id="265" r:id="rId10"/>
    <p:sldId id="261"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082"/>
    <p:restoredTop sz="94663"/>
  </p:normalViewPr>
  <p:slideViewPr>
    <p:cSldViewPr>
      <p:cViewPr varScale="1">
        <p:scale>
          <a:sx n="117" d="100"/>
          <a:sy n="117" d="100"/>
        </p:scale>
        <p:origin x="1352"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A2334E3-0B0F-4452-B271-FB75C5A1DE88}" type="datetimeFigureOut">
              <a:rPr lang="en-US" smtClean="0"/>
              <a:t>9/6/19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0E3491-6EB5-4930-85E7-A247EB67090F}" type="slidenum">
              <a:rPr lang="en-US" smtClean="0"/>
              <a:t>‹#›</a:t>
            </a:fld>
            <a:endParaRPr lang="en-US"/>
          </a:p>
        </p:txBody>
      </p:sp>
    </p:spTree>
    <p:extLst>
      <p:ext uri="{BB962C8B-B14F-4D97-AF65-F5344CB8AC3E}">
        <p14:creationId xmlns:p14="http://schemas.microsoft.com/office/powerpoint/2010/main" val="746322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2334E3-0B0F-4452-B271-FB75C5A1DE88}" type="datetimeFigureOut">
              <a:rPr lang="en-US" smtClean="0"/>
              <a:t>9/6/19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0E3491-6EB5-4930-85E7-A247EB67090F}" type="slidenum">
              <a:rPr lang="en-US" smtClean="0"/>
              <a:t>‹#›</a:t>
            </a:fld>
            <a:endParaRPr lang="en-US"/>
          </a:p>
        </p:txBody>
      </p:sp>
    </p:spTree>
    <p:extLst>
      <p:ext uri="{BB962C8B-B14F-4D97-AF65-F5344CB8AC3E}">
        <p14:creationId xmlns:p14="http://schemas.microsoft.com/office/powerpoint/2010/main" val="1067087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2334E3-0B0F-4452-B271-FB75C5A1DE88}" type="datetimeFigureOut">
              <a:rPr lang="en-US" smtClean="0"/>
              <a:t>9/6/19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0E3491-6EB5-4930-85E7-A247EB67090F}" type="slidenum">
              <a:rPr lang="en-US" smtClean="0"/>
              <a:t>‹#›</a:t>
            </a:fld>
            <a:endParaRPr lang="en-US"/>
          </a:p>
        </p:txBody>
      </p:sp>
    </p:spTree>
    <p:extLst>
      <p:ext uri="{BB962C8B-B14F-4D97-AF65-F5344CB8AC3E}">
        <p14:creationId xmlns:p14="http://schemas.microsoft.com/office/powerpoint/2010/main" val="1281610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2334E3-0B0F-4452-B271-FB75C5A1DE88}" type="datetimeFigureOut">
              <a:rPr lang="en-US" smtClean="0"/>
              <a:t>9/6/19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0E3491-6EB5-4930-85E7-A247EB67090F}" type="slidenum">
              <a:rPr lang="en-US" smtClean="0"/>
              <a:t>‹#›</a:t>
            </a:fld>
            <a:endParaRPr lang="en-US"/>
          </a:p>
        </p:txBody>
      </p:sp>
    </p:spTree>
    <p:extLst>
      <p:ext uri="{BB962C8B-B14F-4D97-AF65-F5344CB8AC3E}">
        <p14:creationId xmlns:p14="http://schemas.microsoft.com/office/powerpoint/2010/main" val="2288205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2334E3-0B0F-4452-B271-FB75C5A1DE88}" type="datetimeFigureOut">
              <a:rPr lang="en-US" smtClean="0"/>
              <a:t>9/6/19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0E3491-6EB5-4930-85E7-A247EB67090F}" type="slidenum">
              <a:rPr lang="en-US" smtClean="0"/>
              <a:t>‹#›</a:t>
            </a:fld>
            <a:endParaRPr lang="en-US"/>
          </a:p>
        </p:txBody>
      </p:sp>
    </p:spTree>
    <p:extLst>
      <p:ext uri="{BB962C8B-B14F-4D97-AF65-F5344CB8AC3E}">
        <p14:creationId xmlns:p14="http://schemas.microsoft.com/office/powerpoint/2010/main" val="3538677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2334E3-0B0F-4452-B271-FB75C5A1DE88}" type="datetimeFigureOut">
              <a:rPr lang="en-US" smtClean="0"/>
              <a:t>9/6/19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0E3491-6EB5-4930-85E7-A247EB67090F}" type="slidenum">
              <a:rPr lang="en-US" smtClean="0"/>
              <a:t>‹#›</a:t>
            </a:fld>
            <a:endParaRPr lang="en-US"/>
          </a:p>
        </p:txBody>
      </p:sp>
    </p:spTree>
    <p:extLst>
      <p:ext uri="{BB962C8B-B14F-4D97-AF65-F5344CB8AC3E}">
        <p14:creationId xmlns:p14="http://schemas.microsoft.com/office/powerpoint/2010/main" val="3056691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2334E3-0B0F-4452-B271-FB75C5A1DE88}" type="datetimeFigureOut">
              <a:rPr lang="en-US" smtClean="0"/>
              <a:t>9/6/19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0E3491-6EB5-4930-85E7-A247EB67090F}" type="slidenum">
              <a:rPr lang="en-US" smtClean="0"/>
              <a:t>‹#›</a:t>
            </a:fld>
            <a:endParaRPr lang="en-US"/>
          </a:p>
        </p:txBody>
      </p:sp>
    </p:spTree>
    <p:extLst>
      <p:ext uri="{BB962C8B-B14F-4D97-AF65-F5344CB8AC3E}">
        <p14:creationId xmlns:p14="http://schemas.microsoft.com/office/powerpoint/2010/main" val="1359623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2334E3-0B0F-4452-B271-FB75C5A1DE88}" type="datetimeFigureOut">
              <a:rPr lang="en-US" smtClean="0"/>
              <a:t>9/6/19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0E3491-6EB5-4930-85E7-A247EB67090F}" type="slidenum">
              <a:rPr lang="en-US" smtClean="0"/>
              <a:t>‹#›</a:t>
            </a:fld>
            <a:endParaRPr lang="en-US"/>
          </a:p>
        </p:txBody>
      </p:sp>
    </p:spTree>
    <p:extLst>
      <p:ext uri="{BB962C8B-B14F-4D97-AF65-F5344CB8AC3E}">
        <p14:creationId xmlns:p14="http://schemas.microsoft.com/office/powerpoint/2010/main" val="459670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2334E3-0B0F-4452-B271-FB75C5A1DE88}" type="datetimeFigureOut">
              <a:rPr lang="en-US" smtClean="0"/>
              <a:t>9/6/19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0E3491-6EB5-4930-85E7-A247EB67090F}" type="slidenum">
              <a:rPr lang="en-US" smtClean="0"/>
              <a:t>‹#›</a:t>
            </a:fld>
            <a:endParaRPr lang="en-US"/>
          </a:p>
        </p:txBody>
      </p:sp>
    </p:spTree>
    <p:extLst>
      <p:ext uri="{BB962C8B-B14F-4D97-AF65-F5344CB8AC3E}">
        <p14:creationId xmlns:p14="http://schemas.microsoft.com/office/powerpoint/2010/main" val="315266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2334E3-0B0F-4452-B271-FB75C5A1DE88}" type="datetimeFigureOut">
              <a:rPr lang="en-US" smtClean="0"/>
              <a:t>9/6/19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0E3491-6EB5-4930-85E7-A247EB67090F}" type="slidenum">
              <a:rPr lang="en-US" smtClean="0"/>
              <a:t>‹#›</a:t>
            </a:fld>
            <a:endParaRPr lang="en-US"/>
          </a:p>
        </p:txBody>
      </p:sp>
    </p:spTree>
    <p:extLst>
      <p:ext uri="{BB962C8B-B14F-4D97-AF65-F5344CB8AC3E}">
        <p14:creationId xmlns:p14="http://schemas.microsoft.com/office/powerpoint/2010/main" val="21726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2334E3-0B0F-4452-B271-FB75C5A1DE88}" type="datetimeFigureOut">
              <a:rPr lang="en-US" smtClean="0"/>
              <a:t>9/6/19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0E3491-6EB5-4930-85E7-A247EB67090F}" type="slidenum">
              <a:rPr lang="en-US" smtClean="0"/>
              <a:t>‹#›</a:t>
            </a:fld>
            <a:endParaRPr lang="en-US"/>
          </a:p>
        </p:txBody>
      </p:sp>
    </p:spTree>
    <p:extLst>
      <p:ext uri="{BB962C8B-B14F-4D97-AF65-F5344CB8AC3E}">
        <p14:creationId xmlns:p14="http://schemas.microsoft.com/office/powerpoint/2010/main" val="3279727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2334E3-0B0F-4452-B271-FB75C5A1DE88}" type="datetimeFigureOut">
              <a:rPr lang="en-US" smtClean="0"/>
              <a:t>9/6/19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0E3491-6EB5-4930-85E7-A247EB67090F}" type="slidenum">
              <a:rPr lang="en-US" smtClean="0"/>
              <a:t>‹#›</a:t>
            </a:fld>
            <a:endParaRPr lang="en-US"/>
          </a:p>
        </p:txBody>
      </p:sp>
    </p:spTree>
    <p:extLst>
      <p:ext uri="{BB962C8B-B14F-4D97-AF65-F5344CB8AC3E}">
        <p14:creationId xmlns:p14="http://schemas.microsoft.com/office/powerpoint/2010/main" val="4742246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alpha val="81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Process in CVRS to correct and/or change Voter party.</a:t>
            </a:r>
          </a:p>
        </p:txBody>
      </p:sp>
      <p:sp>
        <p:nvSpPr>
          <p:cNvPr id="3" name="TextBox 2">
            <a:extLst>
              <a:ext uri="{FF2B5EF4-FFF2-40B4-BE49-F238E27FC236}">
                <a16:creationId xmlns:a16="http://schemas.microsoft.com/office/drawing/2014/main" id="{1FCC4904-5416-B74E-8C75-922D7A565DE3}"/>
              </a:ext>
            </a:extLst>
          </p:cNvPr>
          <p:cNvSpPr txBox="1"/>
          <p:nvPr/>
        </p:nvSpPr>
        <p:spPr>
          <a:xfrm>
            <a:off x="2133600" y="3600450"/>
            <a:ext cx="4724400" cy="1477328"/>
          </a:xfrm>
          <a:prstGeom prst="rect">
            <a:avLst/>
          </a:prstGeom>
          <a:noFill/>
        </p:spPr>
        <p:txBody>
          <a:bodyPr wrap="square" rtlCol="0">
            <a:spAutoFit/>
          </a:bodyPr>
          <a:lstStyle/>
          <a:p>
            <a:r>
              <a:rPr lang="en-US" dirty="0"/>
              <a:t>This function is typically used to correct party change information. Any existing previous party records will be displayed in the Previous Party section of the screen. There is a limit of 16 previous party records for this system.</a:t>
            </a:r>
          </a:p>
        </p:txBody>
      </p:sp>
    </p:spTree>
    <p:extLst>
      <p:ext uri="{BB962C8B-B14F-4D97-AF65-F5344CB8AC3E}">
        <p14:creationId xmlns:p14="http://schemas.microsoft.com/office/powerpoint/2010/main" val="779729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05000"/>
            <a:ext cx="9144000" cy="4215816"/>
          </a:xfrm>
          <a:prstGeom prst="rect">
            <a:avLst/>
          </a:prstGeom>
        </p:spPr>
      </p:pic>
      <p:sp>
        <p:nvSpPr>
          <p:cNvPr id="3" name="TextBox 2"/>
          <p:cNvSpPr txBox="1"/>
          <p:nvPr/>
        </p:nvSpPr>
        <p:spPr>
          <a:xfrm>
            <a:off x="1752600" y="990600"/>
            <a:ext cx="3985706" cy="369332"/>
          </a:xfrm>
          <a:prstGeom prst="rect">
            <a:avLst/>
          </a:prstGeom>
          <a:noFill/>
        </p:spPr>
        <p:txBody>
          <a:bodyPr wrap="none" rtlCol="0">
            <a:spAutoFit/>
          </a:bodyPr>
          <a:lstStyle/>
          <a:p>
            <a:r>
              <a:rPr lang="en-US" dirty="0"/>
              <a:t>Be sure to “Insert”, then click “Update”.  </a:t>
            </a:r>
          </a:p>
        </p:txBody>
      </p:sp>
    </p:spTree>
    <p:extLst>
      <p:ext uri="{BB962C8B-B14F-4D97-AF65-F5344CB8AC3E}">
        <p14:creationId xmlns:p14="http://schemas.microsoft.com/office/powerpoint/2010/main" val="1145600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2052D7B-005A-E443-BD50-BE841A2EE7B0}"/>
              </a:ext>
            </a:extLst>
          </p:cNvPr>
          <p:cNvSpPr/>
          <p:nvPr/>
        </p:nvSpPr>
        <p:spPr>
          <a:xfrm>
            <a:off x="914400" y="762000"/>
            <a:ext cx="7696200" cy="4339650"/>
          </a:xfrm>
          <a:prstGeom prst="rect">
            <a:avLst/>
          </a:prstGeom>
        </p:spPr>
        <p:txBody>
          <a:bodyPr wrap="square">
            <a:spAutoFit/>
          </a:bodyPr>
          <a:lstStyle/>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400" b="1" dirty="0">
                <a:solidFill>
                  <a:srgbClr val="000000"/>
                </a:solidFill>
                <a:ea typeface="Calibri" panose="020F0502020204030204" pitchFamily="34" charset="0"/>
                <a:cs typeface="Courier" pitchFamily="2" charset="0"/>
              </a:rPr>
              <a:t>Maintain Party History Summary from CVRS manual</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 </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This function is typically used to correct party change information. Any existing previous party records will be displayed in the Previous Party section of the screen. There is a limit of 16 previous party records for this system.</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 </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The user should use this function for the following types of changes:</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 </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1. When the voter’s party was changed incorrectly during the change voter registration process. In this case, the speciﬁed previous party history records</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are deleted, and the privilege date is corrected.</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 </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2. To correct the calculated privilege date to an earlier date when the change voter transaction should have been processed in a timely manner. Changes to</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privilege date affect the </a:t>
            </a:r>
            <a:r>
              <a:rPr lang="en-US" i="1" dirty="0">
                <a:solidFill>
                  <a:srgbClr val="000000"/>
                </a:solidFill>
                <a:ea typeface="Calibri" panose="020F0502020204030204" pitchFamily="34" charset="0"/>
                <a:cs typeface="Courier" pitchFamily="2" charset="0"/>
              </a:rPr>
              <a:t>Ofﬁcial Voter List</a:t>
            </a:r>
            <a:r>
              <a:rPr lang="en-US" dirty="0">
                <a:solidFill>
                  <a:srgbClr val="000000"/>
                </a:solidFill>
                <a:ea typeface="Calibri" panose="020F0502020204030204" pitchFamily="34" charset="0"/>
                <a:cs typeface="Courier" pitchFamily="2" charset="0"/>
              </a:rPr>
              <a:t> report.</a:t>
            </a:r>
            <a:endParaRPr lang="en-US"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63389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2052D7B-005A-E443-BD50-BE841A2EE7B0}"/>
              </a:ext>
            </a:extLst>
          </p:cNvPr>
          <p:cNvSpPr/>
          <p:nvPr/>
        </p:nvSpPr>
        <p:spPr>
          <a:xfrm>
            <a:off x="914400" y="228600"/>
            <a:ext cx="7696200" cy="5078313"/>
          </a:xfrm>
          <a:prstGeom prst="rect">
            <a:avLst/>
          </a:prstGeom>
        </p:spPr>
        <p:txBody>
          <a:bodyPr wrap="square">
            <a:spAutoFit/>
          </a:bodyPr>
          <a:lstStyle/>
          <a:p>
            <a:r>
              <a:rPr lang="en-US" dirty="0"/>
              <a:t>  </a:t>
            </a:r>
          </a:p>
          <a:p>
            <a:r>
              <a:rPr lang="en-US" dirty="0"/>
              <a:t>The screen displays the voter name, current party enrollment and the privilege date. To add party history, enter the date the party changed in Date Changed (MM-DD-YYYY). Choose a Party Name from the drop-down box, click on </a:t>
            </a:r>
            <a:r>
              <a:rPr lang="en-US" b="1" dirty="0"/>
              <a:t>INSERT</a:t>
            </a:r>
            <a:r>
              <a:rPr lang="en-US" dirty="0"/>
              <a:t> button. The data just entered will be displayed in the Previous Parties section of the screen.</a:t>
            </a:r>
          </a:p>
          <a:p>
            <a:r>
              <a:rPr lang="en-US" dirty="0"/>
              <a:t> </a:t>
            </a:r>
          </a:p>
          <a:p>
            <a:r>
              <a:rPr lang="en-US" dirty="0"/>
              <a:t>There is a limit of 16 previous party history records that will be retained by the system, and thus displayed on this page. If the user tries to enter more than 16</a:t>
            </a:r>
          </a:p>
          <a:p>
            <a:r>
              <a:rPr lang="en-US" dirty="0"/>
              <a:t>previous parties, or there are already 16 previous parties, the user will receive an error message. The user needs to delete at least one party, before being allowed to add an additional party history.</a:t>
            </a:r>
          </a:p>
          <a:p>
            <a:r>
              <a:rPr lang="en-US" dirty="0"/>
              <a:t> </a:t>
            </a:r>
          </a:p>
          <a:p>
            <a:r>
              <a:rPr lang="en-US" dirty="0"/>
              <a:t>To delete a previous party, using the mouse, click on the </a:t>
            </a:r>
            <a:r>
              <a:rPr lang="en-US" b="1" dirty="0"/>
              <a:t>Select</a:t>
            </a:r>
            <a:r>
              <a:rPr lang="en-US" dirty="0"/>
              <a:t> button in front-of the line that should be deleted, and click on the </a:t>
            </a:r>
            <a:r>
              <a:rPr lang="en-US" b="1" dirty="0"/>
              <a:t>Delete</a:t>
            </a:r>
            <a:r>
              <a:rPr lang="en-US" dirty="0"/>
              <a:t> button. The line will be deleted from the screen, but remember </a:t>
            </a:r>
            <a:r>
              <a:rPr lang="en-US" i="1" dirty="0"/>
              <a:t>no permanent updates will be made until the user clicks on the </a:t>
            </a:r>
            <a:r>
              <a:rPr lang="en-US" b="1" i="1" dirty="0"/>
              <a:t>Update</a:t>
            </a:r>
            <a:r>
              <a:rPr lang="en-US" i="1" dirty="0"/>
              <a:t> Button</a:t>
            </a:r>
            <a:r>
              <a:rPr lang="en-US" dirty="0"/>
              <a:t>. Multiple insert and/or delete requests are allowed; and must be done prior to using the </a:t>
            </a:r>
            <a:r>
              <a:rPr lang="en-US" b="1" dirty="0"/>
              <a:t>Update</a:t>
            </a:r>
            <a:r>
              <a:rPr lang="en-US" dirty="0"/>
              <a:t> button.</a:t>
            </a:r>
            <a:r>
              <a:rPr lang="en-US" sz="1600" dirty="0"/>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3710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5F2B528-9233-3840-BBBE-197005DAE74B}"/>
              </a:ext>
            </a:extLst>
          </p:cNvPr>
          <p:cNvSpPr/>
          <p:nvPr/>
        </p:nvSpPr>
        <p:spPr>
          <a:xfrm>
            <a:off x="1066800" y="609600"/>
            <a:ext cx="7162800" cy="4801314"/>
          </a:xfrm>
          <a:prstGeom prst="rect">
            <a:avLst/>
          </a:prstGeom>
        </p:spPr>
        <p:txBody>
          <a:bodyPr wrap="square">
            <a:spAutoFit/>
          </a:bodyPr>
          <a:lstStyle/>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The user may also change Privilege Date on this screen. Check against the inserted “date changed” field, thus checking previous party history records and verify this entered value with this information:</a:t>
            </a:r>
            <a:endParaRPr lang="en-US" sz="1600" dirty="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Not allowed to be spaces; must be a valid date</a:t>
            </a:r>
            <a:endParaRPr lang="en-US" sz="1600" dirty="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Can NOT be prior to any date changed</a:t>
            </a:r>
            <a:endParaRPr lang="en-US" sz="1600" dirty="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Can be a future date</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Important Note: Changes to “privilege date” on this screen may impact the voter’s eligibility date for the next afﬁliated party’s primary. </a:t>
            </a:r>
            <a:r>
              <a:rPr lang="en-US" i="1" dirty="0">
                <a:solidFill>
                  <a:srgbClr val="000000"/>
                </a:solidFill>
                <a:ea typeface="Calibri" panose="020F0502020204030204" pitchFamily="34" charset="0"/>
                <a:cs typeface="Courier" pitchFamily="2" charset="0"/>
              </a:rPr>
              <a:t>All voters not eligible to vote in the party’s primary are included in the exception section of the Ofﬁcial Voter List report</a:t>
            </a:r>
            <a:r>
              <a:rPr lang="en-US" dirty="0">
                <a:solidFill>
                  <a:srgbClr val="000000"/>
                </a:solidFill>
                <a:ea typeface="Calibri" panose="020F0502020204030204" pitchFamily="34" charset="0"/>
                <a:cs typeface="Courier" pitchFamily="2" charset="0"/>
              </a:rPr>
              <a:t>.</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 </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dirty="0">
                <a:solidFill>
                  <a:srgbClr val="000000"/>
                </a:solidFill>
                <a:ea typeface="Calibri" panose="020F0502020204030204" pitchFamily="34" charset="0"/>
                <a:cs typeface="Courier" pitchFamily="2" charset="0"/>
              </a:rPr>
              <a:t>To update, click on the </a:t>
            </a:r>
            <a:r>
              <a:rPr lang="en-US" b="1" dirty="0">
                <a:solidFill>
                  <a:srgbClr val="000000"/>
                </a:solidFill>
                <a:ea typeface="Calibri" panose="020F0502020204030204" pitchFamily="34" charset="0"/>
                <a:cs typeface="Courier" pitchFamily="2" charset="0"/>
              </a:rPr>
              <a:t>UPDATE</a:t>
            </a:r>
            <a:r>
              <a:rPr lang="en-US" dirty="0">
                <a:solidFill>
                  <a:srgbClr val="000000"/>
                </a:solidFill>
                <a:ea typeface="Calibri" panose="020F0502020204030204" pitchFamily="34" charset="0"/>
                <a:cs typeface="Courier" pitchFamily="2" charset="0"/>
              </a:rPr>
              <a:t> button. </a:t>
            </a:r>
            <a:r>
              <a:rPr lang="en-US" i="1" dirty="0">
                <a:solidFill>
                  <a:srgbClr val="000000"/>
                </a:solidFill>
                <a:ea typeface="Calibri" panose="020F0502020204030204" pitchFamily="34" charset="0"/>
                <a:cs typeface="Courier" pitchFamily="2" charset="0"/>
              </a:rPr>
              <a:t>The update request will only update those records that are displayed within the Previous Parties section</a:t>
            </a:r>
            <a:r>
              <a:rPr lang="en-US" dirty="0">
                <a:solidFill>
                  <a:srgbClr val="000000"/>
                </a:solidFill>
                <a:ea typeface="Calibri" panose="020F0502020204030204" pitchFamily="34" charset="0"/>
                <a:cs typeface="Courier" pitchFamily="2" charset="0"/>
              </a:rPr>
              <a:t>. Once the update is done the transaction will be processed and the Conﬁrmation Screen will be displayed. Click on </a:t>
            </a:r>
            <a:r>
              <a:rPr lang="en-US" b="1" dirty="0">
                <a:solidFill>
                  <a:srgbClr val="000000"/>
                </a:solidFill>
                <a:ea typeface="Calibri" panose="020F0502020204030204" pitchFamily="34" charset="0"/>
                <a:cs typeface="Courier" pitchFamily="2" charset="0"/>
              </a:rPr>
              <a:t>Maintain Voter Party History</a:t>
            </a:r>
            <a:r>
              <a:rPr lang="en-US" dirty="0">
                <a:solidFill>
                  <a:srgbClr val="000000"/>
                </a:solidFill>
                <a:ea typeface="Calibri" panose="020F0502020204030204" pitchFamily="34" charset="0"/>
                <a:cs typeface="Courier" pitchFamily="2" charset="0"/>
              </a:rPr>
              <a:t> to return to the </a:t>
            </a:r>
            <a:r>
              <a:rPr lang="en-US" i="1" dirty="0">
                <a:solidFill>
                  <a:srgbClr val="000000"/>
                </a:solidFill>
                <a:ea typeface="Calibri" panose="020F0502020204030204" pitchFamily="34" charset="0"/>
                <a:cs typeface="Courier" pitchFamily="2" charset="0"/>
              </a:rPr>
              <a:t>Search-Maintain Party</a:t>
            </a:r>
            <a:endParaRPr lang="en-US" sz="1600" dirty="0">
              <a:ea typeface="Calibri" panose="020F0502020204030204" pitchFamily="34" charset="0"/>
              <a:cs typeface="Times New Roman" panose="02020603050405020304" pitchFamily="18" charset="0"/>
            </a:endParaRPr>
          </a:p>
          <a:p>
            <a:pPr>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i="1" dirty="0">
                <a:solidFill>
                  <a:srgbClr val="000000"/>
                </a:solidFill>
                <a:ea typeface="Calibri" panose="020F0502020204030204" pitchFamily="34" charset="0"/>
                <a:cs typeface="Courier" pitchFamily="2" charset="0"/>
              </a:rPr>
              <a:t>History </a:t>
            </a:r>
            <a:r>
              <a:rPr lang="en-US" dirty="0">
                <a:solidFill>
                  <a:srgbClr val="000000"/>
                </a:solidFill>
                <a:ea typeface="Calibri" panose="020F0502020204030204" pitchFamily="34" charset="0"/>
                <a:cs typeface="Courier" pitchFamily="2" charset="0"/>
              </a:rPr>
              <a:t>screen.</a:t>
            </a:r>
            <a:endParaRPr lang="en-US"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58573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5F2B528-9233-3840-BBBE-197005DAE74B}"/>
              </a:ext>
            </a:extLst>
          </p:cNvPr>
          <p:cNvSpPr/>
          <p:nvPr/>
        </p:nvSpPr>
        <p:spPr>
          <a:xfrm>
            <a:off x="1066800" y="457200"/>
            <a:ext cx="7772400" cy="6186309"/>
          </a:xfrm>
          <a:prstGeom prst="rect">
            <a:avLst/>
          </a:prstGeom>
        </p:spPr>
        <p:txBody>
          <a:bodyPr wrap="square">
            <a:spAutoFit/>
          </a:bodyPr>
          <a:lstStyle/>
          <a:p>
            <a:r>
              <a:rPr lang="en-US" b="1" dirty="0"/>
              <a:t>Page Display Information:</a:t>
            </a:r>
            <a:endParaRPr lang="en-US" dirty="0"/>
          </a:p>
          <a:p>
            <a:r>
              <a:rPr lang="en-US" dirty="0"/>
              <a:t> </a:t>
            </a:r>
          </a:p>
          <a:p>
            <a:r>
              <a:rPr lang="en-US" b="1" dirty="0" err="1"/>
              <a:t>Reguired</a:t>
            </a:r>
            <a:r>
              <a:rPr lang="en-US" b="1" dirty="0"/>
              <a:t> Fields</a:t>
            </a:r>
            <a:r>
              <a:rPr lang="en-US" dirty="0"/>
              <a:t>: Privilege Date (pre-loaded)</a:t>
            </a:r>
          </a:p>
          <a:p>
            <a:r>
              <a:rPr lang="en-US" dirty="0"/>
              <a:t> </a:t>
            </a:r>
          </a:p>
          <a:p>
            <a:r>
              <a:rPr lang="en-US" b="1" dirty="0"/>
              <a:t>Conditionally Required Fields</a:t>
            </a:r>
            <a:r>
              <a:rPr lang="en-US" dirty="0"/>
              <a:t>: Date Changed, Previous Party</a:t>
            </a:r>
          </a:p>
          <a:p>
            <a:r>
              <a:rPr lang="en-US" dirty="0"/>
              <a:t> </a:t>
            </a:r>
          </a:p>
          <a:p>
            <a:r>
              <a:rPr lang="en-US" b="1" dirty="0"/>
              <a:t>Optional Fields</a:t>
            </a:r>
            <a:r>
              <a:rPr lang="en-US" dirty="0"/>
              <a:t>: None</a:t>
            </a:r>
          </a:p>
          <a:p>
            <a:r>
              <a:rPr lang="en-US" dirty="0"/>
              <a:t> </a:t>
            </a:r>
          </a:p>
          <a:p>
            <a:r>
              <a:rPr lang="en-US" b="1" u="sng" dirty="0"/>
              <a:t>Action Buttons:</a:t>
            </a:r>
            <a:endParaRPr lang="en-US" dirty="0"/>
          </a:p>
          <a:p>
            <a:r>
              <a:rPr lang="en-US" dirty="0"/>
              <a:t> </a:t>
            </a:r>
          </a:p>
          <a:p>
            <a:r>
              <a:rPr lang="en-US" b="1" dirty="0"/>
              <a:t>INSERT</a:t>
            </a:r>
            <a:r>
              <a:rPr lang="en-US" dirty="0"/>
              <a:t> The data just entered will be displayed in the Previous Parties section of the screen</a:t>
            </a:r>
          </a:p>
          <a:p>
            <a:r>
              <a:rPr lang="en-US" dirty="0"/>
              <a:t> </a:t>
            </a:r>
          </a:p>
          <a:p>
            <a:r>
              <a:rPr lang="en-US" b="1" dirty="0"/>
              <a:t>DELETE</a:t>
            </a:r>
            <a:r>
              <a:rPr lang="en-US" dirty="0"/>
              <a:t> Selected line(s) will be deleted from the screen display, awaiting Update.</a:t>
            </a:r>
          </a:p>
          <a:p>
            <a:r>
              <a:rPr lang="en-US" dirty="0"/>
              <a:t> </a:t>
            </a:r>
          </a:p>
          <a:p>
            <a:r>
              <a:rPr lang="en-US" b="1" dirty="0"/>
              <a:t>UPDATE</a:t>
            </a:r>
            <a:r>
              <a:rPr lang="en-US" dirty="0"/>
              <a:t> The update request will update those records that are displayed within the Previous Parties section only.</a:t>
            </a:r>
          </a:p>
          <a:p>
            <a:r>
              <a:rPr lang="en-US" dirty="0"/>
              <a:t> </a:t>
            </a:r>
          </a:p>
          <a:p>
            <a:r>
              <a:rPr lang="en-US" b="1" dirty="0"/>
              <a:t>RESET</a:t>
            </a:r>
            <a:r>
              <a:rPr lang="en-US" dirty="0"/>
              <a:t> will restore the screen to its initial state.</a:t>
            </a:r>
          </a:p>
          <a:p>
            <a:r>
              <a:rPr lang="en-US" dirty="0"/>
              <a:t> </a:t>
            </a:r>
          </a:p>
          <a:p>
            <a:r>
              <a:rPr lang="en-US" b="1" dirty="0"/>
              <a:t>CANCEL</a:t>
            </a:r>
            <a:r>
              <a:rPr lang="en-US" dirty="0"/>
              <a:t> Will bring the user back to the Search Maintain Party History Screen,</a:t>
            </a:r>
          </a:p>
          <a:p>
            <a:r>
              <a:rPr lang="en-US" dirty="0"/>
              <a:t>without making any permanent changes to the voter.</a:t>
            </a:r>
            <a:r>
              <a:rPr lang="en-US" sz="1600" dirty="0"/>
              <a:t> </a:t>
            </a:r>
            <a:endParaRPr lang="en-US" sz="16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4195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14500"/>
            <a:ext cx="9144000" cy="4792165"/>
          </a:xfrm>
          <a:prstGeom prst="rect">
            <a:avLst/>
          </a:prstGeom>
        </p:spPr>
      </p:pic>
      <p:sp>
        <p:nvSpPr>
          <p:cNvPr id="3" name="Oval 2"/>
          <p:cNvSpPr/>
          <p:nvPr/>
        </p:nvSpPr>
        <p:spPr>
          <a:xfrm>
            <a:off x="-171855" y="2057400"/>
            <a:ext cx="838200" cy="685800"/>
          </a:xfrm>
          <a:prstGeom prst="ellipse">
            <a:avLst/>
          </a:prstGeom>
          <a:solidFill>
            <a:schemeClr val="bg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Box 3"/>
          <p:cNvSpPr txBox="1"/>
          <p:nvPr/>
        </p:nvSpPr>
        <p:spPr>
          <a:xfrm>
            <a:off x="990600" y="685800"/>
            <a:ext cx="6858000" cy="584775"/>
          </a:xfrm>
          <a:prstGeom prst="rect">
            <a:avLst/>
          </a:prstGeom>
          <a:noFill/>
        </p:spPr>
        <p:txBody>
          <a:bodyPr wrap="square" rtlCol="0">
            <a:spAutoFit/>
          </a:bodyPr>
          <a:lstStyle/>
          <a:p>
            <a:r>
              <a:rPr lang="en-US" sz="3200" dirty="0"/>
              <a:t>Go to Activities.</a:t>
            </a:r>
          </a:p>
        </p:txBody>
      </p:sp>
    </p:spTree>
    <p:extLst>
      <p:ext uri="{BB962C8B-B14F-4D97-AF65-F5344CB8AC3E}">
        <p14:creationId xmlns:p14="http://schemas.microsoft.com/office/powerpoint/2010/main" val="285842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3" y="1676400"/>
            <a:ext cx="9144000" cy="4624285"/>
          </a:xfrm>
          <a:prstGeom prst="rect">
            <a:avLst/>
          </a:prstGeom>
        </p:spPr>
      </p:pic>
      <p:sp>
        <p:nvSpPr>
          <p:cNvPr id="3" name="TextBox 2"/>
          <p:cNvSpPr txBox="1"/>
          <p:nvPr/>
        </p:nvSpPr>
        <p:spPr>
          <a:xfrm>
            <a:off x="2155702" y="609600"/>
            <a:ext cx="4839082" cy="954107"/>
          </a:xfrm>
          <a:prstGeom prst="rect">
            <a:avLst/>
          </a:prstGeom>
          <a:noFill/>
        </p:spPr>
        <p:txBody>
          <a:bodyPr wrap="none" rtlCol="0">
            <a:spAutoFit/>
          </a:bodyPr>
          <a:lstStyle/>
          <a:p>
            <a:r>
              <a:rPr lang="en-US" sz="2800" dirty="0"/>
              <a:t>Select “</a:t>
            </a:r>
            <a:r>
              <a:rPr lang="en-US" sz="2800" dirty="0">
                <a:solidFill>
                  <a:srgbClr val="C00000"/>
                </a:solidFill>
              </a:rPr>
              <a:t>Maintain Voter History</a:t>
            </a:r>
            <a:r>
              <a:rPr lang="en-US" sz="2800" dirty="0"/>
              <a:t>” </a:t>
            </a:r>
          </a:p>
          <a:p>
            <a:r>
              <a:rPr lang="en-US" sz="2800" dirty="0"/>
              <a:t>and then select “</a:t>
            </a:r>
            <a:r>
              <a:rPr lang="en-US" sz="2800" dirty="0">
                <a:solidFill>
                  <a:srgbClr val="00B050"/>
                </a:solidFill>
              </a:rPr>
              <a:t>Party History</a:t>
            </a:r>
            <a:r>
              <a:rPr lang="en-US" sz="2800" dirty="0"/>
              <a:t>” </a:t>
            </a:r>
          </a:p>
        </p:txBody>
      </p:sp>
      <p:sp>
        <p:nvSpPr>
          <p:cNvPr id="4" name="Oval 3"/>
          <p:cNvSpPr/>
          <p:nvPr/>
        </p:nvSpPr>
        <p:spPr>
          <a:xfrm>
            <a:off x="0" y="2743200"/>
            <a:ext cx="1066800" cy="3048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52400" y="3162300"/>
            <a:ext cx="685800" cy="2286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6909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00200"/>
            <a:ext cx="9144000" cy="4621349"/>
          </a:xfrm>
          <a:prstGeom prst="rect">
            <a:avLst/>
          </a:prstGeom>
        </p:spPr>
      </p:pic>
      <p:sp>
        <p:nvSpPr>
          <p:cNvPr id="3" name="TextBox 2"/>
          <p:cNvSpPr txBox="1"/>
          <p:nvPr/>
        </p:nvSpPr>
        <p:spPr>
          <a:xfrm>
            <a:off x="1845035" y="762000"/>
            <a:ext cx="5453929" cy="523220"/>
          </a:xfrm>
          <a:prstGeom prst="rect">
            <a:avLst/>
          </a:prstGeom>
          <a:noFill/>
        </p:spPr>
        <p:txBody>
          <a:bodyPr wrap="none" rtlCol="0">
            <a:spAutoFit/>
          </a:bodyPr>
          <a:lstStyle/>
          <a:p>
            <a:r>
              <a:rPr lang="en-US" sz="2800" dirty="0"/>
              <a:t>Select Voter, in this case </a:t>
            </a:r>
            <a:r>
              <a:rPr lang="en-US" sz="2800" dirty="0">
                <a:solidFill>
                  <a:srgbClr val="FF0000"/>
                </a:solidFill>
              </a:rPr>
              <a:t>John Gaiser</a:t>
            </a:r>
          </a:p>
        </p:txBody>
      </p:sp>
      <p:sp>
        <p:nvSpPr>
          <p:cNvPr id="4" name="Oval 3"/>
          <p:cNvSpPr/>
          <p:nvPr/>
        </p:nvSpPr>
        <p:spPr>
          <a:xfrm>
            <a:off x="1981200" y="2514600"/>
            <a:ext cx="16764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031785E-CFB8-3D43-B048-2D58BB504E9D}"/>
              </a:ext>
            </a:extLst>
          </p:cNvPr>
          <p:cNvSpPr/>
          <p:nvPr/>
        </p:nvSpPr>
        <p:spPr>
          <a:xfrm>
            <a:off x="2743200" y="2828925"/>
            <a:ext cx="228600" cy="1238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0E2D42E-5DA2-C643-98B5-4E8EC54310DC}"/>
              </a:ext>
            </a:extLst>
          </p:cNvPr>
          <p:cNvSpPr/>
          <p:nvPr/>
        </p:nvSpPr>
        <p:spPr>
          <a:xfrm>
            <a:off x="4395787" y="2679700"/>
            <a:ext cx="457200" cy="1238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solidFill>
                  <a:schemeClr val="tx1"/>
                </a:solidFill>
              </a:rPr>
              <a:t>00/00/00</a:t>
            </a:r>
          </a:p>
        </p:txBody>
      </p:sp>
      <p:sp>
        <p:nvSpPr>
          <p:cNvPr id="10" name="Rectangle 9">
            <a:extLst>
              <a:ext uri="{FF2B5EF4-FFF2-40B4-BE49-F238E27FC236}">
                <a16:creationId xmlns:a16="http://schemas.microsoft.com/office/drawing/2014/main" id="{A7BF75D2-766A-CE41-9F50-E8B89D4D1962}"/>
              </a:ext>
            </a:extLst>
          </p:cNvPr>
          <p:cNvSpPr/>
          <p:nvPr/>
        </p:nvSpPr>
        <p:spPr>
          <a:xfrm>
            <a:off x="4419600" y="2819400"/>
            <a:ext cx="381000" cy="1238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972E000-9160-C542-BC53-ACE859C4E807}"/>
              </a:ext>
            </a:extLst>
          </p:cNvPr>
          <p:cNvSpPr/>
          <p:nvPr/>
        </p:nvSpPr>
        <p:spPr>
          <a:xfrm>
            <a:off x="4914900" y="2679700"/>
            <a:ext cx="876300" cy="1238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AD3F585-DD71-404E-BA05-E4A0FB97D93B}"/>
              </a:ext>
            </a:extLst>
          </p:cNvPr>
          <p:cNvSpPr/>
          <p:nvPr/>
        </p:nvSpPr>
        <p:spPr>
          <a:xfrm>
            <a:off x="4953000" y="2673350"/>
            <a:ext cx="876300" cy="1238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solidFill>
                  <a:schemeClr val="tx1"/>
                </a:solidFill>
              </a:rPr>
              <a:t>67 Main St, Anytown</a:t>
            </a:r>
          </a:p>
        </p:txBody>
      </p:sp>
      <p:sp>
        <p:nvSpPr>
          <p:cNvPr id="13" name="Rectangle 12">
            <a:extLst>
              <a:ext uri="{FF2B5EF4-FFF2-40B4-BE49-F238E27FC236}">
                <a16:creationId xmlns:a16="http://schemas.microsoft.com/office/drawing/2014/main" id="{AFD2AC48-6F8C-DE4F-8621-0A2F17D1BCBA}"/>
              </a:ext>
            </a:extLst>
          </p:cNvPr>
          <p:cNvSpPr/>
          <p:nvPr/>
        </p:nvSpPr>
        <p:spPr>
          <a:xfrm>
            <a:off x="4927600" y="2819400"/>
            <a:ext cx="876300" cy="1238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3AFE9DB-A45B-7D4B-9C71-AD5D35EFC2F1}"/>
              </a:ext>
            </a:extLst>
          </p:cNvPr>
          <p:cNvSpPr/>
          <p:nvPr/>
        </p:nvSpPr>
        <p:spPr>
          <a:xfrm>
            <a:off x="5848350" y="2667000"/>
            <a:ext cx="400050" cy="1238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 dirty="0">
                <a:solidFill>
                  <a:schemeClr val="tx1"/>
                </a:solidFill>
              </a:rPr>
              <a:t>00000000</a:t>
            </a:r>
          </a:p>
        </p:txBody>
      </p:sp>
      <p:sp>
        <p:nvSpPr>
          <p:cNvPr id="15" name="Rectangle 14">
            <a:extLst>
              <a:ext uri="{FF2B5EF4-FFF2-40B4-BE49-F238E27FC236}">
                <a16:creationId xmlns:a16="http://schemas.microsoft.com/office/drawing/2014/main" id="{1F91FF76-D63B-1740-B124-3D82B65F5F4A}"/>
              </a:ext>
            </a:extLst>
          </p:cNvPr>
          <p:cNvSpPr/>
          <p:nvPr/>
        </p:nvSpPr>
        <p:spPr>
          <a:xfrm>
            <a:off x="5848350" y="2819400"/>
            <a:ext cx="381000" cy="12382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72065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4000"/>
            <a:ext cx="9144000" cy="4595238"/>
          </a:xfrm>
          <a:prstGeom prst="rect">
            <a:avLst/>
          </a:prstGeom>
        </p:spPr>
      </p:pic>
      <p:sp>
        <p:nvSpPr>
          <p:cNvPr id="3" name="TextBox 2"/>
          <p:cNvSpPr txBox="1"/>
          <p:nvPr/>
        </p:nvSpPr>
        <p:spPr>
          <a:xfrm>
            <a:off x="1752600" y="533400"/>
            <a:ext cx="5210722" cy="523220"/>
          </a:xfrm>
          <a:prstGeom prst="rect">
            <a:avLst/>
          </a:prstGeom>
          <a:noFill/>
        </p:spPr>
        <p:txBody>
          <a:bodyPr wrap="none" rtlCol="0">
            <a:spAutoFit/>
          </a:bodyPr>
          <a:lstStyle/>
          <a:p>
            <a:r>
              <a:rPr lang="en-US" sz="2800" dirty="0"/>
              <a:t>Once selected, this screen displays</a:t>
            </a:r>
          </a:p>
        </p:txBody>
      </p:sp>
    </p:spTree>
    <p:extLst>
      <p:ext uri="{BB962C8B-B14F-4D97-AF65-F5344CB8AC3E}">
        <p14:creationId xmlns:p14="http://schemas.microsoft.com/office/powerpoint/2010/main" val="1381626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05000"/>
            <a:ext cx="9144000" cy="4215816"/>
          </a:xfrm>
          <a:prstGeom prst="rect">
            <a:avLst/>
          </a:prstGeom>
        </p:spPr>
      </p:pic>
      <p:sp>
        <p:nvSpPr>
          <p:cNvPr id="3" name="TextBox 2"/>
          <p:cNvSpPr txBox="1"/>
          <p:nvPr/>
        </p:nvSpPr>
        <p:spPr>
          <a:xfrm>
            <a:off x="1752600" y="990600"/>
            <a:ext cx="3985706" cy="369332"/>
          </a:xfrm>
          <a:prstGeom prst="rect">
            <a:avLst/>
          </a:prstGeom>
          <a:noFill/>
        </p:spPr>
        <p:txBody>
          <a:bodyPr wrap="none" rtlCol="0">
            <a:spAutoFit/>
          </a:bodyPr>
          <a:lstStyle/>
          <a:p>
            <a:r>
              <a:rPr lang="en-US" dirty="0"/>
              <a:t>Be sure to “Insert”, then click “Update”.  </a:t>
            </a:r>
          </a:p>
        </p:txBody>
      </p:sp>
      <p:sp>
        <p:nvSpPr>
          <p:cNvPr id="4" name="TextBox 3">
            <a:extLst>
              <a:ext uri="{FF2B5EF4-FFF2-40B4-BE49-F238E27FC236}">
                <a16:creationId xmlns:a16="http://schemas.microsoft.com/office/drawing/2014/main" id="{25E35D98-B5AE-5241-9411-04244A293E0F}"/>
              </a:ext>
            </a:extLst>
          </p:cNvPr>
          <p:cNvSpPr txBox="1"/>
          <p:nvPr/>
        </p:nvSpPr>
        <p:spPr>
          <a:xfrm>
            <a:off x="2514600" y="4191000"/>
            <a:ext cx="5943600" cy="2031325"/>
          </a:xfrm>
          <a:prstGeom prst="rect">
            <a:avLst/>
          </a:prstGeom>
          <a:noFill/>
        </p:spPr>
        <p:txBody>
          <a:bodyPr wrap="square" rtlCol="0">
            <a:spAutoFit/>
          </a:bodyPr>
          <a:lstStyle/>
          <a:p>
            <a:r>
              <a:rPr lang="en-US" dirty="0"/>
              <a:t>The screen displays the voter name, current party enrollment and the privilege date. To add party history, enter the date the party changed in Date Changed (MM-DD-YYYY). Choose a Party Name from the drop-down box, click on </a:t>
            </a:r>
            <a:r>
              <a:rPr lang="en-US" b="1" dirty="0"/>
              <a:t>INSERT</a:t>
            </a:r>
            <a:r>
              <a:rPr lang="en-US" dirty="0"/>
              <a:t> button. The data just entered will be displayed in the Previous Parties section of the screen.</a:t>
            </a:r>
          </a:p>
          <a:p>
            <a:endParaRPr lang="en-US" dirty="0"/>
          </a:p>
        </p:txBody>
      </p:sp>
    </p:spTree>
    <p:extLst>
      <p:ext uri="{BB962C8B-B14F-4D97-AF65-F5344CB8AC3E}">
        <p14:creationId xmlns:p14="http://schemas.microsoft.com/office/powerpoint/2010/main" val="1462700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56620"/>
            <a:ext cx="9144000" cy="4595238"/>
          </a:xfrm>
          <a:prstGeom prst="rect">
            <a:avLst/>
          </a:prstGeom>
        </p:spPr>
      </p:pic>
      <p:sp>
        <p:nvSpPr>
          <p:cNvPr id="3" name="TextBox 2"/>
          <p:cNvSpPr txBox="1"/>
          <p:nvPr/>
        </p:nvSpPr>
        <p:spPr>
          <a:xfrm>
            <a:off x="1752600" y="533400"/>
            <a:ext cx="5210722" cy="523220"/>
          </a:xfrm>
          <a:prstGeom prst="rect">
            <a:avLst/>
          </a:prstGeom>
          <a:noFill/>
        </p:spPr>
        <p:txBody>
          <a:bodyPr wrap="none" rtlCol="0">
            <a:spAutoFit/>
          </a:bodyPr>
          <a:lstStyle/>
          <a:p>
            <a:r>
              <a:rPr lang="en-US" sz="2800" dirty="0"/>
              <a:t>Once selected, this screen displays</a:t>
            </a:r>
          </a:p>
        </p:txBody>
      </p:sp>
      <p:sp>
        <p:nvSpPr>
          <p:cNvPr id="4" name="TextBox 3">
            <a:extLst>
              <a:ext uri="{FF2B5EF4-FFF2-40B4-BE49-F238E27FC236}">
                <a16:creationId xmlns:a16="http://schemas.microsoft.com/office/drawing/2014/main" id="{5A1F3F3D-EBB2-8740-83C3-5C7913EE715C}"/>
              </a:ext>
            </a:extLst>
          </p:cNvPr>
          <p:cNvSpPr txBox="1"/>
          <p:nvPr/>
        </p:nvSpPr>
        <p:spPr>
          <a:xfrm>
            <a:off x="2438400" y="3708499"/>
            <a:ext cx="5562600" cy="2092881"/>
          </a:xfrm>
          <a:prstGeom prst="rect">
            <a:avLst/>
          </a:prstGeom>
          <a:noFill/>
        </p:spPr>
        <p:txBody>
          <a:bodyPr wrap="square" rtlCol="0">
            <a:spAutoFit/>
          </a:bodyPr>
          <a:lstStyle/>
          <a:p>
            <a:r>
              <a:rPr lang="en-US" sz="1600" dirty="0"/>
              <a:t>To delete a previous party, using the mouse, click on the </a:t>
            </a:r>
            <a:r>
              <a:rPr lang="en-US" sz="1600" b="1" dirty="0"/>
              <a:t>Select</a:t>
            </a:r>
            <a:r>
              <a:rPr lang="en-US" sz="1600" dirty="0"/>
              <a:t> button in front-of the line that should be deleted, and click on the </a:t>
            </a:r>
            <a:r>
              <a:rPr lang="en-US" sz="1600" b="1" dirty="0"/>
              <a:t>Delete</a:t>
            </a:r>
            <a:r>
              <a:rPr lang="en-US" sz="1600" dirty="0"/>
              <a:t> button. The line will be deleted from the screen, but remember </a:t>
            </a:r>
            <a:r>
              <a:rPr lang="en-US" sz="1600" i="1" dirty="0"/>
              <a:t>no permanent updates will be made until the user clicks on the </a:t>
            </a:r>
            <a:r>
              <a:rPr lang="en-US" sz="1600" b="1" i="1" dirty="0"/>
              <a:t>Update</a:t>
            </a:r>
            <a:r>
              <a:rPr lang="en-US" sz="1600" i="1" dirty="0"/>
              <a:t> Button</a:t>
            </a:r>
            <a:r>
              <a:rPr lang="en-US" sz="1600" dirty="0"/>
              <a:t>. Multiple insert and/or delete requests are allowed; and must be done prior to using the </a:t>
            </a:r>
            <a:r>
              <a:rPr lang="en-US" sz="1600" b="1" dirty="0"/>
              <a:t>Update</a:t>
            </a:r>
            <a:r>
              <a:rPr lang="en-US" sz="1600" dirty="0"/>
              <a:t> button.</a:t>
            </a:r>
          </a:p>
          <a:p>
            <a:endParaRPr lang="en-US" dirty="0"/>
          </a:p>
        </p:txBody>
      </p:sp>
    </p:spTree>
    <p:extLst>
      <p:ext uri="{BB962C8B-B14F-4D97-AF65-F5344CB8AC3E}">
        <p14:creationId xmlns:p14="http://schemas.microsoft.com/office/powerpoint/2010/main" val="1982435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4000"/>
            <a:ext cx="9144000" cy="4630242"/>
          </a:xfrm>
          <a:prstGeom prst="rect">
            <a:avLst/>
          </a:prstGeom>
        </p:spPr>
      </p:pic>
      <p:sp>
        <p:nvSpPr>
          <p:cNvPr id="4" name="TextBox 3"/>
          <p:cNvSpPr txBox="1"/>
          <p:nvPr/>
        </p:nvSpPr>
        <p:spPr>
          <a:xfrm>
            <a:off x="733809" y="226704"/>
            <a:ext cx="7875618" cy="954107"/>
          </a:xfrm>
          <a:prstGeom prst="rect">
            <a:avLst/>
          </a:prstGeom>
          <a:noFill/>
        </p:spPr>
        <p:txBody>
          <a:bodyPr wrap="none" rtlCol="0">
            <a:spAutoFit/>
          </a:bodyPr>
          <a:lstStyle/>
          <a:p>
            <a:r>
              <a:rPr lang="en-US" sz="2800" dirty="0"/>
              <a:t>Fill in the effective </a:t>
            </a:r>
            <a:r>
              <a:rPr lang="en-US" sz="2800" dirty="0">
                <a:solidFill>
                  <a:srgbClr val="FF0000"/>
                </a:solidFill>
              </a:rPr>
              <a:t>date of change</a:t>
            </a:r>
            <a:r>
              <a:rPr lang="en-US" sz="2800" dirty="0"/>
              <a:t>, and </a:t>
            </a:r>
            <a:r>
              <a:rPr lang="en-US" sz="2800" dirty="0">
                <a:solidFill>
                  <a:srgbClr val="00B050"/>
                </a:solidFill>
              </a:rPr>
              <a:t>party.</a:t>
            </a:r>
          </a:p>
          <a:p>
            <a:r>
              <a:rPr lang="en-US" sz="2800" b="1" dirty="0">
                <a:solidFill>
                  <a:schemeClr val="accent6"/>
                </a:solidFill>
              </a:rPr>
              <a:t>Privilege Date </a:t>
            </a:r>
            <a:r>
              <a:rPr lang="en-US" sz="2800" i="1" dirty="0"/>
              <a:t>can not </a:t>
            </a:r>
            <a:r>
              <a:rPr lang="en-US" sz="2800" dirty="0"/>
              <a:t>be prior to </a:t>
            </a:r>
            <a:r>
              <a:rPr lang="en-US" sz="2800" b="1" dirty="0">
                <a:solidFill>
                  <a:srgbClr val="FF0000"/>
                </a:solidFill>
              </a:rPr>
              <a:t>Date Changed </a:t>
            </a:r>
            <a:r>
              <a:rPr lang="en-US" sz="2800" dirty="0">
                <a:solidFill>
                  <a:schemeClr val="accent6"/>
                </a:solidFill>
              </a:rPr>
              <a:t>date</a:t>
            </a:r>
          </a:p>
        </p:txBody>
      </p:sp>
      <p:sp>
        <p:nvSpPr>
          <p:cNvPr id="5" name="Oval 4"/>
          <p:cNvSpPr/>
          <p:nvPr/>
        </p:nvSpPr>
        <p:spPr>
          <a:xfrm>
            <a:off x="1524000" y="2743200"/>
            <a:ext cx="990600" cy="381000"/>
          </a:xfrm>
          <a:prstGeom prst="ellipse">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009237" y="2667000"/>
            <a:ext cx="1324763" cy="533400"/>
          </a:xfrm>
          <a:prstGeom prst="ellipse">
            <a:avLst/>
          </a:prstGeom>
          <a:solidFill>
            <a:schemeClr val="accent1">
              <a:alpha val="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12D75A57-4925-644A-BAF0-123C0A5FB85C}"/>
              </a:ext>
            </a:extLst>
          </p:cNvPr>
          <p:cNvSpPr/>
          <p:nvPr/>
        </p:nvSpPr>
        <p:spPr>
          <a:xfrm>
            <a:off x="6324600" y="2057400"/>
            <a:ext cx="1066800" cy="533400"/>
          </a:xfrm>
          <a:prstGeom prst="ellipse">
            <a:avLst/>
          </a:prstGeom>
          <a:solidFill>
            <a:schemeClr val="accent6">
              <a:alpha val="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8E4A8B9C-8134-1247-80D6-D4134D4D8B88}"/>
              </a:ext>
            </a:extLst>
          </p:cNvPr>
          <p:cNvSpPr txBox="1"/>
          <p:nvPr/>
        </p:nvSpPr>
        <p:spPr>
          <a:xfrm>
            <a:off x="2057400" y="4267200"/>
            <a:ext cx="5867400" cy="1815882"/>
          </a:xfrm>
          <a:prstGeom prst="rect">
            <a:avLst/>
          </a:prstGeom>
          <a:noFill/>
        </p:spPr>
        <p:txBody>
          <a:bodyPr wrap="square" rtlCol="0">
            <a:spAutoFit/>
          </a:bodyPr>
          <a:lstStyle/>
          <a:p>
            <a:r>
              <a:rPr lang="en-US" sz="1600" dirty="0"/>
              <a:t>The user may also change Privilege Date on this screen. Check against the inserted “date changed” field, thus checking previous party history records and verify this entered value with this information:</a:t>
            </a:r>
          </a:p>
          <a:p>
            <a:pPr lvl="1"/>
            <a:r>
              <a:rPr lang="en-US" sz="1600" dirty="0"/>
              <a:t>- Not allowed to be spaces; must be a valid date</a:t>
            </a:r>
          </a:p>
          <a:p>
            <a:pPr lvl="1"/>
            <a:r>
              <a:rPr lang="en-US" sz="1600" dirty="0"/>
              <a:t>- Can NOT be prior to any date changed</a:t>
            </a:r>
          </a:p>
          <a:p>
            <a:pPr lvl="1"/>
            <a:r>
              <a:rPr lang="en-US" sz="1600" dirty="0"/>
              <a:t>- Can be a future date</a:t>
            </a:r>
          </a:p>
        </p:txBody>
      </p:sp>
    </p:spTree>
    <p:extLst>
      <p:ext uri="{BB962C8B-B14F-4D97-AF65-F5344CB8AC3E}">
        <p14:creationId xmlns:p14="http://schemas.microsoft.com/office/powerpoint/2010/main" val="2808527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4000"/>
            <a:ext cx="9144000" cy="4630242"/>
          </a:xfrm>
          <a:prstGeom prst="rect">
            <a:avLst/>
          </a:prstGeom>
        </p:spPr>
      </p:pic>
      <p:sp>
        <p:nvSpPr>
          <p:cNvPr id="4" name="TextBox 3"/>
          <p:cNvSpPr txBox="1"/>
          <p:nvPr/>
        </p:nvSpPr>
        <p:spPr>
          <a:xfrm>
            <a:off x="733809" y="226704"/>
            <a:ext cx="7875618" cy="954107"/>
          </a:xfrm>
          <a:prstGeom prst="rect">
            <a:avLst/>
          </a:prstGeom>
          <a:noFill/>
        </p:spPr>
        <p:txBody>
          <a:bodyPr wrap="none" rtlCol="0">
            <a:spAutoFit/>
          </a:bodyPr>
          <a:lstStyle/>
          <a:p>
            <a:r>
              <a:rPr lang="en-US" sz="2800" dirty="0"/>
              <a:t>Fill in the effective </a:t>
            </a:r>
            <a:r>
              <a:rPr lang="en-US" sz="2800" dirty="0">
                <a:solidFill>
                  <a:srgbClr val="FF0000"/>
                </a:solidFill>
              </a:rPr>
              <a:t>date of change</a:t>
            </a:r>
            <a:r>
              <a:rPr lang="en-US" sz="2800" dirty="0"/>
              <a:t>, and </a:t>
            </a:r>
            <a:r>
              <a:rPr lang="en-US" sz="2800" dirty="0">
                <a:solidFill>
                  <a:srgbClr val="00B050"/>
                </a:solidFill>
              </a:rPr>
              <a:t>party.</a:t>
            </a:r>
          </a:p>
          <a:p>
            <a:r>
              <a:rPr lang="en-US" sz="2800" b="1" dirty="0">
                <a:solidFill>
                  <a:schemeClr val="accent6"/>
                </a:solidFill>
              </a:rPr>
              <a:t>Privilege Date </a:t>
            </a:r>
            <a:r>
              <a:rPr lang="en-US" sz="2800" i="1" dirty="0"/>
              <a:t>can not </a:t>
            </a:r>
            <a:r>
              <a:rPr lang="en-US" sz="2800" dirty="0"/>
              <a:t>be prior to </a:t>
            </a:r>
            <a:r>
              <a:rPr lang="en-US" sz="2800" b="1" dirty="0">
                <a:solidFill>
                  <a:srgbClr val="FF0000"/>
                </a:solidFill>
              </a:rPr>
              <a:t>Date Changed </a:t>
            </a:r>
            <a:r>
              <a:rPr lang="en-US" sz="2800" dirty="0">
                <a:solidFill>
                  <a:schemeClr val="accent6"/>
                </a:solidFill>
              </a:rPr>
              <a:t>date</a:t>
            </a:r>
          </a:p>
        </p:txBody>
      </p:sp>
      <p:sp>
        <p:nvSpPr>
          <p:cNvPr id="5" name="Oval 4"/>
          <p:cNvSpPr/>
          <p:nvPr/>
        </p:nvSpPr>
        <p:spPr>
          <a:xfrm>
            <a:off x="1524000" y="2743200"/>
            <a:ext cx="990600" cy="381000"/>
          </a:xfrm>
          <a:prstGeom prst="ellipse">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009237" y="2667000"/>
            <a:ext cx="1324763" cy="533400"/>
          </a:xfrm>
          <a:prstGeom prst="ellipse">
            <a:avLst/>
          </a:prstGeom>
          <a:solidFill>
            <a:schemeClr val="accent1">
              <a:alpha val="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12D75A57-4925-644A-BAF0-123C0A5FB85C}"/>
              </a:ext>
            </a:extLst>
          </p:cNvPr>
          <p:cNvSpPr/>
          <p:nvPr/>
        </p:nvSpPr>
        <p:spPr>
          <a:xfrm>
            <a:off x="6324600" y="2057400"/>
            <a:ext cx="1066800" cy="533400"/>
          </a:xfrm>
          <a:prstGeom prst="ellipse">
            <a:avLst/>
          </a:prstGeom>
          <a:solidFill>
            <a:schemeClr val="accent6">
              <a:alpha val="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8E4A8B9C-8134-1247-80D6-D4134D4D8B88}"/>
              </a:ext>
            </a:extLst>
          </p:cNvPr>
          <p:cNvSpPr txBox="1"/>
          <p:nvPr/>
        </p:nvSpPr>
        <p:spPr>
          <a:xfrm>
            <a:off x="2057400" y="4267200"/>
            <a:ext cx="5867400" cy="1815882"/>
          </a:xfrm>
          <a:prstGeom prst="rect">
            <a:avLst/>
          </a:prstGeom>
          <a:noFill/>
        </p:spPr>
        <p:txBody>
          <a:bodyPr wrap="square" rtlCol="0">
            <a:spAutoFit/>
          </a:bodyPr>
          <a:lstStyle/>
          <a:p>
            <a:r>
              <a:rPr lang="en-US" sz="1600" dirty="0"/>
              <a:t>To update, click on the </a:t>
            </a:r>
            <a:r>
              <a:rPr lang="en-US" sz="1600" b="1" dirty="0"/>
              <a:t>UPDATE</a:t>
            </a:r>
            <a:r>
              <a:rPr lang="en-US" sz="1600" dirty="0"/>
              <a:t> button. </a:t>
            </a:r>
            <a:r>
              <a:rPr lang="en-US" sz="1600" i="1" dirty="0"/>
              <a:t>The update request will only update those records that are displayed within the Previous Parties section</a:t>
            </a:r>
            <a:r>
              <a:rPr lang="en-US" sz="1600" dirty="0"/>
              <a:t>. Once the update is done the transaction will be processed and the Conﬁrmation Screen will be displayed. Click on </a:t>
            </a:r>
            <a:r>
              <a:rPr lang="en-US" sz="1600" b="1" dirty="0"/>
              <a:t>Maintain Voter Party History</a:t>
            </a:r>
            <a:r>
              <a:rPr lang="en-US" sz="1600" dirty="0"/>
              <a:t> to return to the </a:t>
            </a:r>
            <a:r>
              <a:rPr lang="en-US" sz="1600" i="1" dirty="0"/>
              <a:t>Search-Maintain Party</a:t>
            </a:r>
            <a:endParaRPr lang="en-US" sz="1600" dirty="0"/>
          </a:p>
          <a:p>
            <a:r>
              <a:rPr lang="en-US" sz="1600" i="1" dirty="0"/>
              <a:t>History </a:t>
            </a:r>
            <a:r>
              <a:rPr lang="en-US" sz="1600" dirty="0"/>
              <a:t>screen.</a:t>
            </a:r>
          </a:p>
          <a:p>
            <a:endParaRPr lang="en-US" sz="1600" dirty="0"/>
          </a:p>
        </p:txBody>
      </p:sp>
    </p:spTree>
    <p:extLst>
      <p:ext uri="{BB962C8B-B14F-4D97-AF65-F5344CB8AC3E}">
        <p14:creationId xmlns:p14="http://schemas.microsoft.com/office/powerpoint/2010/main" val="13177960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542</Words>
  <Application>Microsoft Macintosh PowerPoint</Application>
  <PresentationFormat>On-screen Show (4:3)</PresentationFormat>
  <Paragraphs>71</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Symbol</vt:lpstr>
      <vt:lpstr>Office Theme</vt:lpstr>
      <vt:lpstr>Process in CVRS to correct and/or change Voter party.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Town of New Milford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 in CVRS to correct and change Voter party Change.</dc:title>
  <dc:creator>Registrar</dc:creator>
  <cp:lastModifiedBy>John Gaiser</cp:lastModifiedBy>
  <cp:revision>12</cp:revision>
  <dcterms:created xsi:type="dcterms:W3CDTF">2019-08-30T11:31:21Z</dcterms:created>
  <dcterms:modified xsi:type="dcterms:W3CDTF">2019-09-06T14:00:54Z</dcterms:modified>
</cp:coreProperties>
</file>