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6"/>
  </p:notesMasterIdLst>
  <p:sldIdLst>
    <p:sldId id="256" r:id="rId2"/>
    <p:sldId id="262" r:id="rId3"/>
    <p:sldId id="277" r:id="rId4"/>
    <p:sldId id="258" r:id="rId5"/>
    <p:sldId id="266" r:id="rId6"/>
    <p:sldId id="269" r:id="rId7"/>
    <p:sldId id="270" r:id="rId8"/>
    <p:sldId id="288" r:id="rId9"/>
    <p:sldId id="291" r:id="rId10"/>
    <p:sldId id="257" r:id="rId11"/>
    <p:sldId id="261" r:id="rId12"/>
    <p:sldId id="284" r:id="rId13"/>
    <p:sldId id="287" r:id="rId14"/>
    <p:sldId id="290" r:id="rId15"/>
    <p:sldId id="268" r:id="rId16"/>
    <p:sldId id="259" r:id="rId17"/>
    <p:sldId id="281" r:id="rId18"/>
    <p:sldId id="273" r:id="rId19"/>
    <p:sldId id="285" r:id="rId20"/>
    <p:sldId id="286" r:id="rId21"/>
    <p:sldId id="263" r:id="rId22"/>
    <p:sldId id="289" r:id="rId23"/>
    <p:sldId id="272" r:id="rId24"/>
    <p:sldId id="274" r:id="rId25"/>
    <p:sldId id="275" r:id="rId26"/>
    <p:sldId id="276" r:id="rId27"/>
    <p:sldId id="280" r:id="rId28"/>
    <p:sldId id="278" r:id="rId29"/>
    <p:sldId id="279" r:id="rId30"/>
    <p:sldId id="264" r:id="rId31"/>
    <p:sldId id="283" r:id="rId32"/>
    <p:sldId id="265" r:id="rId33"/>
    <p:sldId id="267" r:id="rId34"/>
    <p:sldId id="29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5805" autoAdjust="0"/>
  </p:normalViewPr>
  <p:slideViewPr>
    <p:cSldViewPr snapToGrid="0">
      <p:cViewPr varScale="1">
        <p:scale>
          <a:sx n="93" d="100"/>
          <a:sy n="93" d="100"/>
        </p:scale>
        <p:origin x="102" y="-72"/>
      </p:cViewPr>
      <p:guideLst/>
    </p:cSldViewPr>
  </p:slideViewPr>
  <p:notesTextViewPr>
    <p:cViewPr>
      <p:scale>
        <a:sx n="1" d="1"/>
        <a:sy n="1" d="1"/>
      </p:scale>
      <p:origin x="0" y="0"/>
    </p:cViewPr>
  </p:notesTextViewPr>
  <p:notesViewPr>
    <p:cSldViewPr snapToGrid="0">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A48741-DB00-461C-BB06-D8A827184511}" type="datetimeFigureOut">
              <a:rPr lang="en-US" smtClean="0"/>
              <a:t>3/18/2019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AED767-F69C-4A3E-B90B-147763955600}" type="slidenum">
              <a:rPr lang="en-US" smtClean="0"/>
              <a:t>‹#›</a:t>
            </a:fld>
            <a:endParaRPr lang="en-US" dirty="0"/>
          </a:p>
        </p:txBody>
      </p:sp>
    </p:spTree>
    <p:extLst>
      <p:ext uri="{BB962C8B-B14F-4D97-AF65-F5344CB8AC3E}">
        <p14:creationId xmlns:p14="http://schemas.microsoft.com/office/powerpoint/2010/main" val="24869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Bristol</a:t>
            </a:r>
            <a:r>
              <a:rPr lang="en-US" baseline="0" dirty="0" smtClean="0"/>
              <a:t> is a full time office, open M – F (8:30 am – 5:00 pm).  A full time Office Coordinator/Manager &amp; 2 Registrars.  Deputies work on an ‘as-needed” basis helping with canvass stuffing of envelopes, inventory &amp; election preparedness, such as supervised balloting.  Deputies also work in ROV office on election day from 4:30 am to post return of poll station moderators.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a:t>
            </a:fld>
            <a:endParaRPr lang="en-US" dirty="0"/>
          </a:p>
        </p:txBody>
      </p:sp>
    </p:spTree>
    <p:extLst>
      <p:ext uri="{BB962C8B-B14F-4D97-AF65-F5344CB8AC3E}">
        <p14:creationId xmlns:p14="http://schemas.microsoft.com/office/powerpoint/2010/main" val="331649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Reminders</a:t>
            </a:r>
            <a:r>
              <a:rPr lang="en-US" baseline="0" dirty="0" smtClean="0"/>
              <a:t> Page showing all names processed and </a:t>
            </a:r>
            <a:r>
              <a:rPr lang="en-US" baseline="0" dirty="0" smtClean="0"/>
              <a:t>cleared and all pertinent letters printed and cleared.</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10</a:t>
            </a:fld>
            <a:endParaRPr lang="en-US" dirty="0"/>
          </a:p>
        </p:txBody>
      </p:sp>
    </p:spTree>
    <p:extLst>
      <p:ext uri="{BB962C8B-B14F-4D97-AF65-F5344CB8AC3E}">
        <p14:creationId xmlns:p14="http://schemas.microsoft.com/office/powerpoint/2010/main" val="28977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many</a:t>
            </a:r>
            <a:r>
              <a:rPr lang="en-US" baseline="0" dirty="0" smtClean="0"/>
              <a:t> “Unofficial” or “Friendly” letters that our office uses.  We created a shared file for the ROV office, where we can access different letter templates and modify as needed.  In this example, we include a paper copy of the Registration Card, along with a postage paid return envelope</a:t>
            </a:r>
            <a:r>
              <a:rPr lang="en-US" baseline="0" dirty="0" smtClean="0"/>
              <a:t>.  Sarah registered online using the last four of her SSN rather than her D.L. number, so there is no signature which makes this application incomplete.</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11</a:t>
            </a:fld>
            <a:endParaRPr lang="en-US" dirty="0"/>
          </a:p>
        </p:txBody>
      </p:sp>
    </p:spTree>
    <p:extLst>
      <p:ext uri="{BB962C8B-B14F-4D97-AF65-F5344CB8AC3E}">
        <p14:creationId xmlns:p14="http://schemas.microsoft.com/office/powerpoint/2010/main" val="247416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common task is processing walk-in electors or new voter applicants.  This shows a request for a Party Enrollment Change from an existing elector in town.  Once this was processed through CVRS, his old card was removed from the Active card file (with a marker left in place) and taped to the back of the new card.  Blue arrow shows that a “P” was written for “In-Person” designation.  Green arrows show the important items to remember – what party changing to &amp; restriction date (if applicable).  Then place in our “NEED TO DOUBLE CHECK” tray for review by second set of eyes.  Once confirmed, check off ACCEPTED Box and place in “TO BE FILED” tray or place back in Active file.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AED767-F69C-4A3E-B90B-147763955600}" type="slidenum">
              <a:rPr lang="en-US" smtClean="0"/>
              <a:t>12</a:t>
            </a:fld>
            <a:endParaRPr lang="en-US" dirty="0"/>
          </a:p>
        </p:txBody>
      </p:sp>
    </p:spTree>
    <p:extLst>
      <p:ext uri="{BB962C8B-B14F-4D97-AF65-F5344CB8AC3E}">
        <p14:creationId xmlns:p14="http://schemas.microsoft.com/office/powerpoint/2010/main" val="51092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Bristol uses </a:t>
            </a:r>
            <a:r>
              <a:rPr lang="en-US" dirty="0" err="1" smtClean="0"/>
              <a:t>FireKing</a:t>
            </a:r>
            <a:r>
              <a:rPr lang="en-US" dirty="0" smtClean="0"/>
              <a:t> fire-</a:t>
            </a:r>
            <a:r>
              <a:rPr lang="en-US" baseline="0" dirty="0" smtClean="0"/>
              <a:t>proof cabinets with two-row card drawers.  The next slide shows our invoice for the purchase of 3 in December, 2015.  We got approval for these through our budget proposal under ‘Capital Investments” for a “One-Time” purchase, where we included the statute.</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13</a:t>
            </a:fld>
            <a:endParaRPr lang="en-US" dirty="0"/>
          </a:p>
        </p:txBody>
      </p:sp>
    </p:spTree>
    <p:extLst>
      <p:ext uri="{BB962C8B-B14F-4D97-AF65-F5344CB8AC3E}">
        <p14:creationId xmlns:p14="http://schemas.microsoft.com/office/powerpoint/2010/main" val="61904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recurring theme stressing the importance of cooperation.  </a:t>
            </a:r>
            <a:r>
              <a:rPr lang="en-US" dirty="0" smtClean="0"/>
              <a:t>You decide who which role you play based on each others</a:t>
            </a:r>
            <a:r>
              <a:rPr lang="en-US" baseline="0" dirty="0" smtClean="0"/>
              <a:t> strengths (and weaknesses).  We are all a work in progress – no matter how long we’ve been election administrators.  Our roles are always evolving as we learn new and more things.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15</a:t>
            </a:fld>
            <a:endParaRPr lang="en-US" dirty="0"/>
          </a:p>
        </p:txBody>
      </p:sp>
    </p:spTree>
    <p:extLst>
      <p:ext uri="{BB962C8B-B14F-4D97-AF65-F5344CB8AC3E}">
        <p14:creationId xmlns:p14="http://schemas.microsoft.com/office/powerpoint/2010/main" val="283571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an online</a:t>
            </a:r>
            <a:r>
              <a:rPr lang="en-US" baseline="0" dirty="0" smtClean="0"/>
              <a:t> newspaper Obituary page.  We want to check the obituaries as often as possible in order to keep current with your active list.  If applicable, change to “Off” in CVRS, pull VR card from the ‘Active” file and move to the “Current Deceased” file.</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16</a:t>
            </a:fld>
            <a:endParaRPr lang="en-US" dirty="0"/>
          </a:p>
        </p:txBody>
      </p:sp>
    </p:spTree>
    <p:extLst>
      <p:ext uri="{BB962C8B-B14F-4D97-AF65-F5344CB8AC3E}">
        <p14:creationId xmlns:p14="http://schemas.microsoft.com/office/powerpoint/2010/main" val="221196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reference areas to check obituaries.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17</a:t>
            </a:fld>
            <a:endParaRPr lang="en-US" dirty="0"/>
          </a:p>
        </p:txBody>
      </p:sp>
    </p:spTree>
    <p:extLst>
      <p:ext uri="{BB962C8B-B14F-4D97-AF65-F5344CB8AC3E}">
        <p14:creationId xmlns:p14="http://schemas.microsoft.com/office/powerpoint/2010/main" val="25973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Town Clerk’s Report.  This is</a:t>
            </a:r>
            <a:r>
              <a:rPr lang="en-US" baseline="0" dirty="0" smtClean="0"/>
              <a:t> a monthly report given to the ROV office.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18</a:t>
            </a:fld>
            <a:endParaRPr lang="en-US" dirty="0"/>
          </a:p>
        </p:txBody>
      </p:sp>
    </p:spTree>
    <p:extLst>
      <p:ext uri="{BB962C8B-B14F-4D97-AF65-F5344CB8AC3E}">
        <p14:creationId xmlns:p14="http://schemas.microsoft.com/office/powerpoint/2010/main" val="279027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Conviction Release</a:t>
            </a:r>
            <a:r>
              <a:rPr lang="en-US" baseline="0" dirty="0" smtClean="0"/>
              <a:t> Report sent monthly via email from SOTS.  Pull up on CVRS - if name is listed, state their release date in “Memo Field”, so if they make contact to be restored, you’ll have the information to process.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19</a:t>
            </a:fld>
            <a:endParaRPr lang="en-US" dirty="0"/>
          </a:p>
        </p:txBody>
      </p:sp>
    </p:spTree>
    <p:extLst>
      <p:ext uri="{BB962C8B-B14F-4D97-AF65-F5344CB8AC3E}">
        <p14:creationId xmlns:p14="http://schemas.microsoft.com/office/powerpoint/2010/main" val="1003953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Conviction</a:t>
            </a:r>
            <a:r>
              <a:rPr lang="en-US" baseline="0" dirty="0" smtClean="0"/>
              <a:t> Report sent monthly via email from SOTS.  Pull up on CVRS – if registered, change status to “Off” and click on “Felon” from change reason drop down menu.</a:t>
            </a:r>
            <a:r>
              <a:rPr lang="en-US" baseline="0" dirty="0" smtClean="0"/>
              <a:t> NOTE:  This will generate a “Notice of Forfeited Electoral Rights” letter to be mailed certified mail to the felon explaining they have (10) ten days to provide proof of why they should not be removed from the Voter Registry List.  If returned undeliverable, [place letter on file until Records Retention allows for proper disposal.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Pull VR card from file and place in “Off” file.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20</a:t>
            </a:fld>
            <a:endParaRPr lang="en-US" dirty="0"/>
          </a:p>
        </p:txBody>
      </p:sp>
    </p:spTree>
    <p:extLst>
      <p:ext uri="{BB962C8B-B14F-4D97-AF65-F5344CB8AC3E}">
        <p14:creationId xmlns:p14="http://schemas.microsoft.com/office/powerpoint/2010/main" val="269245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a:t>
            </a:fld>
            <a:endParaRPr lang="en-US" dirty="0"/>
          </a:p>
        </p:txBody>
      </p:sp>
    </p:spTree>
    <p:extLst>
      <p:ext uri="{BB962C8B-B14F-4D97-AF65-F5344CB8AC3E}">
        <p14:creationId xmlns:p14="http://schemas.microsoft.com/office/powerpoint/2010/main" val="386092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 of 3 of the Records Retention</a:t>
            </a:r>
            <a:r>
              <a:rPr lang="en-US" baseline="0" dirty="0" smtClean="0"/>
              <a:t> Schedule.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21</a:t>
            </a:fld>
            <a:endParaRPr lang="en-US" dirty="0"/>
          </a:p>
        </p:txBody>
      </p:sp>
    </p:spTree>
    <p:extLst>
      <p:ext uri="{BB962C8B-B14F-4D97-AF65-F5344CB8AC3E}">
        <p14:creationId xmlns:p14="http://schemas.microsoft.com/office/powerpoint/2010/main" val="34606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Ballots and other election materials</a:t>
            </a:r>
            <a:r>
              <a:rPr lang="en-US" baseline="0" dirty="0" smtClean="0"/>
              <a:t> boxed and marked for records retention/disposal dates.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22</a:t>
            </a:fld>
            <a:endParaRPr lang="en-US" dirty="0"/>
          </a:p>
        </p:txBody>
      </p:sp>
    </p:spTree>
    <p:extLst>
      <p:ext uri="{BB962C8B-B14F-4D97-AF65-F5344CB8AC3E}">
        <p14:creationId xmlns:p14="http://schemas.microsoft.com/office/powerpoint/2010/main" val="412486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done</a:t>
            </a:r>
            <a:r>
              <a:rPr lang="en-US" baseline="0" dirty="0" smtClean="0"/>
              <a:t> once a year, you can complete a Records Disposition Authorization Form (RC-075).  This form (and the schedule) can be found at:  www.cslib.org/publicrecords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23</a:t>
            </a:fld>
            <a:endParaRPr lang="en-US" dirty="0"/>
          </a:p>
        </p:txBody>
      </p:sp>
    </p:spTree>
    <p:extLst>
      <p:ext uri="{BB962C8B-B14F-4D97-AF65-F5344CB8AC3E}">
        <p14:creationId xmlns:p14="http://schemas.microsoft.com/office/powerpoint/2010/main" val="34177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a few additional annual</a:t>
            </a:r>
            <a:r>
              <a:rPr lang="en-US" baseline="0" dirty="0" smtClean="0"/>
              <a:t> </a:t>
            </a:r>
            <a:r>
              <a:rPr lang="en-US" dirty="0" smtClean="0"/>
              <a:t>forms you should</a:t>
            </a:r>
            <a:r>
              <a:rPr lang="en-US" baseline="0" dirty="0" smtClean="0"/>
              <a:t> be aware of, the Town Clerk may take care of this for you or ask you to complete.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24</a:t>
            </a:fld>
            <a:endParaRPr lang="en-US" dirty="0"/>
          </a:p>
        </p:txBody>
      </p:sp>
    </p:spTree>
    <p:extLst>
      <p:ext uri="{BB962C8B-B14F-4D97-AF65-F5344CB8AC3E}">
        <p14:creationId xmlns:p14="http://schemas.microsoft.com/office/powerpoint/2010/main" val="1024732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r>
              <a:rPr lang="en-US" baseline="0" dirty="0" smtClean="0"/>
              <a:t> Voting Project – Received from SOTS via email, complete and return to SOTS via U.S. mail.</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25</a:t>
            </a:fld>
            <a:endParaRPr lang="en-US" dirty="0"/>
          </a:p>
        </p:txBody>
      </p:sp>
    </p:spTree>
    <p:extLst>
      <p:ext uri="{BB962C8B-B14F-4D97-AF65-F5344CB8AC3E}">
        <p14:creationId xmlns:p14="http://schemas.microsoft.com/office/powerpoint/2010/main" val="30251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Canvass of Electors</a:t>
            </a:r>
            <a:r>
              <a:rPr lang="en-US" baseline="0" dirty="0" smtClean="0"/>
              <a:t> Report – Completed and sent to SOTS via U.S. mail upon completion of Canvass.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26</a:t>
            </a:fld>
            <a:endParaRPr lang="en-US" dirty="0"/>
          </a:p>
        </p:txBody>
      </p:sp>
    </p:spTree>
    <p:extLst>
      <p:ext uri="{BB962C8B-B14F-4D97-AF65-F5344CB8AC3E}">
        <p14:creationId xmlns:p14="http://schemas.microsoft.com/office/powerpoint/2010/main" val="2224154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a budget calendar/schedule</a:t>
            </a:r>
            <a:r>
              <a:rPr lang="en-US" baseline="0" dirty="0" smtClean="0"/>
              <a:t> from your town for the upcoming fiscal year.  Plan to begin working on your budget as early as possible, usually December for a July 1 FY.  This will give time to refining prior to submitting proposal the first of the year.  Examples of narratives and line item budgeting on next couple slides.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27</a:t>
            </a:fld>
            <a:endParaRPr lang="en-US" dirty="0"/>
          </a:p>
        </p:txBody>
      </p:sp>
    </p:spTree>
    <p:extLst>
      <p:ext uri="{BB962C8B-B14F-4D97-AF65-F5344CB8AC3E}">
        <p14:creationId xmlns:p14="http://schemas.microsoft.com/office/powerpoint/2010/main" val="254497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Bristol</a:t>
            </a:r>
            <a:r>
              <a:rPr lang="en-US" baseline="0" dirty="0" smtClean="0"/>
              <a:t> has a contract with W.B. Mason, so we use them for most of our office supplies.  We use Adkins for our ballots, LHS for memory cards &amp; seals and a local print shop for our envelopes (business reply, general correspondence &amp; canvass).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30</a:t>
            </a:fld>
            <a:endParaRPr lang="en-US" dirty="0"/>
          </a:p>
        </p:txBody>
      </p:sp>
    </p:spTree>
    <p:extLst>
      <p:ext uri="{BB962C8B-B14F-4D97-AF65-F5344CB8AC3E}">
        <p14:creationId xmlns:p14="http://schemas.microsoft.com/office/powerpoint/2010/main" val="333074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statute</a:t>
            </a:r>
            <a:r>
              <a:rPr lang="en-US" baseline="0" dirty="0" smtClean="0"/>
              <a:t> (Reg. 9-35-1b), specific wording and placement is required for canvass envelopes.  Top example shows a confirmation letter envelope and the bottom example shows the canvass envelope.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31</a:t>
            </a:fld>
            <a:endParaRPr lang="en-US" dirty="0"/>
          </a:p>
        </p:txBody>
      </p:sp>
    </p:spTree>
    <p:extLst>
      <p:ext uri="{BB962C8B-B14F-4D97-AF65-F5344CB8AC3E}">
        <p14:creationId xmlns:p14="http://schemas.microsoft.com/office/powerpoint/2010/main" val="4016574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approach election time, we</a:t>
            </a:r>
            <a:r>
              <a:rPr lang="en-US" baseline="0" dirty="0" smtClean="0"/>
              <a:t> use a modified checklist of that found in the ROVAC Handbook, adding dates and actions specific to our office and town.</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32</a:t>
            </a:fld>
            <a:endParaRPr lang="en-US" dirty="0"/>
          </a:p>
        </p:txBody>
      </p:sp>
    </p:spTree>
    <p:extLst>
      <p:ext uri="{BB962C8B-B14F-4D97-AF65-F5344CB8AC3E}">
        <p14:creationId xmlns:p14="http://schemas.microsoft.com/office/powerpoint/2010/main" val="118045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to know each others strengths</a:t>
            </a:r>
            <a:r>
              <a:rPr lang="en-US" baseline="0" dirty="0" smtClean="0"/>
              <a:t> and weaknesses, then go from there to sort out duties &amp; tasks to optimize results.  Continually re-assess and discuss your progress, issues, frustrations, and struggles to limit duplicated efforts or unfinished /forgotten items from going unnoticed (slipping through the cracks).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3</a:t>
            </a:fld>
            <a:endParaRPr lang="en-US" dirty="0"/>
          </a:p>
        </p:txBody>
      </p:sp>
    </p:spTree>
    <p:extLst>
      <p:ext uri="{BB962C8B-B14F-4D97-AF65-F5344CB8AC3E}">
        <p14:creationId xmlns:p14="http://schemas.microsoft.com/office/powerpoint/2010/main" val="282369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SOTS November 5, 2019 Election</a:t>
            </a:r>
            <a:r>
              <a:rPr lang="en-US" baseline="0" dirty="0" smtClean="0"/>
              <a:t> Calendar.  Cover page has Key Dates that you should take notice of each election year.</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4</a:t>
            </a:fld>
            <a:endParaRPr lang="en-US" dirty="0"/>
          </a:p>
        </p:txBody>
      </p:sp>
    </p:spTree>
    <p:extLst>
      <p:ext uri="{BB962C8B-B14F-4D97-AF65-F5344CB8AC3E}">
        <p14:creationId xmlns:p14="http://schemas.microsoft.com/office/powerpoint/2010/main" val="417754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SOTS Election Calendar</a:t>
            </a:r>
            <a:r>
              <a:rPr lang="en-US" baseline="0" dirty="0" smtClean="0"/>
              <a:t> </a:t>
            </a:r>
            <a:r>
              <a:rPr lang="en-US" dirty="0" smtClean="0"/>
              <a:t>provided to us</a:t>
            </a:r>
            <a:r>
              <a:rPr lang="en-US" baseline="0" dirty="0" smtClean="0"/>
              <a:t> via email from SOTS each year, transfer all pertinent reminders &amp; actions to an office calendar or white board that everyone in ROV office has access to.  Use this for quick/easy review of actions needed to be accomplished for the day, month or upcoming months.  It will also help in planning upcoming events (such as Registration Drives) or when you’ll need support from Deputies or ARs.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5</a:t>
            </a:fld>
            <a:endParaRPr lang="en-US" dirty="0"/>
          </a:p>
        </p:txBody>
      </p:sp>
    </p:spTree>
    <p:extLst>
      <p:ext uri="{BB962C8B-B14F-4D97-AF65-F5344CB8AC3E}">
        <p14:creationId xmlns:p14="http://schemas.microsoft.com/office/powerpoint/2010/main" val="204834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1</a:t>
            </a:r>
            <a:r>
              <a:rPr lang="en-US" baseline="30000" dirty="0" smtClean="0"/>
              <a:t>st</a:t>
            </a:r>
            <a:r>
              <a:rPr lang="en-US" baseline="0" dirty="0" smtClean="0"/>
              <a:t> things you want to look at when your day begins is the Reminders Page of CVRS – which is the default page that opens when you sign in. Be sure to “Review” each list and process accordingly.</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6</a:t>
            </a:fld>
            <a:endParaRPr lang="en-US" dirty="0"/>
          </a:p>
        </p:txBody>
      </p:sp>
    </p:spTree>
    <p:extLst>
      <p:ext uri="{BB962C8B-B14F-4D97-AF65-F5344CB8AC3E}">
        <p14:creationId xmlns:p14="http://schemas.microsoft.com/office/powerpoint/2010/main" val="13093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Reminders Page showed 16 DMV VR- Change of Address (Tumbleweed)</a:t>
            </a:r>
            <a:r>
              <a:rPr lang="en-US" baseline="0" dirty="0" smtClean="0"/>
              <a:t> applications to be processed.  Here we see the “Review” page of this list.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7</a:t>
            </a:fld>
            <a:endParaRPr lang="en-US" dirty="0"/>
          </a:p>
        </p:txBody>
      </p:sp>
    </p:spTree>
    <p:extLst>
      <p:ext uri="{BB962C8B-B14F-4D97-AF65-F5344CB8AC3E}">
        <p14:creationId xmlns:p14="http://schemas.microsoft.com/office/powerpoint/2010/main" val="79704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a:t>
            </a:r>
            <a:r>
              <a:rPr lang="en-US" baseline="0" dirty="0" smtClean="0"/>
              <a:t> Reminders Page also showed 11 voters who have moved out of your town at this time.  Above shows that list from clicking the “Review” button.  Process accordingly.  Also shown is a VR card that was pulled from our Active or Inactive file.  We placed an “OFF – CVR PURGE NEW ADDRESS” label on the back of card and placed in the OFF file. </a:t>
            </a:r>
            <a:r>
              <a:rPr lang="en-US" baseline="0" dirty="0" smtClean="0"/>
              <a:t>Bristol also uses other labels on back of cards for Canvass and Obituaries, as seen on next slide.  The example </a:t>
            </a:r>
            <a:r>
              <a:rPr lang="en-US" baseline="0" dirty="0" smtClean="0"/>
              <a:t>card </a:t>
            </a:r>
            <a:r>
              <a:rPr lang="en-US" baseline="0" dirty="0" smtClean="0"/>
              <a:t>above remains in the “Off” file </a:t>
            </a:r>
            <a:r>
              <a:rPr lang="en-US" baseline="0" dirty="0" smtClean="0"/>
              <a:t>until </a:t>
            </a:r>
            <a:r>
              <a:rPr lang="en-US" baseline="0" dirty="0" smtClean="0"/>
              <a:t>the elector shows up </a:t>
            </a:r>
            <a:r>
              <a:rPr lang="en-US" baseline="0" dirty="0" smtClean="0"/>
              <a:t>on a future In State Cancellations List (like above) in 4 years – or 1 year if </a:t>
            </a:r>
            <a:r>
              <a:rPr lang="en-US" baseline="0" dirty="0" smtClean="0"/>
              <a:t>because of a death</a:t>
            </a:r>
            <a:r>
              <a:rPr lang="en-US" baseline="0" dirty="0" smtClean="0"/>
              <a:t>.  </a:t>
            </a:r>
          </a:p>
          <a:p>
            <a:r>
              <a:rPr lang="en-US" baseline="0" dirty="0" smtClean="0"/>
              <a:t>NOTE – The **PURGED** names are already in the “Off” file, so these get moved to the </a:t>
            </a:r>
            <a:r>
              <a:rPr lang="en-US" baseline="0" dirty="0" smtClean="0"/>
              <a:t>“Purged” </a:t>
            </a:r>
            <a:r>
              <a:rPr lang="en-US" baseline="0" dirty="0" smtClean="0"/>
              <a:t>file and upon approval from Records Disposition Authorization (RC-075), they can be destroyed. </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8</a:t>
            </a:fld>
            <a:endParaRPr lang="en-US" dirty="0"/>
          </a:p>
        </p:txBody>
      </p:sp>
    </p:spTree>
    <p:extLst>
      <p:ext uri="{BB962C8B-B14F-4D97-AF65-F5344CB8AC3E}">
        <p14:creationId xmlns:p14="http://schemas.microsoft.com/office/powerpoint/2010/main" val="99617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Labels to use on back of VR Cards with Canvass and Obituaries.  You can print these out on 30 per page mailing label sheets.</a:t>
            </a:r>
            <a:endParaRPr lang="en-US" dirty="0"/>
          </a:p>
        </p:txBody>
      </p:sp>
      <p:sp>
        <p:nvSpPr>
          <p:cNvPr id="4" name="Slide Number Placeholder 3"/>
          <p:cNvSpPr>
            <a:spLocks noGrp="1"/>
          </p:cNvSpPr>
          <p:nvPr>
            <p:ph type="sldNum" sz="quarter" idx="10"/>
          </p:nvPr>
        </p:nvSpPr>
        <p:spPr/>
        <p:txBody>
          <a:bodyPr/>
          <a:lstStyle/>
          <a:p>
            <a:fld id="{00AED767-F69C-4A3E-B90B-147763955600}" type="slidenum">
              <a:rPr lang="en-US" smtClean="0"/>
              <a:t>9</a:t>
            </a:fld>
            <a:endParaRPr lang="en-US" dirty="0"/>
          </a:p>
        </p:txBody>
      </p:sp>
    </p:spTree>
    <p:extLst>
      <p:ext uri="{BB962C8B-B14F-4D97-AF65-F5344CB8AC3E}">
        <p14:creationId xmlns:p14="http://schemas.microsoft.com/office/powerpoint/2010/main" val="100052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330866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257829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253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239030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31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2675154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386853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68543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88827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141655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66837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226797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31939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1347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303201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B4A8C-101F-4571-BD9F-5D5AF5A53368}"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98584B-71D3-492F-B653-0F513B4679B7}" type="slidenum">
              <a:rPr lang="en-US" smtClean="0"/>
              <a:t>‹#›</a:t>
            </a:fld>
            <a:endParaRPr lang="en-US" dirty="0"/>
          </a:p>
        </p:txBody>
      </p:sp>
    </p:spTree>
    <p:extLst>
      <p:ext uri="{BB962C8B-B14F-4D97-AF65-F5344CB8AC3E}">
        <p14:creationId xmlns:p14="http://schemas.microsoft.com/office/powerpoint/2010/main" val="327049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AB4A8C-101F-4571-BD9F-5D5AF5A53368}" type="datetimeFigureOut">
              <a:rPr lang="en-US" smtClean="0"/>
              <a:t>3/18/2019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98584B-71D3-492F-B653-0F513B4679B7}" type="slidenum">
              <a:rPr lang="en-US" smtClean="0"/>
              <a:t>‹#›</a:t>
            </a:fld>
            <a:endParaRPr lang="en-US" dirty="0"/>
          </a:p>
        </p:txBody>
      </p:sp>
    </p:spTree>
    <p:extLst>
      <p:ext uri="{BB962C8B-B14F-4D97-AF65-F5344CB8AC3E}">
        <p14:creationId xmlns:p14="http://schemas.microsoft.com/office/powerpoint/2010/main" val="276389615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Microsoft_Excel_97-2003_Worksheet3.xls"/></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jpg"/><Relationship Id="rId5" Type="http://schemas.openxmlformats.org/officeDocument/2006/relationships/image" Target="../media/image24.emf"/><Relationship Id="rId4" Type="http://schemas.openxmlformats.org/officeDocument/2006/relationships/oleObject" Target="../embeddings/Microsoft_Word_97_-_2003_Document4.doc"/></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Microsoft_Word_97_-_2003_Document5.doc"/></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embeddings/Microsoft_Word_97_-_2003_Document6.doc"/></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8.emf"/><Relationship Id="rId4" Type="http://schemas.openxmlformats.org/officeDocument/2006/relationships/oleObject" Target="../embeddings/Microsoft_Word_97_-_2003_Document7.doc"/></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5.emf"/><Relationship Id="rId4" Type="http://schemas.openxmlformats.org/officeDocument/2006/relationships/package" Target="../embeddings/Microsoft_Word_Document5.docx"/></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346" y="4600074"/>
            <a:ext cx="7766936" cy="908875"/>
          </a:xfrm>
        </p:spPr>
        <p:txBody>
          <a:bodyPr/>
          <a:lstStyle/>
          <a:p>
            <a:r>
              <a:rPr lang="en-US" dirty="0" smtClean="0"/>
              <a:t>OFFICE MANAGEMENT</a:t>
            </a:r>
            <a:endParaRPr lang="en-US" dirty="0"/>
          </a:p>
        </p:txBody>
      </p:sp>
      <p:sp>
        <p:nvSpPr>
          <p:cNvPr id="3" name="Subtitle 2"/>
          <p:cNvSpPr>
            <a:spLocks noGrp="1"/>
          </p:cNvSpPr>
          <p:nvPr>
            <p:ph type="subTitle" idx="1"/>
          </p:nvPr>
        </p:nvSpPr>
        <p:spPr>
          <a:xfrm>
            <a:off x="1556588" y="5369610"/>
            <a:ext cx="7766936" cy="1096899"/>
          </a:xfrm>
        </p:spPr>
        <p:txBody>
          <a:bodyPr>
            <a:normAutofit/>
          </a:bodyPr>
          <a:lstStyle/>
          <a:p>
            <a:r>
              <a:rPr lang="en-US" sz="4400" dirty="0" smtClean="0"/>
              <a:t>New Registrars Day </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375" y="-246175"/>
            <a:ext cx="7323872" cy="5040605"/>
          </a:xfrm>
          <a:prstGeom prst="rect">
            <a:avLst/>
          </a:prstGeom>
        </p:spPr>
      </p:pic>
      <p:sp>
        <p:nvSpPr>
          <p:cNvPr id="6" name="TextBox 5"/>
          <p:cNvSpPr txBox="1"/>
          <p:nvPr/>
        </p:nvSpPr>
        <p:spPr>
          <a:xfrm>
            <a:off x="4748311" y="6097177"/>
            <a:ext cx="4876800" cy="369332"/>
          </a:xfrm>
          <a:prstGeom prst="rect">
            <a:avLst/>
          </a:prstGeom>
          <a:noFill/>
        </p:spPr>
        <p:txBody>
          <a:bodyPr wrap="square" rtlCol="0">
            <a:spAutoFit/>
          </a:bodyPr>
          <a:lstStyle/>
          <a:p>
            <a:r>
              <a:rPr lang="en-US" dirty="0" smtClean="0">
                <a:solidFill>
                  <a:schemeClr val="accent2">
                    <a:lumMod val="75000"/>
                  </a:schemeClr>
                </a:solidFill>
              </a:rPr>
              <a:t>Kevin McCauley – kmccauley@bristolct.gov                                   </a:t>
            </a:r>
            <a:endParaRPr lang="en-US" dirty="0">
              <a:solidFill>
                <a:schemeClr val="accent2">
                  <a:lumMod val="75000"/>
                </a:schemeClr>
              </a:solidFill>
            </a:endParaRPr>
          </a:p>
        </p:txBody>
      </p:sp>
      <p:sp>
        <p:nvSpPr>
          <p:cNvPr id="7" name="TextBox 6"/>
          <p:cNvSpPr txBox="1"/>
          <p:nvPr/>
        </p:nvSpPr>
        <p:spPr>
          <a:xfrm>
            <a:off x="7553466" y="6466509"/>
            <a:ext cx="1713561" cy="369332"/>
          </a:xfrm>
          <a:prstGeom prst="rect">
            <a:avLst/>
          </a:prstGeom>
          <a:noFill/>
        </p:spPr>
        <p:txBody>
          <a:bodyPr wrap="square" rtlCol="0">
            <a:spAutoFit/>
          </a:bodyPr>
          <a:lstStyle/>
          <a:p>
            <a:r>
              <a:rPr lang="en-US" smtClean="0">
                <a:solidFill>
                  <a:schemeClr val="accent2">
                    <a:lumMod val="75000"/>
                  </a:schemeClr>
                </a:solidFill>
              </a:rPr>
              <a:t>860-584-6165</a:t>
            </a:r>
            <a:endParaRPr lang="en-US" dirty="0">
              <a:solidFill>
                <a:schemeClr val="accent2">
                  <a:lumMod val="75000"/>
                </a:schemeClr>
              </a:solidFill>
            </a:endParaRPr>
          </a:p>
        </p:txBody>
      </p:sp>
    </p:spTree>
    <p:extLst>
      <p:ext uri="{BB962C8B-B14F-4D97-AF65-F5344CB8AC3E}">
        <p14:creationId xmlns:p14="http://schemas.microsoft.com/office/powerpoint/2010/main" val="1458489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33531129"/>
              </p:ext>
            </p:extLst>
          </p:nvPr>
        </p:nvGraphicFramePr>
        <p:xfrm>
          <a:off x="301625" y="530225"/>
          <a:ext cx="11045432" cy="6099175"/>
        </p:xfrm>
        <a:graphic>
          <a:graphicData uri="http://schemas.openxmlformats.org/presentationml/2006/ole">
            <mc:AlternateContent xmlns:mc="http://schemas.openxmlformats.org/markup-compatibility/2006">
              <mc:Choice xmlns:v="urn:schemas-microsoft-com:vml" Requires="v">
                <p:oleObj spid="_x0000_s12316" name="Document" r:id="rId4" imgW="8227575" imgH="4544053" progId="Word.Document.12">
                  <p:embed/>
                </p:oleObj>
              </mc:Choice>
              <mc:Fallback>
                <p:oleObj name="Document" r:id="rId4" imgW="8227575" imgH="4544053" progId="Word.Document.12">
                  <p:embed/>
                  <p:pic>
                    <p:nvPicPr>
                      <p:cNvPr id="0" name=""/>
                      <p:cNvPicPr/>
                      <p:nvPr/>
                    </p:nvPicPr>
                    <p:blipFill>
                      <a:blip r:embed="rId5"/>
                      <a:stretch>
                        <a:fillRect/>
                      </a:stretch>
                    </p:blipFill>
                    <p:spPr>
                      <a:xfrm>
                        <a:off x="301625" y="530225"/>
                        <a:ext cx="11045432" cy="6099175"/>
                      </a:xfrm>
                      <a:prstGeom prst="rect">
                        <a:avLst/>
                      </a:prstGeom>
                    </p:spPr>
                  </p:pic>
                </p:oleObj>
              </mc:Fallback>
            </mc:AlternateContent>
          </a:graphicData>
        </a:graphic>
      </p:graphicFrame>
    </p:spTree>
    <p:extLst>
      <p:ext uri="{BB962C8B-B14F-4D97-AF65-F5344CB8AC3E}">
        <p14:creationId xmlns:p14="http://schemas.microsoft.com/office/powerpoint/2010/main" val="944069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19039654"/>
              </p:ext>
            </p:extLst>
          </p:nvPr>
        </p:nvGraphicFramePr>
        <p:xfrm>
          <a:off x="2215086" y="63500"/>
          <a:ext cx="6311900" cy="6794500"/>
        </p:xfrm>
        <a:graphic>
          <a:graphicData uri="http://schemas.openxmlformats.org/presentationml/2006/ole">
            <mc:AlternateContent xmlns:mc="http://schemas.openxmlformats.org/markup-compatibility/2006">
              <mc:Choice xmlns:v="urn:schemas-microsoft-com:vml" Requires="v">
                <p:oleObj spid="_x0000_s1073" name="Document" r:id="rId4" imgW="6312467" imgH="6794048" progId="Word.Document.8">
                  <p:embed/>
                </p:oleObj>
              </mc:Choice>
              <mc:Fallback>
                <p:oleObj name="Document" r:id="rId4" imgW="6312467" imgH="6794048" progId="Word.Document.8">
                  <p:embed/>
                  <p:pic>
                    <p:nvPicPr>
                      <p:cNvPr id="0" name=""/>
                      <p:cNvPicPr/>
                      <p:nvPr/>
                    </p:nvPicPr>
                    <p:blipFill>
                      <a:blip r:embed="rId5"/>
                      <a:stretch>
                        <a:fillRect/>
                      </a:stretch>
                    </p:blipFill>
                    <p:spPr>
                      <a:xfrm>
                        <a:off x="2215086" y="63500"/>
                        <a:ext cx="6311900" cy="6794500"/>
                      </a:xfrm>
                      <a:prstGeom prst="rect">
                        <a:avLst/>
                      </a:prstGeom>
                    </p:spPr>
                  </p:pic>
                </p:oleObj>
              </mc:Fallback>
            </mc:AlternateContent>
          </a:graphicData>
        </a:graphic>
      </p:graphicFrame>
    </p:spTree>
    <p:extLst>
      <p:ext uri="{BB962C8B-B14F-4D97-AF65-F5344CB8AC3E}">
        <p14:creationId xmlns:p14="http://schemas.microsoft.com/office/powerpoint/2010/main" val="1781329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55" t="6790" r="11112" b="6049"/>
          <a:stretch/>
        </p:blipFill>
        <p:spPr>
          <a:xfrm rot="5400000">
            <a:off x="5122527" y="791829"/>
            <a:ext cx="6239545" cy="52069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5" y="1335087"/>
            <a:ext cx="5705382" cy="3567113"/>
          </a:xfrm>
          <a:prstGeom prst="rect">
            <a:avLst/>
          </a:prstGeom>
        </p:spPr>
      </p:pic>
      <p:sp>
        <p:nvSpPr>
          <p:cNvPr id="5" name="Down Arrow 4"/>
          <p:cNvSpPr/>
          <p:nvPr/>
        </p:nvSpPr>
        <p:spPr>
          <a:xfrm>
            <a:off x="4718756" y="43570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0800000">
            <a:off x="2474022" y="482317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9811313">
            <a:off x="3394066" y="459477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103026">
            <a:off x="1271218" y="303288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4172698">
            <a:off x="6980766" y="334306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2226204">
            <a:off x="3063280" y="3129605"/>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034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253" y="726831"/>
            <a:ext cx="3923323" cy="2031325"/>
          </a:xfrm>
          <a:prstGeom prst="rect">
            <a:avLst/>
          </a:prstGeom>
          <a:noFill/>
        </p:spPr>
        <p:txBody>
          <a:bodyPr wrap="square" rtlCol="0">
            <a:spAutoFit/>
          </a:bodyPr>
          <a:lstStyle/>
          <a:p>
            <a:r>
              <a:rPr lang="en-US" dirty="0"/>
              <a:t>The registrars shall also enter such voter information in the state-wide </a:t>
            </a:r>
            <a:r>
              <a:rPr lang="en-US" dirty="0" smtClean="0"/>
              <a:t>Centralized Voter </a:t>
            </a:r>
            <a:r>
              <a:rPr lang="en-US" dirty="0"/>
              <a:t>Registration </a:t>
            </a:r>
            <a:r>
              <a:rPr lang="en-US" dirty="0" smtClean="0"/>
              <a:t>System (CVRS</a:t>
            </a:r>
            <a:r>
              <a:rPr lang="en-US" dirty="0"/>
              <a:t>) and shall maintain such voter information for </a:t>
            </a:r>
            <a:r>
              <a:rPr lang="en-US" dirty="0" smtClean="0"/>
              <a:t>“Active" </a:t>
            </a:r>
            <a:r>
              <a:rPr lang="en-US" dirty="0"/>
              <a:t>electors in a </a:t>
            </a:r>
            <a:r>
              <a:rPr lang="en-US" u="sng" dirty="0"/>
              <a:t>fire-proof cabinet </a:t>
            </a:r>
            <a:r>
              <a:rPr lang="en-US" dirty="0"/>
              <a:t>in the registrars' office</a:t>
            </a:r>
            <a:r>
              <a:rPr lang="en-US" dirty="0" smtClean="0"/>
              <a:t>. Reg.9-23b</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82" r="535" b="7592"/>
          <a:stretch/>
        </p:blipFill>
        <p:spPr>
          <a:xfrm>
            <a:off x="4524971" y="279400"/>
            <a:ext cx="6384330" cy="6235700"/>
          </a:xfrm>
          <a:prstGeom prst="rect">
            <a:avLst/>
          </a:prstGeom>
        </p:spPr>
      </p:pic>
    </p:spTree>
    <p:extLst>
      <p:ext uri="{BB962C8B-B14F-4D97-AF65-F5344CB8AC3E}">
        <p14:creationId xmlns:p14="http://schemas.microsoft.com/office/powerpoint/2010/main" val="2272528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38" y="0"/>
            <a:ext cx="8103663" cy="6858000"/>
          </a:xfrm>
          <a:prstGeom prst="rect">
            <a:avLst/>
          </a:prstGeom>
        </p:spPr>
      </p:pic>
    </p:spTree>
    <p:extLst>
      <p:ext uri="{BB962C8B-B14F-4D97-AF65-F5344CB8AC3E}">
        <p14:creationId xmlns:p14="http://schemas.microsoft.com/office/powerpoint/2010/main" val="208812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94" y="0"/>
            <a:ext cx="5486400" cy="6858000"/>
          </a:xfrm>
          <a:prstGeom prst="rect">
            <a:avLst/>
          </a:prstGeom>
        </p:spPr>
      </p:pic>
    </p:spTree>
    <p:extLst>
      <p:ext uri="{BB962C8B-B14F-4D97-AF65-F5344CB8AC3E}">
        <p14:creationId xmlns:p14="http://schemas.microsoft.com/office/powerpoint/2010/main" val="2337552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3870" t="14070" r="41512" b="5301"/>
          <a:stretch/>
        </p:blipFill>
        <p:spPr bwMode="auto">
          <a:xfrm>
            <a:off x="2507361" y="-157480"/>
            <a:ext cx="4819650" cy="7015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550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531446"/>
            <a:ext cx="8378092" cy="3570208"/>
          </a:xfrm>
          <a:prstGeom prst="rect">
            <a:avLst/>
          </a:prstGeom>
          <a:noFill/>
        </p:spPr>
        <p:txBody>
          <a:bodyPr wrap="square" rtlCol="0">
            <a:spAutoFit/>
          </a:bodyPr>
          <a:lstStyle/>
          <a:p>
            <a:pPr algn="ctr"/>
            <a:r>
              <a:rPr lang="en-US" sz="2400" dirty="0" smtClean="0">
                <a:solidFill>
                  <a:schemeClr val="accent2"/>
                </a:solidFill>
              </a:rPr>
              <a:t>Daily/Weekly/Monthly Check of Deceased Voters</a:t>
            </a:r>
          </a:p>
          <a:p>
            <a:endParaRPr lang="en-US" sz="2400" dirty="0">
              <a:solidFill>
                <a:schemeClr val="accent2"/>
              </a:solidFill>
            </a:endParaRPr>
          </a:p>
          <a:p>
            <a:pPr marL="342900" indent="-342900">
              <a:buFont typeface="Arial" panose="020B0604020202020204" pitchFamily="34" charset="0"/>
              <a:buChar char="•"/>
            </a:pPr>
            <a:r>
              <a:rPr lang="en-US" sz="2800" dirty="0" smtClean="0"/>
              <a:t>Local Paper’s Obituaries</a:t>
            </a:r>
          </a:p>
          <a:p>
            <a:pPr marL="342900" indent="-342900">
              <a:buFont typeface="Arial" panose="020B0604020202020204" pitchFamily="34" charset="0"/>
              <a:buChar char="•"/>
            </a:pPr>
            <a:r>
              <a:rPr lang="en-US" sz="2800" dirty="0" smtClean="0"/>
              <a:t>Funeral Home Tributes</a:t>
            </a:r>
          </a:p>
          <a:p>
            <a:pPr marL="342900" indent="-342900">
              <a:buFont typeface="Arial" panose="020B0604020202020204" pitchFamily="34" charset="0"/>
              <a:buChar char="•"/>
            </a:pPr>
            <a:r>
              <a:rPr lang="en-US" sz="2800" dirty="0" smtClean="0"/>
              <a:t>www.Legacy.com </a:t>
            </a:r>
          </a:p>
          <a:p>
            <a:pPr marL="342900" indent="-342900">
              <a:buFont typeface="Arial" panose="020B0604020202020204" pitchFamily="34" charset="0"/>
              <a:buChar char="•"/>
            </a:pPr>
            <a:r>
              <a:rPr lang="en-US" sz="2800" dirty="0" smtClean="0"/>
              <a:t>ERIC Report</a:t>
            </a:r>
          </a:p>
          <a:p>
            <a:pPr marL="342900" indent="-342900">
              <a:buFont typeface="Arial" panose="020B0604020202020204" pitchFamily="34" charset="0"/>
              <a:buChar char="•"/>
            </a:pPr>
            <a:r>
              <a:rPr lang="en-US" sz="2800" dirty="0" smtClean="0"/>
              <a:t>Town Clerk’s Report</a:t>
            </a:r>
          </a:p>
          <a:p>
            <a:pPr marL="342900" indent="-342900">
              <a:buFont typeface="Arial" panose="020B0604020202020204" pitchFamily="34" charset="0"/>
              <a:buChar char="•"/>
            </a:pPr>
            <a:endParaRPr lang="en-US" sz="20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75187" y="2011363"/>
            <a:ext cx="4914900" cy="3686175"/>
          </a:xfrm>
          <a:prstGeom prst="rect">
            <a:avLst/>
          </a:prstGeom>
        </p:spPr>
      </p:pic>
    </p:spTree>
    <p:extLst>
      <p:ext uri="{BB962C8B-B14F-4D97-AF65-F5344CB8AC3E}">
        <p14:creationId xmlns:p14="http://schemas.microsoft.com/office/powerpoint/2010/main" val="327573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29" t="6862" r="12786"/>
          <a:stretch/>
        </p:blipFill>
        <p:spPr>
          <a:xfrm>
            <a:off x="1335505" y="120311"/>
            <a:ext cx="7399421" cy="6691361"/>
          </a:xfrm>
          <a:prstGeom prst="rect">
            <a:avLst/>
          </a:prstGeom>
        </p:spPr>
      </p:pic>
      <p:sp>
        <p:nvSpPr>
          <p:cNvPr id="2" name="TextBox 1"/>
          <p:cNvSpPr txBox="1"/>
          <p:nvPr/>
        </p:nvSpPr>
        <p:spPr>
          <a:xfrm>
            <a:off x="1508253" y="120311"/>
            <a:ext cx="2499301" cy="369332"/>
          </a:xfrm>
          <a:prstGeom prst="rect">
            <a:avLst/>
          </a:prstGeom>
          <a:noFill/>
        </p:spPr>
        <p:txBody>
          <a:bodyPr wrap="square" rtlCol="0">
            <a:spAutoFit/>
          </a:bodyPr>
          <a:lstStyle/>
          <a:p>
            <a:r>
              <a:rPr lang="en-US" dirty="0" smtClean="0">
                <a:solidFill>
                  <a:schemeClr val="accent2">
                    <a:lumMod val="75000"/>
                  </a:schemeClr>
                </a:solidFill>
              </a:rPr>
              <a:t>Town Clerk’s Report</a:t>
            </a:r>
            <a:endParaRPr lang="en-US" dirty="0">
              <a:solidFill>
                <a:schemeClr val="accent2">
                  <a:lumMod val="75000"/>
                </a:schemeClr>
              </a:solidFill>
            </a:endParaRPr>
          </a:p>
        </p:txBody>
      </p:sp>
    </p:spTree>
    <p:extLst>
      <p:ext uri="{BB962C8B-B14F-4D97-AF65-F5344CB8AC3E}">
        <p14:creationId xmlns:p14="http://schemas.microsoft.com/office/powerpoint/2010/main" val="44118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64242207"/>
              </p:ext>
            </p:extLst>
          </p:nvPr>
        </p:nvGraphicFramePr>
        <p:xfrm>
          <a:off x="276226" y="174625"/>
          <a:ext cx="9362754" cy="5857875"/>
        </p:xfrm>
        <a:graphic>
          <a:graphicData uri="http://schemas.openxmlformats.org/presentationml/2006/ole">
            <mc:AlternateContent xmlns:mc="http://schemas.openxmlformats.org/markup-compatibility/2006">
              <mc:Choice xmlns:v="urn:schemas-microsoft-com:vml" Requires="v">
                <p:oleObj spid="_x0000_s9249" name="Worksheet" r:id="rId4" imgW="9058209" imgH="5667375" progId="Excel.Sheet.8">
                  <p:embed/>
                </p:oleObj>
              </mc:Choice>
              <mc:Fallback>
                <p:oleObj name="Worksheet" r:id="rId4" imgW="9058209" imgH="5667375" progId="Excel.Sheet.8">
                  <p:embed/>
                  <p:pic>
                    <p:nvPicPr>
                      <p:cNvPr id="0" name=""/>
                      <p:cNvPicPr/>
                      <p:nvPr/>
                    </p:nvPicPr>
                    <p:blipFill>
                      <a:blip r:embed="rId5"/>
                      <a:stretch>
                        <a:fillRect/>
                      </a:stretch>
                    </p:blipFill>
                    <p:spPr>
                      <a:xfrm>
                        <a:off x="276226" y="174625"/>
                        <a:ext cx="9362754" cy="5857875"/>
                      </a:xfrm>
                      <a:prstGeom prst="rect">
                        <a:avLst/>
                      </a:prstGeom>
                    </p:spPr>
                  </p:pic>
                </p:oleObj>
              </mc:Fallback>
            </mc:AlternateContent>
          </a:graphicData>
        </a:graphic>
      </p:graphicFrame>
    </p:spTree>
    <p:extLst>
      <p:ext uri="{BB962C8B-B14F-4D97-AF65-F5344CB8AC3E}">
        <p14:creationId xmlns:p14="http://schemas.microsoft.com/office/powerpoint/2010/main" val="387399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13" y="695570"/>
            <a:ext cx="11709204" cy="5775568"/>
          </a:xfrm>
          <a:prstGeom prst="ellipse">
            <a:avLst/>
          </a:prstGeom>
          <a:ln w="31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193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750" fill="hold"/>
                                        <p:tgtEl>
                                          <p:spTgt spid="2"/>
                                        </p:tgtEl>
                                        <p:attrNameLst>
                                          <p:attrName>ppt_w</p:attrName>
                                        </p:attrNameLst>
                                      </p:cBhvr>
                                      <p:tavLst>
                                        <p:tav tm="0">
                                          <p:val>
                                            <p:fltVal val="0"/>
                                          </p:val>
                                        </p:tav>
                                        <p:tav tm="100000">
                                          <p:val>
                                            <p:strVal val="#ppt_w"/>
                                          </p:val>
                                        </p:tav>
                                      </p:tavLst>
                                    </p:anim>
                                    <p:anim calcmode="lin" valueType="num">
                                      <p:cBhvr>
                                        <p:cTn id="8" dur="2750" fill="hold"/>
                                        <p:tgtEl>
                                          <p:spTgt spid="2"/>
                                        </p:tgtEl>
                                        <p:attrNameLst>
                                          <p:attrName>ppt_h</p:attrName>
                                        </p:attrNameLst>
                                      </p:cBhvr>
                                      <p:tavLst>
                                        <p:tav tm="0">
                                          <p:val>
                                            <p:fltVal val="0"/>
                                          </p:val>
                                        </p:tav>
                                        <p:tav tm="100000">
                                          <p:val>
                                            <p:strVal val="#ppt_h"/>
                                          </p:val>
                                        </p:tav>
                                      </p:tavLst>
                                    </p:anim>
                                    <p:anim calcmode="lin" valueType="num">
                                      <p:cBhvr>
                                        <p:cTn id="9" dur="2750" fill="hold"/>
                                        <p:tgtEl>
                                          <p:spTgt spid="2"/>
                                        </p:tgtEl>
                                        <p:attrNameLst>
                                          <p:attrName>style.rotation</p:attrName>
                                        </p:attrNameLst>
                                      </p:cBhvr>
                                      <p:tavLst>
                                        <p:tav tm="0">
                                          <p:val>
                                            <p:fltVal val="90"/>
                                          </p:val>
                                        </p:tav>
                                        <p:tav tm="100000">
                                          <p:val>
                                            <p:fltVal val="0"/>
                                          </p:val>
                                        </p:tav>
                                      </p:tavLst>
                                    </p:anim>
                                    <p:animEffect transition="in" filter="fade">
                                      <p:cBhvr>
                                        <p:cTn id="10"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72138872"/>
              </p:ext>
            </p:extLst>
          </p:nvPr>
        </p:nvGraphicFramePr>
        <p:xfrm>
          <a:off x="339725" y="149224"/>
          <a:ext cx="8562975" cy="6428825"/>
        </p:xfrm>
        <a:graphic>
          <a:graphicData uri="http://schemas.openxmlformats.org/presentationml/2006/ole">
            <mc:AlternateContent xmlns:mc="http://schemas.openxmlformats.org/markup-compatibility/2006">
              <mc:Choice xmlns:v="urn:schemas-microsoft-com:vml" Requires="v">
                <p:oleObj spid="_x0000_s10272" name="Worksheet" r:id="rId4" imgW="9934479" imgH="7458075" progId="Excel.Sheet.8">
                  <p:embed/>
                </p:oleObj>
              </mc:Choice>
              <mc:Fallback>
                <p:oleObj name="Worksheet" r:id="rId4" imgW="9934479" imgH="7458075" progId="Excel.Sheet.8">
                  <p:embed/>
                  <p:pic>
                    <p:nvPicPr>
                      <p:cNvPr id="0" name=""/>
                      <p:cNvPicPr/>
                      <p:nvPr/>
                    </p:nvPicPr>
                    <p:blipFill>
                      <a:blip r:embed="rId5"/>
                      <a:stretch>
                        <a:fillRect/>
                      </a:stretch>
                    </p:blipFill>
                    <p:spPr>
                      <a:xfrm>
                        <a:off x="339725" y="149224"/>
                        <a:ext cx="8562975" cy="6428825"/>
                      </a:xfrm>
                      <a:prstGeom prst="rect">
                        <a:avLst/>
                      </a:prstGeom>
                    </p:spPr>
                  </p:pic>
                </p:oleObj>
              </mc:Fallback>
            </mc:AlternateContent>
          </a:graphicData>
        </a:graphic>
      </p:graphicFrame>
    </p:spTree>
    <p:extLst>
      <p:ext uri="{BB962C8B-B14F-4D97-AF65-F5344CB8AC3E}">
        <p14:creationId xmlns:p14="http://schemas.microsoft.com/office/powerpoint/2010/main" val="3641116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49" y="266700"/>
            <a:ext cx="8320256" cy="6564000"/>
          </a:xfrm>
          <a:prstGeom prst="rect">
            <a:avLst/>
          </a:prstGeom>
        </p:spPr>
      </p:pic>
    </p:spTree>
    <p:extLst>
      <p:ext uri="{BB962C8B-B14F-4D97-AF65-F5344CB8AC3E}">
        <p14:creationId xmlns:p14="http://schemas.microsoft.com/office/powerpoint/2010/main" val="1000309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457" y="0"/>
            <a:ext cx="5702099" cy="6897509"/>
          </a:xfrm>
          <a:prstGeom prst="rect">
            <a:avLst/>
          </a:prstGeom>
        </p:spPr>
      </p:pic>
    </p:spTree>
    <p:extLst>
      <p:ext uri="{BB962C8B-B14F-4D97-AF65-F5344CB8AC3E}">
        <p14:creationId xmlns:p14="http://schemas.microsoft.com/office/powerpoint/2010/main" val="4030010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87049491"/>
              </p:ext>
            </p:extLst>
          </p:nvPr>
        </p:nvGraphicFramePr>
        <p:xfrm>
          <a:off x="516773" y="0"/>
          <a:ext cx="5604625" cy="7150873"/>
        </p:xfrm>
        <a:graphic>
          <a:graphicData uri="http://schemas.openxmlformats.org/presentationml/2006/ole">
            <mc:AlternateContent xmlns:mc="http://schemas.openxmlformats.org/markup-compatibility/2006">
              <mc:Choice xmlns:v="urn:schemas-microsoft-com:vml" Requires="v">
                <p:oleObj spid="_x0000_s2095" name="Document" r:id="rId4" imgW="7028202" imgH="8966474" progId="Word.Document.8">
                  <p:embed/>
                </p:oleObj>
              </mc:Choice>
              <mc:Fallback>
                <p:oleObj name="Document" r:id="rId4" imgW="7028202" imgH="8966474" progId="Word.Document.8">
                  <p:embed/>
                  <p:pic>
                    <p:nvPicPr>
                      <p:cNvPr id="0" name=""/>
                      <p:cNvPicPr/>
                      <p:nvPr/>
                    </p:nvPicPr>
                    <p:blipFill>
                      <a:blip r:embed="rId5"/>
                      <a:stretch>
                        <a:fillRect/>
                      </a:stretch>
                    </p:blipFill>
                    <p:spPr>
                      <a:xfrm>
                        <a:off x="516773" y="0"/>
                        <a:ext cx="5604625" cy="7150873"/>
                      </a:xfrm>
                      <a:prstGeom prst="rect">
                        <a:avLst/>
                      </a:prstGeom>
                    </p:spPr>
                  </p:pic>
                </p:oleObj>
              </mc:Fallback>
            </mc:AlternateContent>
          </a:graphicData>
        </a:graphic>
      </p:graphicFrame>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r="10000" b="7531"/>
          <a:stretch/>
        </p:blipFill>
        <p:spPr>
          <a:xfrm rot="5400000">
            <a:off x="5819774" y="1025526"/>
            <a:ext cx="6172200" cy="4756149"/>
          </a:xfrm>
          <a:prstGeom prst="rect">
            <a:avLst/>
          </a:prstGeom>
        </p:spPr>
      </p:pic>
    </p:spTree>
    <p:extLst>
      <p:ext uri="{BB962C8B-B14F-4D97-AF65-F5344CB8AC3E}">
        <p14:creationId xmlns:p14="http://schemas.microsoft.com/office/powerpoint/2010/main" val="3168111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34197352"/>
              </p:ext>
            </p:extLst>
          </p:nvPr>
        </p:nvGraphicFramePr>
        <p:xfrm>
          <a:off x="1888958" y="-322012"/>
          <a:ext cx="5883441" cy="7030711"/>
        </p:xfrm>
        <a:graphic>
          <a:graphicData uri="http://schemas.openxmlformats.org/presentationml/2006/ole">
            <mc:AlternateContent xmlns:mc="http://schemas.openxmlformats.org/markup-compatibility/2006">
              <mc:Choice xmlns:v="urn:schemas-microsoft-com:vml" Requires="v">
                <p:oleObj spid="_x0000_s4138" name="Document" r:id="rId4" imgW="6363333" imgH="8085770" progId="Word.Document.8">
                  <p:embed/>
                </p:oleObj>
              </mc:Choice>
              <mc:Fallback>
                <p:oleObj name="Document" r:id="rId4" imgW="6363333" imgH="8085770" progId="Word.Document.8">
                  <p:embed/>
                  <p:pic>
                    <p:nvPicPr>
                      <p:cNvPr id="0" name=""/>
                      <p:cNvPicPr/>
                      <p:nvPr/>
                    </p:nvPicPr>
                    <p:blipFill>
                      <a:blip r:embed="rId5"/>
                      <a:stretch>
                        <a:fillRect/>
                      </a:stretch>
                    </p:blipFill>
                    <p:spPr>
                      <a:xfrm>
                        <a:off x="1888958" y="-322012"/>
                        <a:ext cx="5883441" cy="7030711"/>
                      </a:xfrm>
                      <a:prstGeom prst="rect">
                        <a:avLst/>
                      </a:prstGeom>
                    </p:spPr>
                  </p:pic>
                </p:oleObj>
              </mc:Fallback>
            </mc:AlternateContent>
          </a:graphicData>
        </a:graphic>
      </p:graphicFrame>
    </p:spTree>
    <p:extLst>
      <p:ext uri="{BB962C8B-B14F-4D97-AF65-F5344CB8AC3E}">
        <p14:creationId xmlns:p14="http://schemas.microsoft.com/office/powerpoint/2010/main" val="4087471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02218860"/>
              </p:ext>
            </p:extLst>
          </p:nvPr>
        </p:nvGraphicFramePr>
        <p:xfrm>
          <a:off x="1987299" y="-160340"/>
          <a:ext cx="4618037" cy="6974053"/>
        </p:xfrm>
        <a:graphic>
          <a:graphicData uri="http://schemas.openxmlformats.org/presentationml/2006/ole">
            <mc:AlternateContent xmlns:mc="http://schemas.openxmlformats.org/markup-compatibility/2006">
              <mc:Choice xmlns:v="urn:schemas-microsoft-com:vml" Requires="v">
                <p:oleObj spid="_x0000_s5163" name="Document" r:id="rId4" imgW="5956042" imgH="8997066" progId="Word.Document.8">
                  <p:embed/>
                </p:oleObj>
              </mc:Choice>
              <mc:Fallback>
                <p:oleObj name="Document" r:id="rId4" imgW="5956042" imgH="8997066" progId="Word.Document.8">
                  <p:embed/>
                  <p:pic>
                    <p:nvPicPr>
                      <p:cNvPr id="0" name=""/>
                      <p:cNvPicPr/>
                      <p:nvPr/>
                    </p:nvPicPr>
                    <p:blipFill>
                      <a:blip r:embed="rId5"/>
                      <a:stretch>
                        <a:fillRect/>
                      </a:stretch>
                    </p:blipFill>
                    <p:spPr>
                      <a:xfrm>
                        <a:off x="1987299" y="-160340"/>
                        <a:ext cx="4618037" cy="6974053"/>
                      </a:xfrm>
                      <a:prstGeom prst="rect">
                        <a:avLst/>
                      </a:prstGeom>
                    </p:spPr>
                  </p:pic>
                </p:oleObj>
              </mc:Fallback>
            </mc:AlternateContent>
          </a:graphicData>
        </a:graphic>
      </p:graphicFrame>
    </p:spTree>
    <p:extLst>
      <p:ext uri="{BB962C8B-B14F-4D97-AF65-F5344CB8AC3E}">
        <p14:creationId xmlns:p14="http://schemas.microsoft.com/office/powerpoint/2010/main" val="1996907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95560416"/>
              </p:ext>
            </p:extLst>
          </p:nvPr>
        </p:nvGraphicFramePr>
        <p:xfrm>
          <a:off x="2247900" y="-30849"/>
          <a:ext cx="5118100" cy="6856475"/>
        </p:xfrm>
        <a:graphic>
          <a:graphicData uri="http://schemas.openxmlformats.org/presentationml/2006/ole">
            <mc:AlternateContent xmlns:mc="http://schemas.openxmlformats.org/markup-compatibility/2006">
              <mc:Choice xmlns:v="urn:schemas-microsoft-com:vml" Requires="v">
                <p:oleObj spid="_x0000_s6179" name="Document" r:id="rId4" imgW="5956042" imgH="8821789" progId="Word.Document.8">
                  <p:embed/>
                </p:oleObj>
              </mc:Choice>
              <mc:Fallback>
                <p:oleObj name="Document" r:id="rId4" imgW="5956042" imgH="8821789" progId="Word.Document.8">
                  <p:embed/>
                  <p:pic>
                    <p:nvPicPr>
                      <p:cNvPr id="0" name=""/>
                      <p:cNvPicPr/>
                      <p:nvPr/>
                    </p:nvPicPr>
                    <p:blipFill>
                      <a:blip r:embed="rId5"/>
                      <a:stretch>
                        <a:fillRect/>
                      </a:stretch>
                    </p:blipFill>
                    <p:spPr>
                      <a:xfrm>
                        <a:off x="2247900" y="-30849"/>
                        <a:ext cx="5118100" cy="6856475"/>
                      </a:xfrm>
                      <a:prstGeom prst="rect">
                        <a:avLst/>
                      </a:prstGeom>
                    </p:spPr>
                  </p:pic>
                </p:oleObj>
              </mc:Fallback>
            </mc:AlternateContent>
          </a:graphicData>
        </a:graphic>
      </p:graphicFrame>
    </p:spTree>
    <p:extLst>
      <p:ext uri="{BB962C8B-B14F-4D97-AF65-F5344CB8AC3E}">
        <p14:creationId xmlns:p14="http://schemas.microsoft.com/office/powerpoint/2010/main" val="3873066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740" b="17593"/>
          <a:stretch/>
        </p:blipFill>
        <p:spPr>
          <a:xfrm>
            <a:off x="1896918" y="222176"/>
            <a:ext cx="6688282" cy="6635824"/>
          </a:xfrm>
          <a:prstGeom prst="rect">
            <a:avLst/>
          </a:prstGeom>
        </p:spPr>
      </p:pic>
    </p:spTree>
    <p:extLst>
      <p:ext uri="{BB962C8B-B14F-4D97-AF65-F5344CB8AC3E}">
        <p14:creationId xmlns:p14="http://schemas.microsoft.com/office/powerpoint/2010/main" val="332161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67236991"/>
              </p:ext>
            </p:extLst>
          </p:nvPr>
        </p:nvGraphicFramePr>
        <p:xfrm>
          <a:off x="1714500" y="-114300"/>
          <a:ext cx="6235699" cy="8324653"/>
        </p:xfrm>
        <a:graphic>
          <a:graphicData uri="http://schemas.openxmlformats.org/presentationml/2006/ole">
            <mc:AlternateContent xmlns:mc="http://schemas.openxmlformats.org/markup-compatibility/2006">
              <mc:Choice xmlns:v="urn:schemas-microsoft-com:vml" Requires="v">
                <p:oleObj spid="_x0000_s7200" name="Document" r:id="rId3" imgW="5956042" imgH="9201496" progId="Word.Document.12">
                  <p:embed/>
                </p:oleObj>
              </mc:Choice>
              <mc:Fallback>
                <p:oleObj name="Document" r:id="rId3" imgW="5956042" imgH="9201496" progId="Word.Document.12">
                  <p:embed/>
                  <p:pic>
                    <p:nvPicPr>
                      <p:cNvPr id="0" name=""/>
                      <p:cNvPicPr/>
                      <p:nvPr/>
                    </p:nvPicPr>
                    <p:blipFill>
                      <a:blip r:embed="rId4"/>
                      <a:stretch>
                        <a:fillRect/>
                      </a:stretch>
                    </p:blipFill>
                    <p:spPr>
                      <a:xfrm>
                        <a:off x="1714500" y="-114300"/>
                        <a:ext cx="6235699" cy="8324653"/>
                      </a:xfrm>
                      <a:prstGeom prst="rect">
                        <a:avLst/>
                      </a:prstGeom>
                    </p:spPr>
                  </p:pic>
                </p:oleObj>
              </mc:Fallback>
            </mc:AlternateContent>
          </a:graphicData>
        </a:graphic>
      </p:graphicFrame>
    </p:spTree>
    <p:extLst>
      <p:ext uri="{BB962C8B-B14F-4D97-AF65-F5344CB8AC3E}">
        <p14:creationId xmlns:p14="http://schemas.microsoft.com/office/powerpoint/2010/main" val="3940916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12252052"/>
              </p:ext>
            </p:extLst>
          </p:nvPr>
        </p:nvGraphicFramePr>
        <p:xfrm>
          <a:off x="581024" y="136524"/>
          <a:ext cx="7953376" cy="6606145"/>
        </p:xfrm>
        <a:graphic>
          <a:graphicData uri="http://schemas.openxmlformats.org/presentationml/2006/ole">
            <mc:AlternateContent xmlns:mc="http://schemas.openxmlformats.org/markup-compatibility/2006">
              <mc:Choice xmlns:v="urn:schemas-microsoft-com:vml" Requires="v">
                <p:oleObj spid="_x0000_s8223" name="Worksheet" r:id="rId3" imgW="11153915" imgH="9648825" progId="Excel.Sheet.12">
                  <p:embed/>
                </p:oleObj>
              </mc:Choice>
              <mc:Fallback>
                <p:oleObj name="Worksheet" r:id="rId3" imgW="11153915" imgH="9648825" progId="Excel.Sheet.12">
                  <p:embed/>
                  <p:pic>
                    <p:nvPicPr>
                      <p:cNvPr id="0" name=""/>
                      <p:cNvPicPr/>
                      <p:nvPr/>
                    </p:nvPicPr>
                    <p:blipFill>
                      <a:blip r:embed="rId4"/>
                      <a:stretch>
                        <a:fillRect/>
                      </a:stretch>
                    </p:blipFill>
                    <p:spPr>
                      <a:xfrm>
                        <a:off x="581024" y="136524"/>
                        <a:ext cx="7953376" cy="6606145"/>
                      </a:xfrm>
                      <a:prstGeom prst="rect">
                        <a:avLst/>
                      </a:prstGeom>
                    </p:spPr>
                  </p:pic>
                </p:oleObj>
              </mc:Fallback>
            </mc:AlternateContent>
          </a:graphicData>
        </a:graphic>
      </p:graphicFrame>
    </p:spTree>
    <p:extLst>
      <p:ext uri="{BB962C8B-B14F-4D97-AF65-F5344CB8AC3E}">
        <p14:creationId xmlns:p14="http://schemas.microsoft.com/office/powerpoint/2010/main" val="108735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938" y="898769"/>
            <a:ext cx="10535139"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Teamwork begins with checking egos and party affiliations at the ROV </a:t>
            </a:r>
            <a:r>
              <a:rPr lang="en-US" sz="2400" dirty="0" smtClean="0"/>
              <a:t>door. By statute, you must be non-partisan in your duties to fulfill statutory requirements.  Follow our Code of Ethics.</a:t>
            </a:r>
          </a:p>
          <a:p>
            <a:pPr marL="342900"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smtClean="0"/>
              <a:t>No talking politics</a:t>
            </a:r>
          </a:p>
          <a:p>
            <a:pPr marL="1257300" lvl="2" indent="-342900">
              <a:buFont typeface="Arial" panose="020B0604020202020204" pitchFamily="34" charset="0"/>
              <a:buChar char="•"/>
            </a:pPr>
            <a:r>
              <a:rPr lang="en-US" sz="2400" dirty="0" smtClean="0"/>
              <a:t>No conducting town committee business</a:t>
            </a:r>
          </a:p>
          <a:p>
            <a:pPr marL="1257300" lvl="2" indent="-342900">
              <a:buFont typeface="Arial" panose="020B0604020202020204" pitchFamily="34" charset="0"/>
              <a:buChar char="•"/>
            </a:pPr>
            <a:r>
              <a:rPr lang="en-US" sz="2400" dirty="0" smtClean="0"/>
              <a:t>Don’t steer voters toward one party or the other</a:t>
            </a:r>
          </a:p>
          <a:p>
            <a:pPr marL="1257300" lvl="2" indent="-342900">
              <a:buFont typeface="Arial" panose="020B0604020202020204" pitchFamily="34" charset="0"/>
              <a:buChar char="•"/>
            </a:pPr>
            <a:r>
              <a:rPr lang="en-US" sz="2400" dirty="0" smtClean="0"/>
              <a:t>Remind visitors to talk politics outside</a:t>
            </a:r>
          </a:p>
          <a:p>
            <a:pPr marL="1257300" lvl="2" indent="-342900">
              <a:buFont typeface="Arial" panose="020B0604020202020204" pitchFamily="34" charset="0"/>
              <a:buChar char="•"/>
            </a:pPr>
            <a:r>
              <a:rPr lang="en-US" sz="2400" dirty="0" smtClean="0"/>
              <a:t>Answer the phone generically</a:t>
            </a:r>
          </a:p>
          <a:p>
            <a:pPr marL="342900" indent="-342900">
              <a:buFont typeface="Arial" panose="020B0604020202020204" pitchFamily="34" charset="0"/>
              <a:buChar char="•"/>
            </a:pPr>
            <a:endParaRPr lang="en-US" sz="2400" dirty="0"/>
          </a:p>
          <a:p>
            <a:r>
              <a:rPr lang="en-US" sz="2400" b="1" i="1" dirty="0" smtClean="0"/>
              <a:t>By following this protocol, managing the office becomes less stressful.</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55931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4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4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9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4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4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3000"/>
                            </p:stCondLst>
                            <p:childTnLst>
                              <p:par>
                                <p:cTn id="26" presetID="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4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4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7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4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4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1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4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4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0"/>
                            </p:stCondLst>
                            <p:childTnLst>
                              <p:par>
                                <p:cTn id="41" presetID="2" presetClass="entr" presetSubtype="4"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4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4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70" y="124821"/>
            <a:ext cx="9525000" cy="6353175"/>
          </a:xfrm>
          <a:prstGeom prst="rect">
            <a:avLst/>
          </a:prstGeom>
        </p:spPr>
      </p:pic>
      <p:sp>
        <p:nvSpPr>
          <p:cNvPr id="3" name="TextBox 2"/>
          <p:cNvSpPr txBox="1"/>
          <p:nvPr/>
        </p:nvSpPr>
        <p:spPr>
          <a:xfrm>
            <a:off x="2044700" y="266700"/>
            <a:ext cx="5753100" cy="1015663"/>
          </a:xfrm>
          <a:prstGeom prst="rect">
            <a:avLst/>
          </a:prstGeom>
          <a:noFill/>
        </p:spPr>
        <p:txBody>
          <a:bodyPr wrap="square" rtlCol="0">
            <a:spAutoFit/>
          </a:bodyPr>
          <a:lstStyle/>
          <a:p>
            <a:r>
              <a:rPr lang="en-US" sz="6000" b="1" i="1" dirty="0" smtClean="0">
                <a:solidFill>
                  <a:srgbClr val="FF0000"/>
                </a:solidFill>
                <a:latin typeface="Candara" panose="020E0502030303020204" pitchFamily="34" charset="0"/>
              </a:rPr>
              <a:t>SUPPLIES!</a:t>
            </a:r>
            <a:endParaRPr lang="en-US" sz="6000" b="1" i="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7378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354" y="3355120"/>
            <a:ext cx="5829300" cy="26955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929" y="217243"/>
            <a:ext cx="5800725" cy="2743200"/>
          </a:xfrm>
          <a:prstGeom prst="rect">
            <a:avLst/>
          </a:prstGeom>
        </p:spPr>
      </p:pic>
      <p:sp>
        <p:nvSpPr>
          <p:cNvPr id="4" name="TextBox 3"/>
          <p:cNvSpPr txBox="1"/>
          <p:nvPr/>
        </p:nvSpPr>
        <p:spPr>
          <a:xfrm>
            <a:off x="2282091" y="2960443"/>
            <a:ext cx="1719384" cy="369332"/>
          </a:xfrm>
          <a:prstGeom prst="rect">
            <a:avLst/>
          </a:prstGeom>
          <a:noFill/>
        </p:spPr>
        <p:txBody>
          <a:bodyPr wrap="square" rtlCol="0">
            <a:spAutoFit/>
          </a:bodyPr>
          <a:lstStyle/>
          <a:p>
            <a:r>
              <a:rPr lang="en-US" dirty="0" smtClean="0">
                <a:solidFill>
                  <a:schemeClr val="accent2">
                    <a:lumMod val="75000"/>
                  </a:schemeClr>
                </a:solidFill>
              </a:rPr>
              <a:t>Reg. 9-35-1b</a:t>
            </a:r>
            <a:endParaRPr lang="en-US" dirty="0">
              <a:solidFill>
                <a:schemeClr val="accent2">
                  <a:lumMod val="75000"/>
                </a:schemeClr>
              </a:solidFill>
            </a:endParaRPr>
          </a:p>
        </p:txBody>
      </p:sp>
    </p:spTree>
    <p:extLst>
      <p:ext uri="{BB962C8B-B14F-4D97-AF65-F5344CB8AC3E}">
        <p14:creationId xmlns:p14="http://schemas.microsoft.com/office/powerpoint/2010/main" val="415649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53936110"/>
              </p:ext>
            </p:extLst>
          </p:nvPr>
        </p:nvGraphicFramePr>
        <p:xfrm>
          <a:off x="1269806" y="-32297"/>
          <a:ext cx="5146625" cy="6816444"/>
        </p:xfrm>
        <a:graphic>
          <a:graphicData uri="http://schemas.openxmlformats.org/presentationml/2006/ole">
            <mc:AlternateContent xmlns:mc="http://schemas.openxmlformats.org/markup-compatibility/2006">
              <mc:Choice xmlns:v="urn:schemas-microsoft-com:vml" Requires="v">
                <p:oleObj spid="_x0000_s3119" name="Document" r:id="rId4" imgW="6872357" imgH="9801828" progId="Word.Document.12">
                  <p:embed/>
                </p:oleObj>
              </mc:Choice>
              <mc:Fallback>
                <p:oleObj name="Document" r:id="rId4" imgW="6872357" imgH="9801828" progId="Word.Document.12">
                  <p:embed/>
                  <p:pic>
                    <p:nvPicPr>
                      <p:cNvPr id="0" name=""/>
                      <p:cNvPicPr/>
                      <p:nvPr/>
                    </p:nvPicPr>
                    <p:blipFill>
                      <a:blip r:embed="rId5"/>
                      <a:stretch>
                        <a:fillRect/>
                      </a:stretch>
                    </p:blipFill>
                    <p:spPr>
                      <a:xfrm>
                        <a:off x="1269806" y="-32297"/>
                        <a:ext cx="5146625" cy="6816444"/>
                      </a:xfrm>
                      <a:prstGeom prst="rect">
                        <a:avLst/>
                      </a:prstGeom>
                    </p:spPr>
                  </p:pic>
                </p:oleObj>
              </mc:Fallback>
            </mc:AlternateContent>
          </a:graphicData>
        </a:graphic>
      </p:graphicFrame>
      <p:sp>
        <p:nvSpPr>
          <p:cNvPr id="2" name="TextBox 1"/>
          <p:cNvSpPr txBox="1"/>
          <p:nvPr/>
        </p:nvSpPr>
        <p:spPr>
          <a:xfrm>
            <a:off x="7078133" y="3228622"/>
            <a:ext cx="184731" cy="369332"/>
          </a:xfrm>
          <a:prstGeom prst="rect">
            <a:avLst/>
          </a:prstGeom>
          <a:noFill/>
        </p:spPr>
        <p:txBody>
          <a:bodyPr wrap="none" rtlCol="0">
            <a:spAutoFit/>
          </a:bodyPr>
          <a:lstStyle/>
          <a:p>
            <a:endParaRPr lang="en-US" dirty="0"/>
          </a:p>
        </p:txBody>
      </p:sp>
      <p:sp>
        <p:nvSpPr>
          <p:cNvPr id="4" name="TextBox 3"/>
          <p:cNvSpPr txBox="1"/>
          <p:nvPr/>
        </p:nvSpPr>
        <p:spPr>
          <a:xfrm>
            <a:off x="4105400" y="22578"/>
            <a:ext cx="1426156" cy="584775"/>
          </a:xfrm>
          <a:prstGeom prst="rect">
            <a:avLst/>
          </a:prstGeom>
          <a:noFill/>
        </p:spPr>
        <p:txBody>
          <a:bodyPr wrap="square" rtlCol="0">
            <a:spAutoFit/>
          </a:bodyPr>
          <a:lstStyle/>
          <a:p>
            <a:r>
              <a:rPr lang="en-US" sz="1600" dirty="0" smtClean="0">
                <a:solidFill>
                  <a:schemeClr val="accent2">
                    <a:lumMod val="75000"/>
                  </a:schemeClr>
                </a:solidFill>
              </a:rPr>
              <a:t>Election Checklist</a:t>
            </a:r>
            <a:endParaRPr lang="en-US" sz="1600" dirty="0">
              <a:solidFill>
                <a:schemeClr val="accent2">
                  <a:lumMod val="75000"/>
                </a:schemeClr>
              </a:solidFill>
            </a:endParaRPr>
          </a:p>
        </p:txBody>
      </p:sp>
    </p:spTree>
    <p:extLst>
      <p:ext uri="{BB962C8B-B14F-4D97-AF65-F5344CB8AC3E}">
        <p14:creationId xmlns:p14="http://schemas.microsoft.com/office/powerpoint/2010/main" val="231199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62" y="140949"/>
            <a:ext cx="5954880" cy="5652691"/>
          </a:xfrm>
          <a:prstGeom prst="rect">
            <a:avLst/>
          </a:prstGeom>
        </p:spPr>
      </p:pic>
      <p:sp>
        <p:nvSpPr>
          <p:cNvPr id="3" name="TextBox 2"/>
          <p:cNvSpPr txBox="1"/>
          <p:nvPr/>
        </p:nvSpPr>
        <p:spPr>
          <a:xfrm>
            <a:off x="986961" y="5721449"/>
            <a:ext cx="8842835" cy="830997"/>
          </a:xfrm>
          <a:prstGeom prst="rect">
            <a:avLst/>
          </a:prstGeom>
          <a:noFill/>
        </p:spPr>
        <p:txBody>
          <a:bodyPr wrap="square" rtlCol="0">
            <a:spAutoFit/>
          </a:bodyPr>
          <a:lstStyle/>
          <a:p>
            <a:pPr algn="ctr"/>
            <a:r>
              <a:rPr lang="en-US" sz="2400" dirty="0" smtClean="0"/>
              <a:t>I</a:t>
            </a:r>
            <a:r>
              <a:rPr lang="en-US" sz="2400" b="1" dirty="0" smtClean="0"/>
              <a:t>f you want to be incrementally better, be competitive.</a:t>
            </a:r>
          </a:p>
          <a:p>
            <a:pPr algn="ctr"/>
            <a:r>
              <a:rPr lang="en-US" sz="2400" b="1" dirty="0" smtClean="0"/>
              <a:t>If you want to be exponentially better, be cooperative.</a:t>
            </a:r>
            <a:endParaRPr lang="en-US" sz="2400" b="1" dirty="0"/>
          </a:p>
        </p:txBody>
      </p:sp>
    </p:spTree>
    <p:extLst>
      <p:ext uri="{BB962C8B-B14F-4D97-AF65-F5344CB8AC3E}">
        <p14:creationId xmlns:p14="http://schemas.microsoft.com/office/powerpoint/2010/main" val="44401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7280"/>
            <a:ext cx="9534418" cy="7294305"/>
          </a:xfrm>
          <a:prstGeom prst="rect">
            <a:avLst/>
          </a:prstGeom>
        </p:spPr>
        <p:txBody>
          <a:bodyPr wrap="square">
            <a:spAutoFit/>
          </a:bodyPr>
          <a:lstStyle/>
          <a:p>
            <a:pPr marL="342900" indent="-342900">
              <a:buFont typeface="Arial" panose="020B0604020202020204" pitchFamily="34" charset="0"/>
              <a:buChar char="•"/>
            </a:pPr>
            <a:r>
              <a:rPr lang="en-US" dirty="0" smtClean="0"/>
              <a:t>In closing, strive to get as many of the complainers over to the Gratitude line! </a:t>
            </a:r>
          </a:p>
          <a:p>
            <a:endParaRPr lang="en-US" dirty="0" smtClean="0"/>
          </a:p>
          <a:p>
            <a:pPr marL="342900" indent="-342900">
              <a:buFont typeface="Arial" panose="020B0604020202020204" pitchFamily="34" charset="0"/>
              <a:buChar char="•"/>
            </a:pPr>
            <a:r>
              <a:rPr lang="en-US" dirty="0" smtClean="0"/>
              <a:t>Agree to disagree and compromise is especially important for any election decisions, such as ballot ordering.  This goes a long way in avoiding pitfalls or problems which can quickly manifest to a SEEC complaint, which hurts your entire office and ROVAC on the whole.  With each complaint, you can count on negative headlines that will undermine the electors’ confidence in your office.  Public perception is also a reality, whether getting along famously with your co-registrars or not.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Party allegiance is definitely put on hold at election time.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Embrace the awkwardness of new office dynamics and rise above to ask the questions that will make you more comfortable with your role.  You should follow the same principles as opportunities present themselves, such as at seminars or conferences.  Ask fellow registrars and deputies how they or their office perform certain tasks.  If you don’t have to re-invent the wheel, then don’t.  Modify and adjust to what works best for your ROV office.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Contact your fellow registrars for support.  Attend your County meetings.  Engage in conversations with other members, wherever you </a:t>
            </a:r>
            <a:r>
              <a:rPr lang="en-US" smtClean="0"/>
              <a:t>encounter them.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Listen intently to what is discussed, shared or answered!</a:t>
            </a:r>
          </a:p>
          <a:p>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9335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9167" t="18703" r="28588" b="47588"/>
          <a:stretch/>
        </p:blipFill>
        <p:spPr bwMode="auto">
          <a:xfrm>
            <a:off x="422474" y="637674"/>
            <a:ext cx="8950125" cy="56668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4048488"/>
      </p:ext>
    </p:extLst>
  </p:cSld>
  <p:clrMapOvr>
    <a:masterClrMapping/>
  </p:clrMapOvr>
  <mc:AlternateContent xmlns:mc="http://schemas.openxmlformats.org/markup-compatibility/2006" xmlns:p14="http://schemas.microsoft.com/office/powerpoint/2010/main">
    <mc:Choice Requires="p14">
      <p:transition spd="slow" p14:dur="3400" advClick="0" advTm="6000">
        <p14:reveal/>
      </p:transition>
    </mc:Choice>
    <mc:Fallback xmlns="">
      <p:transition spd="slow" advClick="0"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27" y="255179"/>
            <a:ext cx="8794899" cy="6188149"/>
          </a:xfrm>
          <a:prstGeom prst="rect">
            <a:avLst/>
          </a:prstGeom>
        </p:spPr>
      </p:pic>
    </p:spTree>
    <p:extLst>
      <p:ext uri="{BB962C8B-B14F-4D97-AF65-F5344CB8AC3E}">
        <p14:creationId xmlns:p14="http://schemas.microsoft.com/office/powerpoint/2010/main" val="3193739081"/>
      </p:ext>
    </p:extLst>
  </p:cSld>
  <p:clrMapOvr>
    <a:masterClrMapping/>
  </p:clrMapOvr>
  <mc:AlternateContent xmlns:mc="http://schemas.openxmlformats.org/markup-compatibility/2006" xmlns:p14="http://schemas.microsoft.com/office/powerpoint/2010/main">
    <mc:Choice Requires="p14">
      <p:transition spd="slow" p14:dur="3400" advClick="0" advTm="6000">
        <p14:reveal/>
      </p:transition>
    </mc:Choice>
    <mc:Fallback xmlns="">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9231" b="6924"/>
          <a:stretch/>
        </p:blipFill>
        <p:spPr bwMode="auto">
          <a:xfrm>
            <a:off x="324852" y="264695"/>
            <a:ext cx="10299031" cy="6160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52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8359" r="749" b="6533"/>
          <a:stretch/>
        </p:blipFill>
        <p:spPr bwMode="auto">
          <a:xfrm>
            <a:off x="344465" y="287679"/>
            <a:ext cx="10243324" cy="6149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2834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43715172"/>
              </p:ext>
            </p:extLst>
          </p:nvPr>
        </p:nvGraphicFramePr>
        <p:xfrm>
          <a:off x="212725" y="327025"/>
          <a:ext cx="10790168" cy="5883275"/>
        </p:xfrm>
        <a:graphic>
          <a:graphicData uri="http://schemas.openxmlformats.org/presentationml/2006/ole">
            <mc:AlternateContent xmlns:mc="http://schemas.openxmlformats.org/markup-compatibility/2006">
              <mc:Choice xmlns:v="urn:schemas-microsoft-com:vml" Requires="v">
                <p:oleObj spid="_x0000_s11291" name="Document" r:id="rId4" imgW="8227575" imgH="4487054" progId="Word.Document.12">
                  <p:embed/>
                </p:oleObj>
              </mc:Choice>
              <mc:Fallback>
                <p:oleObj name="Document" r:id="rId4" imgW="8227575" imgH="4487054" progId="Word.Document.12">
                  <p:embed/>
                  <p:pic>
                    <p:nvPicPr>
                      <p:cNvPr id="0" name=""/>
                      <p:cNvPicPr/>
                      <p:nvPr/>
                    </p:nvPicPr>
                    <p:blipFill>
                      <a:blip r:embed="rId5"/>
                      <a:stretch>
                        <a:fillRect/>
                      </a:stretch>
                    </p:blipFill>
                    <p:spPr>
                      <a:xfrm>
                        <a:off x="212725" y="327025"/>
                        <a:ext cx="10790168" cy="5883275"/>
                      </a:xfrm>
                      <a:prstGeom prst="rect">
                        <a:avLst/>
                      </a:prstGeom>
                    </p:spPr>
                  </p:pic>
                </p:oleObj>
              </mc:Fallback>
            </mc:AlternateContent>
          </a:graphicData>
        </a:graphic>
      </p:graphicFrame>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725" y="3268662"/>
            <a:ext cx="5492047" cy="3477246"/>
          </a:xfrm>
          <a:prstGeom prst="rect">
            <a:avLst/>
          </a:prstGeom>
        </p:spPr>
      </p:pic>
    </p:spTree>
    <p:extLst>
      <p:ext uri="{BB962C8B-B14F-4D97-AF65-F5344CB8AC3E}">
        <p14:creationId xmlns:p14="http://schemas.microsoft.com/office/powerpoint/2010/main" val="7040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182" y="179530"/>
            <a:ext cx="2444072" cy="5847377"/>
          </a:xfrm>
          <a:prstGeom prst="rect">
            <a:avLst/>
          </a:prstGeom>
        </p:spPr>
      </p:pic>
    </p:spTree>
    <p:extLst>
      <p:ext uri="{BB962C8B-B14F-4D97-AF65-F5344CB8AC3E}">
        <p14:creationId xmlns:p14="http://schemas.microsoft.com/office/powerpoint/2010/main" val="837105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911</TotalTime>
  <Words>1830</Words>
  <Application>Microsoft Office PowerPoint</Application>
  <PresentationFormat>Widescreen</PresentationFormat>
  <Paragraphs>98</Paragraphs>
  <Slides>34</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2" baseType="lpstr">
      <vt:lpstr>Arial</vt:lpstr>
      <vt:lpstr>Calibri</vt:lpstr>
      <vt:lpstr>Candara</vt:lpstr>
      <vt:lpstr>Trebuchet MS</vt:lpstr>
      <vt:lpstr>Wingdings 3</vt:lpstr>
      <vt:lpstr>Facet</vt:lpstr>
      <vt:lpstr>Document</vt:lpstr>
      <vt:lpstr>Worksheet</vt:lpstr>
      <vt:lpstr>OFFICE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cp:revision>
  <cp:lastPrinted>2019-03-11T18:15:41Z</cp:lastPrinted>
  <dcterms:created xsi:type="dcterms:W3CDTF">2019-02-15T15:47:02Z</dcterms:created>
  <dcterms:modified xsi:type="dcterms:W3CDTF">2019-03-18T17:13:25Z</dcterms:modified>
</cp:coreProperties>
</file>