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6" r:id="rId40"/>
    <p:sldId id="295" r:id="rId41"/>
    <p:sldId id="297" r:id="rId42"/>
    <p:sldId id="298" r:id="rId43"/>
    <p:sldId id="299" r:id="rId44"/>
    <p:sldId id="30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9/10/2019</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9/10/2019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9/10/2019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9/10/2019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9/10/2019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9/10/2019</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Emergency – what should I do?</a:t>
            </a:r>
            <a:endParaRPr lang="en-US" dirty="0"/>
          </a:p>
        </p:txBody>
      </p:sp>
      <p:sp>
        <p:nvSpPr>
          <p:cNvPr id="3" name="Subtitle 2"/>
          <p:cNvSpPr>
            <a:spLocks noGrp="1"/>
          </p:cNvSpPr>
          <p:nvPr>
            <p:ph type="subTitle" idx="1"/>
          </p:nvPr>
        </p:nvSpPr>
        <p:spPr/>
        <p:txBody>
          <a:bodyPr/>
          <a:lstStyle/>
          <a:p>
            <a:r>
              <a:rPr lang="en-US" dirty="0" smtClean="0"/>
              <a:t>Registrar of Voters Conference</a:t>
            </a:r>
          </a:p>
          <a:p>
            <a:r>
              <a:rPr lang="en-US" dirty="0" smtClean="0"/>
              <a:t>September 13, 2019</a:t>
            </a:r>
            <a:endParaRPr lang="en-US" dirty="0"/>
          </a:p>
        </p:txBody>
      </p:sp>
    </p:spTree>
    <p:extLst>
      <p:ext uri="{BB962C8B-B14F-4D97-AF65-F5344CB8AC3E}">
        <p14:creationId xmlns:p14="http://schemas.microsoft.com/office/powerpoint/2010/main" val="1488698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Severe weather!  Now what?</a:t>
            </a:r>
            <a:endParaRPr lang="en-US" dirty="0"/>
          </a:p>
        </p:txBody>
      </p:sp>
      <p:sp>
        <p:nvSpPr>
          <p:cNvPr id="3" name="Content Placeholder 2"/>
          <p:cNvSpPr>
            <a:spLocks noGrp="1"/>
          </p:cNvSpPr>
          <p:nvPr>
            <p:ph idx="1"/>
          </p:nvPr>
        </p:nvSpPr>
        <p:spPr/>
        <p:txBody>
          <a:bodyPr/>
          <a:lstStyle/>
          <a:p>
            <a:r>
              <a:rPr lang="en-US" dirty="0"/>
              <a:t>Not later than one day prior to each election, primary, or referenda held in the municipality, the registrars of voters and moderators shall review the national weather service reports. If severe weather is likely to be present in the municipality on election, primary, or referenda day, the registrars of voters shall determine a plan of action to ensure poll workers are able to arrive at and access their assigned polling locations. The registrars of voters shall be responsible for overseeing the implementation of the plan.</a:t>
            </a:r>
          </a:p>
        </p:txBody>
      </p:sp>
    </p:spTree>
    <p:extLst>
      <p:ext uri="{BB962C8B-B14F-4D97-AF65-F5344CB8AC3E}">
        <p14:creationId xmlns:p14="http://schemas.microsoft.com/office/powerpoint/2010/main" val="223360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Who does what?</a:t>
            </a:r>
            <a:endParaRPr lang="en-US" dirty="0"/>
          </a:p>
        </p:txBody>
      </p:sp>
      <p:sp>
        <p:nvSpPr>
          <p:cNvPr id="3" name="Content Placeholder 2"/>
          <p:cNvSpPr>
            <a:spLocks noGrp="1"/>
          </p:cNvSpPr>
          <p:nvPr>
            <p:ph idx="1"/>
          </p:nvPr>
        </p:nvSpPr>
        <p:spPr/>
        <p:txBody>
          <a:bodyPr>
            <a:normAutofit fontScale="55000" lnSpcReduction="20000"/>
          </a:bodyPr>
          <a:lstStyle/>
          <a:p>
            <a:r>
              <a:rPr lang="en-US" dirty="0"/>
              <a:t>Not later than one hour before the polls open on election, primary, or referenda day, the moderator shall perform each of the following:</a:t>
            </a:r>
          </a:p>
          <a:p>
            <a:r>
              <a:rPr lang="en-US" dirty="0"/>
              <a:t>(1) Review the plan established pursuant to sections 9-174a-2 to 9-174a-34 of the Regulations of Connecticut State Agencies with the poll workers.</a:t>
            </a:r>
          </a:p>
          <a:p>
            <a:r>
              <a:rPr lang="en-US" dirty="0"/>
              <a:t>(2) Designate another poll worker to oversee the execution of any emergency procedure, in the event the moderator is unavailable or otherwise incapacitated.</a:t>
            </a:r>
          </a:p>
          <a:p>
            <a:r>
              <a:rPr lang="en-US" dirty="0"/>
              <a:t>(3) Assign accountability for securing voting materials during an emergency. The moderator shall instruct the poll worker assigned accountability for securing the voting materials that such poll worker shall secure such materials in the event of an emergency, only if time and conditions permit.</a:t>
            </a:r>
          </a:p>
          <a:p>
            <a:r>
              <a:rPr lang="en-US" dirty="0"/>
              <a:t>(4) Assign accountability to a poll worker who shall, upon notification of an emergency situation, note which voters have been checked through but have not yet voted The moderator shall instruct the poll worker that this task shall be completed in the event of an emergency, only if time and conditions permit.</a:t>
            </a:r>
          </a:p>
          <a:p>
            <a:r>
              <a:rPr lang="en-US" dirty="0"/>
              <a:t>(5) Point out the location of fire extinguishers, fire alarms, emergency exits, the place of shelter and the predetermined assembly point outside of the polling location.</a:t>
            </a:r>
          </a:p>
          <a:p>
            <a:r>
              <a:rPr lang="en-US" dirty="0"/>
              <a:t>(6) Ensure that all emergency exits are free of obstructions.</a:t>
            </a:r>
          </a:p>
          <a:p>
            <a:r>
              <a:rPr lang="en-US" dirty="0"/>
              <a:t>(7) Reserve ten ballots to be used in the event that there are ballot shortages and additional copies must be made for a hand count. The ballots shall be appropriate for the voting district.</a:t>
            </a:r>
          </a:p>
          <a:p>
            <a:r>
              <a:rPr lang="en-US" dirty="0"/>
              <a:t>(8) If available, identify two fully charged cell phones that shall be used in case of an emergency.</a:t>
            </a:r>
          </a:p>
          <a:p>
            <a:r>
              <a:rPr lang="en-US" dirty="0"/>
              <a:t>(9) Check the facility for any potential hazards and if necessary, alert the facility management staff responsible for addressing any such hazards.</a:t>
            </a:r>
          </a:p>
          <a:p>
            <a:r>
              <a:rPr lang="en-US" dirty="0"/>
              <a:t>(10) Ensure that any facility-specific backup equipment such as a generator or temporary lighting is accessible.</a:t>
            </a:r>
          </a:p>
          <a:p>
            <a:endParaRPr lang="en-US" dirty="0"/>
          </a:p>
        </p:txBody>
      </p:sp>
    </p:spTree>
    <p:extLst>
      <p:ext uri="{BB962C8B-B14F-4D97-AF65-F5344CB8AC3E}">
        <p14:creationId xmlns:p14="http://schemas.microsoft.com/office/powerpoint/2010/main" val="197681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think….we may run out of ballots!</a:t>
            </a:r>
            <a:endParaRPr lang="en-US" dirty="0"/>
          </a:p>
        </p:txBody>
      </p:sp>
      <p:sp>
        <p:nvSpPr>
          <p:cNvPr id="3" name="Content Placeholder 2"/>
          <p:cNvSpPr>
            <a:spLocks noGrp="1"/>
          </p:cNvSpPr>
          <p:nvPr>
            <p:ph idx="1"/>
          </p:nvPr>
        </p:nvSpPr>
        <p:spPr/>
        <p:txBody>
          <a:bodyPr>
            <a:normAutofit fontScale="92500"/>
          </a:bodyPr>
          <a:lstStyle/>
          <a:p>
            <a:r>
              <a:rPr lang="en-US" dirty="0"/>
              <a:t>Throughout election, primary, or referenda day, on an hourly basis, the moderator shall keep an accounting of the number of ballots used and the number remaining that are available to be used. If more ballots have been used than were originally anticipated or a shortage seems likely, the moderator shall immediately follow the ballot shortage procedure pursuant to section 9-174a-18 of the Regulations of Connecticut State Agencies</a:t>
            </a:r>
            <a:r>
              <a:rPr lang="en-US" dirty="0" smtClean="0"/>
              <a:t>.</a:t>
            </a:r>
          </a:p>
          <a:p>
            <a:r>
              <a:rPr lang="en-US" dirty="0"/>
              <a:t>In the event of a ballot shortage, the moderator shall perform each of the following:</a:t>
            </a:r>
          </a:p>
          <a:p>
            <a:r>
              <a:rPr lang="en-US" dirty="0"/>
              <a:t>(1) Immediately alert the poll workers to the situation.</a:t>
            </a:r>
          </a:p>
          <a:p>
            <a:r>
              <a:rPr lang="en-US" dirty="0"/>
              <a:t>(2) Immediately notify the registrars of voters.</a:t>
            </a:r>
          </a:p>
          <a:p>
            <a:r>
              <a:rPr lang="en-US" dirty="0"/>
              <a:t>(3) (A) If available, use the onsite copier to print additional ballots to be used for a hand count, or (B) have additional ballots printed at an offsite document printing facility.</a:t>
            </a:r>
          </a:p>
          <a:p>
            <a:r>
              <a:rPr lang="en-US" dirty="0"/>
              <a:t>(4) Request additional paper ballots from the registrars of voters.</a:t>
            </a:r>
          </a:p>
          <a:p>
            <a:endParaRPr lang="en-US" dirty="0"/>
          </a:p>
        </p:txBody>
      </p:sp>
    </p:spTree>
    <p:extLst>
      <p:ext uri="{BB962C8B-B14F-4D97-AF65-F5344CB8AC3E}">
        <p14:creationId xmlns:p14="http://schemas.microsoft.com/office/powerpoint/2010/main" val="132417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Tabulator malfunction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Sec</a:t>
            </a:r>
            <a:r>
              <a:rPr lang="en-US" b="1" dirty="0"/>
              <a:t>. 9-242a-16. Voting tabulator tenders and voting tabulator malfunction</a:t>
            </a:r>
          </a:p>
          <a:p>
            <a:r>
              <a:rPr lang="en-US" dirty="0" smtClean="0"/>
              <a:t>If </a:t>
            </a:r>
            <a:r>
              <a:rPr lang="en-US" dirty="0"/>
              <a:t>the voting tabulator jams or malfunctions, the voting tabulator tender shall summon the moderator or another election official before any corrective action is taken. An election official shall clear any jammed ballots in accordance with instructions provided for the voting tabulator and shall avoid looking at the markings on the ballots. The voting tabulator shall not be opened unless one election official from an opposing political party is present. The moderator shall make a memorandum as to whether the voting tabulator indicates that it has counted the ballot. If the jam cannot be cleared or the voting tabulator malfunction cannot be resolved, the moderator shall call the registrars and shall substitute a perfect voting tabulator for the malfunctioning voting tabulator. Ballots shall continue to be issued, and voted ballots shall be placed in the auxiliary bin. </a:t>
            </a:r>
            <a:endParaRPr lang="en-US" dirty="0" smtClean="0"/>
          </a:p>
          <a:p>
            <a:r>
              <a:rPr lang="en-US" dirty="0" smtClean="0"/>
              <a:t>When </a:t>
            </a:r>
            <a:r>
              <a:rPr lang="en-US" dirty="0"/>
              <a:t>the voting tabulator is repaired or replaced or after the close of the polls, the election officials shall (1) process the ballots from the auxiliary bin through the voting tabulator, (2) return </a:t>
            </a:r>
            <a:r>
              <a:rPr lang="en-US" dirty="0" err="1"/>
              <a:t>overvoted</a:t>
            </a:r>
            <a:r>
              <a:rPr lang="en-US" dirty="0"/>
              <a:t> ballots to the auxiliary bin to be processed and overridden at the end of the day, and (3) return ballots rejected as blank ballots to the auxiliary bin to be hand counted at the end of the day. The moderator shall make a memorandum of such incidents. If the ballot box becomes full, officials of opposing political parties shall empty or replace the ballot box in the manner prescribed by the Secretary of the State. No person shall be permitted to leave the polling place with a ballot, either marked or unmarked. When an elector's ballot has been accepted by the voting tabulator, the elector shall be directed to immediately leave the polls.</a:t>
            </a:r>
          </a:p>
          <a:p>
            <a:endParaRPr lang="en-US" dirty="0"/>
          </a:p>
        </p:txBody>
      </p:sp>
    </p:spTree>
    <p:extLst>
      <p:ext uri="{BB962C8B-B14F-4D97-AF65-F5344CB8AC3E}">
        <p14:creationId xmlns:p14="http://schemas.microsoft.com/office/powerpoint/2010/main" val="227871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Moderator replacement</a:t>
            </a:r>
            <a:endParaRPr lang="en-US" dirty="0"/>
          </a:p>
        </p:txBody>
      </p:sp>
      <p:sp>
        <p:nvSpPr>
          <p:cNvPr id="3" name="Content Placeholder 2"/>
          <p:cNvSpPr>
            <a:spLocks noGrp="1"/>
          </p:cNvSpPr>
          <p:nvPr>
            <p:ph idx="1"/>
          </p:nvPr>
        </p:nvSpPr>
        <p:spPr/>
        <p:txBody>
          <a:bodyPr/>
          <a:lstStyle/>
          <a:p>
            <a:r>
              <a:rPr lang="en-US" dirty="0"/>
              <a:t>In the event that a moderator may need to be relieved of duty, the registrars of voters shall perform each of the following:</a:t>
            </a:r>
          </a:p>
          <a:p>
            <a:r>
              <a:rPr lang="en-US" dirty="0"/>
              <a:t>(1) Evaluate the moderator's ability to perform the designated responsibilities.</a:t>
            </a:r>
          </a:p>
          <a:p>
            <a:r>
              <a:rPr lang="en-US" dirty="0"/>
              <a:t>(2) In the event the existing moderator is unable to perform the designated duties, tell the moderator that the moderator is being relieved of the moderator's duties and tell the moderator to leave the premises.</a:t>
            </a:r>
          </a:p>
          <a:p>
            <a:r>
              <a:rPr lang="en-US" dirty="0"/>
              <a:t>(3) Once the existing moderator has left the premises, immediately designate a replacement moderator from the pool of replacement poll workers and notify the replacement moderator where to report.</a:t>
            </a:r>
          </a:p>
          <a:p>
            <a:r>
              <a:rPr lang="en-US" dirty="0"/>
              <a:t>(4) Upon the arrival of the replacement moderator, familiarize the replacement moderator to the polling location.</a:t>
            </a:r>
          </a:p>
          <a:p>
            <a:endParaRPr lang="en-US" dirty="0"/>
          </a:p>
        </p:txBody>
      </p:sp>
    </p:spTree>
    <p:extLst>
      <p:ext uri="{BB962C8B-B14F-4D97-AF65-F5344CB8AC3E}">
        <p14:creationId xmlns:p14="http://schemas.microsoft.com/office/powerpoint/2010/main" val="333147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worker replacement</a:t>
            </a:r>
            <a:endParaRPr lang="en-US" dirty="0"/>
          </a:p>
        </p:txBody>
      </p:sp>
      <p:sp>
        <p:nvSpPr>
          <p:cNvPr id="3" name="Content Placeholder 2"/>
          <p:cNvSpPr>
            <a:spLocks noGrp="1"/>
          </p:cNvSpPr>
          <p:nvPr>
            <p:ph idx="1"/>
          </p:nvPr>
        </p:nvSpPr>
        <p:spPr/>
        <p:txBody>
          <a:bodyPr>
            <a:normAutofit lnSpcReduction="10000"/>
          </a:bodyPr>
          <a:lstStyle/>
          <a:p>
            <a:r>
              <a:rPr lang="en-US" dirty="0"/>
              <a:t>In the event that a poll worker may need to be removed on the day of an election, primary or referenda, the moderator shall perform each of the following:</a:t>
            </a:r>
          </a:p>
          <a:p>
            <a:r>
              <a:rPr lang="en-US" dirty="0"/>
              <a:t>(1) Evaluate the poll worker's ability to perform the poll worker's designated responsibilities.</a:t>
            </a:r>
          </a:p>
          <a:p>
            <a:r>
              <a:rPr lang="en-US" dirty="0"/>
              <a:t>(2) In the event an existing poll worker is unable to perform the designated duties, tell the poll worker that the poll worker is being relieved of the poll worker's duties and tell the poll worker to leave the premises.</a:t>
            </a:r>
          </a:p>
          <a:p>
            <a:r>
              <a:rPr lang="en-US" dirty="0"/>
              <a:t>(3) Once the existing poll worker has left the premises, immediately designate a replacement from the pool of replacement poll workers and notify the replacement poll worker where to report.</a:t>
            </a:r>
          </a:p>
          <a:p>
            <a:r>
              <a:rPr lang="en-US" dirty="0"/>
              <a:t>(4) Upon the arrival of the replacement poll worker, familiarize the replacement poll worker to the polling location.</a:t>
            </a:r>
          </a:p>
          <a:p>
            <a:endParaRPr lang="en-US" dirty="0"/>
          </a:p>
        </p:txBody>
      </p:sp>
    </p:spTree>
    <p:extLst>
      <p:ext uri="{BB962C8B-B14F-4D97-AF65-F5344CB8AC3E}">
        <p14:creationId xmlns:p14="http://schemas.microsoft.com/office/powerpoint/2010/main" val="336122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lines at the polls</a:t>
            </a:r>
            <a:endParaRPr lang="en-US" dirty="0"/>
          </a:p>
        </p:txBody>
      </p:sp>
      <p:sp>
        <p:nvSpPr>
          <p:cNvPr id="3" name="Content Placeholder 2"/>
          <p:cNvSpPr>
            <a:spLocks noGrp="1"/>
          </p:cNvSpPr>
          <p:nvPr>
            <p:ph idx="1"/>
          </p:nvPr>
        </p:nvSpPr>
        <p:spPr/>
        <p:txBody>
          <a:bodyPr/>
          <a:lstStyle/>
          <a:p>
            <a:r>
              <a:rPr lang="en-US" dirty="0"/>
              <a:t>In the event of long lines at a polling location, the moderator shall perform each of the following:</a:t>
            </a:r>
          </a:p>
          <a:p>
            <a:r>
              <a:rPr lang="en-US" dirty="0"/>
              <a:t>(1) Contact the registrars of voters to determine if additional lines should be created to alleviate the waiting time.</a:t>
            </a:r>
          </a:p>
          <a:p>
            <a:r>
              <a:rPr lang="en-US" dirty="0"/>
              <a:t>(2) If it has been determined that additional lines are appropriate, consult with the registrars of voters to determine if additional poll workers from the replacement pool of poll workers should be deployed to the polling location.</a:t>
            </a:r>
          </a:p>
          <a:p>
            <a:endParaRPr lang="en-US" dirty="0"/>
          </a:p>
        </p:txBody>
      </p:sp>
    </p:spTree>
    <p:extLst>
      <p:ext uri="{BB962C8B-B14F-4D97-AF65-F5344CB8AC3E}">
        <p14:creationId xmlns:p14="http://schemas.microsoft.com/office/powerpoint/2010/main" val="293717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Evacuation of the polls </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 the event that a polling location needs to be evacuated, the moderator shall perform each of the following:</a:t>
            </a:r>
          </a:p>
          <a:p>
            <a:r>
              <a:rPr lang="en-US" dirty="0"/>
              <a:t>(1) Alert all individuals present of the emergency situation and direct them to the predetermined assembly point.</a:t>
            </a:r>
          </a:p>
          <a:p>
            <a:r>
              <a:rPr lang="en-US" dirty="0"/>
              <a:t>(2) Get a headcount and use this headcount to make certain everyone present is evacuated from the polling location.</a:t>
            </a:r>
          </a:p>
          <a:p>
            <a:r>
              <a:rPr lang="en-US" dirty="0"/>
              <a:t>(3) Identify any individuals with disabilities and ensure that they receive assistance, if needed, to evacuate the polling location.</a:t>
            </a:r>
          </a:p>
          <a:p>
            <a:r>
              <a:rPr lang="en-US" dirty="0"/>
              <a:t>(4) Secure voting equipment and materials pursuant to section 9-174a-14 of the Regulations of Connecticut State Agencies.</a:t>
            </a:r>
          </a:p>
          <a:p>
            <a:r>
              <a:rPr lang="en-US" dirty="0"/>
              <a:t>(5) If the emergency situation has been resolved, consult with the emergency personnel and the registrars of voters to determine if the polling location can be re-entered.</a:t>
            </a:r>
          </a:p>
          <a:p>
            <a:r>
              <a:rPr lang="en-US" dirty="0"/>
              <a:t>(6) If the polling location can be re-entered, first notify the poll workers to return. Then, notify the voters that they can enter the polling location.</a:t>
            </a:r>
          </a:p>
          <a:p>
            <a:r>
              <a:rPr lang="en-US" dirty="0"/>
              <a:t>(7) If it is determined that an alternate location should be utilized, provide poll workers and any voters who have not yet voted with the address of the alternate location. Follow the alternate polling location procedures found in section 9-174a-16 of the Regulations of Connecticut State Agencies.</a:t>
            </a:r>
          </a:p>
          <a:p>
            <a:endParaRPr lang="en-US" dirty="0"/>
          </a:p>
        </p:txBody>
      </p:sp>
    </p:spTree>
    <p:extLst>
      <p:ext uri="{BB962C8B-B14F-4D97-AF65-F5344CB8AC3E}">
        <p14:creationId xmlns:p14="http://schemas.microsoft.com/office/powerpoint/2010/main" val="291880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Loss of power at the polls</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the event that the polling location loses power, the moderator shall perform each of the following:</a:t>
            </a:r>
          </a:p>
          <a:p>
            <a:r>
              <a:rPr lang="en-US" dirty="0"/>
              <a:t>(1) Alert everyone present to the situation.</a:t>
            </a:r>
          </a:p>
          <a:p>
            <a:r>
              <a:rPr lang="en-US" dirty="0"/>
              <a:t>(2) Contact the power supply company to determine the source of the outage and what action needs to be taken to resume power.</a:t>
            </a:r>
          </a:p>
          <a:p>
            <a:r>
              <a:rPr lang="en-US" dirty="0"/>
              <a:t>(3) Contact the facility management staff for the polling location to determine whether they can assist with addressing the outage.</a:t>
            </a:r>
          </a:p>
          <a:p>
            <a:r>
              <a:rPr lang="en-US" dirty="0"/>
              <a:t>(4) Find an alternate source of light, such as the flashlights provided with the emergency provisions that can be used to continue voting until power is restored.</a:t>
            </a:r>
          </a:p>
          <a:p>
            <a:r>
              <a:rPr lang="en-US" dirty="0"/>
              <a:t>(5) If it is feasible, consider using an area of the building where natural light is available or temporary lighting can be directed.</a:t>
            </a:r>
          </a:p>
          <a:p>
            <a:r>
              <a:rPr lang="en-US" dirty="0"/>
              <a:t>(6) If the backup power supply for the voting machine has been depleted, connect a generator.</a:t>
            </a:r>
          </a:p>
          <a:p>
            <a:r>
              <a:rPr lang="en-US" dirty="0"/>
              <a:t>(7) If the generator is unavailable or runs out of power, continue voting using paper ballots.</a:t>
            </a:r>
          </a:p>
          <a:p>
            <a:endParaRPr lang="en-US" dirty="0"/>
          </a:p>
        </p:txBody>
      </p:sp>
    </p:spTree>
    <p:extLst>
      <p:ext uri="{BB962C8B-B14F-4D97-AF65-F5344CB8AC3E}">
        <p14:creationId xmlns:p14="http://schemas.microsoft.com/office/powerpoint/2010/main" val="222115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emergency at the polls</a:t>
            </a:r>
            <a:endParaRPr lang="en-US" dirty="0"/>
          </a:p>
        </p:txBody>
      </p:sp>
      <p:sp>
        <p:nvSpPr>
          <p:cNvPr id="3" name="Content Placeholder 2"/>
          <p:cNvSpPr>
            <a:spLocks noGrp="1"/>
          </p:cNvSpPr>
          <p:nvPr>
            <p:ph idx="1"/>
          </p:nvPr>
        </p:nvSpPr>
        <p:spPr/>
        <p:txBody>
          <a:bodyPr>
            <a:normAutofit fontScale="92500"/>
          </a:bodyPr>
          <a:lstStyle/>
          <a:p>
            <a:r>
              <a:rPr lang="en-US" dirty="0"/>
              <a:t>In the event of a medical emergency at the polling location, the moderator shall perform each of the following:</a:t>
            </a:r>
          </a:p>
          <a:p>
            <a:r>
              <a:rPr lang="en-US" dirty="0"/>
              <a:t>(1) Contact emergency services and follow the instructions given by emergency personnel.</a:t>
            </a:r>
          </a:p>
          <a:p>
            <a:r>
              <a:rPr lang="en-US" dirty="0"/>
              <a:t>(2) Stop voting operations until an assessment of the situation can be made.</a:t>
            </a:r>
          </a:p>
          <a:p>
            <a:r>
              <a:rPr lang="en-US" dirty="0"/>
              <a:t>(3) Determine if there is a doctor, nurse, emergency medical technician or other certified first aid provider in the polling location that may be able to assist the ill or injured person.</a:t>
            </a:r>
          </a:p>
          <a:p>
            <a:r>
              <a:rPr lang="en-US" dirty="0"/>
              <a:t>(4) Keep the ill or injured person as comfortable as possible while waiting for emergency personnel to respond. Do not attempt to move the ill or injured person unless instructed to do so by a certified first aid provider or emergency personnel.</a:t>
            </a:r>
          </a:p>
          <a:p>
            <a:r>
              <a:rPr lang="en-US" dirty="0"/>
              <a:t>(5) Provide the responding officer or medical personnel with the details of what happened to the ill or injured person.</a:t>
            </a:r>
          </a:p>
          <a:p>
            <a:endParaRPr lang="en-US" dirty="0"/>
          </a:p>
        </p:txBody>
      </p:sp>
    </p:spTree>
    <p:extLst>
      <p:ext uri="{BB962C8B-B14F-4D97-AF65-F5344CB8AC3E}">
        <p14:creationId xmlns:p14="http://schemas.microsoft.com/office/powerpoint/2010/main" val="402736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worker does not show up for election day</a:t>
            </a:r>
            <a:endParaRPr lang="en-US" dirty="0"/>
          </a:p>
        </p:txBody>
      </p:sp>
      <p:sp>
        <p:nvSpPr>
          <p:cNvPr id="3" name="Content Placeholder 2"/>
          <p:cNvSpPr>
            <a:spLocks noGrp="1"/>
          </p:cNvSpPr>
          <p:nvPr>
            <p:ph idx="1"/>
          </p:nvPr>
        </p:nvSpPr>
        <p:spPr/>
        <p:txBody>
          <a:bodyPr/>
          <a:lstStyle/>
          <a:p>
            <a:r>
              <a:rPr lang="en-US" dirty="0"/>
              <a:t>The registrars of voters shall identify a replacement pool of poll workers who can be deployed to any polling location in the municipality in order to replace poll workers who are unable to work on election, primary, or referenda day or to alleviate overburdened polling locations. The registrars of voters shall identify replacement poll workers for each different position at the polling locations within a municipality. On the day of the election, primary or referenda, the registrars of voters shall contact each replacement worker not later than one hour prior to the opening of polls to confirm availability.</a:t>
            </a:r>
          </a:p>
        </p:txBody>
      </p:sp>
    </p:spTree>
    <p:extLst>
      <p:ext uri="{BB962C8B-B14F-4D97-AF65-F5344CB8AC3E}">
        <p14:creationId xmlns:p14="http://schemas.microsoft.com/office/powerpoint/2010/main" val="240789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 smoke alarm at the polls</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event of a smoke, fire, fire alarm or other activated alarm, the moderator shall perform each of the following:</a:t>
            </a:r>
          </a:p>
          <a:p>
            <a:r>
              <a:rPr lang="en-US" dirty="0"/>
              <a:t>(1) Activate the fire alarm if it is not already activated.</a:t>
            </a:r>
          </a:p>
          <a:p>
            <a:r>
              <a:rPr lang="en-US" dirty="0"/>
              <a:t>(2) Alert everyone present to the nature of the situation.</a:t>
            </a:r>
          </a:p>
          <a:p>
            <a:r>
              <a:rPr lang="en-US" dirty="0"/>
              <a:t>(3) Evacuate the polling location pursuant to section 9-174a-26 of the Regulations of Connecticut State Agencies.</a:t>
            </a:r>
          </a:p>
          <a:p>
            <a:r>
              <a:rPr lang="en-US" dirty="0"/>
              <a:t>(4) Contact emergency personnel.</a:t>
            </a:r>
          </a:p>
          <a:p>
            <a:r>
              <a:rPr lang="en-US" dirty="0"/>
              <a:t>(5) Consult with the emergency personnel and registrars of voters to determine if original polling location can be utilized.</a:t>
            </a:r>
          </a:p>
          <a:p>
            <a:r>
              <a:rPr lang="en-US" dirty="0"/>
              <a:t>(6) If the polling location can be re-entered, first notify the poll workers to return. Then, notify the voters that they can enter the polling location.</a:t>
            </a:r>
          </a:p>
          <a:p>
            <a:r>
              <a:rPr lang="en-US" dirty="0"/>
              <a:t>(7) If it is determined that an alternate polling location should be utilized, provide poll workers and any voters who have not yet voted with the address of the alternate location. Follow the alternate polling location procedures found in section 9-174a-16 of the Regulations of Connecticut State Agencies.</a:t>
            </a:r>
          </a:p>
          <a:p>
            <a:endParaRPr lang="en-US" dirty="0"/>
          </a:p>
        </p:txBody>
      </p:sp>
    </p:spTree>
    <p:extLst>
      <p:ext uri="{BB962C8B-B14F-4D97-AF65-F5344CB8AC3E}">
        <p14:creationId xmlns:p14="http://schemas.microsoft.com/office/powerpoint/2010/main" val="212531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leak at the polls</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the event of a gas leak, the moderator shall perform each of the following:</a:t>
            </a:r>
          </a:p>
          <a:p>
            <a:r>
              <a:rPr lang="en-US" dirty="0"/>
              <a:t>(1) Immediately evacuate the polling location in accordance with section 9-174a-26 of the Regulations of Connecticut State Agencies. To limit the possibility of an explosion, warn poll workers and voters not to use telephones, fire alarms, light switches and appliances when gas is detected.</a:t>
            </a:r>
          </a:p>
          <a:p>
            <a:r>
              <a:rPr lang="en-US" dirty="0"/>
              <a:t>(2) Once safely outside of the building, alert emergency services and the gas company.</a:t>
            </a:r>
          </a:p>
          <a:p>
            <a:r>
              <a:rPr lang="en-US" dirty="0"/>
              <a:t>(3) Wait for the gas company representative and emergency personnel to arrive in order to assess the situation and determine the viability of continuing voting operations.</a:t>
            </a:r>
          </a:p>
          <a:p>
            <a:r>
              <a:rPr lang="en-US" dirty="0"/>
              <a:t>(4) Consult with the responding gas company representative, emergency personnel and registrars of voters to determine if original polling location can be utilized.</a:t>
            </a:r>
          </a:p>
          <a:p>
            <a:r>
              <a:rPr lang="en-US" dirty="0"/>
              <a:t>(5) If the polling location can be re-entered, first notify the poll workers to return. Then, notify the voters that they can enter the polling location.</a:t>
            </a:r>
          </a:p>
          <a:p>
            <a:r>
              <a:rPr lang="en-US" dirty="0"/>
              <a:t>(6) If it is determined that an alternate location should be utilized, provide poll workers and any voters who have not yet voted with the address of the alternate location. Follow the alternate polling location procedures found in section 9-174a-16 of the Regulations of Connecticut State Agencies.</a:t>
            </a:r>
          </a:p>
          <a:p>
            <a:endParaRPr lang="en-US" dirty="0"/>
          </a:p>
        </p:txBody>
      </p:sp>
    </p:spTree>
    <p:extLst>
      <p:ext uri="{BB962C8B-B14F-4D97-AF65-F5344CB8AC3E}">
        <p14:creationId xmlns:p14="http://schemas.microsoft.com/office/powerpoint/2010/main" val="212272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 at the polls</a:t>
            </a:r>
            <a:endParaRPr lang="en-US" dirty="0"/>
          </a:p>
        </p:txBody>
      </p:sp>
      <p:sp>
        <p:nvSpPr>
          <p:cNvPr id="3" name="Content Placeholder 2"/>
          <p:cNvSpPr>
            <a:spLocks noGrp="1"/>
          </p:cNvSpPr>
          <p:nvPr>
            <p:ph idx="1"/>
          </p:nvPr>
        </p:nvSpPr>
        <p:spPr/>
        <p:txBody>
          <a:bodyPr/>
          <a:lstStyle/>
          <a:p>
            <a:r>
              <a:rPr lang="en-US" dirty="0"/>
              <a:t>In the event of disorder in or around the polling location, including, but not limited to, unlawful protesting, threats of violence or rioting the moderator shall contact emergency services immediately and then follow any instructions provided by emergency personnel. The moderator shall follow the evacuation procedure pursuant to section 9-174a-26 of the Regulations of Connecticut State Agencies if evacuation is required.</a:t>
            </a:r>
          </a:p>
        </p:txBody>
      </p:sp>
    </p:spTree>
    <p:extLst>
      <p:ext uri="{BB962C8B-B14F-4D97-AF65-F5344CB8AC3E}">
        <p14:creationId xmlns:p14="http://schemas.microsoft.com/office/powerpoint/2010/main" val="48508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 protocol</a:t>
            </a:r>
            <a:endParaRPr lang="en-US" dirty="0"/>
          </a:p>
        </p:txBody>
      </p:sp>
      <p:sp>
        <p:nvSpPr>
          <p:cNvPr id="3" name="Content Placeholder 2"/>
          <p:cNvSpPr>
            <a:spLocks noGrp="1"/>
          </p:cNvSpPr>
          <p:nvPr>
            <p:ph idx="1"/>
          </p:nvPr>
        </p:nvSpPr>
        <p:spPr/>
        <p:txBody>
          <a:bodyPr/>
          <a:lstStyle/>
          <a:p>
            <a:r>
              <a:rPr lang="en-US" dirty="0"/>
              <a:t>In the event of any disaster, natural or otherwise, including, but not limited to, chemical emergencies, dam failures, earthquakes, exposure to hazardous materials, floods, extreme heat, hurricanes, tornados, or severe winter weather the registrars of voters shall follow the procedures in the most recent local Emergency Plan of Operations that each town or city has developed pursuant to section 28-7(a) of the Connecticut General Statutes, or subsequent state law.</a:t>
            </a:r>
          </a:p>
        </p:txBody>
      </p:sp>
    </p:spTree>
    <p:extLst>
      <p:ext uri="{BB962C8B-B14F-4D97-AF65-F5344CB8AC3E}">
        <p14:creationId xmlns:p14="http://schemas.microsoft.com/office/powerpoint/2010/main" val="45310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threat</a:t>
            </a:r>
            <a:endParaRPr lang="en-US" dirty="0"/>
          </a:p>
        </p:txBody>
      </p:sp>
      <p:sp>
        <p:nvSpPr>
          <p:cNvPr id="3" name="Content Placeholder 2"/>
          <p:cNvSpPr>
            <a:spLocks noGrp="1"/>
          </p:cNvSpPr>
          <p:nvPr>
            <p:ph idx="1"/>
          </p:nvPr>
        </p:nvSpPr>
        <p:spPr/>
        <p:txBody>
          <a:bodyPr/>
          <a:lstStyle/>
          <a:p>
            <a:r>
              <a:rPr lang="en-US" dirty="0"/>
              <a:t>In the event of any security threats near the polling location, including, but not limited to, the discovery of a suspicious object, a bomb threat, an explosion, a biological threat, a chemical threat, or a nuclear blast, the registrars of voters shall follow the procedures in the most recent local Emergency Plan of Operations that each town or city has developed pursuant to section 28-7(a) of the Connecticut General Statutes, or subsequent state law.</a:t>
            </a:r>
          </a:p>
        </p:txBody>
      </p:sp>
    </p:spTree>
    <p:extLst>
      <p:ext uri="{BB962C8B-B14F-4D97-AF65-F5344CB8AC3E}">
        <p14:creationId xmlns:p14="http://schemas.microsoft.com/office/powerpoint/2010/main" val="267301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 threat</a:t>
            </a:r>
            <a:endParaRPr lang="en-US" dirty="0"/>
          </a:p>
        </p:txBody>
      </p:sp>
      <p:sp>
        <p:nvSpPr>
          <p:cNvPr id="3" name="Content Placeholder 2"/>
          <p:cNvSpPr>
            <a:spLocks noGrp="1"/>
          </p:cNvSpPr>
          <p:nvPr>
            <p:ph idx="1"/>
          </p:nvPr>
        </p:nvSpPr>
        <p:spPr/>
        <p:txBody>
          <a:bodyPr/>
          <a:lstStyle/>
          <a:p>
            <a:r>
              <a:rPr lang="en-US" dirty="0"/>
              <a:t>In the event of any threat of the release of radioactive material or any nuclear power plant emergency, the registrars of voters for any city or town designated as an emergency planning zone community or host community by the Department of Emergency Maintenance and Homeland Security, or subsequent state agency, shall follow the procedure on the most recent plans and guidelines set by the Radiological Emergency Preparedness Unit, or any subsequent division that handles radiological preparedness.</a:t>
            </a:r>
          </a:p>
        </p:txBody>
      </p:sp>
    </p:spTree>
    <p:extLst>
      <p:ext uri="{BB962C8B-B14F-4D97-AF65-F5344CB8AC3E}">
        <p14:creationId xmlns:p14="http://schemas.microsoft.com/office/powerpoint/2010/main" val="350495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Tabulator protocol - </a:t>
            </a:r>
            <a:r>
              <a:rPr lang="en-US" dirty="0"/>
              <a:t>The OS machine will not take ballots</a:t>
            </a:r>
          </a:p>
        </p:txBody>
      </p:sp>
      <p:sp>
        <p:nvSpPr>
          <p:cNvPr id="3" name="Content Placeholder 2"/>
          <p:cNvSpPr>
            <a:spLocks noGrp="1"/>
          </p:cNvSpPr>
          <p:nvPr>
            <p:ph idx="1"/>
          </p:nvPr>
        </p:nvSpPr>
        <p:spPr/>
        <p:txBody>
          <a:bodyPr/>
          <a:lstStyle/>
          <a:p>
            <a:r>
              <a:rPr lang="en-US" dirty="0" smtClean="0"/>
              <a:t>Document </a:t>
            </a:r>
            <a:r>
              <a:rPr lang="en-US" dirty="0"/>
              <a:t>the ballot count on the LCD screen. Turn the machine off, and ender card through the back of the machine to unlock the read head. Turn the machine back on and check the ballot count. If the ballot count does not match then turn the machine off and switch to the back up machine. If the counter does match have the next voter insert their ballot. If this does not solve the problem, then retire that machine for the duration of the election and switch to the back up OS machine. </a:t>
            </a:r>
          </a:p>
        </p:txBody>
      </p:sp>
    </p:spTree>
    <p:extLst>
      <p:ext uri="{BB962C8B-B14F-4D97-AF65-F5344CB8AC3E}">
        <p14:creationId xmlns:p14="http://schemas.microsoft.com/office/powerpoint/2010/main" val="271860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the OS machine partially takes the ballot and then spits it back</a:t>
            </a:r>
          </a:p>
        </p:txBody>
      </p:sp>
      <p:sp>
        <p:nvSpPr>
          <p:cNvPr id="3" name="Content Placeholder 2"/>
          <p:cNvSpPr>
            <a:spLocks noGrp="1"/>
          </p:cNvSpPr>
          <p:nvPr>
            <p:ph idx="1"/>
          </p:nvPr>
        </p:nvSpPr>
        <p:spPr/>
        <p:txBody>
          <a:bodyPr/>
          <a:lstStyle/>
          <a:p>
            <a:r>
              <a:rPr lang="en-US" dirty="0"/>
              <a:t>Document the ballot count on the LCD. Check that the vertical bar in the throat of the ballot box is in the horizontal position. Usually it is in the vertical position and it needs to be horizontally. If the ballot count does not match then turn the machine off and switch to the back up machine. If the counter does match have the next voter insert their ballot. If this does not solve the problem, then retire that machine for the duration of the election and switch to the back up OS machine</a:t>
            </a:r>
          </a:p>
        </p:txBody>
      </p:sp>
    </p:spTree>
    <p:extLst>
      <p:ext uri="{BB962C8B-B14F-4D97-AF65-F5344CB8AC3E}">
        <p14:creationId xmlns:p14="http://schemas.microsoft.com/office/powerpoint/2010/main" val="215002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It is before the election has started and the LCD screen displays “Ok to Format”</a:t>
            </a:r>
          </a:p>
        </p:txBody>
      </p:sp>
      <p:sp>
        <p:nvSpPr>
          <p:cNvPr id="3" name="Content Placeholder 2"/>
          <p:cNvSpPr>
            <a:spLocks noGrp="1"/>
          </p:cNvSpPr>
          <p:nvPr>
            <p:ph idx="1"/>
          </p:nvPr>
        </p:nvSpPr>
        <p:spPr/>
        <p:txBody>
          <a:bodyPr/>
          <a:lstStyle/>
          <a:p>
            <a:r>
              <a:rPr lang="en-US" dirty="0"/>
              <a:t>Use the backup memory card provided. If that memory card fails then future cast ballots need to be inserted into the ballot box for a manual hand </a:t>
            </a:r>
            <a:r>
              <a:rPr lang="en-US" dirty="0" smtClean="0"/>
              <a:t>count or until a replacement tabulator can be put into service.</a:t>
            </a:r>
            <a:endParaRPr lang="en-US" dirty="0"/>
          </a:p>
        </p:txBody>
      </p:sp>
    </p:spTree>
    <p:extLst>
      <p:ext uri="{BB962C8B-B14F-4D97-AF65-F5344CB8AC3E}">
        <p14:creationId xmlns:p14="http://schemas.microsoft.com/office/powerpoint/2010/main" val="273581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Tabulator </a:t>
            </a:r>
            <a:r>
              <a:rPr lang="en-US" dirty="0" smtClean="0"/>
              <a:t>protocol - </a:t>
            </a:r>
            <a:r>
              <a:rPr lang="en-US" dirty="0"/>
              <a:t>The LCD displays “</a:t>
            </a:r>
            <a:r>
              <a:rPr lang="en-US" dirty="0" err="1"/>
              <a:t>ISR</a:t>
            </a:r>
            <a:r>
              <a:rPr lang="en-US" dirty="0"/>
              <a:t> ??? Call for Service”</a:t>
            </a:r>
          </a:p>
        </p:txBody>
      </p:sp>
      <p:sp>
        <p:nvSpPr>
          <p:cNvPr id="3" name="Content Placeholder 2"/>
          <p:cNvSpPr>
            <a:spLocks noGrp="1"/>
          </p:cNvSpPr>
          <p:nvPr>
            <p:ph idx="1"/>
          </p:nvPr>
        </p:nvSpPr>
        <p:spPr/>
        <p:txBody>
          <a:bodyPr/>
          <a:lstStyle/>
          <a:p>
            <a:r>
              <a:rPr lang="en-US" dirty="0"/>
              <a:t>If possible document the ballot count on the LCD. Turn the machine off, then turn the machine back on and check the LCD screen for the ballot count. If the message is gone have the next voter insert their ballot. If this does not solve the problem retire the machine for the duration of the election and switch to the back up OS machines. If the LCD displays the same message then turn it off and switch to the back up machine. </a:t>
            </a:r>
          </a:p>
        </p:txBody>
      </p:sp>
    </p:spTree>
    <p:extLst>
      <p:ext uri="{BB962C8B-B14F-4D97-AF65-F5344CB8AC3E}">
        <p14:creationId xmlns:p14="http://schemas.microsoft.com/office/powerpoint/2010/main" val="303485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Polling place becomes unavailable on election day.</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registrars of voters shall identify alternate polling locations that can be utilized in the event that a polling location becomes unavailable on election, primary, or referenda day. The registrars of voters shall contact the facility management staff for each of these alternate polling locations and ensure that the location is reserved for the registrars of voters' use on election, primary, or referenda day</a:t>
            </a:r>
            <a:r>
              <a:rPr lang="en-US" dirty="0" smtClean="0"/>
              <a:t>.</a:t>
            </a:r>
          </a:p>
          <a:p>
            <a:r>
              <a:rPr lang="en-US" dirty="0"/>
              <a:t>In the event a polling location becomes unavailable, the registrars of voters shall perform each of the following:</a:t>
            </a:r>
          </a:p>
          <a:p>
            <a:r>
              <a:rPr lang="en-US" dirty="0"/>
              <a:t>(1) Establish an alternative polling location pursuant to section 9-174a-5 of the Regulations of Connecticut State Agencies and notify the moderator and other poll workers.</a:t>
            </a:r>
          </a:p>
          <a:p>
            <a:r>
              <a:rPr lang="en-US" dirty="0"/>
              <a:t>(2) Contact the facility management staff for the alternate polling location in order to open the building.</a:t>
            </a:r>
          </a:p>
          <a:p>
            <a:r>
              <a:rPr lang="en-US" dirty="0"/>
              <a:t>(3) In consultation with the moderator, ensure that the polling location is properly set up to conduct election, primary or referenda. Ensure that voting equipment is tested and functions properly or that sufficient paper ballots are available.</a:t>
            </a:r>
          </a:p>
          <a:p>
            <a:r>
              <a:rPr lang="en-US" dirty="0"/>
              <a:t>(4) Notify voters of the new polling location.</a:t>
            </a:r>
          </a:p>
          <a:p>
            <a:endParaRPr lang="en-US" dirty="0"/>
          </a:p>
        </p:txBody>
      </p:sp>
    </p:spTree>
    <p:extLst>
      <p:ext uri="{BB962C8B-B14F-4D97-AF65-F5344CB8AC3E}">
        <p14:creationId xmlns:p14="http://schemas.microsoft.com/office/powerpoint/2010/main" val="1755932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after voting </a:t>
            </a:r>
            <a:r>
              <a:rPr lang="en-US" dirty="0"/>
              <a:t>has started </a:t>
            </a:r>
            <a:r>
              <a:rPr lang="en-US" dirty="0" smtClean="0"/>
              <a:t>it </a:t>
            </a:r>
            <a:r>
              <a:rPr lang="en-US" dirty="0"/>
              <a:t>is determined that the Memory Card is corrupt?</a:t>
            </a:r>
          </a:p>
        </p:txBody>
      </p:sp>
      <p:sp>
        <p:nvSpPr>
          <p:cNvPr id="3" name="Content Placeholder 2"/>
          <p:cNvSpPr>
            <a:spLocks noGrp="1"/>
          </p:cNvSpPr>
          <p:nvPr>
            <p:ph idx="1"/>
          </p:nvPr>
        </p:nvSpPr>
        <p:spPr/>
        <p:txBody>
          <a:bodyPr/>
          <a:lstStyle/>
          <a:p>
            <a:r>
              <a:rPr lang="en-US" dirty="0"/>
              <a:t>Shut the machine down and use the back up memory card in the back up OS machine. The ballots from the first machine can be recounted in the backup machine. If the back up memory card fails, shut the OS machine off.  All ballots will have to be inserted into the ballot box for a manual hand count.</a:t>
            </a:r>
          </a:p>
        </p:txBody>
      </p:sp>
    </p:spTree>
    <p:extLst>
      <p:ext uri="{BB962C8B-B14F-4D97-AF65-F5344CB8AC3E}">
        <p14:creationId xmlns:p14="http://schemas.microsoft.com/office/powerpoint/2010/main" val="93362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The LCD screen displays “ OK to Format This Memory Card</a:t>
            </a:r>
            <a:r>
              <a:rPr lang="en-US" dirty="0" smtClean="0"/>
              <a:t>” after election has started</a:t>
            </a:r>
            <a:endParaRPr lang="en-US" dirty="0"/>
          </a:p>
        </p:txBody>
      </p:sp>
      <p:sp>
        <p:nvSpPr>
          <p:cNvPr id="3" name="Content Placeholder 2"/>
          <p:cNvSpPr>
            <a:spLocks noGrp="1"/>
          </p:cNvSpPr>
          <p:nvPr>
            <p:ph idx="1"/>
          </p:nvPr>
        </p:nvSpPr>
        <p:spPr/>
        <p:txBody>
          <a:bodyPr/>
          <a:lstStyle/>
          <a:p>
            <a:r>
              <a:rPr lang="en-US" dirty="0"/>
              <a:t>Shut the OS machine down and use the back up OS machine. The ballots from the first machine can be recounted in the back up machine.  If the back up memory card fails retire the machine for the rest of the election. Ballots will have to be inserted into the ballot box for a manual hand count. </a:t>
            </a:r>
          </a:p>
        </p:txBody>
      </p:sp>
    </p:spTree>
    <p:extLst>
      <p:ext uri="{BB962C8B-B14F-4D97-AF65-F5344CB8AC3E}">
        <p14:creationId xmlns:p14="http://schemas.microsoft.com/office/powerpoint/2010/main" val="153930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LCD </a:t>
            </a:r>
            <a:r>
              <a:rPr lang="en-US" dirty="0"/>
              <a:t>screen displays “Memory Card Bad – Please Remove” </a:t>
            </a:r>
            <a:r>
              <a:rPr lang="en-US" dirty="0" smtClean="0"/>
              <a:t>(before </a:t>
            </a:r>
            <a:r>
              <a:rPr lang="en-US" dirty="0"/>
              <a:t>the election)</a:t>
            </a:r>
          </a:p>
        </p:txBody>
      </p:sp>
      <p:sp>
        <p:nvSpPr>
          <p:cNvPr id="3" name="Content Placeholder 2"/>
          <p:cNvSpPr>
            <a:spLocks noGrp="1"/>
          </p:cNvSpPr>
          <p:nvPr>
            <p:ph idx="1"/>
          </p:nvPr>
        </p:nvSpPr>
        <p:spPr/>
        <p:txBody>
          <a:bodyPr/>
          <a:lstStyle/>
          <a:p>
            <a:r>
              <a:rPr lang="en-US" dirty="0"/>
              <a:t>Use the backup card provided. If that card fails then the ballots need to be placed in the ballot box to be hand count. </a:t>
            </a:r>
          </a:p>
        </p:txBody>
      </p:sp>
    </p:spTree>
    <p:extLst>
      <p:ext uri="{BB962C8B-B14F-4D97-AF65-F5344CB8AC3E}">
        <p14:creationId xmlns:p14="http://schemas.microsoft.com/office/powerpoint/2010/main" val="210163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The LCD screen displays “Generating Report” and then the zero reports do not print</a:t>
            </a:r>
          </a:p>
        </p:txBody>
      </p:sp>
      <p:sp>
        <p:nvSpPr>
          <p:cNvPr id="3" name="Content Placeholder 2"/>
          <p:cNvSpPr>
            <a:spLocks noGrp="1"/>
          </p:cNvSpPr>
          <p:nvPr>
            <p:ph idx="1"/>
          </p:nvPr>
        </p:nvSpPr>
        <p:spPr/>
        <p:txBody>
          <a:bodyPr/>
          <a:lstStyle/>
          <a:p>
            <a:r>
              <a:rPr lang="en-US" dirty="0"/>
              <a:t>Determine if any of the following conditions exist: A. The printer cover is unlocked. B. The printer paper is in the correct position. C. The printer ribbon is secure. D. The printer paper is jammed? Next document the count on the ballot count on the LCD screen. Then turn the OS machine off and then back on. Make sure that the ballot count on the LCD is the same. Try to reprint the report. If the report does not print call the ROV. </a:t>
            </a:r>
          </a:p>
        </p:txBody>
      </p:sp>
    </p:spTree>
    <p:extLst>
      <p:ext uri="{BB962C8B-B14F-4D97-AF65-F5344CB8AC3E}">
        <p14:creationId xmlns:p14="http://schemas.microsoft.com/office/powerpoint/2010/main" val="194449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The LCD screen displays “Counted Ballot Jammed in Reader”</a:t>
            </a:r>
          </a:p>
        </p:txBody>
      </p:sp>
      <p:sp>
        <p:nvSpPr>
          <p:cNvPr id="3" name="Content Placeholder 2"/>
          <p:cNvSpPr>
            <a:spLocks noGrp="1"/>
          </p:cNvSpPr>
          <p:nvPr>
            <p:ph idx="1"/>
          </p:nvPr>
        </p:nvSpPr>
        <p:spPr/>
        <p:txBody>
          <a:bodyPr/>
          <a:lstStyle/>
          <a:p>
            <a:r>
              <a:rPr lang="en-US" dirty="0" smtClean="0"/>
              <a:t>Check </a:t>
            </a:r>
            <a:r>
              <a:rPr lang="en-US" dirty="0"/>
              <a:t>to see if the ballot box slot is jammed with </a:t>
            </a:r>
            <a:r>
              <a:rPr lang="en-US" dirty="0" smtClean="0"/>
              <a:t>ballots.  Pull </a:t>
            </a:r>
            <a:r>
              <a:rPr lang="en-US" dirty="0"/>
              <a:t>the ballot from the back and drop it into the slot. </a:t>
            </a:r>
            <a:r>
              <a:rPr lang="en-US" b="1" u="sng" dirty="0"/>
              <a:t>DO NOT PUT THE BALLOT THROUGH THE </a:t>
            </a:r>
            <a:r>
              <a:rPr lang="en-US" b="1" u="sng" dirty="0" smtClean="0"/>
              <a:t>MACHINE AGAIN</a:t>
            </a:r>
            <a:endParaRPr lang="en-US" dirty="0"/>
          </a:p>
        </p:txBody>
      </p:sp>
    </p:spTree>
    <p:extLst>
      <p:ext uri="{BB962C8B-B14F-4D97-AF65-F5344CB8AC3E}">
        <p14:creationId xmlns:p14="http://schemas.microsoft.com/office/powerpoint/2010/main" val="2830263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a:t>
            </a:r>
            <a:r>
              <a:rPr lang="en-US" dirty="0"/>
              <a:t>The LCD screen displays “Ballot not Read- Jammed in Reader”</a:t>
            </a:r>
          </a:p>
        </p:txBody>
      </p:sp>
      <p:sp>
        <p:nvSpPr>
          <p:cNvPr id="3" name="Content Placeholder 2"/>
          <p:cNvSpPr>
            <a:spLocks noGrp="1"/>
          </p:cNvSpPr>
          <p:nvPr>
            <p:ph idx="1"/>
          </p:nvPr>
        </p:nvSpPr>
        <p:spPr/>
        <p:txBody>
          <a:bodyPr/>
          <a:lstStyle/>
          <a:p>
            <a:r>
              <a:rPr lang="en-US" dirty="0"/>
              <a:t>Check to see if the ballot box slot is jammed with ballots. </a:t>
            </a:r>
            <a:r>
              <a:rPr lang="en-US" dirty="0" smtClean="0"/>
              <a:t> Pull </a:t>
            </a:r>
            <a:r>
              <a:rPr lang="en-US" dirty="0"/>
              <a:t>the ballot from the back and then have the voter reinsert the ballot. </a:t>
            </a:r>
            <a:r>
              <a:rPr lang="en-US" b="1" u="sng" dirty="0"/>
              <a:t>PUT</a:t>
            </a:r>
            <a:r>
              <a:rPr lang="en-US" dirty="0"/>
              <a:t> </a:t>
            </a:r>
            <a:r>
              <a:rPr lang="en-US" b="1" u="sng" dirty="0"/>
              <a:t>THE BALLOT THROUGH THE </a:t>
            </a:r>
            <a:r>
              <a:rPr lang="en-US" b="1" u="sng" dirty="0" smtClean="0"/>
              <a:t>MACHINE AGAIN</a:t>
            </a:r>
            <a:endParaRPr lang="en-US" dirty="0"/>
          </a:p>
        </p:txBody>
      </p:sp>
    </p:spTree>
    <p:extLst>
      <p:ext uri="{BB962C8B-B14F-4D97-AF65-F5344CB8AC3E}">
        <p14:creationId xmlns:p14="http://schemas.microsoft.com/office/powerpoint/2010/main" val="3074695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Tabulator </a:t>
            </a:r>
            <a:r>
              <a:rPr lang="en-US" dirty="0" smtClean="0"/>
              <a:t>protocol - </a:t>
            </a:r>
            <a:r>
              <a:rPr lang="en-US" dirty="0"/>
              <a:t>The ballot box fills with ballots</a:t>
            </a:r>
          </a:p>
        </p:txBody>
      </p:sp>
      <p:sp>
        <p:nvSpPr>
          <p:cNvPr id="3" name="Content Placeholder 2"/>
          <p:cNvSpPr>
            <a:spLocks noGrp="1"/>
          </p:cNvSpPr>
          <p:nvPr>
            <p:ph idx="1"/>
          </p:nvPr>
        </p:nvSpPr>
        <p:spPr/>
        <p:txBody>
          <a:bodyPr>
            <a:normAutofit fontScale="92500"/>
          </a:bodyPr>
          <a:lstStyle/>
          <a:p>
            <a:r>
              <a:rPr lang="en-US" dirty="0"/>
              <a:t>There are two options that can be performed:</a:t>
            </a:r>
          </a:p>
          <a:p>
            <a:r>
              <a:rPr lang="en-US" dirty="0"/>
              <a:t>Option </a:t>
            </a:r>
            <a:r>
              <a:rPr lang="en-US" dirty="0" smtClean="0"/>
              <a:t>One:</a:t>
            </a:r>
            <a:endParaRPr lang="en-US" dirty="0"/>
          </a:p>
          <a:p>
            <a:pPr lvl="0"/>
            <a:r>
              <a:rPr lang="en-US" dirty="0"/>
              <a:t>Have the Moderator unlock the back of the ballot box.</a:t>
            </a:r>
          </a:p>
          <a:p>
            <a:pPr lvl="0"/>
            <a:r>
              <a:rPr lang="en-US" dirty="0"/>
              <a:t>Have the Moderator empty the voted ballots into the designated ballot transfer bag.</a:t>
            </a:r>
          </a:p>
          <a:p>
            <a:pPr lvl="0"/>
            <a:r>
              <a:rPr lang="en-US" dirty="0"/>
              <a:t>Seal the bag and record the seal number in the Moderator’s Return Form.</a:t>
            </a:r>
          </a:p>
          <a:p>
            <a:r>
              <a:rPr lang="en-US" dirty="0"/>
              <a:t>Option Two:</a:t>
            </a:r>
          </a:p>
          <a:p>
            <a:pPr lvl="0"/>
            <a:r>
              <a:rPr lang="en-US" dirty="0"/>
              <a:t>Remove the OS machine form the full ballot box</a:t>
            </a:r>
          </a:p>
          <a:p>
            <a:pPr lvl="0"/>
            <a:r>
              <a:rPr lang="en-US" dirty="0"/>
              <a:t>Replace the security plate on the full ballot box.</a:t>
            </a:r>
          </a:p>
          <a:p>
            <a:pPr lvl="0"/>
            <a:r>
              <a:rPr lang="en-US" dirty="0"/>
              <a:t>Place the OS machine on the backup (empty) ballot box and resume voting.</a:t>
            </a:r>
          </a:p>
          <a:p>
            <a:endParaRPr lang="en-US" dirty="0"/>
          </a:p>
        </p:txBody>
      </p:sp>
    </p:spTree>
    <p:extLst>
      <p:ext uri="{BB962C8B-B14F-4D97-AF65-F5344CB8AC3E}">
        <p14:creationId xmlns:p14="http://schemas.microsoft.com/office/powerpoint/2010/main" val="17152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Tabulator </a:t>
            </a:r>
            <a:r>
              <a:rPr lang="en-US" dirty="0" smtClean="0"/>
              <a:t>protocol - before </a:t>
            </a:r>
            <a:r>
              <a:rPr lang="en-US" dirty="0"/>
              <a:t>the election has started </a:t>
            </a:r>
            <a:r>
              <a:rPr lang="en-US" dirty="0" smtClean="0"/>
              <a:t>the </a:t>
            </a:r>
            <a:r>
              <a:rPr lang="en-US" dirty="0"/>
              <a:t>LCD screen displays “ Test Ballots”</a:t>
            </a:r>
          </a:p>
        </p:txBody>
      </p:sp>
      <p:sp>
        <p:nvSpPr>
          <p:cNvPr id="3" name="Content Placeholder 2"/>
          <p:cNvSpPr>
            <a:spLocks noGrp="1"/>
          </p:cNvSpPr>
          <p:nvPr>
            <p:ph idx="1"/>
          </p:nvPr>
        </p:nvSpPr>
        <p:spPr/>
        <p:txBody>
          <a:bodyPr/>
          <a:lstStyle/>
          <a:p>
            <a:r>
              <a:rPr lang="en-US" dirty="0"/>
              <a:t>This display means that the memory card was not put into election mode after the test was completed. Turn the OS machine off and then back on and hit the “no” button until the LCD displays “Prepare for Election”, then hit the “yes” button, “OK to prepare for election” hit the “yes” button. Turn the machine off and then back on, the zero report will start to print.</a:t>
            </a:r>
          </a:p>
        </p:txBody>
      </p:sp>
    </p:spTree>
    <p:extLst>
      <p:ext uri="{BB962C8B-B14F-4D97-AF65-F5344CB8AC3E}">
        <p14:creationId xmlns:p14="http://schemas.microsoft.com/office/powerpoint/2010/main" val="34986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Election 101</a:t>
            </a:r>
            <a:endParaRPr lang="en-US" dirty="0"/>
          </a:p>
        </p:txBody>
      </p:sp>
      <p:sp>
        <p:nvSpPr>
          <p:cNvPr id="5" name="Subtitle 4"/>
          <p:cNvSpPr>
            <a:spLocks noGrp="1"/>
          </p:cNvSpPr>
          <p:nvPr>
            <p:ph type="subTitle" idx="1"/>
          </p:nvPr>
        </p:nvSpPr>
        <p:spPr/>
        <p:txBody>
          <a:bodyPr/>
          <a:lstStyle/>
          <a:p>
            <a:r>
              <a:rPr lang="en-US" dirty="0" smtClean="0"/>
              <a:t>30,000 feet look at Registrar of Voter’s upcoming Duties</a:t>
            </a:r>
            <a:endParaRPr lang="en-US" dirty="0"/>
          </a:p>
        </p:txBody>
      </p:sp>
    </p:spTree>
    <p:extLst>
      <p:ext uri="{BB962C8B-B14F-4D97-AF65-F5344CB8AC3E}">
        <p14:creationId xmlns:p14="http://schemas.microsoft.com/office/powerpoint/2010/main" val="17419587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workers</a:t>
            </a:r>
            <a:endParaRPr lang="en-US" dirty="0"/>
          </a:p>
        </p:txBody>
      </p:sp>
      <p:sp>
        <p:nvSpPr>
          <p:cNvPr id="3" name="Content Placeholder 2"/>
          <p:cNvSpPr>
            <a:spLocks noGrp="1"/>
          </p:cNvSpPr>
          <p:nvPr>
            <p:ph idx="1"/>
          </p:nvPr>
        </p:nvSpPr>
        <p:spPr>
          <a:xfrm>
            <a:off x="1202919" y="2011679"/>
            <a:ext cx="9784080" cy="4726871"/>
          </a:xfrm>
        </p:spPr>
        <p:txBody>
          <a:bodyPr>
            <a:normAutofit fontScale="47500" lnSpcReduction="20000"/>
          </a:bodyPr>
          <a:lstStyle/>
          <a:p>
            <a:pPr marL="0" indent="0">
              <a:lnSpc>
                <a:spcPct val="120000"/>
              </a:lnSpc>
              <a:buNone/>
            </a:pPr>
            <a:r>
              <a:rPr lang="en-US" dirty="0" smtClean="0"/>
              <a:t>1 Moderator</a:t>
            </a:r>
          </a:p>
          <a:p>
            <a:pPr marL="0" lvl="0" indent="0">
              <a:lnSpc>
                <a:spcPct val="120000"/>
              </a:lnSpc>
              <a:buNone/>
            </a:pPr>
            <a:r>
              <a:rPr lang="en-US" dirty="0" smtClean="0"/>
              <a:t>At least one but not more than two Checkers for each line of electors</a:t>
            </a:r>
          </a:p>
          <a:p>
            <a:pPr marL="0" lvl="0" indent="0">
              <a:lnSpc>
                <a:spcPct val="120000"/>
              </a:lnSpc>
              <a:buNone/>
            </a:pPr>
            <a:r>
              <a:rPr lang="en-US" dirty="0" smtClean="0"/>
              <a:t>2 Assistant Registrars (</a:t>
            </a:r>
            <a:r>
              <a:rPr lang="en-US" u="sng" dirty="0" smtClean="0"/>
              <a:t>if</a:t>
            </a:r>
            <a:r>
              <a:rPr lang="en-US" dirty="0" smtClean="0"/>
              <a:t> the registrars will not be on duty at the polling place)</a:t>
            </a:r>
          </a:p>
          <a:p>
            <a:pPr marL="0" lvl="0" indent="0">
              <a:lnSpc>
                <a:spcPct val="120000"/>
              </a:lnSpc>
              <a:buNone/>
            </a:pPr>
            <a:r>
              <a:rPr lang="en-US" dirty="0" smtClean="0"/>
              <a:t>At least one but not more than two Tabulator Tenders for each tabulator in use</a:t>
            </a:r>
          </a:p>
          <a:p>
            <a:pPr marL="0" lvl="0" indent="0">
              <a:lnSpc>
                <a:spcPct val="120000"/>
              </a:lnSpc>
              <a:buNone/>
            </a:pPr>
            <a:r>
              <a:rPr lang="en-US" dirty="0" smtClean="0"/>
              <a:t>At least one but not more than two Ballot Clerks</a:t>
            </a:r>
          </a:p>
          <a:p>
            <a:pPr marL="0" indent="0">
              <a:lnSpc>
                <a:spcPct val="120000"/>
              </a:lnSpc>
              <a:buNone/>
            </a:pPr>
            <a:r>
              <a:rPr lang="en-US" dirty="0" smtClean="0"/>
              <a:t> The statute </a:t>
            </a:r>
            <a:r>
              <a:rPr lang="en-US" u="sng" dirty="0" smtClean="0"/>
              <a:t>permits</a:t>
            </a:r>
            <a:r>
              <a:rPr lang="en-US" dirty="0" smtClean="0"/>
              <a:t> (but does not require) the appointment of </a:t>
            </a:r>
            <a:r>
              <a:rPr lang="en-US" u="sng" dirty="0" smtClean="0"/>
              <a:t>one or two challengers</a:t>
            </a:r>
            <a:r>
              <a:rPr lang="en-US" dirty="0" smtClean="0"/>
              <a:t> for each polling place.  (Conn. Gen. Stat. §9-258)</a:t>
            </a:r>
          </a:p>
          <a:p>
            <a:pPr marL="0" indent="0">
              <a:lnSpc>
                <a:spcPct val="120000"/>
              </a:lnSpc>
              <a:buNone/>
            </a:pPr>
            <a:r>
              <a:rPr lang="en-US" dirty="0" smtClean="0"/>
              <a:t> If there is more than one voting district, you must appoint a head moderator, who may be one of the polling place moderators.  You may also appoint a deputy head moderator to assist the head moderator in the performance of his duties relating to returns.</a:t>
            </a:r>
          </a:p>
          <a:p>
            <a:pPr marL="0" indent="0">
              <a:lnSpc>
                <a:spcPct val="120000"/>
              </a:lnSpc>
              <a:buNone/>
            </a:pPr>
            <a:r>
              <a:rPr lang="en-US" dirty="0" smtClean="0"/>
              <a:t> No candidate, no spouse of a candidate, no child of a candidate (and no dependent relative of a candidate who resides in the candidate's household) may transport, prepare, repair or maintain a tabulator. (Conn. Gen. Stat. § 9-247a)</a:t>
            </a:r>
          </a:p>
          <a:p>
            <a:pPr marL="0" indent="0">
              <a:lnSpc>
                <a:spcPct val="120000"/>
              </a:lnSpc>
              <a:buNone/>
            </a:pPr>
            <a:r>
              <a:rPr lang="en-US" dirty="0" smtClean="0"/>
              <a:t> </a:t>
            </a:r>
            <a:r>
              <a:rPr lang="en-US" b="1" i="1" u="sng" dirty="0" smtClean="0"/>
              <a:t>No known candidate for office may serve as an election official on election day or serve at the polls in any capacity</a:t>
            </a:r>
            <a:r>
              <a:rPr lang="en-US" dirty="0" smtClean="0"/>
              <a:t>.  However, this rule does not apply to municipal clerks or registrars of voters who are running solely for re-election to the office of municipal clerk or registrar of voters; they may perform their official duties on Election Day, and may enter the polling place to perform their official duties.  Further, a Deputy Registrar of Voters, who is running for the Office of Registrar of Voters may also perform their official duties on Election Day.  Consequently, any municipal clerk or registrar of voters who is a candidate for a different office at an election may not serve as an election official on election day, may not serve at the polls in any capacity and may not perform his official election duties on the day of the election; such municipal clerk or registrar of voters would have the duty to designate his assistant or deputy who is not a candidate on the ballot to perform his official duties on election day.</a:t>
            </a:r>
          </a:p>
          <a:p>
            <a:pPr marL="0" indent="0">
              <a:lnSpc>
                <a:spcPct val="120000"/>
              </a:lnSpc>
              <a:buNone/>
            </a:pPr>
            <a:r>
              <a:rPr lang="en-US" dirty="0" smtClean="0"/>
              <a:t> No election official shall perform services for any party or candidate on election day.  (§9-258.)</a:t>
            </a:r>
          </a:p>
          <a:p>
            <a:endParaRPr lang="en-US" dirty="0"/>
          </a:p>
        </p:txBody>
      </p:sp>
    </p:spTree>
    <p:extLst>
      <p:ext uri="{BB962C8B-B14F-4D97-AF65-F5344CB8AC3E}">
        <p14:creationId xmlns:p14="http://schemas.microsoft.com/office/powerpoint/2010/main" val="1979598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at the polling place on election day – who do they call?</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registrars of voters shall create a list of contact information for each moderator. Such list shall be part of the emergency plan and shall include each of the following:</a:t>
            </a:r>
          </a:p>
          <a:p>
            <a:r>
              <a:rPr lang="en-US" dirty="0"/>
              <a:t>(1) Contact information for the moderator and all other poll workers, including replacement poll workers.</a:t>
            </a:r>
          </a:p>
          <a:p>
            <a:r>
              <a:rPr lang="en-US" dirty="0"/>
              <a:t>(2) A list of emergency resources such as generators and temporary lighting available in the facility or municipality in the event of a power outage and contact names and numbers for providing those resources.</a:t>
            </a:r>
          </a:p>
          <a:p>
            <a:r>
              <a:rPr lang="en-US" dirty="0"/>
              <a:t>(3) A list of emergency contact numbers for the local police and fire departments or other officials responsible for public safety in the municipality, emergency management, the phone company, the power supplier and other applicable utilities that service the polling location.</a:t>
            </a:r>
          </a:p>
          <a:p>
            <a:r>
              <a:rPr lang="en-US" dirty="0"/>
              <a:t>(4) A list of emergency contacts and phone numbers for facility managers or their designees in the event the polling location is locked or otherwise inaccessible or there are facility hazards that need to be addressed on election, primary, or referenda day.</a:t>
            </a:r>
          </a:p>
          <a:p>
            <a:endParaRPr lang="en-US" dirty="0"/>
          </a:p>
        </p:txBody>
      </p:sp>
    </p:spTree>
    <p:extLst>
      <p:ext uri="{BB962C8B-B14F-4D97-AF65-F5344CB8AC3E}">
        <p14:creationId xmlns:p14="http://schemas.microsoft.com/office/powerpoint/2010/main" val="94201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Absentee ballot counters</a:t>
            </a:r>
            <a:endParaRPr lang="en-US" dirty="0"/>
          </a:p>
        </p:txBody>
      </p:sp>
      <p:sp>
        <p:nvSpPr>
          <p:cNvPr id="3" name="Content Placeholder 2"/>
          <p:cNvSpPr>
            <a:spLocks noGrp="1"/>
          </p:cNvSpPr>
          <p:nvPr>
            <p:ph idx="1"/>
          </p:nvPr>
        </p:nvSpPr>
        <p:spPr/>
        <p:txBody>
          <a:bodyPr>
            <a:normAutofit fontScale="92500"/>
          </a:bodyPr>
          <a:lstStyle/>
          <a:p>
            <a:r>
              <a:rPr lang="en-US" dirty="0"/>
              <a:t>If the town has adopted central counting of absentee ballots, the registrars must appoint two or more absentee ballot counters and a moderator for the central location.  If the town counts absentee ballots at each polling place, other officials in the polls may perform the absentee ballot counting functions, however, the registrars may similarly appoint two or more absentee ballot counters for each voting district (or group of voting districts, if the counters move among polling places) if needed.  Each ballot should be counted by a team of two counters.</a:t>
            </a:r>
          </a:p>
          <a:p>
            <a:endParaRPr lang="en-US" dirty="0"/>
          </a:p>
          <a:p>
            <a:r>
              <a:rPr lang="en-US" dirty="0"/>
              <a:t>The registrars shall appoint as many absentee ballot counters as are needed to count absentee ballots.  Each registrar's appointments must be electors and individuals of known integrity.  Conn. Gen. Stat. §9-147c prohibits the spouse, parent, grandparent, child or sibling of a candidate from being appointed to count absentee ballots on which the name of such candidate appears.  (§9-147a, §9-147c)</a:t>
            </a:r>
          </a:p>
          <a:p>
            <a:endParaRPr lang="en-US" dirty="0"/>
          </a:p>
        </p:txBody>
      </p:sp>
    </p:spTree>
    <p:extLst>
      <p:ext uri="{BB962C8B-B14F-4D97-AF65-F5344CB8AC3E}">
        <p14:creationId xmlns:p14="http://schemas.microsoft.com/office/powerpoint/2010/main" val="35846461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Unofficial checkers</a:t>
            </a:r>
            <a:endParaRPr lang="en-US" dirty="0"/>
          </a:p>
        </p:txBody>
      </p:sp>
      <p:sp>
        <p:nvSpPr>
          <p:cNvPr id="3" name="Content Placeholder 2"/>
          <p:cNvSpPr>
            <a:spLocks noGrp="1"/>
          </p:cNvSpPr>
          <p:nvPr>
            <p:ph idx="1"/>
          </p:nvPr>
        </p:nvSpPr>
        <p:spPr/>
        <p:txBody>
          <a:bodyPr>
            <a:normAutofit lnSpcReduction="10000"/>
          </a:bodyPr>
          <a:lstStyle/>
          <a:p>
            <a:r>
              <a:rPr lang="en-US" dirty="0"/>
              <a:t>Conn. Gen. Stat. §9-235 provides for the appointment of unofficial checkers, sometimes known as "party workers", etc.  The town chairman of the party must submit the names of the unofficial checkers to the registrar of his party at least 48 hours before the election, or the registrar may choose the unofficial checkers if the chairman fails to do so.  These unofficial checkers must be enrolled in the party in which the registrar is enrolled, except that a 16- or 17-year-old U.S. citizen resident of the town may be appointed an unofficial checker.  (§9-235d).  A registrar, at the request of the town chairman of the party with which he is enrolled, shall change such appointments up to the close of the polls.  Each registrar of voters may appoint a maximum of four unofficial checkers for his party for each line of electors in each polling place.  They may come and go as they please, and each group is entitled to a copy of the active registry list in use at the polling place.  As stated earlier, the Registrars of Voters may establish two or more shifts of these unofficial checkers.</a:t>
            </a:r>
          </a:p>
          <a:p>
            <a:endParaRPr lang="en-US" dirty="0"/>
          </a:p>
          <a:p>
            <a:endParaRPr lang="en-US" dirty="0"/>
          </a:p>
        </p:txBody>
      </p:sp>
    </p:spTree>
    <p:extLst>
      <p:ext uri="{BB962C8B-B14F-4D97-AF65-F5344CB8AC3E}">
        <p14:creationId xmlns:p14="http://schemas.microsoft.com/office/powerpoint/2010/main" val="33000614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Ems reports to be filed</a:t>
            </a:r>
            <a:endParaRPr lang="en-US" dirty="0"/>
          </a:p>
        </p:txBody>
      </p:sp>
      <p:sp>
        <p:nvSpPr>
          <p:cNvPr id="3" name="Content Placeholder 2"/>
          <p:cNvSpPr>
            <a:spLocks noGrp="1"/>
          </p:cNvSpPr>
          <p:nvPr>
            <p:ph idx="1"/>
          </p:nvPr>
        </p:nvSpPr>
        <p:spPr/>
        <p:txBody>
          <a:bodyPr>
            <a:normAutofit lnSpcReduction="10000"/>
          </a:bodyPr>
          <a:lstStyle/>
          <a:p>
            <a:r>
              <a:rPr lang="en-US" dirty="0"/>
              <a:t>Polling Place </a:t>
            </a:r>
            <a:r>
              <a:rPr lang="en-US" dirty="0" smtClean="0"/>
              <a:t>Report:</a:t>
            </a:r>
            <a:endParaRPr lang="en-US" dirty="0"/>
          </a:p>
          <a:p>
            <a:r>
              <a:rPr lang="en-US" dirty="0"/>
              <a:t>In EMS assign your polling places to the election</a:t>
            </a:r>
          </a:p>
          <a:p>
            <a:endParaRPr lang="en-US" dirty="0"/>
          </a:p>
          <a:p>
            <a:r>
              <a:rPr lang="en-US" dirty="0"/>
              <a:t>Moderators Report </a:t>
            </a:r>
            <a:r>
              <a:rPr lang="en-US" dirty="0" smtClean="0"/>
              <a:t>:</a:t>
            </a:r>
            <a:endParaRPr lang="en-US" dirty="0"/>
          </a:p>
          <a:p>
            <a:r>
              <a:rPr lang="en-US" dirty="0"/>
              <a:t>In EMS assign your moderators’ to the polling location and your head moderator to the election</a:t>
            </a:r>
          </a:p>
          <a:p>
            <a:endParaRPr lang="en-US" dirty="0"/>
          </a:p>
          <a:p>
            <a:r>
              <a:rPr lang="en-US" dirty="0"/>
              <a:t>Ballot </a:t>
            </a:r>
            <a:r>
              <a:rPr lang="en-US" dirty="0" smtClean="0"/>
              <a:t>Ordered:</a:t>
            </a:r>
            <a:endParaRPr lang="en-US" dirty="0"/>
          </a:p>
          <a:p>
            <a:r>
              <a:rPr lang="en-US" dirty="0"/>
              <a:t>Upgraded for November – Only 1 individual enters the data in order for report to be generate</a:t>
            </a:r>
          </a:p>
          <a:p>
            <a:endParaRPr lang="en-US" dirty="0"/>
          </a:p>
        </p:txBody>
      </p:sp>
    </p:spTree>
    <p:extLst>
      <p:ext uri="{BB962C8B-B14F-4D97-AF65-F5344CB8AC3E}">
        <p14:creationId xmlns:p14="http://schemas.microsoft.com/office/powerpoint/2010/main" val="5985325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Ballot order of parties and candidates</a:t>
            </a:r>
            <a:endParaRPr lang="en-US" dirty="0"/>
          </a:p>
        </p:txBody>
      </p:sp>
      <p:sp>
        <p:nvSpPr>
          <p:cNvPr id="3" name="Content Placeholder 2"/>
          <p:cNvSpPr>
            <a:spLocks noGrp="1"/>
          </p:cNvSpPr>
          <p:nvPr>
            <p:ph idx="1"/>
          </p:nvPr>
        </p:nvSpPr>
        <p:spPr/>
        <p:txBody>
          <a:bodyPr>
            <a:normAutofit/>
          </a:bodyPr>
          <a:lstStyle/>
          <a:p>
            <a:r>
              <a:rPr lang="en-US" dirty="0"/>
              <a:t>Place the names of all duly nominated candidates in the appropriate party designation rows under the applicable office title.  The order of candidates' names, for a multiple-opening office, is determined by lot.  </a:t>
            </a:r>
            <a:r>
              <a:rPr lang="en-US" dirty="0" smtClean="0"/>
              <a:t>In </a:t>
            </a:r>
            <a:r>
              <a:rPr lang="en-US" dirty="0"/>
              <a:t>the case of nominating petition candidates with no party designation, you may have to ask us the order in which petitions were requested before the lottery is held because determining the order for such Petitioning Candidates for multiple-opening office can be a two-step process</a:t>
            </a:r>
            <a:r>
              <a:rPr lang="en-US" dirty="0" smtClean="0"/>
              <a:t>.  </a:t>
            </a:r>
            <a:endParaRPr lang="en-US" dirty="0"/>
          </a:p>
        </p:txBody>
      </p:sp>
    </p:spTree>
    <p:extLst>
      <p:ext uri="{BB962C8B-B14F-4D97-AF65-F5344CB8AC3E}">
        <p14:creationId xmlns:p14="http://schemas.microsoft.com/office/powerpoint/2010/main" val="31838291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Ballot order of parties and candidates</a:t>
            </a:r>
          </a:p>
        </p:txBody>
      </p:sp>
      <p:sp>
        <p:nvSpPr>
          <p:cNvPr id="3" name="Content Placeholder 2"/>
          <p:cNvSpPr>
            <a:spLocks noGrp="1"/>
          </p:cNvSpPr>
          <p:nvPr>
            <p:ph idx="1"/>
          </p:nvPr>
        </p:nvSpPr>
        <p:spPr/>
        <p:txBody>
          <a:bodyPr>
            <a:normAutofit fontScale="62500" lnSpcReduction="20000"/>
          </a:bodyPr>
          <a:lstStyle/>
          <a:p>
            <a:r>
              <a:rPr lang="en-US" b="1" dirty="0"/>
              <a:t>Sec. 9-249a. Order of parties on ballots.</a:t>
            </a:r>
            <a:r>
              <a:rPr lang="en-US" dirty="0"/>
              <a:t> (a) The names of the parties shall be arranged on the ballots in the following order:</a:t>
            </a:r>
          </a:p>
          <a:p>
            <a:r>
              <a:rPr lang="en-US" dirty="0"/>
              <a:t>(1) The party whose candidate for Governor polled the highest number of votes in the last-preceding election;</a:t>
            </a:r>
          </a:p>
          <a:p>
            <a:r>
              <a:rPr lang="en-US" dirty="0"/>
              <a:t>(2) Other parties who had candidates for Governor in the last-preceding election, in descending order, according to the number of votes polled for each such candidate;</a:t>
            </a:r>
          </a:p>
          <a:p>
            <a:r>
              <a:rPr lang="en-US" dirty="0"/>
              <a:t>(3) Minor parties who had no candidate for Governor in the last-preceding election;</a:t>
            </a:r>
          </a:p>
          <a:p>
            <a:r>
              <a:rPr lang="en-US" dirty="0"/>
              <a:t>(4) Petitioning candidates with party designation whose names are contained in petitions approved pursuant to section 9-453o; and</a:t>
            </a:r>
          </a:p>
          <a:p>
            <a:r>
              <a:rPr lang="en-US" dirty="0"/>
              <a:t>(5) Petitioning candidates with no party designation whose names are contained in petitions approved pursuant to section 9-453o.</a:t>
            </a:r>
          </a:p>
          <a:p>
            <a:r>
              <a:rPr lang="en-US" dirty="0"/>
              <a:t>(b) Within each of subdivisions (3) and (4) of subsection (a) of this section, the following rules shall apply in the following order:</a:t>
            </a:r>
          </a:p>
          <a:p>
            <a:r>
              <a:rPr lang="en-US" dirty="0"/>
              <a:t>(1) Precedence shall be given to the party any of whose candidates seeks an office representing more people than are represented by any office sought by any candidate of any other party;</a:t>
            </a:r>
          </a:p>
          <a:p>
            <a:r>
              <a:rPr lang="en-US" dirty="0"/>
              <a:t>(2) A party having prior sequence of office as set forth in section 9-251 shall be given precedence; and</a:t>
            </a:r>
          </a:p>
          <a:p>
            <a:r>
              <a:rPr lang="en-US" dirty="0"/>
              <a:t>(3) Parties shall be listed in alphabetical order.</a:t>
            </a:r>
          </a:p>
          <a:p>
            <a:r>
              <a:rPr lang="en-US" dirty="0"/>
              <a:t>(c) Within subdivision (5) of subsection (a) of this section, candidates shall be listed according to the provisions of section 9-453r.</a:t>
            </a:r>
          </a:p>
          <a:p>
            <a:endParaRPr lang="en-US" dirty="0"/>
          </a:p>
        </p:txBody>
      </p:sp>
    </p:spTree>
    <p:extLst>
      <p:ext uri="{BB962C8B-B14F-4D97-AF65-F5344CB8AC3E}">
        <p14:creationId xmlns:p14="http://schemas.microsoft.com/office/powerpoint/2010/main" val="1400082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Police/fire are on the way – where do they go?</a:t>
            </a:r>
            <a:endParaRPr lang="en-US" dirty="0"/>
          </a:p>
        </p:txBody>
      </p:sp>
      <p:sp>
        <p:nvSpPr>
          <p:cNvPr id="3" name="Content Placeholder 2"/>
          <p:cNvSpPr>
            <a:spLocks noGrp="1"/>
          </p:cNvSpPr>
          <p:nvPr>
            <p:ph idx="1"/>
          </p:nvPr>
        </p:nvSpPr>
        <p:spPr/>
        <p:txBody>
          <a:bodyPr/>
          <a:lstStyle/>
          <a:p>
            <a:r>
              <a:rPr lang="en-US" dirty="0"/>
              <a:t>The registrars of voters shall provide a complete list of polling locations, including potential alternate polling locations, to the local police and fire departments or other officials responsible for public safety in the municipality. The registrars of voters shall include in the list each of the following: the name and address of each location, the name of the moderator responsible for each polling location, a contact number for each moderator, the name of the facility manager or designee for each polling location, and the contact number for each facility manager or designee.</a:t>
            </a:r>
          </a:p>
        </p:txBody>
      </p:sp>
    </p:spTree>
    <p:extLst>
      <p:ext uri="{BB962C8B-B14F-4D97-AF65-F5344CB8AC3E}">
        <p14:creationId xmlns:p14="http://schemas.microsoft.com/office/powerpoint/2010/main" val="2152064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moderator know what to do?</a:t>
            </a:r>
            <a:endParaRPr lang="en-US" dirty="0"/>
          </a:p>
        </p:txBody>
      </p:sp>
      <p:sp>
        <p:nvSpPr>
          <p:cNvPr id="3" name="Content Placeholder 2"/>
          <p:cNvSpPr>
            <a:spLocks noGrp="1"/>
          </p:cNvSpPr>
          <p:nvPr>
            <p:ph idx="1"/>
          </p:nvPr>
        </p:nvSpPr>
        <p:spPr/>
        <p:txBody>
          <a:bodyPr/>
          <a:lstStyle/>
          <a:p>
            <a:r>
              <a:rPr lang="en-US" dirty="0"/>
              <a:t>The registrars of voters shall provide a final copy of the plan created by sections 9-174a-2 to 9-174a-34 of the Regulations of Connecticut State Agencies to the moderator for each polling location and review the final plan with the moderator. The moderator shall bring this copy to the polling location on the day of the election, primary, or referenda. The registrars of voters also shall maintain one copy of each of the plans for the municipality.</a:t>
            </a:r>
          </a:p>
        </p:txBody>
      </p:sp>
    </p:spTree>
    <p:extLst>
      <p:ext uri="{BB962C8B-B14F-4D97-AF65-F5344CB8AC3E}">
        <p14:creationId xmlns:p14="http://schemas.microsoft.com/office/powerpoint/2010/main" val="109512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ran out of ballots!</a:t>
            </a:r>
            <a:endParaRPr lang="en-US" dirty="0"/>
          </a:p>
        </p:txBody>
      </p:sp>
      <p:sp>
        <p:nvSpPr>
          <p:cNvPr id="3" name="Content Placeholder 2"/>
          <p:cNvSpPr>
            <a:spLocks noGrp="1"/>
          </p:cNvSpPr>
          <p:nvPr>
            <p:ph idx="1"/>
          </p:nvPr>
        </p:nvSpPr>
        <p:spPr/>
        <p:txBody>
          <a:bodyPr/>
          <a:lstStyle/>
          <a:p>
            <a:r>
              <a:rPr lang="en-US" dirty="0"/>
              <a:t>The registrars of voters shall withhold and keep in the registrars of voters' office a number of spare paper ballots for each unique voting district. The registrars of voters shall use these reserved ballots to make additional copies or shall provide these reserved ballots to any polling location that requires additional paper ballots. The registrars of voters or such registrar's designee shall, not later than one day prior to each election, primary, or referenda, determine if there is a copy machine available at any polling location. If so, the registrars of voters or such registrar's designee shall ensure that such machine can be accessed, that it is working, and that there is an adequate supply of the appropriate size paper available. The registrars of voters or such registrar's designee shall ensure that a few test copies are made to check that the ballots are printing properly.</a:t>
            </a:r>
          </a:p>
        </p:txBody>
      </p:sp>
    </p:spTree>
    <p:extLst>
      <p:ext uri="{BB962C8B-B14F-4D97-AF65-F5344CB8AC3E}">
        <p14:creationId xmlns:p14="http://schemas.microsoft.com/office/powerpoint/2010/main" val="174142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need a flashlight!</a:t>
            </a:r>
            <a:endParaRPr lang="en-US" dirty="0"/>
          </a:p>
        </p:txBody>
      </p:sp>
      <p:sp>
        <p:nvSpPr>
          <p:cNvPr id="3" name="Content Placeholder 2"/>
          <p:cNvSpPr>
            <a:spLocks noGrp="1"/>
          </p:cNvSpPr>
          <p:nvPr>
            <p:ph idx="1"/>
          </p:nvPr>
        </p:nvSpPr>
        <p:spPr/>
        <p:txBody>
          <a:bodyPr/>
          <a:lstStyle/>
          <a:p>
            <a:r>
              <a:rPr lang="en-US" dirty="0"/>
              <a:t>The registrars of voters shall supply emergency provisions for each polling location and provide these to each moderator. These emergency provisions shall include, but are not limited to, at least two flashlights, a first aid kit and manual, a battery operated radio, extra batteries and hand sanitizer. Prior to the opening of polls, each moderator shall retrieve these provisions and any other materials or supplies needed pursuant to the plan established in accordance with sections 9-174a-2 to 9-174a-34 of the Regulations of Connecticut State Agencies.</a:t>
            </a:r>
          </a:p>
        </p:txBody>
      </p:sp>
    </p:spTree>
    <p:extLst>
      <p:ext uri="{BB962C8B-B14F-4D97-AF65-F5344CB8AC3E}">
        <p14:creationId xmlns:p14="http://schemas.microsoft.com/office/powerpoint/2010/main" val="252984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gym floor is being replaced!</a:t>
            </a:r>
            <a:endParaRPr lang="en-US" dirty="0"/>
          </a:p>
        </p:txBody>
      </p:sp>
      <p:sp>
        <p:nvSpPr>
          <p:cNvPr id="3" name="Content Placeholder 2"/>
          <p:cNvSpPr>
            <a:spLocks noGrp="1"/>
          </p:cNvSpPr>
          <p:nvPr>
            <p:ph idx="1"/>
          </p:nvPr>
        </p:nvSpPr>
        <p:spPr/>
        <p:txBody>
          <a:bodyPr/>
          <a:lstStyle/>
          <a:p>
            <a:r>
              <a:rPr lang="en-US" dirty="0"/>
              <a:t>Not later than one day prior to each election, primary, or referenda held in the municipality, the registrars of voters shall contact the facility management staff responsible for each polling location, visit each polling location to ensure the location can be accessed, review the status of the polling location to ensure that all materials are in proper working order, and ensure that the appropriate person is available to open the polling location or the moderator has obtained the key to the polling location from the registrars of voters.</a:t>
            </a:r>
          </a:p>
        </p:txBody>
      </p:sp>
    </p:spTree>
    <p:extLst>
      <p:ext uri="{BB962C8B-B14F-4D97-AF65-F5344CB8AC3E}">
        <p14:creationId xmlns:p14="http://schemas.microsoft.com/office/powerpoint/2010/main" val="331337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Banded</Template>
  <TotalTime>150</TotalTime>
  <Words>5037</Words>
  <Application>Microsoft Office PowerPoint</Application>
  <PresentationFormat>Widescreen</PresentationFormat>
  <Paragraphs>193</Paragraphs>
  <Slides>44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Corbel</vt:lpstr>
      <vt:lpstr>Wingdings</vt:lpstr>
      <vt:lpstr>Banded</vt:lpstr>
      <vt:lpstr>Emergency – what should I do?</vt:lpstr>
      <vt:lpstr>Poll worker does not show up for election day</vt:lpstr>
      <vt:lpstr>Polling place becomes unavailable on election day.</vt:lpstr>
      <vt:lpstr>Problem at the polling place on election day – who do they call?</vt:lpstr>
      <vt:lpstr>Police/fire are on the way – where do they go?</vt:lpstr>
      <vt:lpstr>How does moderator know what to do?</vt:lpstr>
      <vt:lpstr>We ran out of ballots!</vt:lpstr>
      <vt:lpstr>I need a flashlight!</vt:lpstr>
      <vt:lpstr>The gym floor is being replaced!</vt:lpstr>
      <vt:lpstr>Severe weather!  Now what?</vt:lpstr>
      <vt:lpstr>Emergency!  Who does what?</vt:lpstr>
      <vt:lpstr>I think….we may run out of ballots!</vt:lpstr>
      <vt:lpstr>Tabulator malfunction</vt:lpstr>
      <vt:lpstr>Moderator replacement</vt:lpstr>
      <vt:lpstr>Poll worker replacement</vt:lpstr>
      <vt:lpstr>Long lines at the polls</vt:lpstr>
      <vt:lpstr>Evacuation of the polls </vt:lpstr>
      <vt:lpstr>Loss of power at the polls</vt:lpstr>
      <vt:lpstr>Medical emergency at the polls</vt:lpstr>
      <vt:lpstr>Fire / smoke alarm at the polls</vt:lpstr>
      <vt:lpstr>Gas leak at the polls</vt:lpstr>
      <vt:lpstr>Disorder at the polls</vt:lpstr>
      <vt:lpstr>Disaster protocol</vt:lpstr>
      <vt:lpstr>Security threat</vt:lpstr>
      <vt:lpstr>Nuclear threat</vt:lpstr>
      <vt:lpstr>Tabulator protocol - The OS machine will not take ballots</vt:lpstr>
      <vt:lpstr>Tabulator protocol - the OS machine partially takes the ballot and then spits it back</vt:lpstr>
      <vt:lpstr>Tabulator protocol - It is before the election has started and the LCD screen displays “Ok to Format”</vt:lpstr>
      <vt:lpstr>Tabulator protocol - The LCD displays “ISR ??? Call for Service”</vt:lpstr>
      <vt:lpstr>Tabulator protocol - after voting has started it is determined that the Memory Card is corrupt?</vt:lpstr>
      <vt:lpstr>Tabulator protocol - The LCD screen displays “ OK to Format This Memory Card” after election has started</vt:lpstr>
      <vt:lpstr>Tabulator protocol - LCD screen displays “Memory Card Bad – Please Remove” (before the election)</vt:lpstr>
      <vt:lpstr>Tabulator protocol - The LCD screen displays “Generating Report” and then the zero reports do not print</vt:lpstr>
      <vt:lpstr>Tabulator protocol - The LCD screen displays “Counted Ballot Jammed in Reader”</vt:lpstr>
      <vt:lpstr>Tabulator protocol - The LCD screen displays “Ballot not Read- Jammed in Reader”</vt:lpstr>
      <vt:lpstr>Tabulator protocol - The ballot box fills with ballots</vt:lpstr>
      <vt:lpstr>Tabulator protocol - before the election has started the LCD screen displays “ Test Ballots”</vt:lpstr>
      <vt:lpstr>Election 101</vt:lpstr>
      <vt:lpstr>Poll workers</vt:lpstr>
      <vt:lpstr>Absentee ballot counters</vt:lpstr>
      <vt:lpstr>Unofficial checkers</vt:lpstr>
      <vt:lpstr>Ems reports to be filed</vt:lpstr>
      <vt:lpstr>Ballot order of parties and candidates</vt:lpstr>
      <vt:lpstr>Ballot order of parties and candidates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 what should I do?</dc:title>
  <dc:creator>ted bromley</dc:creator>
  <cp:lastModifiedBy>ted bromley</cp:lastModifiedBy>
  <cp:revision>16</cp:revision>
  <dcterms:created xsi:type="dcterms:W3CDTF">2019-08-28T14:20:10Z</dcterms:created>
  <dcterms:modified xsi:type="dcterms:W3CDTF">2019-09-10T19:16:08Z</dcterms:modified>
</cp:coreProperties>
</file>