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86" r:id="rId3"/>
    <p:sldId id="279" r:id="rId4"/>
    <p:sldId id="257" r:id="rId5"/>
    <p:sldId id="282" r:id="rId6"/>
    <p:sldId id="287" r:id="rId7"/>
    <p:sldId id="281" r:id="rId8"/>
    <p:sldId id="258" r:id="rId9"/>
    <p:sldId id="283" r:id="rId10"/>
    <p:sldId id="289" r:id="rId11"/>
    <p:sldId id="276" r:id="rId12"/>
    <p:sldId id="259" r:id="rId13"/>
    <p:sldId id="261" r:id="rId14"/>
    <p:sldId id="290" r:id="rId15"/>
    <p:sldId id="260" r:id="rId16"/>
    <p:sldId id="263" r:id="rId17"/>
    <p:sldId id="285" r:id="rId18"/>
    <p:sldId id="264" r:id="rId19"/>
    <p:sldId id="284" r:id="rId20"/>
    <p:sldId id="265" r:id="rId21"/>
    <p:sldId id="266" r:id="rId22"/>
    <p:sldId id="267" r:id="rId23"/>
    <p:sldId id="292" r:id="rId24"/>
    <p:sldId id="268" r:id="rId25"/>
    <p:sldId id="269" r:id="rId26"/>
    <p:sldId id="272" r:id="rId27"/>
    <p:sldId id="291" r:id="rId28"/>
    <p:sldId id="273" r:id="rId29"/>
    <p:sldId id="274" r:id="rId30"/>
    <p:sldId id="275" r:id="rId31"/>
    <p:sldId id="270" r:id="rId32"/>
    <p:sldId id="277" r:id="rId33"/>
    <p:sldId id="27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005"/>
    <p:restoredTop sz="86399"/>
  </p:normalViewPr>
  <p:slideViewPr>
    <p:cSldViewPr snapToGrid="0" snapToObjects="1">
      <p:cViewPr varScale="1">
        <p:scale>
          <a:sx n="61" d="100"/>
          <a:sy n="61" d="100"/>
        </p:scale>
        <p:origin x="78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1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2392E-E8F4-42DF-8D20-D35D7AFA785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528182-745A-4981-9CD3-50C4C0A12A1F}">
      <dgm:prSet/>
      <dgm:spPr/>
      <dgm:t>
        <a:bodyPr/>
        <a:lstStyle/>
        <a:p>
          <a:r>
            <a:rPr lang="en-US"/>
            <a:t>Meeting with Moderators and AR’s</a:t>
          </a:r>
        </a:p>
      </dgm:t>
    </dgm:pt>
    <dgm:pt modelId="{2DDD9874-3E8D-4CAA-B02B-ACBF71C3EF67}" type="parTrans" cxnId="{B988992A-D74F-4AF9-AA05-4C4FEBD44A29}">
      <dgm:prSet/>
      <dgm:spPr/>
      <dgm:t>
        <a:bodyPr/>
        <a:lstStyle/>
        <a:p>
          <a:endParaRPr lang="en-US"/>
        </a:p>
      </dgm:t>
    </dgm:pt>
    <dgm:pt modelId="{C4BDAC50-126E-493F-8314-E46C338679C9}" type="sibTrans" cxnId="{B988992A-D74F-4AF9-AA05-4C4FEBD44A29}">
      <dgm:prSet/>
      <dgm:spPr/>
      <dgm:t>
        <a:bodyPr/>
        <a:lstStyle/>
        <a:p>
          <a:endParaRPr lang="en-US"/>
        </a:p>
      </dgm:t>
    </dgm:pt>
    <dgm:pt modelId="{F7E5E9DB-D0C7-4634-936E-74323D278696}">
      <dgm:prSet/>
      <dgm:spPr/>
      <dgm:t>
        <a:bodyPr/>
        <a:lstStyle/>
        <a:p>
          <a:r>
            <a:rPr lang="en-US" dirty="0"/>
            <a:t>Meeting with line poll workers (Checkers, Ballot Clerks, Machine Tenders</a:t>
          </a:r>
          <a:r>
            <a:rPr lang="en-US" dirty="0" smtClean="0"/>
            <a:t>) Must sign into training</a:t>
          </a:r>
          <a:endParaRPr lang="en-US" dirty="0"/>
        </a:p>
      </dgm:t>
    </dgm:pt>
    <dgm:pt modelId="{C96532D4-4BFA-4307-9A9A-1F324B1AEDF5}" type="parTrans" cxnId="{306BD6F1-2722-4049-AEAA-07DF1E9D9507}">
      <dgm:prSet/>
      <dgm:spPr/>
      <dgm:t>
        <a:bodyPr/>
        <a:lstStyle/>
        <a:p>
          <a:endParaRPr lang="en-US"/>
        </a:p>
      </dgm:t>
    </dgm:pt>
    <dgm:pt modelId="{A50257AC-56CC-4A0B-A49E-1E47C23F3467}" type="sibTrans" cxnId="{306BD6F1-2722-4049-AEAA-07DF1E9D9507}">
      <dgm:prSet/>
      <dgm:spPr/>
      <dgm:t>
        <a:bodyPr/>
        <a:lstStyle/>
        <a:p>
          <a:endParaRPr lang="en-US"/>
        </a:p>
      </dgm:t>
    </dgm:pt>
    <dgm:pt modelId="{89FE8DC2-A6EB-47A4-BFA7-6086DDFCC718}">
      <dgm:prSet/>
      <dgm:spPr/>
      <dgm:t>
        <a:bodyPr/>
        <a:lstStyle/>
        <a:p>
          <a:r>
            <a:rPr lang="en-US"/>
            <a:t>Meeting with Abs Moderator and counters</a:t>
          </a:r>
        </a:p>
      </dgm:t>
    </dgm:pt>
    <dgm:pt modelId="{4380BB54-4FEE-432F-A364-D6B6E4CE1902}" type="parTrans" cxnId="{2E39D567-2C05-481C-BA5F-CB51EE49B227}">
      <dgm:prSet/>
      <dgm:spPr/>
      <dgm:t>
        <a:bodyPr/>
        <a:lstStyle/>
        <a:p>
          <a:endParaRPr lang="en-US"/>
        </a:p>
      </dgm:t>
    </dgm:pt>
    <dgm:pt modelId="{1FCE3099-60EB-426E-9012-EF558CF0E4C5}" type="sibTrans" cxnId="{2E39D567-2C05-481C-BA5F-CB51EE49B227}">
      <dgm:prSet/>
      <dgm:spPr/>
      <dgm:t>
        <a:bodyPr/>
        <a:lstStyle/>
        <a:p>
          <a:endParaRPr lang="en-US"/>
        </a:p>
      </dgm:t>
    </dgm:pt>
    <dgm:pt modelId="{998E4C91-7CA1-F548-AC5F-A45A84013491}" type="pres">
      <dgm:prSet presAssocID="{29A2392E-E8F4-42DF-8D20-D35D7AFA78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BCE557-C241-814E-AAC9-7BA7BA6BA1D7}" type="pres">
      <dgm:prSet presAssocID="{F7528182-745A-4981-9CD3-50C4C0A12A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3A032-53A7-844F-82E4-433793F75CF4}" type="pres">
      <dgm:prSet presAssocID="{C4BDAC50-126E-493F-8314-E46C338679C9}" presName="spacer" presStyleCnt="0"/>
      <dgm:spPr/>
    </dgm:pt>
    <dgm:pt modelId="{8C059AD1-B4EE-5E40-B8FD-17991081EB91}" type="pres">
      <dgm:prSet presAssocID="{F7E5E9DB-D0C7-4634-936E-74323D2786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247E9-4C12-B243-B645-A71C725C2512}" type="pres">
      <dgm:prSet presAssocID="{A50257AC-56CC-4A0B-A49E-1E47C23F3467}" presName="spacer" presStyleCnt="0"/>
      <dgm:spPr/>
    </dgm:pt>
    <dgm:pt modelId="{D3A036FF-CB9F-6E46-9EE2-8EC32940879B}" type="pres">
      <dgm:prSet presAssocID="{89FE8DC2-A6EB-47A4-BFA7-6086DDFCC7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AFE01-32DA-2947-A25E-A61FA06B92C2}" type="presOf" srcId="{89FE8DC2-A6EB-47A4-BFA7-6086DDFCC718}" destId="{D3A036FF-CB9F-6E46-9EE2-8EC32940879B}" srcOrd="0" destOrd="0" presId="urn:microsoft.com/office/officeart/2005/8/layout/vList2"/>
    <dgm:cxn modelId="{95F38ADC-5397-8841-8402-4FA5A8A35034}" type="presOf" srcId="{29A2392E-E8F4-42DF-8D20-D35D7AFA785B}" destId="{998E4C91-7CA1-F548-AC5F-A45A84013491}" srcOrd="0" destOrd="0" presId="urn:microsoft.com/office/officeart/2005/8/layout/vList2"/>
    <dgm:cxn modelId="{AA5C7B24-8F25-7348-A23D-DEB8869558C4}" type="presOf" srcId="{F7E5E9DB-D0C7-4634-936E-74323D278696}" destId="{8C059AD1-B4EE-5E40-B8FD-17991081EB91}" srcOrd="0" destOrd="0" presId="urn:microsoft.com/office/officeart/2005/8/layout/vList2"/>
    <dgm:cxn modelId="{2E39D567-2C05-481C-BA5F-CB51EE49B227}" srcId="{29A2392E-E8F4-42DF-8D20-D35D7AFA785B}" destId="{89FE8DC2-A6EB-47A4-BFA7-6086DDFCC718}" srcOrd="2" destOrd="0" parTransId="{4380BB54-4FEE-432F-A364-D6B6E4CE1902}" sibTransId="{1FCE3099-60EB-426E-9012-EF558CF0E4C5}"/>
    <dgm:cxn modelId="{306BD6F1-2722-4049-AEAA-07DF1E9D9507}" srcId="{29A2392E-E8F4-42DF-8D20-D35D7AFA785B}" destId="{F7E5E9DB-D0C7-4634-936E-74323D278696}" srcOrd="1" destOrd="0" parTransId="{C96532D4-4BFA-4307-9A9A-1F324B1AEDF5}" sibTransId="{A50257AC-56CC-4A0B-A49E-1E47C23F3467}"/>
    <dgm:cxn modelId="{5AC81B91-DE5D-E542-B2B2-4A518ACE9F81}" type="presOf" srcId="{F7528182-745A-4981-9CD3-50C4C0A12A1F}" destId="{DCBCE557-C241-814E-AAC9-7BA7BA6BA1D7}" srcOrd="0" destOrd="0" presId="urn:microsoft.com/office/officeart/2005/8/layout/vList2"/>
    <dgm:cxn modelId="{B988992A-D74F-4AF9-AA05-4C4FEBD44A29}" srcId="{29A2392E-E8F4-42DF-8D20-D35D7AFA785B}" destId="{F7528182-745A-4981-9CD3-50C4C0A12A1F}" srcOrd="0" destOrd="0" parTransId="{2DDD9874-3E8D-4CAA-B02B-ACBF71C3EF67}" sibTransId="{C4BDAC50-126E-493F-8314-E46C338679C9}"/>
    <dgm:cxn modelId="{3D26B018-D1A8-D440-A41F-8109D8B45969}" type="presParOf" srcId="{998E4C91-7CA1-F548-AC5F-A45A84013491}" destId="{DCBCE557-C241-814E-AAC9-7BA7BA6BA1D7}" srcOrd="0" destOrd="0" presId="urn:microsoft.com/office/officeart/2005/8/layout/vList2"/>
    <dgm:cxn modelId="{8C5192B5-1BEC-D64E-AD52-64959082A921}" type="presParOf" srcId="{998E4C91-7CA1-F548-AC5F-A45A84013491}" destId="{9073A032-53A7-844F-82E4-433793F75CF4}" srcOrd="1" destOrd="0" presId="urn:microsoft.com/office/officeart/2005/8/layout/vList2"/>
    <dgm:cxn modelId="{8CA41C92-2250-CF45-90A1-53D1FCC8EBCE}" type="presParOf" srcId="{998E4C91-7CA1-F548-AC5F-A45A84013491}" destId="{8C059AD1-B4EE-5E40-B8FD-17991081EB91}" srcOrd="2" destOrd="0" presId="urn:microsoft.com/office/officeart/2005/8/layout/vList2"/>
    <dgm:cxn modelId="{A9D717F3-5F31-A04A-AB52-92B2650712C2}" type="presParOf" srcId="{998E4C91-7CA1-F548-AC5F-A45A84013491}" destId="{623247E9-4C12-B243-B645-A71C725C2512}" srcOrd="3" destOrd="0" presId="urn:microsoft.com/office/officeart/2005/8/layout/vList2"/>
    <dgm:cxn modelId="{D1596B4D-A31E-9942-91CB-63FA2FEF9CBD}" type="presParOf" srcId="{998E4C91-7CA1-F548-AC5F-A45A84013491}" destId="{D3A036FF-CB9F-6E46-9EE2-8EC3294087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463C9-2EA2-45B1-833E-82803D3D93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1931BE-A485-4667-99DC-362F2DD365DF}">
      <dgm:prSet/>
      <dgm:spPr/>
      <dgm:t>
        <a:bodyPr/>
        <a:lstStyle/>
        <a:p>
          <a:r>
            <a:rPr lang="en-US"/>
            <a:t>ID Requirements</a:t>
          </a:r>
        </a:p>
      </dgm:t>
    </dgm:pt>
    <dgm:pt modelId="{DE0BCEE1-B2B3-4CF1-BC1F-175D895F6F53}" type="parTrans" cxnId="{9A6D94C3-F607-496A-8A25-3D3B407D1337}">
      <dgm:prSet/>
      <dgm:spPr/>
      <dgm:t>
        <a:bodyPr/>
        <a:lstStyle/>
        <a:p>
          <a:endParaRPr lang="en-US"/>
        </a:p>
      </dgm:t>
    </dgm:pt>
    <dgm:pt modelId="{5A791820-80BA-4037-A9C2-1CEED6032756}" type="sibTrans" cxnId="{9A6D94C3-F607-496A-8A25-3D3B407D1337}">
      <dgm:prSet/>
      <dgm:spPr/>
      <dgm:t>
        <a:bodyPr/>
        <a:lstStyle/>
        <a:p>
          <a:endParaRPr lang="en-US"/>
        </a:p>
      </dgm:t>
    </dgm:pt>
    <dgm:pt modelId="{8C2C07BD-07E9-47BA-9BDD-EC141712C08B}">
      <dgm:prSet/>
      <dgm:spPr/>
      <dgm:t>
        <a:bodyPr/>
        <a:lstStyle/>
        <a:p>
          <a:r>
            <a:rPr lang="en-US"/>
            <a:t>Different drivers’ licenses as ID</a:t>
          </a:r>
        </a:p>
      </dgm:t>
    </dgm:pt>
    <dgm:pt modelId="{387C8C5A-A7F3-4E93-8206-A93E55782011}" type="parTrans" cxnId="{8E582140-A4F7-44D3-B3E5-C82D2FC595FF}">
      <dgm:prSet/>
      <dgm:spPr/>
      <dgm:t>
        <a:bodyPr/>
        <a:lstStyle/>
        <a:p>
          <a:endParaRPr lang="en-US"/>
        </a:p>
      </dgm:t>
    </dgm:pt>
    <dgm:pt modelId="{12A2DFFA-0234-4FD2-A346-A73612D5835B}" type="sibTrans" cxnId="{8E582140-A4F7-44D3-B3E5-C82D2FC595FF}">
      <dgm:prSet/>
      <dgm:spPr/>
      <dgm:t>
        <a:bodyPr/>
        <a:lstStyle/>
        <a:p>
          <a:endParaRPr lang="en-US"/>
        </a:p>
      </dgm:t>
    </dgm:pt>
    <dgm:pt modelId="{95BF6B75-7233-4816-B014-B3FC22F43BC5}">
      <dgm:prSet/>
      <dgm:spPr/>
      <dgm:t>
        <a:bodyPr/>
        <a:lstStyle/>
        <a:p>
          <a:r>
            <a:rPr lang="en-US"/>
            <a:t>Different forms of ID</a:t>
          </a:r>
        </a:p>
      </dgm:t>
    </dgm:pt>
    <dgm:pt modelId="{A70D0512-5FDA-4A4E-800B-FE9AA85D8900}" type="parTrans" cxnId="{4C2F50BB-8168-4B42-9A17-2C519EF7AC14}">
      <dgm:prSet/>
      <dgm:spPr/>
      <dgm:t>
        <a:bodyPr/>
        <a:lstStyle/>
        <a:p>
          <a:endParaRPr lang="en-US"/>
        </a:p>
      </dgm:t>
    </dgm:pt>
    <dgm:pt modelId="{C6638429-91A8-41F0-AF21-CCD5B0A69CFF}" type="sibTrans" cxnId="{4C2F50BB-8168-4B42-9A17-2C519EF7AC14}">
      <dgm:prSet/>
      <dgm:spPr/>
      <dgm:t>
        <a:bodyPr/>
        <a:lstStyle/>
        <a:p>
          <a:endParaRPr lang="en-US"/>
        </a:p>
      </dgm:t>
    </dgm:pt>
    <dgm:pt modelId="{12B602A3-DD4C-46C5-8DC6-3E578F6EAE0B}">
      <dgm:prSet/>
      <dgm:spPr/>
      <dgm:t>
        <a:bodyPr/>
        <a:lstStyle/>
        <a:p>
          <a:r>
            <a:rPr lang="en-US"/>
            <a:t>Those pesky * don’t count!</a:t>
          </a:r>
        </a:p>
      </dgm:t>
    </dgm:pt>
    <dgm:pt modelId="{82C53913-2B56-49B4-A03A-9A04C9D0CE8E}" type="parTrans" cxnId="{6A7C43AF-A31A-4A6E-8A0E-4193FE88A0B9}">
      <dgm:prSet/>
      <dgm:spPr/>
      <dgm:t>
        <a:bodyPr/>
        <a:lstStyle/>
        <a:p>
          <a:endParaRPr lang="en-US"/>
        </a:p>
      </dgm:t>
    </dgm:pt>
    <dgm:pt modelId="{C866DA76-1CEE-4862-B787-07BC4B2B3B00}" type="sibTrans" cxnId="{6A7C43AF-A31A-4A6E-8A0E-4193FE88A0B9}">
      <dgm:prSet/>
      <dgm:spPr/>
      <dgm:t>
        <a:bodyPr/>
        <a:lstStyle/>
        <a:p>
          <a:endParaRPr lang="en-US"/>
        </a:p>
      </dgm:t>
    </dgm:pt>
    <dgm:pt modelId="{42206309-C994-4FC7-B5D5-F7D42B87766B}" type="pres">
      <dgm:prSet presAssocID="{BEF463C9-2EA2-45B1-833E-82803D3D933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95F8D-6B18-4C3A-8036-306FC346F035}" type="pres">
      <dgm:prSet presAssocID="{8B1931BE-A485-4667-99DC-362F2DD365DF}" presName="compNode" presStyleCnt="0"/>
      <dgm:spPr/>
    </dgm:pt>
    <dgm:pt modelId="{88C19C61-D3E0-46C5-84B9-CA4EC13FF283}" type="pres">
      <dgm:prSet presAssocID="{8B1931BE-A485-4667-99DC-362F2DD365DF}" presName="bgRect" presStyleLbl="bgShp" presStyleIdx="0" presStyleCnt="4"/>
      <dgm:spPr/>
    </dgm:pt>
    <dgm:pt modelId="{8BE79F47-3BE4-42BE-A937-BAE95F8BC144}" type="pres">
      <dgm:prSet presAssocID="{8B1931BE-A485-4667-99DC-362F2DD365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066450A-73AE-4498-BE12-E4961CCB416B}" type="pres">
      <dgm:prSet presAssocID="{8B1931BE-A485-4667-99DC-362F2DD365DF}" presName="spaceRect" presStyleCnt="0"/>
      <dgm:spPr/>
    </dgm:pt>
    <dgm:pt modelId="{F0117CF7-936C-4605-A1B5-4B0AB9F8C5E0}" type="pres">
      <dgm:prSet presAssocID="{8B1931BE-A485-4667-99DC-362F2DD365D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F70477-2663-4B6D-9426-A16F2EC96EDB}" type="pres">
      <dgm:prSet presAssocID="{5A791820-80BA-4037-A9C2-1CEED6032756}" presName="sibTrans" presStyleCnt="0"/>
      <dgm:spPr/>
    </dgm:pt>
    <dgm:pt modelId="{3DE76041-8483-4572-8A5B-CC163F343660}" type="pres">
      <dgm:prSet presAssocID="{8C2C07BD-07E9-47BA-9BDD-EC141712C08B}" presName="compNode" presStyleCnt="0"/>
      <dgm:spPr/>
    </dgm:pt>
    <dgm:pt modelId="{7FC59A12-06BC-4FFE-B314-B0CAC2055FC1}" type="pres">
      <dgm:prSet presAssocID="{8C2C07BD-07E9-47BA-9BDD-EC141712C08B}" presName="bgRect" presStyleLbl="bgShp" presStyleIdx="1" presStyleCnt="4"/>
      <dgm:spPr/>
    </dgm:pt>
    <dgm:pt modelId="{119DF70B-36C2-4C19-8A65-5BA52A849E8F}" type="pres">
      <dgm:prSet presAssocID="{8C2C07BD-07E9-47BA-9BDD-EC141712C08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9FD4CA3-1633-4B0E-8D9B-E1546D9C7378}" type="pres">
      <dgm:prSet presAssocID="{8C2C07BD-07E9-47BA-9BDD-EC141712C08B}" presName="spaceRect" presStyleCnt="0"/>
      <dgm:spPr/>
    </dgm:pt>
    <dgm:pt modelId="{D9A3E200-8AC5-478E-8011-66C1D0D7980B}" type="pres">
      <dgm:prSet presAssocID="{8C2C07BD-07E9-47BA-9BDD-EC141712C08B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A5E075-C795-482C-B0AA-81F81B725308}" type="pres">
      <dgm:prSet presAssocID="{12A2DFFA-0234-4FD2-A346-A73612D5835B}" presName="sibTrans" presStyleCnt="0"/>
      <dgm:spPr/>
    </dgm:pt>
    <dgm:pt modelId="{360CE6C0-6F73-49AA-9DFA-372C7CF28B34}" type="pres">
      <dgm:prSet presAssocID="{95BF6B75-7233-4816-B014-B3FC22F43BC5}" presName="compNode" presStyleCnt="0"/>
      <dgm:spPr/>
    </dgm:pt>
    <dgm:pt modelId="{679B0132-1AA1-42F6-AF2B-8E9617F0A999}" type="pres">
      <dgm:prSet presAssocID="{95BF6B75-7233-4816-B014-B3FC22F43BC5}" presName="bgRect" presStyleLbl="bgShp" presStyleIdx="2" presStyleCnt="4"/>
      <dgm:spPr/>
    </dgm:pt>
    <dgm:pt modelId="{C2463DF0-6DDF-41B8-A690-4B1AC166576F}" type="pres">
      <dgm:prSet presAssocID="{95BF6B75-7233-4816-B014-B3FC22F43BC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49E88D8-936F-4404-9C09-7B0ABACDA141}" type="pres">
      <dgm:prSet presAssocID="{95BF6B75-7233-4816-B014-B3FC22F43BC5}" presName="spaceRect" presStyleCnt="0"/>
      <dgm:spPr/>
    </dgm:pt>
    <dgm:pt modelId="{88D2738B-09CF-4C04-9FFB-12C1FCCCC497}" type="pres">
      <dgm:prSet presAssocID="{95BF6B75-7233-4816-B014-B3FC22F43BC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B2DDDC-8CB9-407C-95E4-E8159401545F}" type="pres">
      <dgm:prSet presAssocID="{C6638429-91A8-41F0-AF21-CCD5B0A69CFF}" presName="sibTrans" presStyleCnt="0"/>
      <dgm:spPr/>
    </dgm:pt>
    <dgm:pt modelId="{850FACF3-5F5A-466A-BC38-9108B07A82D6}" type="pres">
      <dgm:prSet presAssocID="{12B602A3-DD4C-46C5-8DC6-3E578F6EAE0B}" presName="compNode" presStyleCnt="0"/>
      <dgm:spPr/>
    </dgm:pt>
    <dgm:pt modelId="{67045460-1CE7-47F4-B5F5-A4C77E03F42D}" type="pres">
      <dgm:prSet presAssocID="{12B602A3-DD4C-46C5-8DC6-3E578F6EAE0B}" presName="bgRect" presStyleLbl="bgShp" presStyleIdx="3" presStyleCnt="4"/>
      <dgm:spPr/>
    </dgm:pt>
    <dgm:pt modelId="{B844D2C3-D8B4-4AF0-90C8-FFE2E55E5CCE}" type="pres">
      <dgm:prSet presAssocID="{12B602A3-DD4C-46C5-8DC6-3E578F6EAE0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B81751C-907A-4AEB-9299-2644A1978182}" type="pres">
      <dgm:prSet presAssocID="{12B602A3-DD4C-46C5-8DC6-3E578F6EAE0B}" presName="spaceRect" presStyleCnt="0"/>
      <dgm:spPr/>
    </dgm:pt>
    <dgm:pt modelId="{1FEC7EB1-7FD1-456E-8A64-01A88EBC7D33}" type="pres">
      <dgm:prSet presAssocID="{12B602A3-DD4C-46C5-8DC6-3E578F6EAE0B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311F7-5796-4E10-84FC-45B630EC5D65}" type="presOf" srcId="{95BF6B75-7233-4816-B014-B3FC22F43BC5}" destId="{88D2738B-09CF-4C04-9FFB-12C1FCCCC497}" srcOrd="0" destOrd="0" presId="urn:microsoft.com/office/officeart/2018/2/layout/IconVerticalSolidList"/>
    <dgm:cxn modelId="{885DF7FA-3DF9-40C9-B1FF-6DC11C784EEE}" type="presOf" srcId="{8C2C07BD-07E9-47BA-9BDD-EC141712C08B}" destId="{D9A3E200-8AC5-478E-8011-66C1D0D7980B}" srcOrd="0" destOrd="0" presId="urn:microsoft.com/office/officeart/2018/2/layout/IconVerticalSolidList"/>
    <dgm:cxn modelId="{4C2F50BB-8168-4B42-9A17-2C519EF7AC14}" srcId="{BEF463C9-2EA2-45B1-833E-82803D3D9330}" destId="{95BF6B75-7233-4816-B014-B3FC22F43BC5}" srcOrd="2" destOrd="0" parTransId="{A70D0512-5FDA-4A4E-800B-FE9AA85D8900}" sibTransId="{C6638429-91A8-41F0-AF21-CCD5B0A69CFF}"/>
    <dgm:cxn modelId="{275F5B71-E763-43F6-A6F3-7707B213232D}" type="presOf" srcId="{12B602A3-DD4C-46C5-8DC6-3E578F6EAE0B}" destId="{1FEC7EB1-7FD1-456E-8A64-01A88EBC7D33}" srcOrd="0" destOrd="0" presId="urn:microsoft.com/office/officeart/2018/2/layout/IconVerticalSolidList"/>
    <dgm:cxn modelId="{6A7C43AF-A31A-4A6E-8A0E-4193FE88A0B9}" srcId="{BEF463C9-2EA2-45B1-833E-82803D3D9330}" destId="{12B602A3-DD4C-46C5-8DC6-3E578F6EAE0B}" srcOrd="3" destOrd="0" parTransId="{82C53913-2B56-49B4-A03A-9A04C9D0CE8E}" sibTransId="{C866DA76-1CEE-4862-B787-07BC4B2B3B00}"/>
    <dgm:cxn modelId="{07DF5A16-6970-4170-80DE-F0AA2BBD70F9}" type="presOf" srcId="{BEF463C9-2EA2-45B1-833E-82803D3D9330}" destId="{42206309-C994-4FC7-B5D5-F7D42B87766B}" srcOrd="0" destOrd="0" presId="urn:microsoft.com/office/officeart/2018/2/layout/IconVerticalSolidList"/>
    <dgm:cxn modelId="{9A6D94C3-F607-496A-8A25-3D3B407D1337}" srcId="{BEF463C9-2EA2-45B1-833E-82803D3D9330}" destId="{8B1931BE-A485-4667-99DC-362F2DD365DF}" srcOrd="0" destOrd="0" parTransId="{DE0BCEE1-B2B3-4CF1-BC1F-175D895F6F53}" sibTransId="{5A791820-80BA-4037-A9C2-1CEED6032756}"/>
    <dgm:cxn modelId="{8E582140-A4F7-44D3-B3E5-C82D2FC595FF}" srcId="{BEF463C9-2EA2-45B1-833E-82803D3D9330}" destId="{8C2C07BD-07E9-47BA-9BDD-EC141712C08B}" srcOrd="1" destOrd="0" parTransId="{387C8C5A-A7F3-4E93-8206-A93E55782011}" sibTransId="{12A2DFFA-0234-4FD2-A346-A73612D5835B}"/>
    <dgm:cxn modelId="{610A4AB7-AEC8-49A0-BB44-0F05C9C1A8CF}" type="presOf" srcId="{8B1931BE-A485-4667-99DC-362F2DD365DF}" destId="{F0117CF7-936C-4605-A1B5-4B0AB9F8C5E0}" srcOrd="0" destOrd="0" presId="urn:microsoft.com/office/officeart/2018/2/layout/IconVerticalSolidList"/>
    <dgm:cxn modelId="{821DDF77-F8BF-4A3D-8CBB-C19D581DBDB6}" type="presParOf" srcId="{42206309-C994-4FC7-B5D5-F7D42B87766B}" destId="{86295F8D-6B18-4C3A-8036-306FC346F035}" srcOrd="0" destOrd="0" presId="urn:microsoft.com/office/officeart/2018/2/layout/IconVerticalSolidList"/>
    <dgm:cxn modelId="{3DD108CF-004F-476B-B433-DDD8E4C7A2BD}" type="presParOf" srcId="{86295F8D-6B18-4C3A-8036-306FC346F035}" destId="{88C19C61-D3E0-46C5-84B9-CA4EC13FF283}" srcOrd="0" destOrd="0" presId="urn:microsoft.com/office/officeart/2018/2/layout/IconVerticalSolidList"/>
    <dgm:cxn modelId="{F1DC31BA-E568-4CA9-AB88-6E7AD1BBD13B}" type="presParOf" srcId="{86295F8D-6B18-4C3A-8036-306FC346F035}" destId="{8BE79F47-3BE4-42BE-A937-BAE95F8BC144}" srcOrd="1" destOrd="0" presId="urn:microsoft.com/office/officeart/2018/2/layout/IconVerticalSolidList"/>
    <dgm:cxn modelId="{F805DACB-5A44-4109-9A52-F5F6E635B9CF}" type="presParOf" srcId="{86295F8D-6B18-4C3A-8036-306FC346F035}" destId="{9066450A-73AE-4498-BE12-E4961CCB416B}" srcOrd="2" destOrd="0" presId="urn:microsoft.com/office/officeart/2018/2/layout/IconVerticalSolidList"/>
    <dgm:cxn modelId="{A3BBD233-83C0-4D49-82EE-62D53BC84E7B}" type="presParOf" srcId="{86295F8D-6B18-4C3A-8036-306FC346F035}" destId="{F0117CF7-936C-4605-A1B5-4B0AB9F8C5E0}" srcOrd="3" destOrd="0" presId="urn:microsoft.com/office/officeart/2018/2/layout/IconVerticalSolidList"/>
    <dgm:cxn modelId="{325CBDEF-BB1E-4EE8-AD92-891C0A72F583}" type="presParOf" srcId="{42206309-C994-4FC7-B5D5-F7D42B87766B}" destId="{FFF70477-2663-4B6D-9426-A16F2EC96EDB}" srcOrd="1" destOrd="0" presId="urn:microsoft.com/office/officeart/2018/2/layout/IconVerticalSolidList"/>
    <dgm:cxn modelId="{F2859A02-CE90-4B4A-A41E-9B5F3B28C73E}" type="presParOf" srcId="{42206309-C994-4FC7-B5D5-F7D42B87766B}" destId="{3DE76041-8483-4572-8A5B-CC163F343660}" srcOrd="2" destOrd="0" presId="urn:microsoft.com/office/officeart/2018/2/layout/IconVerticalSolidList"/>
    <dgm:cxn modelId="{398E7598-059C-4110-892B-CD4A3E53AF31}" type="presParOf" srcId="{3DE76041-8483-4572-8A5B-CC163F343660}" destId="{7FC59A12-06BC-4FFE-B314-B0CAC2055FC1}" srcOrd="0" destOrd="0" presId="urn:microsoft.com/office/officeart/2018/2/layout/IconVerticalSolidList"/>
    <dgm:cxn modelId="{354426C6-EB82-4707-8A97-FD2C25EAE732}" type="presParOf" srcId="{3DE76041-8483-4572-8A5B-CC163F343660}" destId="{119DF70B-36C2-4C19-8A65-5BA52A849E8F}" srcOrd="1" destOrd="0" presId="urn:microsoft.com/office/officeart/2018/2/layout/IconVerticalSolidList"/>
    <dgm:cxn modelId="{A0B85BE5-0B8D-48A4-9052-5BE99D3ABABD}" type="presParOf" srcId="{3DE76041-8483-4572-8A5B-CC163F343660}" destId="{E9FD4CA3-1633-4B0E-8D9B-E1546D9C7378}" srcOrd="2" destOrd="0" presId="urn:microsoft.com/office/officeart/2018/2/layout/IconVerticalSolidList"/>
    <dgm:cxn modelId="{5FD95AD7-60C9-4376-86DB-79825D08A901}" type="presParOf" srcId="{3DE76041-8483-4572-8A5B-CC163F343660}" destId="{D9A3E200-8AC5-478E-8011-66C1D0D7980B}" srcOrd="3" destOrd="0" presId="urn:microsoft.com/office/officeart/2018/2/layout/IconVerticalSolidList"/>
    <dgm:cxn modelId="{98587C41-A288-4136-9D99-1D5C6225857C}" type="presParOf" srcId="{42206309-C994-4FC7-B5D5-F7D42B87766B}" destId="{AEA5E075-C795-482C-B0AA-81F81B725308}" srcOrd="3" destOrd="0" presId="urn:microsoft.com/office/officeart/2018/2/layout/IconVerticalSolidList"/>
    <dgm:cxn modelId="{768B00FE-A93F-40D5-9CE4-5E22B5F5B7DD}" type="presParOf" srcId="{42206309-C994-4FC7-B5D5-F7D42B87766B}" destId="{360CE6C0-6F73-49AA-9DFA-372C7CF28B34}" srcOrd="4" destOrd="0" presId="urn:microsoft.com/office/officeart/2018/2/layout/IconVerticalSolidList"/>
    <dgm:cxn modelId="{44E20C83-D888-4024-870C-5CB15A19C600}" type="presParOf" srcId="{360CE6C0-6F73-49AA-9DFA-372C7CF28B34}" destId="{679B0132-1AA1-42F6-AF2B-8E9617F0A999}" srcOrd="0" destOrd="0" presId="urn:microsoft.com/office/officeart/2018/2/layout/IconVerticalSolidList"/>
    <dgm:cxn modelId="{51B2E896-1518-470E-817F-FC145D4FAFD4}" type="presParOf" srcId="{360CE6C0-6F73-49AA-9DFA-372C7CF28B34}" destId="{C2463DF0-6DDF-41B8-A690-4B1AC166576F}" srcOrd="1" destOrd="0" presId="urn:microsoft.com/office/officeart/2018/2/layout/IconVerticalSolidList"/>
    <dgm:cxn modelId="{A74B8C36-3E18-4FB5-9CD5-AAFFC1431145}" type="presParOf" srcId="{360CE6C0-6F73-49AA-9DFA-372C7CF28B34}" destId="{549E88D8-936F-4404-9C09-7B0ABACDA141}" srcOrd="2" destOrd="0" presId="urn:microsoft.com/office/officeart/2018/2/layout/IconVerticalSolidList"/>
    <dgm:cxn modelId="{79B8B510-8FB8-4559-ADCD-6BF93C80B33E}" type="presParOf" srcId="{360CE6C0-6F73-49AA-9DFA-372C7CF28B34}" destId="{88D2738B-09CF-4C04-9FFB-12C1FCCCC497}" srcOrd="3" destOrd="0" presId="urn:microsoft.com/office/officeart/2018/2/layout/IconVerticalSolidList"/>
    <dgm:cxn modelId="{D9A92047-769C-4182-8D1A-32246EDC366C}" type="presParOf" srcId="{42206309-C994-4FC7-B5D5-F7D42B87766B}" destId="{A5B2DDDC-8CB9-407C-95E4-E8159401545F}" srcOrd="5" destOrd="0" presId="urn:microsoft.com/office/officeart/2018/2/layout/IconVerticalSolidList"/>
    <dgm:cxn modelId="{CDEF6EA5-172F-42CA-B9F1-E758730CDB68}" type="presParOf" srcId="{42206309-C994-4FC7-B5D5-F7D42B87766B}" destId="{850FACF3-5F5A-466A-BC38-9108B07A82D6}" srcOrd="6" destOrd="0" presId="urn:microsoft.com/office/officeart/2018/2/layout/IconVerticalSolidList"/>
    <dgm:cxn modelId="{838CBD1C-A235-4F11-A074-693CE3A23D1B}" type="presParOf" srcId="{850FACF3-5F5A-466A-BC38-9108B07A82D6}" destId="{67045460-1CE7-47F4-B5F5-A4C77E03F42D}" srcOrd="0" destOrd="0" presId="urn:microsoft.com/office/officeart/2018/2/layout/IconVerticalSolidList"/>
    <dgm:cxn modelId="{ABB9D8C7-C160-4783-BB9A-85FA2A04CC35}" type="presParOf" srcId="{850FACF3-5F5A-466A-BC38-9108B07A82D6}" destId="{B844D2C3-D8B4-4AF0-90C8-FFE2E55E5CCE}" srcOrd="1" destOrd="0" presId="urn:microsoft.com/office/officeart/2018/2/layout/IconVerticalSolidList"/>
    <dgm:cxn modelId="{3C761448-6E3D-45C5-8ADE-305FA0A65425}" type="presParOf" srcId="{850FACF3-5F5A-466A-BC38-9108B07A82D6}" destId="{BB81751C-907A-4AEB-9299-2644A1978182}" srcOrd="2" destOrd="0" presId="urn:microsoft.com/office/officeart/2018/2/layout/IconVerticalSolidList"/>
    <dgm:cxn modelId="{0E5519B5-2E0A-45E5-9AA8-6D2AD44691D9}" type="presParOf" srcId="{850FACF3-5F5A-466A-BC38-9108B07A82D6}" destId="{1FEC7EB1-7FD1-456E-8A64-01A88EBC7D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0C8B-0346-8943-B21F-C1B6AC4A8DF5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DF72D-C77C-9840-BAE6-461BF5839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DF72D-C77C-9840-BAE6-461BF58391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-/media/sots/ElectionServices/LEAD_Communications/2014/Aug82014BlankModeratorsReturnSaveablepdf.pdf?la=en" TargetMode="External"/><Relationship Id="rId2" Type="http://schemas.openxmlformats.org/officeDocument/2006/relationships/hyperlink" Target="https://portal.ct.gov/-/media/SOTS/ElectionServices/Handbooks/2013ModeratorHandbookpdf.pdf?la=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81819F9-8CAC-4A6C-8F06-0482027F9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0F9DED-3009-7F43-930E-8FEC80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en-US" b="1" dirty="0"/>
              <a:t>Election Day Preparation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FEAB26-B69B-E142-A11D-33C8DCF19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r>
              <a:rPr lang="en-US" sz="2800" dirty="0"/>
              <a:t> A quick review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A98CC08-AEC2-4E8F-8F52-0F5C6372DB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D1545E6-EB3C-4478-A661-A2CA963F12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B2E5B960-0C5D-4F77-8E9F-9F3D883D8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258E44FC-92AD-43A0-BB05-DB268C82D8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C63D3083-A56C-4199-8DE0-63C8BE9EDF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C7CD3581-635D-438F-A64F-68404E7AE0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AD6904C0-211C-41A2-BDB8-3B07C90BBB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B0837DA6-CAF9-4E78-A39E-6358EDE2B1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0A99DD7D-3AB3-471E-842F-8AFEA09D07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9C70B0D4-92FE-478F-86BD-93BA2C4DF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C9156BE6-11D4-4696-9E3F-C325BFAC81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4E667226-1D20-4A9D-BBE3-AC17EA436F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2F87E3B6-5202-4434-9B26-42B46774F3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="" xmlns:a16="http://schemas.microsoft.com/office/drawing/2014/main" id="{AEA5E85F-F1F4-40E4-A62C-95324F674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A75861-F6C5-44A9-B161-B03701CBD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72EE642D-4F69-47C0-99BA-CE43503573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26178CE4-DA2D-46EA-AB8D-341C5AC563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698E9F53-8381-4FA5-A510-846925D242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B13CE284-F21E-411B-BB8E-9C03B853CE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23DF4578-4703-437C-A797-2A2D0CEE5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F878F330-AF64-4F8F-88FD-A4A408D6D3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AC9B00BF-4FB7-42FA-BBBD-7DB54ED3F0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BD3D64CA-2AAD-4609-8DAA-3EAD4609A6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C669E05A-8550-4E91-B29E-E1912228E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F8C1FD53-1E8F-46CA-BC2D-FCEC4DAE0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CC97A31F-CFDE-4EA3-98F1-13FDD16702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9E1540E7-E6C3-4907-B70A-B175683655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="" xmlns:a16="http://schemas.microsoft.com/office/drawing/2014/main" id="{1310EFE2-B91D-47E7-B117-C2A802800A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4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BEC7629-C324-B443-8C23-150AC6C7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Absentee Ballots cont.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9DD359-5A19-AA46-AEB7-81FA28953F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Oct. 25</a:t>
            </a:r>
            <a:r>
              <a:rPr lang="en-US" sz="3600" b="1" baseline="30000" dirty="0"/>
              <a:t>h</a:t>
            </a:r>
            <a:r>
              <a:rPr lang="en-US" sz="3600" b="1" dirty="0"/>
              <a:t> :</a:t>
            </a:r>
          </a:p>
          <a:p>
            <a:r>
              <a:rPr lang="en-US" sz="3600" dirty="0"/>
              <a:t>Last day to notify TC of Central Counting for AB.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/>
              <a:t>Oct. 29</a:t>
            </a:r>
            <a:r>
              <a:rPr lang="en-US" sz="3600" b="1" baseline="30000" dirty="0"/>
              <a:t>th</a:t>
            </a:r>
            <a:r>
              <a:rPr lang="en-US" sz="3600" b="1" dirty="0"/>
              <a:t>: </a:t>
            </a:r>
            <a:r>
              <a:rPr lang="en-US" sz="3600" dirty="0"/>
              <a:t>can begin to check off Abs ( sec. 9-140(b)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1079B80A-9297-0649-8F3F-2496AD19B8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3204"/>
          <a:stretch/>
        </p:blipFill>
        <p:spPr>
          <a:xfrm>
            <a:off x="7391225" y="2286000"/>
            <a:ext cx="4146066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3CD-C904-4A44-BF66-79D61BB5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Testing The Tabulators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05E926-E840-264E-B035-084D2B415D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Tested by 10</a:t>
            </a:r>
            <a:r>
              <a:rPr lang="en-US" sz="4800" baseline="30000" dirty="0"/>
              <a:t>th</a:t>
            </a:r>
            <a:r>
              <a:rPr lang="en-US" sz="4800" dirty="0"/>
              <a:t> day before election: </a:t>
            </a:r>
            <a:r>
              <a:rPr lang="en-US" sz="4800" b="1" dirty="0"/>
              <a:t>Oct 26</a:t>
            </a:r>
            <a:r>
              <a:rPr lang="en-US" sz="4800" b="1" baseline="30000" dirty="0"/>
              <a:t>th</a:t>
            </a:r>
            <a:r>
              <a:rPr lang="en-US" sz="4800" dirty="0"/>
              <a:t>.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9B545BE-EC1F-5447-B66E-F38075474A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5650" y="2212181"/>
            <a:ext cx="5451495" cy="36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3CD-C904-4A44-BF66-79D61BB5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Testing The Tabulators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05E926-E840-264E-B035-084D2B41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79" y="1744133"/>
            <a:ext cx="8915400" cy="3777622"/>
          </a:xfrm>
        </p:spPr>
        <p:txBody>
          <a:bodyPr>
            <a:noAutofit/>
          </a:bodyPr>
          <a:lstStyle/>
          <a:p>
            <a:r>
              <a:rPr lang="en-US" sz="4800" dirty="0"/>
              <a:t>The IVS machine will create test ballots</a:t>
            </a:r>
          </a:p>
          <a:p>
            <a:r>
              <a:rPr lang="en-US" sz="4800" dirty="0"/>
              <a:t>Can vary number of ballots</a:t>
            </a:r>
          </a:p>
          <a:p>
            <a:r>
              <a:rPr lang="en-US" sz="4800" dirty="0"/>
              <a:t>Minimum of 27 including blank and fully voted ballots</a:t>
            </a:r>
          </a:p>
          <a:p>
            <a:r>
              <a:rPr lang="en-US" sz="4800" dirty="0"/>
              <a:t>Saves time.</a:t>
            </a:r>
          </a:p>
        </p:txBody>
      </p:sp>
    </p:spTree>
    <p:extLst>
      <p:ext uri="{BB962C8B-B14F-4D97-AF65-F5344CB8AC3E}">
        <p14:creationId xmlns:p14="http://schemas.microsoft.com/office/powerpoint/2010/main" val="18222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3CD-C904-4A44-BF66-79D61BB5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Testing The Tabulators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05E926-E840-264E-B035-084D2B415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Covers most balloting contingents</a:t>
            </a:r>
          </a:p>
          <a:p>
            <a:r>
              <a:rPr lang="en-US" sz="4800" dirty="0"/>
              <a:t>You may manually fill in ballots if IVS is not sufficient.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57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5CE0D3-72AE-3F4E-A93D-F95CCA4D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Testing The Tabulators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903FD-D551-564C-B0A0-969FB5E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Check ink</a:t>
            </a:r>
          </a:p>
          <a:p>
            <a:r>
              <a:rPr lang="en-US" sz="4800" dirty="0"/>
              <a:t>Check tape</a:t>
            </a:r>
          </a:p>
          <a:p>
            <a:r>
              <a:rPr lang="en-US" sz="4800" dirty="0"/>
              <a:t>Change </a:t>
            </a:r>
            <a:r>
              <a:rPr lang="en-US" sz="4800" dirty="0" smtClean="0"/>
              <a:t>date and time </a:t>
            </a:r>
            <a:r>
              <a:rPr lang="en-US" sz="4800" dirty="0"/>
              <a:t>if necessary</a:t>
            </a:r>
          </a:p>
        </p:txBody>
      </p:sp>
    </p:spTree>
    <p:extLst>
      <p:ext uri="{BB962C8B-B14F-4D97-AF65-F5344CB8AC3E}">
        <p14:creationId xmlns:p14="http://schemas.microsoft.com/office/powerpoint/2010/main" val="16987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9DEA53-B6B8-9D42-A312-992B02EE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Who to notify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BE3505-967F-DF41-BD58-5167AFABD5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Party Chair persons</a:t>
            </a:r>
          </a:p>
          <a:p>
            <a:r>
              <a:rPr lang="en-US" sz="3600" dirty="0"/>
              <a:t>Public </a:t>
            </a:r>
            <a:r>
              <a:rPr lang="en-US" sz="3600" dirty="0" smtClean="0"/>
              <a:t>(Posted)</a:t>
            </a:r>
          </a:p>
          <a:p>
            <a:r>
              <a:rPr lang="en-US" sz="3600" dirty="0" smtClean="0"/>
              <a:t>Candidates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C467D5-7816-9B4E-B35F-7C18D2340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905000"/>
            <a:ext cx="4313864" cy="442929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Observers must understand their roles are strictly observational</a:t>
            </a:r>
          </a:p>
          <a:p>
            <a:r>
              <a:rPr lang="en-US" sz="3600" dirty="0"/>
              <a:t> must not involve themselves in the process.  Will be asked to leave if they interfere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Must sign moderator return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C96417-E16F-6E48-8847-E97F63CB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Emergency Plan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8ECE39-0447-C847-ACF3-4AF09A5A4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/>
              <a:t>Every Municipality should have its own plan.  State has template</a:t>
            </a:r>
          </a:p>
          <a:p>
            <a:r>
              <a:rPr lang="en-US" sz="4800" dirty="0"/>
              <a:t>Update </a:t>
            </a:r>
            <a:r>
              <a:rPr lang="en-US" sz="4800" dirty="0" smtClean="0"/>
              <a:t>regularly</a:t>
            </a:r>
          </a:p>
          <a:p>
            <a:r>
              <a:rPr lang="en-US" sz="4800" dirty="0" smtClean="0"/>
              <a:t>Educate Moderators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4797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5C3AF-AE34-9F4F-B37A-13E3C221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Moderator’s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BE1E4-C793-844C-B2BC-B4FF5A552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Moderators’ forms: see moderator’s handbook</a:t>
            </a:r>
          </a:p>
          <a:p>
            <a:r>
              <a:rPr lang="en-US" sz="3600" dirty="0"/>
              <a:t>Tally sheets (2 copies)</a:t>
            </a:r>
          </a:p>
          <a:p>
            <a:r>
              <a:rPr lang="en-US" sz="3600" dirty="0"/>
              <a:t>EMS has Tally Sheets</a:t>
            </a:r>
          </a:p>
          <a:p>
            <a:pPr lvl="1"/>
            <a:r>
              <a:rPr lang="en-US" sz="3600" dirty="0"/>
              <a:t>Include hand counted tally sheets</a:t>
            </a:r>
          </a:p>
        </p:txBody>
      </p:sp>
    </p:spTree>
    <p:extLst>
      <p:ext uri="{BB962C8B-B14F-4D97-AF65-F5344CB8AC3E}">
        <p14:creationId xmlns:p14="http://schemas.microsoft.com/office/powerpoint/2010/main" val="30153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866B9-C8C7-7347-B84E-17F3A218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Pre-Day/night setup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C0749D-9F2F-9F47-8EC2-C90D9FE14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Setup the polling station</a:t>
            </a:r>
          </a:p>
          <a:p>
            <a:r>
              <a:rPr lang="en-US" sz="4800" dirty="0"/>
              <a:t>Tables/chairs</a:t>
            </a:r>
          </a:p>
          <a:p>
            <a:r>
              <a:rPr lang="en-US" sz="4800" dirty="0"/>
              <a:t>Signs</a:t>
            </a:r>
          </a:p>
          <a:p>
            <a:r>
              <a:rPr lang="en-US" sz="4800" dirty="0"/>
              <a:t>Flag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91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060A76C-FF17-1C4D-B1A7-E0AD73FC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Poll Workers</a:t>
            </a:r>
            <a:endParaRPr lang="en-US" sz="6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AF8CC8D-FAA9-DD4F-8A3C-49553D3397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Oct . 15</a:t>
            </a:r>
            <a:r>
              <a:rPr lang="en-US" sz="4000" b="1" baseline="30000" dirty="0"/>
              <a:t>th</a:t>
            </a:r>
            <a:r>
              <a:rPr lang="en-US" sz="4000" baseline="30000" dirty="0"/>
              <a:t>: </a:t>
            </a:r>
            <a:r>
              <a:rPr lang="en-US" sz="3200" dirty="0"/>
              <a:t>last day to appoint poll workers</a:t>
            </a:r>
            <a:endParaRPr lang="en-US" sz="3200" baseline="30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EMS: </a:t>
            </a:r>
            <a:r>
              <a:rPr lang="en-US" sz="3200" dirty="0"/>
              <a:t>moderator and head moderator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BC02FDCB-87A0-2E48-8474-F27DB508A7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4999" y="1751488"/>
            <a:ext cx="5053799" cy="35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49352-74B9-104D-8B4A-E1F4AE1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77D9CE-1B0E-EB4C-9530-D538CB36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Calendar</a:t>
            </a:r>
          </a:p>
          <a:p>
            <a:r>
              <a:rPr lang="en-US" sz="4800" dirty="0"/>
              <a:t>ROVAC Handbook</a:t>
            </a:r>
          </a:p>
          <a:p>
            <a:r>
              <a:rPr lang="en-US" sz="4800" dirty="0"/>
              <a:t>SOTS </a:t>
            </a:r>
          </a:p>
          <a:p>
            <a:r>
              <a:rPr lang="en-US" sz="4800" dirty="0"/>
              <a:t>Moderator’s Handbook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159CD-69CF-4841-A51C-E914100C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913" y="50557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Poll Workers: Who can work the polls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DD77C9-25DC-4048-8053-C033CBBC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800" dirty="0"/>
              <a:t>No Candidates</a:t>
            </a:r>
          </a:p>
          <a:p>
            <a:pPr lvl="1"/>
            <a:r>
              <a:rPr lang="en-US" sz="4800" dirty="0"/>
              <a:t>Relation to </a:t>
            </a:r>
            <a:r>
              <a:rPr lang="en-US" sz="4800" dirty="0" smtClean="0"/>
              <a:t>Candidates?</a:t>
            </a:r>
            <a:endParaRPr lang="en-US" sz="4800" dirty="0"/>
          </a:p>
          <a:p>
            <a:pPr lvl="1"/>
            <a:r>
              <a:rPr lang="en-US" sz="4800" dirty="0"/>
              <a:t>Municipal elections are tricky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159CD-69CF-4841-A51C-E914100C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Who can Work cont.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DD77C9-25DC-4048-8053-C033CBBC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/>
              <a:t>Use out of town workers if necessary</a:t>
            </a:r>
          </a:p>
          <a:p>
            <a:r>
              <a:rPr lang="en-US" sz="5200" dirty="0" smtClean="0"/>
              <a:t>As</a:t>
            </a:r>
            <a:r>
              <a:rPr lang="en-US" sz="4800" dirty="0" smtClean="0"/>
              <a:t>st. Reg. and Tab Tenders must </a:t>
            </a:r>
            <a:r>
              <a:rPr lang="en-US" sz="4800" dirty="0"/>
              <a:t>be </a:t>
            </a:r>
            <a:r>
              <a:rPr lang="en-US" sz="4800" dirty="0" smtClean="0"/>
              <a:t>residents of town</a:t>
            </a:r>
            <a:endParaRPr lang="en-US" sz="4800" dirty="0"/>
          </a:p>
          <a:p>
            <a:r>
              <a:rPr lang="en-US" sz="4800" dirty="0"/>
              <a:t>Must have Asst Reg from both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D9AEEE-1CCD-43C0-BA3E-16D60A6E2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D471A-1404-1F4F-83CA-BEABD11F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Training</a:t>
            </a:r>
            <a:r>
              <a:rPr lang="en-US" sz="3200">
                <a:solidFill>
                  <a:schemeClr val="bg1"/>
                </a:solidFill>
              </a:rPr>
              <a:t/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60F880A6-33D3-4EEC-A780-B73559B9F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2C6246ED-0535-4496-A8F6-1E80CC4E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2CD4B871-21BF-4701-AF71-4B11420C7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37097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26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FE08D8-CEA0-461E-870A-02CD15D9B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948D660-FC80-E646-A992-9BF15793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590"/>
            <a:ext cx="4019189" cy="3029344"/>
          </a:xfrm>
        </p:spPr>
        <p:txBody>
          <a:bodyPr>
            <a:normAutofit/>
          </a:bodyPr>
          <a:lstStyle/>
          <a:p>
            <a:r>
              <a:rPr lang="en-US" sz="4500" cap="all" dirty="0">
                <a:solidFill>
                  <a:schemeClr val="bg1"/>
                </a:solidFill>
              </a:rPr>
              <a:t>Resources:</a:t>
            </a:r>
            <a:br>
              <a:rPr lang="en-US" sz="4500" cap="all" dirty="0">
                <a:solidFill>
                  <a:schemeClr val="bg1"/>
                </a:solidFill>
              </a:rPr>
            </a:br>
            <a:r>
              <a:rPr lang="en-US" sz="4500" cap="all" dirty="0">
                <a:solidFill>
                  <a:schemeClr val="bg1"/>
                </a:solidFill>
              </a:rPr>
              <a:t>SOTS </a:t>
            </a:r>
            <a:r>
              <a:rPr lang="en-US" sz="4500" cap="all" dirty="0" err="1">
                <a:solidFill>
                  <a:schemeClr val="bg1"/>
                </a:solidFill>
              </a:rPr>
              <a:t>HAndbooks</a:t>
            </a:r>
            <a:r>
              <a:rPr lang="en-US" sz="4500" cap="al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2B982904-A46E-41DF-BA98-61E2300C7D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27018161-547E-48F7-A0D9-272C9EA5B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618DF9C-B79B-8D4C-BB71-ADD66F87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Moderator’s Handbook</a:t>
            </a:r>
          </a:p>
          <a:p>
            <a:r>
              <a:rPr lang="en-US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https://portal.ct.gov/-/media/SOTS/ElectionServices/Handbooks/2013ModeratorHandbookpdf.pdf?la=en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Moderator’s Return</a:t>
            </a:r>
          </a:p>
          <a:p>
            <a:r>
              <a:rPr lang="en-US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https://portal.ct.gov/-/media/sots/ElectionServices/LEAD_Communications/2014/Aug82014BlankModeratorsReturnSaveablepdf.pdf?la=en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6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74ADE-8E73-0C4F-BBDD-AA857111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Poll Training Moderators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FD626-0137-964A-AE5D-DFCCDACBE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534" y="1557867"/>
            <a:ext cx="5791200" cy="4353355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/>
              <a:t>Opening procedures/forms</a:t>
            </a:r>
          </a:p>
          <a:p>
            <a:r>
              <a:rPr lang="en-US" sz="4200" dirty="0"/>
              <a:t>Setting up booths</a:t>
            </a:r>
          </a:p>
          <a:p>
            <a:r>
              <a:rPr lang="en-US" sz="4200" dirty="0" smtClean="0"/>
              <a:t>Changes </a:t>
            </a:r>
            <a:r>
              <a:rPr lang="en-US" sz="4200" dirty="0"/>
              <a:t>in laws and Regs</a:t>
            </a:r>
          </a:p>
          <a:p>
            <a:r>
              <a:rPr lang="en-US" sz="4200" dirty="0"/>
              <a:t>Paperwork</a:t>
            </a:r>
          </a:p>
          <a:p>
            <a:r>
              <a:rPr lang="en-US" sz="4200" dirty="0"/>
              <a:t>End of night procedures/forms</a:t>
            </a:r>
          </a:p>
          <a:p>
            <a:endParaRPr lang="en-US" dirty="0"/>
          </a:p>
          <a:p>
            <a:pPr marL="0" indent="0">
              <a:buNone/>
            </a:pPr>
            <a:endParaRPr lang="en-US" sz="4800" dirty="0"/>
          </a:p>
          <a:p>
            <a:endParaRPr lang="en-US" dirty="0"/>
          </a:p>
        </p:txBody>
      </p:sp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E9691F1F-7C87-6D49-AF33-4B52B838947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0924" r="31023" b="46822"/>
          <a:stretch/>
        </p:blipFill>
        <p:spPr bwMode="auto">
          <a:xfrm>
            <a:off x="7823200" y="1557867"/>
            <a:ext cx="3335867" cy="4233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78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74ADE-8E73-0C4F-BBDD-AA857111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Training: Asst. Registrars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FD626-0137-964A-AE5D-DFCCDACBE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Paperwork for Registrar</a:t>
            </a:r>
          </a:p>
          <a:p>
            <a:r>
              <a:rPr lang="en-US" sz="4200" dirty="0"/>
              <a:t>IVS Setup</a:t>
            </a:r>
          </a:p>
          <a:p>
            <a:r>
              <a:rPr lang="en-US" sz="4200" dirty="0"/>
              <a:t>ID </a:t>
            </a:r>
            <a:r>
              <a:rPr lang="en-US" sz="4200" dirty="0" smtClean="0"/>
              <a:t>requirements</a:t>
            </a:r>
            <a:endParaRPr lang="en-US" dirty="0"/>
          </a:p>
          <a:p>
            <a:pPr marL="0" indent="0">
              <a:buNone/>
            </a:pP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3D9AEEE-1CCD-43C0-BA3E-16D60A6E2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74ADE-8E73-0C4F-BBDD-AA857111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Poll Training: Checkers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60F880A6-33D3-4EEC-A780-B73559B9F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2C6246ED-0535-4496-A8F6-1E80CC4E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7D6DA15-B2E4-4606-91EA-007BCCFE5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41754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1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38" t="17804" r="30993" b="6254"/>
          <a:stretch/>
        </p:blipFill>
        <p:spPr>
          <a:xfrm>
            <a:off x="1450428" y="125268"/>
            <a:ext cx="9790386" cy="66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9FE08D8-CEA0-461E-870A-02CD15D9B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74ADE-8E73-0C4F-BBDD-AA857111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Poll Training Subjects</a:t>
            </a:r>
          </a:p>
        </p:txBody>
      </p:sp>
      <p:sp>
        <p:nvSpPr>
          <p:cNvPr id="37" name="Freeform 11">
            <a:extLst>
              <a:ext uri="{FF2B5EF4-FFF2-40B4-BE49-F238E27FC236}">
                <a16:creationId xmlns="" xmlns:a16="http://schemas.microsoft.com/office/drawing/2014/main" id="{2B982904-A46E-41DF-BA98-61E2300C7D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27018161-547E-48F7-A0D9-272C9EA5B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FD626-0137-964A-AE5D-DFCCDACB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Ballot Clerks</a:t>
            </a:r>
          </a:p>
          <a:p>
            <a:pPr lvl="4"/>
            <a:r>
              <a:rPr lang="en-US" sz="3200" dirty="0"/>
              <a:t>Duties</a:t>
            </a:r>
          </a:p>
          <a:p>
            <a:pPr lvl="4"/>
            <a:r>
              <a:rPr lang="en-US" sz="3200" dirty="0"/>
              <a:t>Abandoned Ballots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FE08D8-CEA0-461E-870A-02CD15D9B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74ADE-8E73-0C4F-BBDD-AA857111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Poll Training Subjects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="" xmlns:a16="http://schemas.microsoft.com/office/drawing/2014/main" id="{2B982904-A46E-41DF-BA98-61E2300C7D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27018161-547E-48F7-A0D9-272C9EA5B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FD626-0137-964A-AE5D-DFCCDACB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Tabulator/Machine Tender</a:t>
            </a:r>
          </a:p>
          <a:p>
            <a:pPr lvl="4"/>
            <a:r>
              <a:rPr lang="en-US" sz="3600" dirty="0"/>
              <a:t>Duties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Step by step guide for compliance</a:t>
            </a:r>
          </a:p>
        </p:txBody>
      </p:sp>
    </p:spTree>
    <p:extLst>
      <p:ext uri="{BB962C8B-B14F-4D97-AF65-F5344CB8AC3E}">
        <p14:creationId xmlns:p14="http://schemas.microsoft.com/office/powerpoint/2010/main" val="31035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9FE08D8-CEA0-461E-870A-02CD15D9B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74ADE-8E73-0C4F-BBDD-AA857111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Poll Training Subjects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="" xmlns:a16="http://schemas.microsoft.com/office/drawing/2014/main" id="{2B982904-A46E-41DF-BA98-61E2300C7D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27018161-547E-48F7-A0D9-272C9EA5B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FD626-0137-964A-AE5D-DFCCDACB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lvl="3"/>
            <a:r>
              <a:rPr lang="en-US" sz="3200" dirty="0"/>
              <a:t>Demonstrators</a:t>
            </a:r>
          </a:p>
          <a:p>
            <a:pPr lvl="4"/>
            <a:r>
              <a:rPr lang="en-US" sz="3200" dirty="0"/>
              <a:t>Role in polling place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43A27A-EAE8-A44F-950A-AB05B83B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LHS Maintenance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3A64D5-0CDC-BC4E-A6F6-D8443B4B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/>
              <a:t>Machines should have been serviced</a:t>
            </a:r>
          </a:p>
          <a:p>
            <a:r>
              <a:rPr lang="en-US" sz="4800" dirty="0"/>
              <a:t>Call Ryan if this has not been done</a:t>
            </a:r>
          </a:p>
          <a:p>
            <a:r>
              <a:rPr lang="en-US" sz="4800" dirty="0"/>
              <a:t>Check write-in deflector</a:t>
            </a:r>
          </a:p>
          <a:p>
            <a:r>
              <a:rPr lang="en-US" sz="4800" dirty="0"/>
              <a:t>Battery back-up (batteries)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2893D7-7E2F-6B4B-9955-CEDC7200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EDR Refresher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E56027-7A0F-AA47-8DFF-C0DBFFB0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000" dirty="0"/>
              <a:t>Where can it be held</a:t>
            </a:r>
          </a:p>
          <a:p>
            <a:r>
              <a:rPr lang="en-US" sz="5000" dirty="0"/>
              <a:t>Look at prior municipal elections. </a:t>
            </a:r>
          </a:p>
          <a:p>
            <a:r>
              <a:rPr lang="en-US" sz="5000" dirty="0"/>
              <a:t>Usually not as heavy as even years.</a:t>
            </a:r>
          </a:p>
          <a:p>
            <a:r>
              <a:rPr lang="en-US" sz="5000" dirty="0"/>
              <a:t>Not a polling place…yet!</a:t>
            </a:r>
          </a:p>
          <a:p>
            <a:r>
              <a:rPr lang="en-US" sz="5000" dirty="0"/>
              <a:t>75 ’ sign is needed</a:t>
            </a:r>
          </a:p>
          <a:p>
            <a:r>
              <a:rPr lang="en-US" sz="5000" dirty="0"/>
              <a:t>IVS is set-up!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FD36EC-66DA-914F-9E64-21AF2DDE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989EC3-77CE-1F42-A043-D641B767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7E356E-634E-324C-A5A4-D3AEEAF2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Voter Registration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BFEC0C-4B9F-CE40-844F-C17EEA844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691" y="2147365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5F29092-A5A3-9E46-AB73-9C67DA242F12}"/>
              </a:ext>
            </a:extLst>
          </p:cNvPr>
          <p:cNvSpPr/>
          <p:nvPr/>
        </p:nvSpPr>
        <p:spPr>
          <a:xfrm>
            <a:off x="6096000" y="1954669"/>
            <a:ext cx="589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9-17 to 10-15</a:t>
            </a:r>
            <a:r>
              <a:rPr lang="en-US" sz="3600" dirty="0"/>
              <a:t>: mail acceptances w/in 4 days: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10-16 to 10-22</a:t>
            </a:r>
            <a:r>
              <a:rPr lang="en-US" sz="3600" dirty="0"/>
              <a:t>: mail acceptances day of receipt</a:t>
            </a:r>
          </a:p>
        </p:txBody>
      </p:sp>
      <p:pic>
        <p:nvPicPr>
          <p:cNvPr id="8" name="Content Placeholder 7" descr="A close up of a logo&#10;&#10;Description automatically generat">
            <a:extLst>
              <a:ext uri="{FF2B5EF4-FFF2-40B4-BE49-F238E27FC236}">
                <a16:creationId xmlns="" xmlns:a16="http://schemas.microsoft.com/office/drawing/2014/main" id="{F7F112A4-33BF-1545-9562-19FCA8498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2691" y="2292626"/>
            <a:ext cx="4803525" cy="3777622"/>
          </a:xfr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2061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7" grpId="1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7E356E-634E-324C-A5A4-D3AEEAF2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Notices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BFEC0C-4B9F-CE40-844F-C17EEA84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033" y="1904999"/>
            <a:ext cx="10642599" cy="4478867"/>
          </a:xfrm>
        </p:spPr>
        <p:txBody>
          <a:bodyPr>
            <a:normAutofit/>
          </a:bodyPr>
          <a:lstStyle/>
          <a:p>
            <a:endParaRPr lang="en-US" sz="4800" b="1" dirty="0"/>
          </a:p>
          <a:p>
            <a:r>
              <a:rPr lang="en-US" sz="4800" b="1" dirty="0"/>
              <a:t>September 25</a:t>
            </a:r>
            <a:r>
              <a:rPr lang="en-US" sz="4800" b="1" baseline="30000" dirty="0"/>
              <a:t>th</a:t>
            </a:r>
            <a:r>
              <a:rPr lang="en-US" sz="4800" dirty="0"/>
              <a:t>: publish </a:t>
            </a:r>
            <a:r>
              <a:rPr lang="en-US" sz="4800" b="1" dirty="0"/>
              <a:t>October 1</a:t>
            </a:r>
            <a:r>
              <a:rPr lang="en-US" sz="4800" b="1" baseline="30000" dirty="0"/>
              <a:t>st</a:t>
            </a:r>
            <a:r>
              <a:rPr lang="en-US" sz="4800" b="1" dirty="0"/>
              <a:t>, </a:t>
            </a:r>
            <a:r>
              <a:rPr lang="en-US" sz="4800" dirty="0"/>
              <a:t>Preliminary list session</a:t>
            </a:r>
          </a:p>
          <a:p>
            <a:r>
              <a:rPr lang="en-US" sz="4800" dirty="0"/>
              <a:t>Registrar chooses hours as necessary.</a:t>
            </a:r>
          </a:p>
          <a:p>
            <a:pPr lvl="1"/>
            <a:endParaRPr lang="en-US" sz="4600" dirty="0"/>
          </a:p>
          <a:p>
            <a:pPr lvl="1"/>
            <a:endParaRPr lang="en-US" sz="4600" dirty="0"/>
          </a:p>
          <a:p>
            <a:pPr marL="457200" lvl="1" indent="0">
              <a:buNone/>
            </a:pPr>
            <a:endParaRPr lang="en-US" sz="46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84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7CE29-54EA-574F-9169-3981EAA4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53D79D-F74E-C44C-8EC3-CC934B28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191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Publish between </a:t>
            </a:r>
            <a:r>
              <a:rPr lang="en-US" sz="2800" b="1" dirty="0"/>
              <a:t>Oct 14 and Oct 23 </a:t>
            </a:r>
            <a:r>
              <a:rPr lang="en-US" sz="2800" dirty="0"/>
              <a:t>to a public notice for </a:t>
            </a:r>
            <a:r>
              <a:rPr lang="en-US" sz="2800" b="1" dirty="0"/>
              <a:t>Oct. 29</a:t>
            </a:r>
            <a:r>
              <a:rPr lang="en-US" sz="2800" b="1" baseline="30000" dirty="0"/>
              <a:t>th</a:t>
            </a:r>
            <a:r>
              <a:rPr lang="en-US" sz="2800" b="1" dirty="0"/>
              <a:t>: </a:t>
            </a:r>
            <a:r>
              <a:rPr lang="en-US" sz="2800" dirty="0"/>
              <a:t>7</a:t>
            </a:r>
            <a:r>
              <a:rPr lang="en-US" sz="2800" baseline="30000" dirty="0"/>
              <a:t>th</a:t>
            </a:r>
            <a:r>
              <a:rPr lang="en-US" sz="2800" b="1" dirty="0"/>
              <a:t> </a:t>
            </a:r>
            <a:r>
              <a:rPr lang="en-US" sz="2800" dirty="0"/>
              <a:t>day prior to election</a:t>
            </a:r>
          </a:p>
          <a:p>
            <a:r>
              <a:rPr lang="en-US" sz="2800" dirty="0"/>
              <a:t> Publish between </a:t>
            </a:r>
            <a:r>
              <a:rPr lang="en-US" sz="2800" b="1" dirty="0"/>
              <a:t>Oct 20 and Oct 29 </a:t>
            </a:r>
            <a:r>
              <a:rPr lang="en-US" sz="2800" dirty="0"/>
              <a:t>to a public notice for </a:t>
            </a:r>
            <a:r>
              <a:rPr lang="en-US" sz="2800" b="1" dirty="0"/>
              <a:t>Nov. 4</a:t>
            </a:r>
            <a:r>
              <a:rPr lang="en-US" sz="2800" b="1" baseline="30000" dirty="0"/>
              <a:t>th</a:t>
            </a:r>
            <a:r>
              <a:rPr lang="en-US" sz="2800" b="1" dirty="0"/>
              <a:t>: </a:t>
            </a:r>
            <a:r>
              <a:rPr lang="en-US" sz="2800" dirty="0"/>
              <a:t>last weekday prior to election.</a:t>
            </a:r>
          </a:p>
          <a:p>
            <a:r>
              <a:rPr lang="en-US" sz="2800" dirty="0"/>
              <a:t>None need be legal notices.</a:t>
            </a:r>
          </a:p>
          <a:p>
            <a:r>
              <a:rPr lang="en-US" sz="2800" dirty="0"/>
              <a:t>ROVAC will </a:t>
            </a:r>
            <a:r>
              <a:rPr lang="en-US" sz="2800" dirty="0" smtClean="0"/>
              <a:t>publish</a:t>
            </a:r>
          </a:p>
          <a:p>
            <a:r>
              <a:rPr lang="en-US" sz="2800" dirty="0" smtClean="0"/>
              <a:t>Email Sue Larsen with your media contacts</a:t>
            </a:r>
          </a:p>
          <a:p>
            <a:pPr lvl="1"/>
            <a:r>
              <a:rPr lang="en-US" sz="2600" dirty="0" smtClean="0"/>
              <a:t>sue.larsen@southwindsor.org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26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Polling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Oct 4</a:t>
            </a:r>
            <a:r>
              <a:rPr lang="en-US" sz="4800" b="1" baseline="30000" dirty="0"/>
              <a:t>th</a:t>
            </a:r>
            <a:r>
              <a:rPr lang="en-US" sz="4800" b="1" dirty="0"/>
              <a:t> </a:t>
            </a:r>
            <a:r>
              <a:rPr lang="en-US" sz="4800" dirty="0"/>
              <a:t>is last day to certify polling places for election.</a:t>
            </a:r>
          </a:p>
          <a:p>
            <a:r>
              <a:rPr lang="en-US" sz="4800" dirty="0"/>
              <a:t>Certification to SOTS on EMS</a:t>
            </a:r>
          </a:p>
        </p:txBody>
      </p:sp>
    </p:spTree>
    <p:extLst>
      <p:ext uri="{BB962C8B-B14F-4D97-AF65-F5344CB8AC3E}">
        <p14:creationId xmlns:p14="http://schemas.microsoft.com/office/powerpoint/2010/main" val="30680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C34CD-3D89-0641-B1E9-F966A566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b="1" dirty="0"/>
              <a:t>Certificate of Ballot Order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AA4D7E-C3BF-2246-914E-462B2A6B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644239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Due </a:t>
            </a:r>
            <a:r>
              <a:rPr lang="en-US" sz="4800" b="1" dirty="0"/>
              <a:t>Oct. 4</a:t>
            </a:r>
            <a:r>
              <a:rPr lang="en-US" sz="4800" b="1" baseline="30000" dirty="0"/>
              <a:t>th</a:t>
            </a:r>
            <a:endParaRPr lang="en-US" sz="4800" b="1" dirty="0"/>
          </a:p>
          <a:p>
            <a:r>
              <a:rPr lang="en-US" sz="4800" dirty="0"/>
              <a:t>How Many to order</a:t>
            </a:r>
          </a:p>
          <a:p>
            <a:r>
              <a:rPr lang="en-US" sz="4800" dirty="0"/>
              <a:t>EMS: Town Clerk must complete before registrars.</a:t>
            </a:r>
          </a:p>
          <a:p>
            <a:r>
              <a:rPr lang="en-US" sz="4800" dirty="0"/>
              <a:t>Allow for spoilage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1A8D2B-D950-124B-B18E-69146217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Absentee Ballots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2DA55B-EB8B-754F-9CAC-157E92B737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/>
              <a:t>Oct. 4</a:t>
            </a:r>
            <a:r>
              <a:rPr lang="en-US" sz="3600" b="1" baseline="30000" dirty="0"/>
              <a:t>th</a:t>
            </a:r>
            <a:r>
              <a:rPr lang="en-US" sz="3600" b="1" dirty="0"/>
              <a:t> :</a:t>
            </a:r>
          </a:p>
          <a:p>
            <a:r>
              <a:rPr lang="en-US" sz="3600" dirty="0"/>
              <a:t>ABs become available from TC.</a:t>
            </a:r>
          </a:p>
          <a:p>
            <a:r>
              <a:rPr lang="en-US" sz="3600" dirty="0"/>
              <a:t>Registrars may direct TC to send to electors:</a:t>
            </a:r>
          </a:p>
          <a:p>
            <a:r>
              <a:rPr lang="en-US" sz="3800" dirty="0"/>
              <a:t>(1)electors outside U.S.; (2) Service members, spouse, or dependent</a:t>
            </a:r>
          </a:p>
          <a:p>
            <a:pPr marL="457200" lvl="1" indent="0">
              <a:buNone/>
            </a:pP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1F080A8-5537-124F-9316-08B5FDADA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330"/>
          <a:stretch/>
        </p:blipFill>
        <p:spPr>
          <a:xfrm>
            <a:off x="6817082" y="1749287"/>
            <a:ext cx="4950103" cy="35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645</Words>
  <Application>Microsoft Office PowerPoint</Application>
  <PresentationFormat>Widescreen</PresentationFormat>
  <Paragraphs>142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Wisp</vt:lpstr>
      <vt:lpstr>Election Day Preparation </vt:lpstr>
      <vt:lpstr>Resources</vt:lpstr>
      <vt:lpstr>Calendar</vt:lpstr>
      <vt:lpstr>Voter Registration </vt:lpstr>
      <vt:lpstr>Notices </vt:lpstr>
      <vt:lpstr>Notices</vt:lpstr>
      <vt:lpstr>Polling Places</vt:lpstr>
      <vt:lpstr>Certificate of Ballot Order </vt:lpstr>
      <vt:lpstr>Absentee Ballots</vt:lpstr>
      <vt:lpstr>Absentee Ballots cont.</vt:lpstr>
      <vt:lpstr>Testing The Tabulators </vt:lpstr>
      <vt:lpstr>Testing The Tabulators </vt:lpstr>
      <vt:lpstr>Testing The Tabulators </vt:lpstr>
      <vt:lpstr>Testing The Tabulators </vt:lpstr>
      <vt:lpstr>Who to notify </vt:lpstr>
      <vt:lpstr>Emergency Plan </vt:lpstr>
      <vt:lpstr>Moderator’s Packet</vt:lpstr>
      <vt:lpstr>Pre-Day/night setup </vt:lpstr>
      <vt:lpstr>Poll Workers</vt:lpstr>
      <vt:lpstr>Poll Workers: Who can work the polls  </vt:lpstr>
      <vt:lpstr>Who can Work cont. </vt:lpstr>
      <vt:lpstr>Training </vt:lpstr>
      <vt:lpstr>Resources: SOTS HAndbooks </vt:lpstr>
      <vt:lpstr>Poll Training Moderators</vt:lpstr>
      <vt:lpstr>Training: Asst. Registrars </vt:lpstr>
      <vt:lpstr>Poll Training: Checkers</vt:lpstr>
      <vt:lpstr>PowerPoint Presentation</vt:lpstr>
      <vt:lpstr>Poll Training Subjects</vt:lpstr>
      <vt:lpstr>Poll Training Subjects</vt:lpstr>
      <vt:lpstr>Poll Training Subjects</vt:lpstr>
      <vt:lpstr>LHS Maintenance </vt:lpstr>
      <vt:lpstr>EDR Refresher </vt:lpstr>
      <vt:lpstr>Questions?????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Day Preparation </dc:title>
  <dc:creator>Peter Blinstrubas</dc:creator>
  <cp:lastModifiedBy>Christopher Prue</cp:lastModifiedBy>
  <cp:revision>5</cp:revision>
  <dcterms:created xsi:type="dcterms:W3CDTF">2019-09-06T16:45:59Z</dcterms:created>
  <dcterms:modified xsi:type="dcterms:W3CDTF">2019-09-08T13:46:04Z</dcterms:modified>
</cp:coreProperties>
</file>