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5.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handoutMasterIdLst>
    <p:handoutMasterId r:id="rId53"/>
  </p:handoutMasterIdLst>
  <p:sldIdLst>
    <p:sldId id="295" r:id="rId2"/>
    <p:sldId id="301" r:id="rId3"/>
    <p:sldId id="346" r:id="rId4"/>
    <p:sldId id="296" r:id="rId5"/>
    <p:sldId id="335" r:id="rId6"/>
    <p:sldId id="336" r:id="rId7"/>
    <p:sldId id="331" r:id="rId8"/>
    <p:sldId id="329" r:id="rId9"/>
    <p:sldId id="347" r:id="rId10"/>
    <p:sldId id="330" r:id="rId11"/>
    <p:sldId id="334" r:id="rId12"/>
    <p:sldId id="300" r:id="rId13"/>
    <p:sldId id="304" r:id="rId14"/>
    <p:sldId id="294" r:id="rId15"/>
    <p:sldId id="305" r:id="rId16"/>
    <p:sldId id="297" r:id="rId17"/>
    <p:sldId id="299" r:id="rId18"/>
    <p:sldId id="337" r:id="rId19"/>
    <p:sldId id="302" r:id="rId20"/>
    <p:sldId id="303" r:id="rId21"/>
    <p:sldId id="306" r:id="rId22"/>
    <p:sldId id="338" r:id="rId23"/>
    <p:sldId id="340" r:id="rId24"/>
    <p:sldId id="307" r:id="rId25"/>
    <p:sldId id="308" r:id="rId26"/>
    <p:sldId id="309" r:id="rId27"/>
    <p:sldId id="310" r:id="rId28"/>
    <p:sldId id="311" r:id="rId29"/>
    <p:sldId id="328" r:id="rId30"/>
    <p:sldId id="341" r:id="rId31"/>
    <p:sldId id="312" r:id="rId32"/>
    <p:sldId id="313" r:id="rId33"/>
    <p:sldId id="314" r:id="rId34"/>
    <p:sldId id="316" r:id="rId35"/>
    <p:sldId id="342" r:id="rId36"/>
    <p:sldId id="343" r:id="rId37"/>
    <p:sldId id="319" r:id="rId38"/>
    <p:sldId id="318" r:id="rId39"/>
    <p:sldId id="344" r:id="rId40"/>
    <p:sldId id="320" r:id="rId41"/>
    <p:sldId id="324" r:id="rId42"/>
    <p:sldId id="323" r:id="rId43"/>
    <p:sldId id="315" r:id="rId44"/>
    <p:sldId id="317" r:id="rId45"/>
    <p:sldId id="339" r:id="rId46"/>
    <p:sldId id="345" r:id="rId47"/>
    <p:sldId id="321" r:id="rId48"/>
    <p:sldId id="326" r:id="rId49"/>
    <p:sldId id="325" r:id="rId50"/>
    <p:sldId id="32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93465" autoAdjust="0"/>
  </p:normalViewPr>
  <p:slideViewPr>
    <p:cSldViewPr snapToGrid="0" snapToObjects="1">
      <p:cViewPr varScale="1">
        <p:scale>
          <a:sx n="93" d="100"/>
          <a:sy n="93" d="100"/>
        </p:scale>
        <p:origin x="216" y="480"/>
      </p:cViewPr>
      <p:guideLst>
        <p:guide orient="horz" pos="2160"/>
        <p:guide pos="384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D1831B-EF25-394A-981F-E214F86AA3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83E15C-7DF6-184E-A3D2-0F8556FEE5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C3BC77-9025-9645-AE15-2B0728AF8767}" type="datetimeFigureOut">
              <a:rPr lang="en-US" smtClean="0"/>
              <a:t>4/14/19</a:t>
            </a:fld>
            <a:endParaRPr lang="en-US"/>
          </a:p>
        </p:txBody>
      </p:sp>
      <p:sp>
        <p:nvSpPr>
          <p:cNvPr id="4" name="Footer Placeholder 3">
            <a:extLst>
              <a:ext uri="{FF2B5EF4-FFF2-40B4-BE49-F238E27FC236}">
                <a16:creationId xmlns:a16="http://schemas.microsoft.com/office/drawing/2014/main" id="{438F60E6-DF19-1748-A816-4057EC56A7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DA758F-887F-D344-94E2-D408E640FF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6215AF-4299-6840-BBE9-A81F5FC3775B}" type="slidenum">
              <a:rPr lang="en-US" smtClean="0"/>
              <a:t>‹#›</a:t>
            </a:fld>
            <a:endParaRPr lang="en-US"/>
          </a:p>
        </p:txBody>
      </p:sp>
    </p:spTree>
    <p:extLst>
      <p:ext uri="{BB962C8B-B14F-4D97-AF65-F5344CB8AC3E}">
        <p14:creationId xmlns:p14="http://schemas.microsoft.com/office/powerpoint/2010/main" val="117779989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8:58.339"/>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138 24,'41'3,"3"-1,-34-2,16 3,-5 4,11-2,-4 1,4-3,9 1,-6 0,20 3,-11-6,13 3,-5-4,6 0,5 0,-8 0,12 0,-13 0,15 0,-15 0,13 0,-17 0,7 0,-6 0,-3 0,4 0,-5 0,-5 0,-1 0,11 8,-12-6,16 5,-14-7,15 0,-7 0,7 0,-10 0,4 0,-3 0,4 0,-5 0,0 0,4 0,-3 0,14 0,-12 0,23 0,-18 0,32 0,-8 0,17 0,1 5,-1-4,1 3,-1-4,1 0,-1 4,1 2,-1-1,-5-1,-2-4,-31 0,7 0,-20 0,18 0,7 0,7 0,6 0,-1 0,-5 0,-1 0,-12 0,-5 0,-20 0,-11 0,-9 0,1 0,0 0,11 0,-2 0,3 0,8 0,-1 0,33 11,-14-8,16 11,-27-10,4 0,-8 6,5-5,-3 3,-7-2,8-5,-8 2,3 1,0-3,1 2,5-3,0 0,10 0,-26 0,9 0,-14 0,13 0,9 0,14 0,-13 0,34 0,-48 0,28 0,-44 0,26 7,-10-5,7 5,-6-7,-3 0,8 0,-3 0,18 4,-7-3,20 3,-5-4,12 0,1 0,-6 0,-2 0,-5 0,-19 0,-5 0,-14 0,-10 0,20 0,-6 0,7 0,-1 0,-4 0,5 0,4 0,2 0,8 0,-3 0,-1 0,4 0,-2 0,8 0,12 0,-13 0,-5 0,-26 0,5 0,-10 0,24 0,0 0,9 0,10 0,-4 0,15 0,18 0,-33 0,31 0,-57 0,7 0,-10-3,-5-1,3-3,4 3,-4-2,3-2,2 0,0 1,7 0,-2 6,4-5,4 1,-19-2,0 3,-4-2,-8 6,23-7,-19 6,21-3,-22 4,5 0,-11 0,25 0,2 0,1 0,-2 0,-30 0,42-4,-22 3,44-7,-22 7,-1-3,-4 4,-8-3,11 2,5-6,0 3,9-5,-13-6,18 9,-18-8,8 13,-18-3,1 1,-7 2,3-9,1 6,4-4,-3 5,8 3,1 0,6 0,10 0,-4 0,-5 0,-22 0,-3 0,-7 0,11 0,8 0,1 0,-3 0,10 0,-14 0,16 0,-9 0,5 0,0 0,4 0,-7-3,2 2,-9-2,-1 3,-3 0,3-4,-4 3,10-2,5 3,11 0,7 0,4 0,1 0,-10 0,-3 0,-10 0,4 0,-3 0,40 14,-33-10,28 10,-37-14,1 0,0 0,-5 0,14 0,-15 0,10 0,-31 2,-3 1,-20 19,-3-10,2 10,-1-8,5 2,0 1,0 4,0-9,0 7,0 2,0-4,0 7,0-11,3 6,-2-5,2 4,-3-4,0 8,0-12,6 15,-5-17,5 10,-33-3,-1 0,-25-3,-4-5,-3-7,9 2,-1 1,-20 2,15-2,0 0,-22 1,25-4,-2 0,3 0,-1 0,-4 0,-2 0,4 0,1 0,2 0,1 0,-29 0,7 0,26 0,-20 0,13 0,-20 0,16 0,-9 0,13 0,-2 0,5 3,9 5,-8-3,13 5,-8-6,8 0,11-1,-2 0,2-2,-21 10,-7-5,-19 6,-4-3,-12 5,-7-3,1 2,41-3,0 0,1-4,1 0,-3 4,0 0,4-6,1 1,-45 14,11-12,-3 6,11-13,-12 0,11 0,-16 0,21 0,-20 0,-5 0,38 0,-1 0,2 0,2 0,-33 0,6 0,2 0,32 0,-1 0,-1 0,-1 0,-9 0,1 0,10 0,0 0,-9 0,1 0,-22 0,21 0,-1 0,8 0,-34 0,2-4,31 1,-2 0,5-2,2 0,-34-1,4 2,-8-1,-3-5,28 7,0-1,5-3,2 1,-1 5,-1 1,-5-3,-1 1,2 2,2 0,5 0,0 0,1 0,4 0,-13 0,4 0,26 0,-9 0,8 0,-18 4,7 0,11 0,-10 0,10-4,-31 0,17 0,-5 0,-7 0,24 0,-54 0,23 0,-30 0,16 0,-12 0,19 0,22 0,0 0,-41 0,1 0,-3 0,9 0,1 0,7 0,3 0,8 4,-10-3,16 3,12-4,22 0,-13 3,-7 6,-26 1,-10 3,-7-3,4 3,35-5,-1-1,-35 4,-4 1,3 2,8-7,-16 6,11-13,33 0,0 0,-35 0,-4 0,9 0,-2 0,-1 0,-5 0,17 0,-2 0,24 0,-6 0,13 0,1 0,-9 0,8 0,-9 0,5 0,-5 0,8 0,-6 0,7 0,1 0,-4 0,-1 0,3 0,6 0,3 0,6 0,-4 0,1 0,12 0,-3 0,4 0,-7 0,5 0,-7 0,15 0,-17 0,8 0,-14 0,-1 0,-1 0,-13 0,12 0,-12 0,9 0,-5 0,-5 0,9 0,-8 0,13 0,5 0,5 0,9 0,0 0,2 0,3-2,2-10,-4-5,6-2,-5 0,1 3,-2 6,-1-3,-1 7,5 2,-9-5,11 8,-7-5,1 6,3 0,-13-3,13 2,-12-2,5 3,4 0,1-6,19-20,9 1,20-21,3 21,28-11,-6 22,24-8,-10 9,-6 7,-16-1,-17 7,-12 0,-1 5,-3 0,16 16,-5-9,11 14,-2-7,3 4,8 0,16-6,4 7,15-9,7 4,2-10,5-5,1-4,-1 0,-11 0,-9 0,-7 0,-5-4,0-4,5-2,-10-2,15 3,-8 5,10-12,-6 13,-9-5,3 0,31 3,-22-2,0 0,-20 2,-1-1,13-5,3 1,9 6,2 1,7-2,1 0,7 4,0 2,-4-1,0 0,0 1,-1-2,-3-6,-1-1,4 4,0-1,1-12,-1 0,-6 10,0 0,-16-2,3-2,-5 2,1 0,-1 1,6-1,2 0,15 4,4 1,4-2,3 1,-22 4,3 1,1 0,13-2,2-1,-12 1,-20 2,0 0,27 0,12 0,-17 0,4 0,-11 0,22 0,4 0,-11 0,-19 0,-7 0,7 0,14 0,9 0,2 0,-8 0,4 0,-6 0,0 0,-1 0,-1 0,-2 0,-9 0,-1 0,-6 0,3 0,-3 0,4 0,0 0,-5 0,1 0,6 0,2 0,11 0,-6 0,-2 0,-9 0,18 0,-6 0,15 0,-40 0,-2 0,13 0,-11 0,1 0,13 0,-11-3,-23 2,-7-5,-15 3,0-3,0 3,6 0,13 3,2 0,14 0,1 0,0 0,3 0,-8 0,9 0,1 0,12 0,-24 0,35 0,-49 0,36 0,-30 0,-11 0,46 9,-30-3,5 1,3 1,21 5,-5-4,6 8,-19-4,26 9,-12 0,19 2,-21-3,-2-4,-17-5,-17-4,0-5,-1 4,20-1,5 5,15-2,-5 3,-4-6,-22 2,-11-8,-15-3,-2 2,22-4,-11 4,10-2,-1 3,-8 0,2 0,-5 0,-10 0,8 8,15 9,1-2,19 11,-18-14,-2 2,-15-7,-2-1,-2-3,0 3,6 2,-3-1,2 4,1-1,-3 0,7-1,-13-3,12 7,-14-6,4 5,0 0,-5-4,8 7,-6-6,0 3,5-1,-5 3,2-4,2 8,-6-11,1 12,-5-5,-3 2,2 9,-1-14,6 11,-3-10,5 6,-3-3,-2 0,3-1,-3 1,4-1,-2 3,2-2,-3-2,6 7,-7-6,2 7,2-5,-4-3,4 1,-2 1,0 1,2 3,-4-9,4 9,-5 0,6 1,-2 4,2-8,-3 7,8 2,-9-7,7 1,-11-10,2 14,-3-1,0 4,0 0,0-16,-6 12,5-10,-5 4,6 3,-12-67,2 14,-11-56,7 10,-1 27,5-25,3 38,0-8,6 12,-2 4,3 3,0-2,0 10,-3 2,2-4,-7 6,7 0,-5-9,3 13,3-18,-6 10,5 1,-2 1,3 7,0-3,8 69,-3-31,7 63,-8-48,3 7,-7-7,4 4,-4-6,0-3,0 3,0-4,0 5,0-4,0-6,0 0,0-7,0 3,6-3,-5-1,5 0,-6 1,0-1,0 4,0-3,0 0,0 2,3-5,-3 6,6 4,-5-6,2 3,0-12,-3 3,3 0,-3 3,0 3,0-6,0 0,0 8,0-11,0 16,-3-17,-6 1,-8-4,-16-7,-5 9,-25-4,12 5,1-6,-5 10,8-16,-13 12,8-15,18 4,13 0,10 0,-35 0,-4 0,0 0,-2 0,-18 0,-10 0,9 0,-15 0,29 0,-5 0,-9 0,-3 0,-1 0,3 0,-27 2,48-1,1-1,-25 2,-21-2,37 0,1 0,-27 4,-3 1,5 0,-1 3,-11-7,10 11,-3-9,-1 5,-2-8,40 0,-1 0,0 0,-1 0,-45 0,46 2,2 0,-23-1,-8 3,17-4,-6 4,0-3,6 3,-11-4,14 4,-13-3,4 10,-1-9,-11 7,5-9,-12 0,-8 0,-1 0,22 0,-1 0,23 0,0 0,-20 0,1 0,-17 0,1 0,17 0,-2 0,20 0,-3 0,10 0,0 0,8 0,3 0,9 0,-5 0,7 0,-10 0,6 0,-8 3,0 1,1 0,-1 2,0 2,8-3,-14 7,23-8,-18 9,20-3,-1 0,0 2,3-5,-3 3,-1 2,0-4,-4 8,10-9,1 2,6 6,1-4,-5 4,-8-6,-5-3,-9-2,7-1,-4-3,6 0,-5 0,-7 0,11 0,4 0,3 3,5-2,-9 2,2 0,2-3,-5 3,6-3,-9 0,9 0,-6 0,7-6,0 5,-6-5,5 6,-10 0,-1-3,-9-1,3 0,-2 0,4 1,-5 2,-11-10,0 6,-3-3,4 4,-10 0,12 3,-16-3,17 4,-18 0,13 0,-13 0,9 0,-11 0,18 0,4 0,6 0,6 0,-20 0,6 0,-3 0,9 0,10 0,2 0,2 0,3 0,-1 0,9 0,-6 0,-1 0,0 0,-3 0,7 0,-6 0,-13-3,-20-6,-11-1,17 1,-3-1,2 2,-2 1,-10 1,-3 0,2-4,-1 1,0 8,1 0,6-4,1 0,-3 5,1 0,-40 0,46 0,1 0,-39 0,1 0,12 0,-5 0,-1 0,-1 0,-5 0,17 0,-8 0,19 0,-19 0,14 0,-9 0,5-3,5-6,-9-1,23 6,-1 0,-39 0,34 4,1 0,-22-4,8 3,-4-7,13 0,-13-2,15-2,-10 7,15-2,-3 6,14-3,6 4,5 0,11 0,-1 0,9 0,-2 0,-6 0,7 0,-13 0,6 0,-11 0,7 0,-10 0,6 0,-8 0,-9 0,7 0,-22 0,6 0,-10 0,-3 0,9 0,-5 0,6 0,5 0,-9 0,17 0,-6 0,18 0,8 0,-1 0,2 0,5 0,-7 0,19 0,-12 0,11-21,0-5,9-16,4 1,8-1,-7 8,8-6,-7 7,4-8,-2 3,2-12,-4 10,4-6,-6 9,2 1,-7-1,0 8,-3-2,-1 3,0-1,-3-6,6 6,-8 1,8 1,-5-1,3-1,2 5,-2-2,3 9,0-3,3 5,26 8,11 14,46 9,-34-1,3 0,22 0,9-1,-8-2,6 1,2 0,-11-2,1 1,2-1,3 1,13 0,2 1,3-1,0 1,-14-3,0 1,2-1,-1 0,0-2,-1-1,-1-1,0-1,0-1,1 0,3 1,1-2,1 1,-2-2,-1 0,13-1,-2-1,-1-1,-1 1,-6 0,-1 0,-1 1,-3-2,10 0,-2-1,-1 0,4-2,1-1,-3-1,-10-2,-2-1,2-2,10-2,3-2,-2 1,-10 2,-1 0,0-1,4-5,-1-3,-4 2,14-3,-4 0,-24 4,1-1,-5-1,11-8,-6 1,-17 12,-2 1,38-26,-36 25,14-10,10 7,-10-3,6 7,-8-2,18 7,-23 4,22-4,-34 8,44-3,-17 4,0 0,3 0,-24 0,5 0,10 0,1 0,-4 0,-3 0,31 0,-69 0,-24 6,-39 9,-23 7,0-6,2-8,-8-3,-9-4,-7-2,5 1,-6 0,-4 0,9 0,-3 0,-3 0,-2 0,4 0,-4 0,-1 0,0 0,0 0,-1 0,1 0,0 0,-2 0,-2 0,8 0,-2 0,-1 0,-1 0,2 0,1 0,-10 0,2 0,0 0,2 0,2 0,-9 0,3 0,2 0,2 0,10 0,1-1,2 1,2 1,-14 2,1 1,2 2,4 0,2 1,-2 2,-2 2,-1 1,1 0,6-1,2 0,2 1,-28 4,9-2,37-7,2-1,-21 2,5 0,6 1,14-4,-2 1,-23 11,12 0,24-7,1 4,17-10,-10 10,-5-5,-15 5,7-10,-12 7,5-5,4 1,1 0,1-2,4 2,-1 1,-2-4,2 3,1-3,-8 13,11-5,-6 13,8-10,0 6,-9-4,2 5,-14 7,14-7,-13 10,13-16,-12 8,12-8,-7 0,21-3,5-8,7 0,11-2,-14 0,14 16,-2-7,28 16,31-3,38 9,-19-15,8 0,-13-5,4 0,5 0,1-2,4 0,4-1,2-2,9-1,2-2,3-1,3 1,-7-1,3 0,1 0,2-1,-1-1,-14-1,-1-2,1 0,1-1,-1 1,-1-1,16 1,1 0,-2 0,0 0,-2 0,-10 0,0 0,-2 0,-1 0,-2 0,11 1,-1 0,-3-1,-4-2,5-2,-4-3,-4 2,-11 2,-3 2,-2-4,21-11,-8-1,-26 10,-2-2,4-5,-2-1,13-3,8-8,-24 13,11-7,-18 8,14 3,-4-2,0 10,14-3,0 0,29 3,-44-1,1 0,7 2,0 0,0 0,0 0,3 0,-1 0,-5 0,-1 0,2 0,2 0,7 0,-1 0,-3 0,-2 0,37 0,-13 0,-17 0,-19 0,4 0,5 0,-1 0,31 0,-33 3,1-3,6-2,-11-3,3 0,1 1,1 1,6-2,2 1,1 4,-1 0,-13 0,-2 0,51 0,-59 0,13 0,6 0,-9 0,2 0,28 0,-1 0,10 0,0 0,-32-9,23 3,-4-11,-25 11,-22-1,-87 1,-26 0,38 0,-37-1,-15 0,29 1,-1 0,6 1,8 3,-1 0,-27-3,-12 0,10 1,21 3,1 2,-3-2,-6 1,8 1,9 1,3 2,-20 3,11 6,26 11,3 10,15-9,7-2,3 0,4-9,-1 7,-1-7,3 5,-3-3,5 2,0 1,0-2,0 3,-18-11,-2 0,-22-10,-25-23,-21 6,24-4,-3-2,-5 4,-2 0,-10-5,-1-3,2-4,0 0,1 5,2 0,6-4,6 1,14 11,5 2,-21-16,35 18,22 6,59-18,10 10,-9 0,5 0,11 5,6 3,27 3,3 1,-22-1,3 2,5 2,7 3,-4 0,8-1,-4 0,8 0,-4 0,-22 0,-3 0,5 0,-1 0,-7 0,2 0,-4 0,4 0,-5 0,8 0,-8 0,26 0,-57 0,38-5,-7-5,34-4,-19 0,-20-2,-14 10,-3-1,0 3,25-2,5 1,-21 1,-5 4,10 0,-11 0,7-2,3-1,7 2,-13-2,2 1,31 2,-12 0,-25 0,-14 0,-23 0,14 0,35-13,8 5,-16 1,1 0,23-1,-17 7,2-3,1 4,18 0,-28 0,2 0,40 0,-41 0,1 0,32 0,4 0,8 0,-33 3,9-2,-36 5,2-1,9 3,-4-1,-6-3,-16 0,-5-4,-108 20,-1-14,33 4,-9 0,-17-5,-12-3,-5-1,12 0,-4-1,-3 0,-2 1,10 0,-4 1,0 0,1 0,2-1,-10-1,2-1,3 1,8 1,3 2,7 2,13 0,-10 7,-20 16,36-11,17-3,29-3,13-7,19 20,20-1,18 7,-5-15,6-3,11-3,0-2,-14-1,4 0,19-3,11-2,-2 0,-18-1,-2 0,7 0,9 0,7 1,4-1,-4-1,-4-2,-1 0,-1-1,-1 1,-5 2,-2 2,0-2,-2-2,19-7,-3-4,0 2,-2 6,-2 1,-2-3,-7-7,-2-3,0 2,-2 6,-1 1,-2 0,18-9,-6 1,-23 6,-4 2,42-11,-36 4,0 3,-22 2,-1 1,-17 5,0-4,-7 8,6-4,2 4,-1-2,15 3,-2 0,7 0,10 0,10 0,11 0,9 0,-4 0,-6 0,9 8,-8-6,5 7,-7-9,-11 0,-16 0,-12 0,-87 24,-10-13,-12 10,-8 0,16-13,0-2,-22 8,-1 0,18-5,1-1,-11 5,2 3,9 0,4 1,7-3,3 0,8 1,4-1,-18 3,31-8,12 0,16-3,2 10,5 5,0 3,0 2,0 2,0 1,3-1,-2-5,4-4,-2-6,4 4,1-7,13-40,-4-5,9-32,-9 5,2 14,-6 11,3 10,-7 15,3 5,26 2,12 5,42 23,-32-6,4 4,3 9,2 2,12 1,1-1,0-2,0-1,3 0,1-1,7-2,-6-3,-32-4,-8-6,4-16,-85-38,-5 4,-8-3,-12-11,-4-1,-6 1,0 1,2 2,2 2,4 9,5 4,-15-14,17 19,16 9,25 15,1 1,-16 7,-1 7,-29 10,5 1,-8 11,-4-2,-2 5,-4 0,6-10,-3-9,8-5,-20-7,12-1,-13-20,11-3,9-15,6-4,15 6,11-11,3-1,9-9,-2 0,9 1,4 5,6 5,0 5,0 5,0 11,0-1,0 12,-22-2,5 9,-25 15,11 13,0 11,7 2,13-6,5-8,6-8,2-1,32-11,8 1,30-5,10-13,-33 1,2-4,0-1,-1-2,1-2,-2-2,25-22,-27 11,-16-1,-20 11,-5 8,-6 0,-23 7,5 3,-21 7,6 14,2 13,-6 19,15 7,-6 5,22-1,-5-5,11-1,0-17,6-4,-3-18,6-4,16-22,-3-13,22-14,-14-8,5 3,-21 2,4 0,-17 11,2 4,-3 5,0 9,-3-7,-23 15,-27-6,-26 12,28-1,-1 2,-40 7,0 15,25 4,19 11,21-8,10-5,13-2,-2-7,6 2,6-2,8 5,16-7,1 0,1-10,-15-1,-74 7,-14-8,-12 8,10-10,40 0,-24 0,-22 0,-5 0,11 0,-3 0,-4 0,-5 0,-4 0,-5 0,-4 0,-2 0,0 0,9 0,-3 0,-1 0,1 0,4 0,6 0,-6 0,6 0,2 0,1 0,-1-1,-1 1,6 0,11 1,8 0,6 2,-17 5,3 1,-3 0,-11 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3:56.43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177 0,'0'78,"0"-15,0-12,0-19,0 19,0-22,0 14,0-6,-5-7,3 3,-10-4,10 8,-4 7,-1-7,6-1,-5-9,-8 8,11-12,-10 10,13-4,0-6,-7 23,5-28,-4 28,6-30,0 11,0 5,0 0,0 11,0-15,-7 6,6-12,-6 7,7 4,-6-17,-2 39,-5-35,4 27,3-32,0 11,-2 7,1-9,0 14,1-17,11 6,-10 0,23 0,-9-7,5 4,-3 8,-10-15,5 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4:00.26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31439 747,'-71'-7,"14"2,24-2,-6 5,-8-4,-15 6,-2-8,-12 6,-19-5,35 6,-1 2,4-1,0 0,-21 0,0 0,21 0,0 0,-14 0,-1 0,16 0,1 0,-6 0,3 0,-8 0,-31 0,19 0,25 0,-5 0,-6 0,-2 0,-1 0,-1 0,-5 0,-3 0,-10 0,-2 0,0 0,-2 0,22 0,-2 0,3 0,-18 0,1 0,-4 0,3 0,17-2,2 4,-7 11,0 0,4-10,2 1,-1 13,1 1,-5-11,1-3,9 1,-1 0,-16 0,-1-1,6-4,-1 0,-4 0,-3 0,-4 0,-2 0,20 0,-1 0,-1 0,0 0,0 0,-2 0,-11 0,-2 0,0 0,-1 0,0 0,0 0,4 0,0 0,1 0,4 0,1 0,2 0,5 0,2 0,1 0,-17 0,2 0,0 0,0 0,1 0,2 0,9 0,1 0,1 0,-1 0,-3 0,-1 0,10 0,-1 0,-15 0,-2 0,5 0,1 0,-6 0,-1 0,-1 0,3 0,9 0,2 0,-5-1,3 2,14 2,1 2,-10 4,-1 1,11-5,-1 2,-15 6,-1 0,10-11,-1-2,-21 5,-4-1,7-4,-3 0,13 0,-3 0,-1 0,-5 0,0 0,-4 0,-12 0,-4 0,3 0,12 0,3 0,-3 0,-14 0,-3 1,4-2,20-2,2-1,-1 0,-9 3,-1 1,2-1,10-3,0 0,2 1,-1 3,1 0,0 0,4 0,0 0,-1 0,-4 0,-1 0,1 0,5 0,1 0,-3 0,-17 0,-2 0,3 0,18 1,2-1,-3-1,-17-1,-3-2,3 0,15 1,4-1,-1-1,-1-2,-1-1,4 1,-21 1,7 0,28 1,4 1,-29 4,27 0,-34 0,-13 0,33 0,-2 0,5 0,-1 0,-10 0,0 0,6 0,0 0,-5 0,-2 0,1 1,-3-2,-15-13,-6-2,23 9,-2 3,-1-3,-3-6,-2-2,-1 0,-6-1,-2 1,-2 1,19 6,-1 2,-2-1,-4-2,-2-4,-4-4,-3-1,2 1,3 3,-4 4,4 2,-1 1,-2-1,4-3,-3-1,-1 0,4-1,7 3,-8-2,7 1,-1 1,-10 0,-2 2,2-1,12 1,1 1,-1 0,-7 2,-2 2,2 0,9 0,2 0,-2-1,-4 1,0-1,0-2,3-4,1-2,-1 2,-3 4,-1 2,1-1,4-5,1-1,1 2,3 4,1 1,-1 1,-8 0,-1-1,2-1,6-4,1-2,-2 1,-6 2,-2 0,1 0,-1-3,1-2,0 1,-2 1,1 0,-1 1,1-2,-1 0,1 3,0 3,1 1,0 0,4-1,2-1,-2 1,-3 1,-2 2,1 0,-2 2,1 1,-1-1,-3-3,0 0,-5 1,7 2,-6 1,1 1,4-1,-6 0,4 0,-4 0,9 0,-3 0,0 0,8 0,-26 0,6 0,26 0,0 0,6 0,-1 0,6 0,-39 0,19 0,1 0,18 1,-4-2,-10-3,0-1,9 4,2 0,6-4,0 1,-2 3,2 2,-36-1,9 0,28 0,-1 0,-30 0,15 0,-4 0,-2 0,5 0,-23 0,28 0,1 0,-14 0,24 0,0 0,-25 0,35 0,-6 0,-22 25,-17-11,28 4,-2 0,15-13,0-1,-15 9,-1 0,5-7,0 0,-12 4,0-1,5-3,-1-3,-13-3,6 0,-7 0,26 0,3 0,1 0,-15 0,-10 0,6 0,-3 0,5 0,-5 0,1 0,2 0,1 0,5 0,0 0,3 0,-13 0,3 0,-16 0,16 0,-5 0,2 0,0 0,-11 0,2 0,22 0,1 0,-4 0,0 0,11 0,2 0,-45 0,40 0,0 0,-33 0,38 0,0 0,-32 0,0 0,-10 0,41 0,-1 0,-12-4,-1-1,0 0,-1-1,-3 0,-1 1,0 0,0 1,-4 4,5 0,-23 0,16-3,0-3,-20-5,20-4,-4 1,9 7,2 1,4-4,2 3,10 6,0 2,2-1,2 0,-33 0,18 0,30 0,24 0,26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4:02.69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212 0,'0'77,"0"0,0 2,0-2,0-9,0-2,0 2,0 1,0 16,0 1,0-4,0 1,-5 12,0 1,5-7,-2 0,-11-3,-2 2,3 5,0 2,2-25,-2 1,1-2,-5 19,1 0,3 13,3-5,4-38,0-2,-10 28,2 0,10-25,1-1,-8 14,1 1,8-6,2-2,-1-3,0 1,0 15,0 2,0-6,0 1,0 5,0 0,0 1,0-1,0 7,0 1,0-6,0 0,0 4,0 2,0 7,0-1,0-11,0 1,0 11,0-1,0-13,0-1,0 6,0 2,0 0,0 1,0 7,0-1,0-12,0-1,0 5,0-2,0-17,0 0,0 11,0 0,0-16,0-1,0 4,0 0,0-12,0 0,0-1,0 1,0 14,0 0,0-15,0-2,0 2,0-2,0 40,0-22,0-16,0 0,0 25,0-27,0 1,0 25,0-24,0 0,0 34,0 8,0-41,0-2,0 29,0-25,0 2,0 42,0-46,0 3,4 8,1 0,0-4,0 0,1 6,-1 0,0-6,-2 0,-2 10,-2 1,1-10,0 1,0 14,0 4,0 5,0 1,0-3,0-1,0 4,0-1,0-12,0-2,0-5,0-1,0-5,0 0,0 5,0-1,0-4,0 0,0 0,0 0,0 5,0-1,0-9,0-1,0 4,0 1,0-5,0-2,0 44,0-38,0-1,8 32,-8-37,2 0,21 42,-12-17,7 15,-11-18,-7 1,0-4,0-8,0-9,0 1,0 19,0-20,0 0,0 18,0-15,0 13,0-16,0-8,0 13,0-35,0 24,0-26,0 20,0-21,0 5,0 0,0 9,5-4,17-12,8-23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4:06.91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58,'85'7,"-33"-1,1 1,38 4,-37-6,2 0,9 0,1-2,-5-2,0-2,1 1,-2 0,-5 0,-1 0,41 0,-20 0,-2 0,-9 0,-17-6,-10 4,-3-4,-11 6,28 0,16 0,32 0,-49 0,1 0,7 0,1 0,-3 0,-4 0,17 0,11 0,-57 0,6 0,1-17,0 6,-3-7,0 11,-4 1,15 5,-2-5,33 6,-19 0,32 0,4 0,12 0,-33 0,1 0,-14 0,0 0,18 0,0 0,-19 0,-2 0,51 0,-17 0,-35-6,-11-1,-24-1,-7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4:10.14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28,'84'-7,"-13"0,-10 7,4 0,1 0,16 0,-7 0,20 0,-7 0,7 0,0 0,-8 0,-35 0,1 0,45 0,-19 0,3 0,-27 0,18 0,-23 0,18 0,-20 0,0 0,11 0,-11 0,25 0,-7 0,16 0,-7 0,-8 0,13 0,-22 0,24 0,-16 0,-9 0,-20 0,-11 0,-6 0,14-6,0-2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09.1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1 258,'57'0,"6"0,-7 5,14 2,11 7,-26-3,0-1,32 0,11 9,-27-11,-7-1,23 5,-12-11,6 6,-35-7,4 0,-36 0,22 0,-24 0,13 0,-4 0,13 0,1 0,17 0,6 0,14 0,8 0,-7 0,-3 0,-7 0,0 0,-7 0,5 0,-24 0,21 0,-27 0,36 0,-16 0,20 0,0 0,18 0,-12 0,-12 0,-22 0,-7 0,0-5,11 3,-14-3,0 5,0-9,-11 6,3-7,-9 6,4 3,1-9,-1 9,0-3,7 4,0-5,6 3,6-13,-4 12,18-13,-11 15,12-10,-6 10,-7-10,-2 10,-12-4,5 5,-10-9,10 7,-11-7,5 9,-5 0,-1-5,1 4,-6-4,-71-5,8 7,-15-8,-3-2,-19 4,-13-12,26 8,-15 6,20-10,-20 14,15-14,-1 10,26-1,-10 3,31 0,-26 4,22-4,-14 5,20 0,-14 0,4 0,5 0,-15 0,20 0,-20 0,8 0,1 0,-3 0,21 0,-14 0,19 0,-8 0,0 0,8 0,-13 0,9 0,-10-5,-1-1,-1-5,-10 5,-9-5,-3 5,3-1,15 2,16 5,-9 0,13 0,-8 0,2 0,1 0,-3 0,-5 0,8 0,-15 0,-2 0,-1 0,-17 0,9 0,-18 0,5 0,0 0,1 0,14 0,-5 0,12 0,-6 0,7 0,5 0,-4 4,10-2,-9 3,3 4,5-6,-2 7,4-6,-1-2,-16 2,14-4,-20 0,2 0,-7 0,-13 0,6 0,-7 0,0 0,7 0,8 0,9 0,11 0,2 0,10 5,2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11.4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26,'65'7,"-1"-3,-16-4,8 0,7 0,0 0,-24 0,11 0,-13 0,12 0,20 0,-30 0,20 0,-17 0,14 0,0 0,12 0,-17 0,11 0,-8-11,-11 8,16-8,-16 6,11 4,0-5,2 6,0 0,-2 0,-13 0,-1 0,-13 0,-1 0,0 0,-9 0,3 0,-6 0,7 0,7 0,18 6,-3-5,11 5,-19-6,16 0,-20 0,16 5,-8-4,2 4,-6-5,3 0,-16 4,16-3,4 4,14-5,0 5,-19-4,-10 14,-13-13,2 7,10-9,-4 0,16 0,-15 0,10 5,-18 0,4 1,2-2,-4-4,14 5,-14-4,9 4,6-5,-13 0,12 9,-16-12,24 11,-1-12,23 9,-5-3,6 3,-12-5,-9 0,-20 0,-2 0,-4 0,6 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20.5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52,'38'0,"-5"0,-7-5,-13 4,30-10,-29 10,17-4,-10 5,1 0,4 0,0-10,-4 7,10-6,-11 9,11 0,-10 0,-1 0,-7 0,6-5,3 8,4-7,5 8,-10-4,9 0,-14 0,3 0,-6 0,2 0,4 0,1 0,5 0,-4 0,4 0,0 0,-4 0,-1 0,-2 0,-4 0,1 0,9 0,-13 0,18 0,-18 0,13 0,-4 0,-4 0,3 0,-6 0,6 0,7 5,-6-4,9 4,-13-5,15 0,-15 0,3 0,-2 0,-6 0,10 0,-6 0,-2 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25.9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0 135,'56'0,"-5"0,-36 0,11 0,2 0,18 6,-3-5,11 10,-7-10,-6 9,12-9,-11 9,20-8,-7 14,16-13,-6 14,-2-16,-15 5,-2-1,-5-4,13 4,-11-5,3-10,-13 3,-6-4,-1 6,-5 5,5-5,-4 4,4-9,-11 9,5-13,-10 12,9-12,-4 13,0-3,4-1,-4 4,11-4,-4 5,10-5,-15 4,3-4,-6-4,-4 7,15-12,4 7,6 1,4 1,-6 0,6 3,-15-3,8-4,-17 7,6-12,-6 9,10-1,-13-2,8 2,-11-3,0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35.151"/>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0 20,'48'-5,"-6"0,-16 5,1 0,6 0,14 0,-22 0,25 0,-36 0,17 0,-10 0,-4 0,8 0,-15 0,10-4,1 3,1-4,9 5,3 0,1 0,10 0,3 0,-16 0,18 0,-36 0,22 0,-24 0,8 0,-6 0,2 0,10 0,-4 0,10 0,-5 0,19 0,12 0,-1 0,-12 0,-8 0,-20 0,15 0,-15 0,2 0,-4 0,-1 0,7 0,4 0,2 0,27 18,-15-14,15 14,-15-13,2-3,-6 3,16 0,-25-3,13 3,-24-5,5 0,-1 0,3 0,2 0,2 0,-4 0,16 0,-14 0,3 0,-8 0,-8 0,20 0,-1 0,11 0,5 0,-5 0,6 0,-12 0,-7 0,-9 0,-9 0,21 0,-12 0,8 0,-2 0,-13 0,8 0,-6 0,2 0,8 0,-7 0,1 0,-8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34.888"/>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0,'43'0,"-2"0,-17 0,4 0,-4 0,6 0,-1 0,13 7,-12-5,9 5,-6-7,15 0,0 0,8 0,3 0,0 0,4 0,0 0,-4 0,5 0,-1 0,-9 0,8 0,-4 0,7 0,4 0,1 0,-5 0,-7 0,-6 0,-1 0,-3 0,14 0,-7 0,13 0,-9 0,10 0,-5 0,6 0,0 0,0 0,5 0,2 0,0 0,5 0,-6 0,13 0,2 0,-1 0,-25 0,3 0,-11 0,-1 0,44 0,-6 0,-63 0,31 0,-38 0,28 0,-5 0,30 0,0 0,-16 0,-14 0,-11 0,-4 3,14 2,-2 2,8-2,-10 5,-1-5,-8 2,-5-4,3-3,-16 0,7 0,-2 3,2-2,13 2,2 1,6 4,-12-3,17 5,-20-9,27 7,5-3,0 7,20-2,-2 2,-27-2,2-1,0-5,1 0,5 8,0-1,-7-9,0-2,0 5,-1-1,34-4,-9 0,-17 0,-20 0,-4-6,-21 5,4-8,-6 8,6-2,-2 3,5-2,-5 1,7-2,1 0,-6 2,7-2,-4-4,8 6,-1-6,-1 7,5 0,-2 0,10 0,-7 0,-1 0,0 0,-8 0,-1 3,-10 0,-1 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09.1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1 258,'57'0,"6"0,-7 5,14 2,11 7,-26-3,0-1,32 0,11 9,-27-11,-7-1,23 5,-12-11,6 6,-35-7,4 0,-36 0,22 0,-24 0,13 0,-4 0,13 0,1 0,17 0,6 0,14 0,8 0,-7 0,-3 0,-7 0,0 0,-7 0,5 0,-24 0,21 0,-27 0,36 0,-16 0,20 0,0 0,18 0,-12 0,-12 0,-22 0,-7 0,0-5,11 3,-14-3,0 5,0-9,-11 6,3-7,-9 6,4 3,1-9,-1 9,0-3,7 4,0-5,6 3,6-13,-4 12,18-13,-11 15,12-10,-6 10,-7-10,-2 10,-12-4,5 5,-10-9,10 7,-11-7,5 9,-5 0,-1-5,1 4,-6-4,-71-5,8 7,-15-8,-3-2,-19 4,-13-12,26 8,-15 6,20-10,-20 14,15-14,-1 10,26-1,-10 3,31 0,-26 4,22-4,-14 5,20 0,-14 0,4 0,5 0,-15 0,20 0,-20 0,8 0,1 0,-3 0,21 0,-14 0,19 0,-8 0,0 0,8 0,-13 0,9 0,-10-5,-1-1,-1-5,-10 5,-9-5,-3 5,3-1,15 2,16 5,-9 0,13 0,-8 0,2 0,1 0,-3 0,-5 0,8 0,-15 0,-2 0,-1 0,-17 0,9 0,-18 0,5 0,0 0,1 0,14 0,-5 0,12 0,-6 0,7 0,5 0,-4 4,10-2,-9 3,3 4,5-6,-2 7,4-6,-1-2,-16 2,14-4,-20 0,2 0,-7 0,-13 0,6 0,-7 0,0 0,7 0,8 0,9 0,11 0,2 0,10 5,2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11.4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26,'65'7,"-1"-3,-16-4,8 0,7 0,0 0,-24 0,11 0,-13 0,12 0,20 0,-30 0,20 0,-17 0,14 0,0 0,12 0,-17 0,11 0,-8-11,-11 8,16-8,-16 6,11 4,0-5,2 6,0 0,-2 0,-13 0,-1 0,-13 0,-1 0,0 0,-9 0,3 0,-6 0,7 0,7 0,18 6,-3-5,11 5,-19-6,16 0,-20 0,16 5,-8-4,2 4,-6-5,3 0,-16 4,16-3,4 4,14-5,0 5,-19-4,-10 14,-13-13,2 7,10-9,-4 0,16 0,-15 0,10 5,-18 0,4 1,2-2,-4-4,14 5,-14-4,9 4,6-5,-13 0,12 9,-16-12,24 11,-1-12,23 9,-5-3,6 3,-12-5,-9 0,-20 0,-2 0,-4 0,6 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20.5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52,'38'0,"-5"0,-7-5,-13 4,30-10,-29 10,17-4,-10 5,1 0,4 0,0-10,-4 7,10-6,-11 9,11 0,-10 0,-1 0,-7 0,6-5,3 8,4-7,5 8,-10-4,9 0,-14 0,3 0,-6 0,2 0,4 0,1 0,5 0,-4 0,4 0,0 0,-4 0,-1 0,-2 0,-4 0,1 0,9 0,-13 0,18 0,-18 0,13 0,-4 0,-4 0,3 0,-6 0,6 0,7 5,-6-4,9 4,-13-5,15 0,-15 0,3 0,-2 0,-6 0,10 0,-6 0,-2 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25.9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0 135,'56'0,"-5"0,-36 0,11 0,2 0,18 6,-3-5,11 10,-7-10,-6 9,12-9,-11 9,20-8,-7 14,16-13,-6 14,-2-16,-15 5,-2-1,-5-4,13 4,-11-5,3-10,-13 3,-6-4,-1 6,-5 5,5-5,-4 4,4-9,-11 9,5-13,-10 12,9-12,-4 13,0-3,4-1,-4 4,11-4,-4 5,10-5,-15 4,3-4,-6-4,-4 7,15-12,4 7,6 1,4 1,-6 0,6 3,-15-3,8-4,-17 7,6-12,-6 9,10-1,-13-2,8 2,-11-3,0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1:54:35.151"/>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0 20,'48'-5,"-6"0,-16 5,1 0,6 0,14 0,-22 0,25 0,-36 0,17 0,-10 0,-4 0,8 0,-15 0,10-4,1 3,1-4,9 5,3 0,1 0,10 0,3 0,-16 0,18 0,-36 0,22 0,-24 0,8 0,-6 0,2 0,10 0,-4 0,10 0,-5 0,19 0,12 0,-1 0,-12 0,-8 0,-20 0,15 0,-15 0,2 0,-4 0,-1 0,7 0,4 0,2 0,27 18,-15-14,15 14,-15-13,2-3,-6 3,16 0,-25-3,13 3,-24-5,5 0,-1 0,3 0,2 0,2 0,-4 0,16 0,-14 0,3 0,-8 0,-8 0,20 0,-1 0,11 0,5 0,-5 0,6 0,-12 0,-7 0,-9 0,-9 0,21 0,-12 0,8 0,-2 0,-13 0,8 0,-6 0,2 0,8 0,-7 0,1 0,-8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01:45.738"/>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251 134,'42'0,"8"0,-27 0,12 0,-14 0,4 0,4 0,-6 0,18 0,-19 0,7 0,4 0,-17 0,11 0,-8 0,2 0,0 0,5 0,-5 0,0 6,5-5,-12 5,19-6,-2 0,13 0,-7 0,6 0,-6 0,7 0,-13 0,-5 0,1 0,-11 0,11 0,-8 0,2 0,0 0,12 0,6 0,0 0,21 0,-21 0,14 0,-23 0,4 0,-13 0,0 0,4 0,-10 0,4 0,6-6,-3 5,4-5,8 6,5 0,0 0,20 0,-11 0,-1 0,13 0,-28 0,19 0,-29 0,5 0,-8-6,-4 4,11-4,10 6,4 0,5 0,-2 0,-6 0,7 0,-14 0,-3 0,-8 0,-4 0,4 0,8 0,-5 0,30 0,-21 0,20 0,-28 0,18 0,-25 0,18 0,-14 0,1 0,5-6,-5 4,0-4,-2 6,-6 0,6-12,-5 9,5-9,8 12,-4 0,5 0,14 0,-24 0,32 0,-27 0,19 0,-19 0,18 0,-25 0,18 0,-6 0,-5 0,18 0,-18 0,5 0,-2 0,-12 0,5 0,14 0,-9 0,17 0,-14 0,17 0,-13 0,20 0,-5 0,-7 0,12 0,-28 0,3 0,-13 0,6 0,-5 0,6-6,-8-1,7 0,-4 1,4 6,13 0,-8 0,25 0,-27 0,19 0,-24 0,9 0,-13 0,6 0,2-6,14 4,2-4,16 6,2 0,-7 0,3 0,-28 0,3 0,-6 0,-6-6,5-1,-6 0,-1 2,7 5,18 0,-5 0,27 0,-20 0,14 0,-22 0,2 0,-19 0,6 0,12-6,0 4,18-3,-6 5,-7 0,-8 0,-3 0,-12 0,5 0,13 0,-14 0,14 0,-19 5,-1-3,15 10,-4-10,12 10,-14-10,5 10,-12-5,0 6,-9 5,-5-4,0 11,0-11,0 5,0 1,0-6,0 5,0 6,0-9,-5 8,3-11,-10 14,10-11,-4 11,0-15,4 1,-15-1,3-5,-12-1,6-6,0 0,8 0,-8 0,-1 0,-23 0,5-7,-7 5,-5-4,19 0,-19 4,21-4,2 0,8 5,1-5,4 6,-4-11,0 2,-3-4,1 7,-5 6,12 0,-28 0,9 0,-6 0,-2 0,25 0,-26 0,19 0,-12-7,7 6,7-5,-5 6,5 0,-14 0,-2 0,-8 0,-8 0,6 0,-6 0,22 0,-10 0,25 0,-34 0,25 0,-26 0,21 0,-13 0,13 0,-12 0,12 0,-21 0,26 0,-25 0,27 0,-6 0,3 0,5 0,0 0,-5 0,5 0,0 0,-13 0,18 0,-25 0,18 0,-29 0,5 0,-9 0,-5 0,5-8,-7-8,15 6,-12-4,28 14,-37 0,35 0,-19-7,32 6,-5-5,5 6,0 0,-13 0,-5 0,0 0,-13 0,23 0,-14 0,20 0,-4 0,14 0,-6 0,4 5,-4-3,6 3,-14 2,11-6,-25 6,18-7,-20 0,20 0,-11 0,6 0,5 0,-19 0,26 0,-18 0,13 0,-6 0,6 0,-13 7,18-6,-11 6,7-7,-1 6,0-5,2 6,-1-7,6 0,-6 0,1 0,5 0,-13 6,13 1,-5 0,6-1,-6-6,-1 0,0 5,-7-3,6 10,0-11,-5 5,5-6,0 0,2 0,6 0,-12 6,9-5,-9 5,5-6,-1 0,-14 0,5 0,2 0,-6 0,18 0,-11 0,7 0,-1 0,0 0,-5 0,5 0,-23 0,13 0,-21 0,23 0,-7 0,9 0,-1 0,0 0,0 0,1 0,-1 0,7 0,-13 0,18 0,-11 0,8 0,4 0,-11 0,12 0,-12 0,11 0,-27-7,1 5,-14-12,9 6,11 0,-1 2,13 6,-4-6,15 5,-15-5,4 6,-13 0,9 6,6 1,-6 1,6-3,0 1,-5-5,12 5,-6-1,8-3,-8 3,6 1,-12-5,11-1,2-13,1-8,4-1,1-4,1 12,12-12,1 11,1-4,-3 6,1 1,7-1,6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38.072"/>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1 153,'76'0,"-1"0,-27 0,16 0,-27 0,25 0,-14 0,-9 0,10 0,-18 0,25 0,-2 0,22 0,15 5,-39-5,1 1,-1 1,1 0,43-2,-41 0,19 0,-31 0,44 0,4 0,7 4,-46-1,-1 0,46 2,-27-1,14-4,-33 0,18 0,-11 0,5 0,1 0,12 0,1 0,0 0,4 0,-4 0,6 0,-12 0,9 0,-14 0,10 0,-6 0,-1 0,-4 0,3 0,-3 0,10 0,-3 0,9 0,-4 0,-14 25,16 16,3 3,-12-12,-6-16,1-1,5 18,12 10,-4-1,-15-19,8-27,10-4,-4 2,-28-3,4 5,-26 0,26 3,25-7,8-2,-13 1,-7-4,-32 9,22-3,-1-2,21-1,-10 1,-21 5,2 1,17-3,2-6,4 5,-29-1,22 8,24-5,-21 2,4 0,-1-2,-2-1,-14-1,-2 1,3 0,-3 1,17-8,19 4,-15 0,-7-3,-3 7,-19-6,8 7,-4 0,-3-6,6 8,-12-8,3 10,-4-4,0 1,-1 2,11-13,-8 11,16-12,-11 8,7-9,6 6,-12-4,11 10,-3-12,1 10,9-9,-10 10,9-3,-17 0,11 0,-9 0,1 4,4-4,5 7,-8-2,8 3,0 0,3 0,15 0,2 0,-21 0,2 0,39 0,-40 0,1 0,37 0,-5 0,-39 0,1 0,5 0,-2 0,34 0,-26 0,1 0,27 0,-28 0,-1 0,26 0,10 0,-24 0,21 0,1 0,-44 0,1 0,3 0,-1 0,44 0,-48 0,-1 0,23 0,20 0,-26 0,15 0,-26 0,0 0,25 0,-25 0,0 0,14 0,-1 0,1 0,6 0,-5 0,5 0,-1 0,-9 0,-2 0,-2 0,-13 0,4 0,-12 0,-8 0,2 0,-6 0,-1 0,-1 0,-4 0,5 0,-7 0,17 0,-21 0,17 0,-21 0,-1 0,6 0,-1 0,3 0,1 0,-8 0,5 0,2 0,-3 0,9 0,-13 0,10 0,-5 0,2-6,2 5,9-5,-1 6,16 0,6 0,-2 0,2 0,-10 0,-17-3,-5 3,-11-5,-4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42.600"/>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1 177,'44'0,"3"0,-13 0,18 0,-15 0,28 0,-18 0,28 0,2 0,6 0,-6 0,-1 0,-7 0,7 0,1 0,-27 0,2 0,-2 0,1 0,7 0,2 0,-4 0,-1 0,-3 0,1 0,1 0,1 0,1-2,0-1,4 3,0-1,-6-1,-1-1,1 3,0 0,43 0,-45 0,1 0,9 0,1 0,0 0,-4 0,28 0,-8 0,-16 0,-18 0,20-3,-13 2,-14-2,19 3,-20 0,-11 0,12 0,-15 0,17 0,-11 0,11 0,-7 0,-5 0,32 0,-11 0,7 0,4 0,-9 0,0 0,15 0,1 0,-4 0,1 0,8 0,0 0,-1 0,-4 0,21 0,-15 0,-23 0,-15 0,14 3,4-1,12-1,5 2,-1-1,0-2,8 0,-52 0,-2 0,14-3,4-2,-3-2,17-1,-22 1,13 2,-32 2,35-1,0 3,39-3,-3 4,4 0,-27 0,-1 0,-23 0,3 0,-18 0,10 0,-14 0,17 0,-3 0,3 0,5 0,2 0,14 0,-3 0,20 0,11 0,7 0,-32 0,3 0,6 0,1 0,6 0,3 0,9 0,2 0,-1 0,1 0,7 0,-3 0,-25 0,-2 0,10 0,-3 0,22 0,-46 0,2 0,5 0,-1 0,30 0,-31-2,0-1,37-6,3 2,-6-5,2 7,-17-1,-14 2,14 4,-19 0,3 0,5 0,-12 0,1 0,19 0,0 0,-11 0,-5 0,22 0,-17 0,3 0,-4 0,2 0,17 0,5 0,5 0,-1 0,-14 0,-2 0,-2 0,0 0,-4 1,-2-2,35-7,-45 6,-12-8,-28 6,0-2,5-1,-9-1,10 1,-7-1,14-2,-8 6,43 6,-14 28,0 5,31-11,-31 8,-3-4,1-29,-6-2,18-4,7 1,2-3,-1 2,-8 2,6-7,-12 6,22-2,-28 8,21 0,-5 0,10 0,-1 0,-30 0,-2 0,-23-3,11-1,-2 1,4-3,-4 5,-1-2,-4 3,0 0,13 0,-2 0,-3 0,-8 0,-11 0,12 0,10 0,17 0,-17 0,5 0,-25 0,8 0,2 0,-3 0,-1 0,-2 0,8 0,-1 0,4 0,-3 0,-8 0,12-6,-9 4,13-7,-1 8,12-2,2 3,4 0,10 0,-13 0,8-4,-20 0,-4 0,-11 1,-5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45.824"/>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67,'58'-3,"-4"0,-3 3,-6 0,7 0,-10 0,-20 0,12 0,-12 7,20-5,10 4,-7-6,16 0,-18 0,25 0,-1 4,-16 3,18-2,-35 0,45-1,-27 1,13 0,3-2,2-3,-17 3,4-1,-3-1,-2-1,19 5,-5-5,-10 0,-22 0,22 0,15 0,-19 0,9 0,-1 0,-14 0,35 0,-40 0,35 0,-31 0,9 0,20 0,-5 0,-17 0,0 0,1 0,-15 0,-16 0,3 0,22 0,3-4,31 3,-14-2,27 3,-10 0,-25 0,22 0,-46 0,24 0,-18 0,0 0,6 0,6 0,10 0,-3 0,-2 0,-25 0,-3 0,-9 0,17 0,11 0,20 0,-29 0,19 0,-18 0,31 0,-28 0,16 0,26 0,7 0,-13 0,5 0,-15 0,-2 0,4 0,0 0,-4 0,-2 0,-5 0,-2 0,0-5,0 1,-3 3,-1-1,8-7,0 0,-3 8,2-1,11-10,3-1,-4 8,2 1,10-5,1 1,-6 5,-3 1,-10 2,-5 0,23 0,-7 0,-29-3,18 2,-20-3,-23 4,-1 0,-4-9,4 7,16-6,0 8,14 0,12 0,8 0,17 0,-26 0,10 0,-24 0,9 0,-1 0,-19 0,-9 0,-14 0,-8 0,18 0,-6 0,13 0,-1 0,-2 0,-4 0,-3 0,-6 0,3 0,-3 0,3 0,9 0,2 0,16 0,1 0,-4 0,4 0,-22 0,1 0,-18 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45.992"/>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29:45.992"/>
    </inkml:context>
    <inkml:brush xml:id="br0">
      <inkml:brushProperty name="width" value="0.3" units="cm"/>
      <inkml:brushProperty name="height" value="0.6" units="cm"/>
      <inkml:brushProperty name="color" value="#FFFD78"/>
      <inkml:brushProperty name="tip" value="rectangle"/>
      <inkml:brushProperty name="rasterOp" value="maskPen"/>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3:50.55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1 167,'77'-15,"2"4,-24 11,18 0,-7 0,-1 0,6 8,-14-7,25 14,-16-13,7 13,0-13,2 20,10-11,10 6,-8-2,-35-10,2-1,6 0,1 2,-5 6,2 0,8-7,-1 2,-10 6,-2-1,45-2,-3 6,-20-14,7 13,-16-7,7 9,0-9,-16-1,14-7,-6 0,10 0,20 0,-41 0,1 0,0 4,1 0,-1-3,-1 0,31 7,-12-8,-18 0,-2 0,-16 0,-2 0,1 0,6 0,12 0,-1 0,18 0,-5 0,29 0,-17 0,-27 0,1 0,36 0,-8 0,1 0,-25 0,-9 0,13 0,-13 0,17 0,-9 0,26 0,-12 0,-17 0,2 0,43 0,1 0,-45 0,-1 0,26 0,-12 0,-1 0,11 0,-16 0,1 0,14 0,20 0,-8 0,-34 3,0 2,44 13,-32-8,2 1,-10 3,0-2,8-6,1-1,0 3,0 1,-4 1,1-1,9-3,2 1,-8 6,1-1,11-10,3-2,0 9,3 0,-17-5,3-1,-2 2,23 10,-1 0,-23-9,2-2,-3 0,17 6,-2-2,1-7,-2-2,-12 1,-2 0,7 0,-3 0,-18 0,0 0,6 0,2 0,8 0,-3 0,22 0,-21 0,-2 0,12 0,8 0,-9 0,18 0,-24 0,-18 0,1 0,25 0,18 0,-10 0,0 0,10 0,-8 0,-1 0,-22 0,1 0,32 0,-25 0,1 0,-19 0,0 0,11 0,2 0,-6 0,3 0,15 0,0 0,-21 0,-2 0,6 0,-5 0,10 0,-5 0,1 0,-6-7,25 5,15-5,-30 7,4 0,3 0,4 0,8 0,2 0,-1 0,0 0,-5 0,0 0,5 0,1 0,-1 0,0 0,1 0,1 0,7 0,-1 0,-7 0,1 0,-22 0,1 0,-1 0,23 0,1 0,-19 0,2 0,-1 0,-3 0,-1 0,1 0,-1 0,0 0,1 0,2 0,2 0,-1 0,1 0,1 0,-1 0,-3 0,0 0,0 0,2 0,2 0,-4 0,20 0,-4 0,-5 0,-2 0,-7 0,0 0,0 0,-1 0,-9 1,-1-2,10-2,-1-2,-3 0,-1-2,0-6,2-1,16 7,1 0,-3-6,0 0,5 6,1 3,-1-2,-2 0,-4-4,-3 2,-4 7,-1 0,-6-11,-2-1,0 6,-1 1,-9-3,-1 0,5 3,-1 3,38 3,-44 0,0 0,1 0,1 0,5 0,2 0,-1 0,0 0,4 0,1 0,-5 0,0 0,-1 0,2 0,4 0,-2 0,-13 0,-1 0,8 0,0 0,40 0,-45 0,2 0,10 0,1 0,-4 0,2 0,13 0,4 0,-1 0,1 0,1 0,1 0,10 0,1 0,-4 0,-2 0,-5 1,-1-2,5-2,-3-3,-20 1,-3 0,5 1,0-3,-1-5,1-2,10 4,0 0,-6-5,1 0,14 6,-1 1,-22-5,1 1,22 4,1 2,-22-4,1 1,30 2,5 4,-33 3,0 0,2 0,11 0,2 0,1 0,5 0,0 0,-6 0,-2 1,-2-2,18-3,-3-1,-30 4,0-1,31-2,2-1,-23 4,-2 2,5-1,1 0,-1 0,0 0,0 0,3 0,-9 0,4 0,-2 0,25 0,1 0,-24 0,1 0,-1 0,24 0,-1 0,-29 0,0 0,-3 0,21 0,-7 0,-22 0,0 0,17-3,-3-3,6-12,-17 11,2 1,-9-7,-1 2,35 9,-1-13,-4 13,-32-5,19 7,-12 0,18 0,-23 0,2 0,-3 0,-1 0,4 0,1 0,-2 0,-1 0,35 0,8 0,-42 0,1 0,-5 0,2 0,14 0,1 0,-16 0,0 0,9 0,-1 0,29 0,-29 0,1 0,-9 0,0 0,9 0,1 0,-5 0,-2 0,45 0,-3 0,-20-7,-2 5,-25-5,21-8,-36 11,14-17,-28 20,31-13,14 12,-4-1,7-1,7 3,3 2,10-1,3 0,-22 0,1 0,-1 0,24 0,-3 0,0 0,-2 0,-11 0,-6 0,-17-4,-4 1,46 1,-47-17,-11 10,-12-5,-4 8,23 6,3-7,9 5,5-12,-14 12,6-5,0 7,-7 0,-7 0,-12 0,-15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2T13:33:54.33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0,'0'58,"0"0,0 0,0-2,0 19,0 10,0-1,0 1,0 0,0-1,0 11,0-7,0 7,0-20,0 7,7-16,-6 7,13-18,-12-2,4-8,1-1,10 29,-6-21,5 29,-10-35,-4 16,12 2,-12 2,5 7,-7-18,0 7,0-7,0 18,0-7,0 16,0-24,0 12,0-15,0 18,8 3,-6 8,20 1,-18 10,11-8,-14-35,-2 2,1 43,0-38,0 1,0-4,0-1,0 4,0 1,0 0,0 0,0 0,0 2,0 10,0 1,0-10,0 0,0 8,0 0,0-3,0-1,0-5,0 1,0 2,0 1,0 1,0-2,0-8,0 0,0 7,0 3,0 12,0-1,0-18,0 0,0 15,0-3,0 23,0-11,0 1,0-10,0 8,0-17,0 7,0-1,0 4,0-1,0-2,0 0,0-7,0-2,0-2,0 2,0 2,0 17,0-18,0-8,0 3,0-7,0 4,0 1,0-28,0 20,0-9,0 6,0 13,0-12,0 15,0-8,0 7,0-7,0 8,0 21,0-16,0-7,0-12,0-18,7 13,-6-7,6 6,-7-6,0 7,0 1,0-1,0 9,0-6,7 24,2-22,0-1,-3 11,-6-24,0 19,0 7,16-2,-13 8,12-12,-15-13,0-5,0 0,0 6,0-13,0 40,0-17,0-3,0 3,0 35,0-35,0 2,0 0,0-2,0 27,0 1,0-17,0 2,0-1,0-4,-5-28,3 16,-10-26,11 12,-5-7,6 7,0-6,0 14,0-21,-8 28,13-25,-11 12,12 5,-6-2,-15 33,5-15,-7 22,4-31,4 22,0-24,2-2,7-2,-5-21,3 5,-3-2,-7-4,4 5,-11-7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BAB39-A542-7F42-A877-60B7363E00FB}" type="datetimeFigureOut">
              <a:rPr lang="en-US" smtClean="0"/>
              <a:t>4/14/19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3EB2B-072F-9240-93FB-F9BD0ACB5DAD}" type="slidenum">
              <a:rPr lang="en-US" smtClean="0"/>
              <a:t>‹#›</a:t>
            </a:fld>
            <a:endParaRPr lang="en-US"/>
          </a:p>
        </p:txBody>
      </p:sp>
    </p:spTree>
    <p:extLst>
      <p:ext uri="{BB962C8B-B14F-4D97-AF65-F5344CB8AC3E}">
        <p14:creationId xmlns:p14="http://schemas.microsoft.com/office/powerpoint/2010/main" val="42372522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a:t>
            </a:fld>
            <a:endParaRPr lang="en-US"/>
          </a:p>
        </p:txBody>
      </p:sp>
      <p:sp>
        <p:nvSpPr>
          <p:cNvPr id="5" name="Footer Placeholder 4">
            <a:extLst>
              <a:ext uri="{FF2B5EF4-FFF2-40B4-BE49-F238E27FC236}">
                <a16:creationId xmlns:a16="http://schemas.microsoft.com/office/drawing/2014/main" id="{0B051A73-45B0-2145-B3FB-C68D313B6D9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2135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10</a:t>
            </a:fld>
            <a:endParaRPr lang="en-US"/>
          </a:p>
        </p:txBody>
      </p:sp>
      <p:sp>
        <p:nvSpPr>
          <p:cNvPr id="5" name="Footer Placeholder 4">
            <a:extLst>
              <a:ext uri="{FF2B5EF4-FFF2-40B4-BE49-F238E27FC236}">
                <a16:creationId xmlns:a16="http://schemas.microsoft.com/office/drawing/2014/main" id="{1909931F-4290-B448-8775-61645ED33B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8263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ROVAC Handbook.  We are going to review the process outlined by the handbook and hopefully put everyone on the same road to duplicate free (or at least minimum) voter registrations.</a:t>
            </a:r>
          </a:p>
        </p:txBody>
      </p:sp>
      <p:sp>
        <p:nvSpPr>
          <p:cNvPr id="4" name="Slide Number Placeholder 3"/>
          <p:cNvSpPr>
            <a:spLocks noGrp="1"/>
          </p:cNvSpPr>
          <p:nvPr>
            <p:ph type="sldNum" sz="quarter" idx="5"/>
          </p:nvPr>
        </p:nvSpPr>
        <p:spPr/>
        <p:txBody>
          <a:bodyPr/>
          <a:lstStyle/>
          <a:p>
            <a:fld id="{6C03EB2B-072F-9240-93FB-F9BD0ACB5DAD}" type="slidenum">
              <a:rPr lang="en-US" smtClean="0"/>
              <a:t>11</a:t>
            </a:fld>
            <a:endParaRPr lang="en-US"/>
          </a:p>
        </p:txBody>
      </p:sp>
      <p:sp>
        <p:nvSpPr>
          <p:cNvPr id="5" name="Footer Placeholder 4">
            <a:extLst>
              <a:ext uri="{FF2B5EF4-FFF2-40B4-BE49-F238E27FC236}">
                <a16:creationId xmlns:a16="http://schemas.microsoft.com/office/drawing/2014/main" id="{D2290BB2-D65F-D44F-AFDE-B67D4C91F51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6057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C11CF3FF-345A-DF41-B2D2-CE305FF0E3BE}" type="slidenum">
              <a:rPr lang="en-US" smtClean="0"/>
              <a:t>12</a:t>
            </a:fld>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12</a:t>
            </a:fld>
            <a:endParaRPr lang="en-US"/>
          </a:p>
        </p:txBody>
      </p:sp>
      <p:sp>
        <p:nvSpPr>
          <p:cNvPr id="5" name="Footer Placeholder 4">
            <a:extLst>
              <a:ext uri="{FF2B5EF4-FFF2-40B4-BE49-F238E27FC236}">
                <a16:creationId xmlns:a16="http://schemas.microsoft.com/office/drawing/2014/main" id="{13609260-F113-6641-ABE7-D1BB361A9A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0496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13</a:t>
            </a:fld>
            <a:endParaRPr lang="en-US"/>
          </a:p>
        </p:txBody>
      </p:sp>
      <p:sp>
        <p:nvSpPr>
          <p:cNvPr id="5" name="Footer Placeholder 4">
            <a:extLst>
              <a:ext uri="{FF2B5EF4-FFF2-40B4-BE49-F238E27FC236}">
                <a16:creationId xmlns:a16="http://schemas.microsoft.com/office/drawing/2014/main" id="{889A5857-5BA7-4F4D-AF07-3BF0413FAEE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9924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dirty="0"/>
              <a:t>Each year, SOTS sends a file showing possible duplicate records in the CVRS system.  These are based on First Name, Last Name and Birth Date (in Active, Inactive and Off status) (§9-21a).  SOTS at work!!</a:t>
            </a:r>
            <a:r>
              <a:rPr lang="en-US" altLang="en-US" dirty="0"/>
              <a:t> Please note that SOTS does NOT look middle initials.</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800"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14</a:t>
            </a:fld>
            <a:endParaRPr lang="en-US"/>
          </a:p>
        </p:txBody>
      </p:sp>
      <p:sp>
        <p:nvSpPr>
          <p:cNvPr id="5" name="Footer Placeholder 4">
            <a:extLst>
              <a:ext uri="{FF2B5EF4-FFF2-40B4-BE49-F238E27FC236}">
                <a16:creationId xmlns:a16="http://schemas.microsoft.com/office/drawing/2014/main" id="{8E9A73C4-055F-BA4F-8277-A477363A042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3942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When the most recent town has inserted and updated all information into the original record (including the registration date), print copy of online voter reg. card (if applicable) and delete the newer record. </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15</a:t>
            </a:fld>
            <a:endParaRPr lang="en-US"/>
          </a:p>
        </p:txBody>
      </p:sp>
      <p:sp>
        <p:nvSpPr>
          <p:cNvPr id="5" name="Footer Placeholder 4">
            <a:extLst>
              <a:ext uri="{FF2B5EF4-FFF2-40B4-BE49-F238E27FC236}">
                <a16:creationId xmlns:a16="http://schemas.microsoft.com/office/drawing/2014/main" id="{1E90D062-7CCE-0C4E-88CB-B05314255EC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5281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dirty="0"/>
              <a:t>If a voter appears twice in CVRS (in different towns) as a true duplicate, the objective is to preserve the ORIGINAL record with its ORIGINAL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If you have duplicate records for the same voter in your own town, make note of both Voter ID numbers. Eventually you will insert all the information from the newest file into the older file, update, and delete the newer file. You should finish with only one complete record for that voter.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In most cases, it is easier to pull the older record and update with newer information.  Preserving only the new record will jeopardize loss of voter history. </a:t>
            </a:r>
          </a:p>
          <a:p>
            <a:endParaRPr lang="en-US" altLang="en-US" sz="1800" baseline="0" dirty="0"/>
          </a:p>
          <a:p>
            <a:endParaRPr lang="en-US" altLang="en-US" sz="1800" baseline="0" dirty="0"/>
          </a:p>
          <a:p>
            <a:r>
              <a:rPr lang="en-US" altLang="en-US" sz="1800" baseline="0" dirty="0"/>
              <a:t>The primary objective is to preserve the original voter and oldest data</a:t>
            </a:r>
          </a:p>
          <a:p>
            <a:endParaRPr lang="en-US" altLang="en-US" sz="1800" baseline="0" dirty="0"/>
          </a:p>
          <a:p>
            <a:r>
              <a:rPr lang="en-US" altLang="en-US" sz="1800" baseline="0" dirty="0"/>
              <a:t>It is the responsibility of the town with the most recent Privilege/Registration date to research and initiate action on potential duplicates. Because of Canvass, you may wish to wait until after initial CVR letters are sent to begin work on the duplicate list. (§9-21a(b)).</a:t>
            </a:r>
          </a:p>
          <a:p>
            <a:endParaRPr lang="en-US" sz="1800" baseline="0" dirty="0"/>
          </a:p>
          <a:p>
            <a:endParaRPr lang="en-US" sz="1800" baseline="0" dirty="0"/>
          </a:p>
        </p:txBody>
      </p:sp>
      <p:sp>
        <p:nvSpPr>
          <p:cNvPr id="4" name="Slide Number Placeholder 3"/>
          <p:cNvSpPr>
            <a:spLocks noGrp="1"/>
          </p:cNvSpPr>
          <p:nvPr>
            <p:ph type="sldNum" sz="quarter" idx="5"/>
          </p:nvPr>
        </p:nvSpPr>
        <p:spPr/>
        <p:txBody>
          <a:bodyPr/>
          <a:lstStyle/>
          <a:p>
            <a:fld id="{6C03EB2B-072F-9240-93FB-F9BD0ACB5DAD}" type="slidenum">
              <a:rPr lang="en-US" smtClean="0"/>
              <a:t>16</a:t>
            </a:fld>
            <a:endParaRPr lang="en-US"/>
          </a:p>
        </p:txBody>
      </p:sp>
      <p:sp>
        <p:nvSpPr>
          <p:cNvPr id="5" name="Footer Placeholder 4">
            <a:extLst>
              <a:ext uri="{FF2B5EF4-FFF2-40B4-BE49-F238E27FC236}">
                <a16:creationId xmlns:a16="http://schemas.microsoft.com/office/drawing/2014/main" id="{D143DCDC-DB15-B049-A23D-84D83DC0C77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602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towns need to communicate. </a:t>
            </a:r>
            <a:r>
              <a:rPr lang="en-US" sz="1200" dirty="0"/>
              <a:t>“It is strongly recommended that the registrars of voters in </a:t>
            </a:r>
            <a:r>
              <a:rPr lang="en-US" sz="1200" b="1" u="sng" dirty="0"/>
              <a:t>both</a:t>
            </a:r>
            <a:r>
              <a:rPr lang="en-US" sz="1200" dirty="0"/>
              <a:t> towns discuss and investigate any possible duplicate voters to ensure a proper determination will be made.” (LEAD memo)</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17</a:t>
            </a:fld>
            <a:endParaRPr lang="en-US"/>
          </a:p>
        </p:txBody>
      </p:sp>
      <p:sp>
        <p:nvSpPr>
          <p:cNvPr id="5" name="Footer Placeholder 4">
            <a:extLst>
              <a:ext uri="{FF2B5EF4-FFF2-40B4-BE49-F238E27FC236}">
                <a16:creationId xmlns:a16="http://schemas.microsoft.com/office/drawing/2014/main" id="{6F3F932C-02AB-E845-95F3-79441107491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002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both towns agree with the discoveries, then then the voters record who no longer votes in the “old” town can be removed. We want to take action on the old voter record.</a:t>
            </a:r>
          </a:p>
          <a:p>
            <a:endParaRPr lang="en-US" dirty="0"/>
          </a:p>
          <a:p>
            <a:r>
              <a:rPr lang="en-US" dirty="0"/>
              <a:t>We use the concept of “old town” and “new town” to differentiate between municipalities and to assist in defining a “time line”.</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18</a:t>
            </a:fld>
            <a:endParaRPr lang="en-US"/>
          </a:p>
        </p:txBody>
      </p:sp>
      <p:sp>
        <p:nvSpPr>
          <p:cNvPr id="5" name="Footer Placeholder 4">
            <a:extLst>
              <a:ext uri="{FF2B5EF4-FFF2-40B4-BE49-F238E27FC236}">
                <a16:creationId xmlns:a16="http://schemas.microsoft.com/office/drawing/2014/main" id="{79C375E4-CF47-784F-83D6-7AA206F66B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4351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If any of the duplicates have an “on-line” record, the “on-line” record must be preserved if it is the correct/latest voter registration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dirty="0"/>
              <a:t>This</a:t>
            </a:r>
            <a:r>
              <a:rPr lang="en-US" baseline="0" dirty="0"/>
              <a:t> activity maintains history of voter.</a:t>
            </a:r>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19</a:t>
            </a:fld>
            <a:endParaRPr lang="en-US"/>
          </a:p>
        </p:txBody>
      </p:sp>
      <p:sp>
        <p:nvSpPr>
          <p:cNvPr id="5" name="Footer Placeholder 4">
            <a:extLst>
              <a:ext uri="{FF2B5EF4-FFF2-40B4-BE49-F238E27FC236}">
                <a16:creationId xmlns:a16="http://schemas.microsoft.com/office/drawing/2014/main" id="{A0440C33-53CD-B246-AC0E-6371DBBAD99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4573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buFontTx/>
              <a:buNone/>
            </a:pPr>
            <a:r>
              <a:rPr lang="en-US" altLang="en-US" sz="1600" dirty="0"/>
              <a:t>Duplicates are the voter registration process gone wrong!</a:t>
            </a:r>
          </a:p>
          <a:p>
            <a:pPr eaLnBrk="1" hangingPunct="1">
              <a:lnSpc>
                <a:spcPct val="100000"/>
              </a:lnSpc>
              <a:spcBef>
                <a:spcPct val="0"/>
              </a:spcBef>
              <a:buFontTx/>
              <a:buNone/>
            </a:pPr>
            <a:endParaRPr lang="en-US" altLang="en-US" sz="1600" dirty="0"/>
          </a:p>
          <a:p>
            <a:pPr eaLnBrk="1" hangingPunct="1">
              <a:lnSpc>
                <a:spcPct val="100000"/>
              </a:lnSpc>
              <a:spcBef>
                <a:spcPct val="0"/>
              </a:spcBef>
              <a:buFontTx/>
              <a:buNone/>
            </a:pPr>
            <a:r>
              <a:rPr lang="en-US" altLang="en-US" sz="1600" dirty="0"/>
              <a:t>Generally, it is existing voters incorrectly entered as new!  </a:t>
            </a:r>
          </a:p>
          <a:p>
            <a:pPr eaLnBrk="1" hangingPunct="1">
              <a:lnSpc>
                <a:spcPct val="100000"/>
              </a:lnSpc>
              <a:spcBef>
                <a:spcPct val="0"/>
              </a:spcBef>
              <a:buFontTx/>
              <a:buNone/>
            </a:pPr>
            <a:endParaRPr lang="en-US" altLang="en-US" sz="1600" dirty="0"/>
          </a:p>
          <a:p>
            <a:pPr eaLnBrk="1" hangingPunct="1">
              <a:lnSpc>
                <a:spcPct val="100000"/>
              </a:lnSpc>
              <a:spcBef>
                <a:spcPct val="0"/>
              </a:spcBef>
              <a:buFontTx/>
              <a:buNone/>
            </a:pPr>
            <a:r>
              <a:rPr lang="en-US" altLang="en-US" sz="1600" dirty="0"/>
              <a:t>Occurs frequently as a result of EDR activity, ROV workers misunderstanding or a miscommunication of the voter registration process... frequently resulting from new,  inexperienced workers and many times it’s a result of name change because of marriage or even change of gender.</a:t>
            </a:r>
          </a:p>
          <a:p>
            <a:pPr eaLnBrk="1" hangingPunct="1">
              <a:lnSpc>
                <a:spcPct val="100000"/>
              </a:lnSpc>
              <a:spcBef>
                <a:spcPct val="0"/>
              </a:spcBef>
              <a:buFontTx/>
              <a:buNone/>
            </a:pPr>
            <a:endParaRPr lang="en-US" altLang="en-US" sz="16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600" dirty="0"/>
              <a:t>It is the responsibility of the town with the most recent Privilege/Registration date to research and initiate action on potential duplicates. Because of Canvass, you may wish to wait until after initial CVR letters are sent to begin work on the duplicate list. (§9-21a(b)). </a:t>
            </a:r>
          </a:p>
          <a:p>
            <a:pPr eaLnBrk="1" hangingPunct="1">
              <a:lnSpc>
                <a:spcPct val="100000"/>
              </a:lnSpc>
              <a:spcBef>
                <a:spcPct val="0"/>
              </a:spcBef>
              <a:buFontTx/>
              <a:buNone/>
            </a:pPr>
            <a:endParaRPr lang="en-US" altLang="en-US" sz="1800"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a:t>
            </a:fld>
            <a:endParaRPr lang="en-US"/>
          </a:p>
        </p:txBody>
      </p:sp>
      <p:sp>
        <p:nvSpPr>
          <p:cNvPr id="5" name="Footer Placeholder 4">
            <a:extLst>
              <a:ext uri="{FF2B5EF4-FFF2-40B4-BE49-F238E27FC236}">
                <a16:creationId xmlns:a16="http://schemas.microsoft.com/office/drawing/2014/main" id="{8D8EFC94-2B04-5C44-9A7D-C4585DA4D8E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4770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pPr>
            <a:r>
              <a:rPr lang="en-US" altLang="en-US" sz="1200" dirty="0"/>
              <a:t>&gt;make note of both Voter ID numbers. Can’t emphasize enough.  Best way to differentiate between voters.</a:t>
            </a:r>
          </a:p>
          <a:p>
            <a:pPr marL="0" indent="0">
              <a:lnSpc>
                <a:spcPct val="100000"/>
              </a:lnSpc>
              <a:spcBef>
                <a:spcPct val="0"/>
              </a:spcBef>
              <a:buNone/>
            </a:pPr>
            <a:endParaRPr lang="en-US" altLang="en-US" sz="1200" dirty="0"/>
          </a:p>
          <a:p>
            <a:pPr>
              <a:lnSpc>
                <a:spcPct val="100000"/>
              </a:lnSpc>
              <a:spcBef>
                <a:spcPct val="0"/>
              </a:spcBef>
            </a:pPr>
            <a:r>
              <a:rPr lang="en-US" altLang="en-US" sz="1200" dirty="0"/>
              <a:t>&gt;insert all the information from the newest file into the older file, specifically election history.</a:t>
            </a:r>
          </a:p>
          <a:p>
            <a:pPr marL="0" indent="0">
              <a:lnSpc>
                <a:spcPct val="100000"/>
              </a:lnSpc>
              <a:spcBef>
                <a:spcPct val="0"/>
              </a:spcBef>
              <a:buNone/>
            </a:pPr>
            <a:endParaRPr lang="en-US" altLang="en-US" sz="1200" dirty="0"/>
          </a:p>
          <a:p>
            <a:pPr>
              <a:lnSpc>
                <a:spcPct val="100000"/>
              </a:lnSpc>
              <a:spcBef>
                <a:spcPct val="0"/>
              </a:spcBef>
            </a:pPr>
            <a:r>
              <a:rPr lang="en-US" altLang="en-US" sz="1200" dirty="0"/>
              <a:t>&gt;Update</a:t>
            </a:r>
          </a:p>
          <a:p>
            <a:pPr marL="0" indent="0">
              <a:lnSpc>
                <a:spcPct val="100000"/>
              </a:lnSpc>
              <a:spcBef>
                <a:spcPct val="0"/>
              </a:spcBef>
              <a:buNone/>
            </a:pPr>
            <a:r>
              <a:rPr lang="en-US" altLang="en-US" sz="1200" dirty="0"/>
              <a:t> </a:t>
            </a:r>
          </a:p>
          <a:p>
            <a:pPr>
              <a:lnSpc>
                <a:spcPct val="100000"/>
              </a:lnSpc>
              <a:spcBef>
                <a:spcPct val="0"/>
              </a:spcBef>
            </a:pPr>
            <a:r>
              <a:rPr lang="en-US" altLang="en-US" sz="1200" dirty="0"/>
              <a:t>&gt;delete the newer file</a:t>
            </a:r>
          </a:p>
          <a:p>
            <a:pPr marL="0" indent="0">
              <a:lnSpc>
                <a:spcPct val="100000"/>
              </a:lnSpc>
              <a:spcBef>
                <a:spcPct val="0"/>
              </a:spcBef>
              <a:buNone/>
            </a:pPr>
            <a:endParaRPr lang="en-US" altLang="en-US" sz="1200" dirty="0"/>
          </a:p>
          <a:p>
            <a:pPr>
              <a:lnSpc>
                <a:spcPct val="100000"/>
              </a:lnSpc>
              <a:spcBef>
                <a:spcPct val="0"/>
              </a:spcBef>
            </a:pPr>
            <a:r>
              <a:rPr lang="en-US" altLang="en-US" sz="1200" dirty="0"/>
              <a:t>&gt;You should finish with only one complete record for that voter</a:t>
            </a:r>
          </a:p>
          <a:p>
            <a:pPr>
              <a:lnSpc>
                <a:spcPct val="100000"/>
              </a:lnSpc>
              <a:spcBef>
                <a:spcPct val="0"/>
              </a:spcBef>
            </a:pPr>
            <a:endParaRPr lang="en-US" altLang="en-US" sz="1200" dirty="0"/>
          </a:p>
          <a:p>
            <a:pPr>
              <a:lnSpc>
                <a:spcPct val="100000"/>
              </a:lnSpc>
              <a:spcBef>
                <a:spcPct val="0"/>
              </a:spcBef>
            </a:pPr>
            <a:r>
              <a:rPr lang="en-US" altLang="en-US" sz="1200" dirty="0"/>
              <a:t>Thus, we have the short version of the Process.</a:t>
            </a:r>
          </a:p>
          <a:p>
            <a:pPr>
              <a:lnSpc>
                <a:spcPct val="100000"/>
              </a:lnSpc>
              <a:spcBef>
                <a:spcPct val="0"/>
              </a:spcBef>
            </a:pPr>
            <a:endParaRPr lang="en-US" altLang="en-US" sz="1200" dirty="0"/>
          </a:p>
          <a:p>
            <a:pPr>
              <a:lnSpc>
                <a:spcPct val="100000"/>
              </a:lnSpc>
              <a:spcBef>
                <a:spcPct val="0"/>
              </a:spcBef>
            </a:pPr>
            <a:r>
              <a:rPr lang="en-US" altLang="en-US" sz="1200" dirty="0"/>
              <a:t>And now the details</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20</a:t>
            </a:fld>
            <a:endParaRPr lang="en-US"/>
          </a:p>
        </p:txBody>
      </p:sp>
      <p:sp>
        <p:nvSpPr>
          <p:cNvPr id="5" name="Footer Placeholder 4">
            <a:extLst>
              <a:ext uri="{FF2B5EF4-FFF2-40B4-BE49-F238E27FC236}">
                <a16:creationId xmlns:a16="http://schemas.microsoft.com/office/drawing/2014/main" id="{73CC3F95-AED7-774F-80AB-D09BA458EF6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58532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redoing the voter registration process;</a:t>
            </a:r>
          </a:p>
          <a:p>
            <a:endParaRPr lang="en-US" dirty="0"/>
          </a:p>
          <a:p>
            <a:r>
              <a:rPr lang="en-US" dirty="0"/>
              <a:t>&gt;Activities &gt;Last Name &gt;First Name &gt;DOB</a:t>
            </a:r>
          </a:p>
          <a:p>
            <a:endParaRPr lang="en-US" dirty="0"/>
          </a:p>
          <a:p>
            <a:r>
              <a:rPr lang="en-US" dirty="0"/>
              <a:t>High probability you will find an existing voter somewhere in CT (your town, other town).</a:t>
            </a:r>
          </a:p>
          <a:p>
            <a:endParaRPr lang="en-US"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21</a:t>
            </a:fld>
            <a:endParaRPr lang="en-US"/>
          </a:p>
        </p:txBody>
      </p:sp>
      <p:sp>
        <p:nvSpPr>
          <p:cNvPr id="5" name="Footer Placeholder 4">
            <a:extLst>
              <a:ext uri="{FF2B5EF4-FFF2-40B4-BE49-F238E27FC236}">
                <a16:creationId xmlns:a16="http://schemas.microsoft.com/office/drawing/2014/main" id="{33E5C9B3-71A3-B142-A39E-1148EC45B5F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6847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6C03EB2B-072F-9240-93FB-F9BD0ACB5DAD}" type="slidenum">
              <a:rPr lang="en-US" smtClean="0"/>
              <a:t>22</a:t>
            </a:fld>
            <a:endParaRPr lang="en-US"/>
          </a:p>
        </p:txBody>
      </p:sp>
      <p:sp>
        <p:nvSpPr>
          <p:cNvPr id="5" name="Footer Placeholder 4">
            <a:extLst>
              <a:ext uri="{FF2B5EF4-FFF2-40B4-BE49-F238E27FC236}">
                <a16:creationId xmlns:a16="http://schemas.microsoft.com/office/drawing/2014/main" id="{46A14998-1779-C846-8D7A-1103DFCE42D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3262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6C03EB2B-072F-9240-93FB-F9BD0ACB5DAD}" type="slidenum">
              <a:rPr lang="en-US" smtClean="0"/>
              <a:t>23</a:t>
            </a:fld>
            <a:endParaRPr lang="en-US"/>
          </a:p>
        </p:txBody>
      </p:sp>
      <p:sp>
        <p:nvSpPr>
          <p:cNvPr id="5" name="Footer Placeholder 4">
            <a:extLst>
              <a:ext uri="{FF2B5EF4-FFF2-40B4-BE49-F238E27FC236}">
                <a16:creationId xmlns:a16="http://schemas.microsoft.com/office/drawing/2014/main" id="{46A14998-1779-C846-8D7A-1103DFCE42D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35891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it will be simple and data will jump out that “we missed this one”.</a:t>
            </a:r>
          </a:p>
          <a:p>
            <a:endParaRPr lang="en-US" dirty="0"/>
          </a:p>
          <a:p>
            <a:r>
              <a:rPr lang="en-US" dirty="0"/>
              <a:t>If not simple then,</a:t>
            </a:r>
          </a:p>
          <a:p>
            <a:endParaRPr lang="en-US" dirty="0"/>
          </a:p>
          <a:p>
            <a:pPr>
              <a:lnSpc>
                <a:spcPct val="100000"/>
              </a:lnSpc>
              <a:spcBef>
                <a:spcPct val="0"/>
              </a:spcBef>
            </a:pPr>
            <a:r>
              <a:rPr lang="en-US" altLang="en-US" sz="1200" dirty="0"/>
              <a:t>&gt; COMPARE middle initials, name changes, and other changes.</a:t>
            </a:r>
          </a:p>
          <a:p>
            <a:pPr>
              <a:lnSpc>
                <a:spcPct val="100000"/>
              </a:lnSpc>
              <a:spcBef>
                <a:spcPct val="0"/>
              </a:spcBef>
              <a:buNone/>
            </a:pPr>
            <a:endParaRPr lang="en-US" altLang="en-US" sz="1200" dirty="0"/>
          </a:p>
          <a:p>
            <a:pPr>
              <a:lnSpc>
                <a:spcPct val="100000"/>
              </a:lnSpc>
              <a:spcBef>
                <a:spcPct val="0"/>
              </a:spcBef>
            </a:pPr>
            <a:r>
              <a:rPr lang="en-US" altLang="en-US" sz="1200" b="1" dirty="0"/>
              <a:t>&gt; Request copies of voter registration cards</a:t>
            </a:r>
            <a:r>
              <a:rPr lang="en-US" altLang="en-US" sz="1200" dirty="0"/>
              <a:t>, if needed, to compare signatures, DMV numbers or SSNs</a:t>
            </a:r>
            <a:r>
              <a:rPr lang="en-US" altLang="en-US" sz="1200" i="1" dirty="0"/>
              <a:t>.</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24</a:t>
            </a:fld>
            <a:endParaRPr lang="en-US"/>
          </a:p>
        </p:txBody>
      </p:sp>
      <p:sp>
        <p:nvSpPr>
          <p:cNvPr id="5" name="Footer Placeholder 4">
            <a:extLst>
              <a:ext uri="{FF2B5EF4-FFF2-40B4-BE49-F238E27FC236}">
                <a16:creationId xmlns:a16="http://schemas.microsoft.com/office/drawing/2014/main" id="{F917BEDC-6DCB-AE48-A0F5-C5457E4F946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5267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easy, then:</a:t>
            </a:r>
          </a:p>
          <a:p>
            <a:endParaRPr lang="en-US" dirty="0"/>
          </a:p>
          <a:p>
            <a:pPr>
              <a:lnSpc>
                <a:spcPct val="100000"/>
              </a:lnSpc>
              <a:spcBef>
                <a:spcPct val="0"/>
              </a:spcBef>
            </a:pPr>
            <a:r>
              <a:rPr lang="en-US" altLang="en-US" sz="9600" dirty="0"/>
              <a:t>Use “Inquiries” search – statewide </a:t>
            </a:r>
            <a:r>
              <a:rPr lang="en-US" altLang="en-US" sz="9600" b="1" dirty="0"/>
              <a:t>– </a:t>
            </a:r>
            <a:r>
              <a:rPr lang="en-US" altLang="en-US" sz="9600" dirty="0"/>
              <a:t>to view voter’s previous addresses or name changes in previous town’s records. </a:t>
            </a:r>
            <a:br>
              <a:rPr lang="en-US" altLang="en-US" sz="9600" dirty="0"/>
            </a:br>
            <a:endParaRPr lang="en-US" altLang="en-US" sz="9600" dirty="0"/>
          </a:p>
          <a:p>
            <a:pPr>
              <a:lnSpc>
                <a:spcPct val="100000"/>
              </a:lnSpc>
              <a:spcBef>
                <a:spcPct val="0"/>
              </a:spcBef>
            </a:pPr>
            <a:r>
              <a:rPr lang="en-US" altLang="en-US" sz="9600" b="1" dirty="0"/>
              <a:t>Use </a:t>
            </a:r>
            <a:r>
              <a:rPr lang="en-US" altLang="en-US" sz="9600" dirty="0"/>
              <a:t>any available </a:t>
            </a:r>
            <a:r>
              <a:rPr lang="en-US" altLang="en-US" sz="9600" b="1" dirty="0"/>
              <a:t>phone numbers </a:t>
            </a:r>
            <a:r>
              <a:rPr lang="en-US" altLang="en-US" sz="9600" dirty="0"/>
              <a:t>to request information from voter.</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25</a:t>
            </a:fld>
            <a:endParaRPr lang="en-US"/>
          </a:p>
        </p:txBody>
      </p:sp>
      <p:sp>
        <p:nvSpPr>
          <p:cNvPr id="5" name="Footer Placeholder 4">
            <a:extLst>
              <a:ext uri="{FF2B5EF4-FFF2-40B4-BE49-F238E27FC236}">
                <a16:creationId xmlns:a16="http://schemas.microsoft.com/office/drawing/2014/main" id="{0D930759-8743-F643-B3CD-BDD997677D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4495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26</a:t>
            </a:fld>
            <a:endParaRPr lang="en-US"/>
          </a:p>
        </p:txBody>
      </p:sp>
      <p:sp>
        <p:nvSpPr>
          <p:cNvPr id="5" name="Footer Placeholder 4">
            <a:extLst>
              <a:ext uri="{FF2B5EF4-FFF2-40B4-BE49-F238E27FC236}">
                <a16:creationId xmlns:a16="http://schemas.microsoft.com/office/drawing/2014/main" id="{16147A23-41C6-544B-BDDD-22C9691F8E1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10351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OFF STATUS—IN YOUR TOWN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This is my favorite: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en-US" sz="1200" dirty="0"/>
            </a:br>
            <a:r>
              <a:rPr lang="en-US" altLang="en-US" sz="1200" dirty="0"/>
              <a:t>If the duplicate voter is OFF in your town. May be active in “new” town.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NO ACTION IS NECESSARY</a:t>
            </a:r>
            <a:r>
              <a:rPr lang="en-US" alt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Let them age out or wait until another town takes them. And another town taking them using this process is very possible.</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27</a:t>
            </a:fld>
            <a:endParaRPr lang="en-US"/>
          </a:p>
        </p:txBody>
      </p:sp>
      <p:sp>
        <p:nvSpPr>
          <p:cNvPr id="5" name="Footer Placeholder 4">
            <a:extLst>
              <a:ext uri="{FF2B5EF4-FFF2-40B4-BE49-F238E27FC236}">
                <a16:creationId xmlns:a16="http://schemas.microsoft.com/office/drawing/2014/main" id="{1E9D9613-CBBF-C549-A489-B1B72686E86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02829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Most recent town initiates research of duplicate registrations.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After some research, recent town sends ED 685 or reasonable facsimile. In fact, the ED 685 must be sent to every duplicate voter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Note</a:t>
            </a:r>
            <a:r>
              <a:rPr lang="en-US" altLang="en-US" sz="1200" b="1" baseline="0" dirty="0"/>
              <a:t> well:   </a:t>
            </a:r>
            <a:r>
              <a:rPr lang="en-US" altLang="en-US" sz="1200" b="1" u="sng" baseline="0" dirty="0"/>
              <a:t>ED 685 sent….not returned by voter requires status change TO OFF</a:t>
            </a:r>
            <a:r>
              <a:rPr lang="en-US" altLang="en-US" sz="1200" baseline="0" dirty="0"/>
              <a:t>!!!</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28</a:t>
            </a:fld>
            <a:endParaRPr lang="en-US"/>
          </a:p>
        </p:txBody>
      </p:sp>
      <p:sp>
        <p:nvSpPr>
          <p:cNvPr id="5" name="Footer Placeholder 4">
            <a:extLst>
              <a:ext uri="{FF2B5EF4-FFF2-40B4-BE49-F238E27FC236}">
                <a16:creationId xmlns:a16="http://schemas.microsoft.com/office/drawing/2014/main" id="{987FA3D7-28CE-7845-9CED-CB10FD2CD6E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22597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ED 685.  Use as a guideline.</a:t>
            </a:r>
          </a:p>
        </p:txBody>
      </p:sp>
      <p:sp>
        <p:nvSpPr>
          <p:cNvPr id="4" name="Slide Number Placeholder 3"/>
          <p:cNvSpPr>
            <a:spLocks noGrp="1"/>
          </p:cNvSpPr>
          <p:nvPr>
            <p:ph type="sldNum" sz="quarter" idx="5"/>
          </p:nvPr>
        </p:nvSpPr>
        <p:spPr/>
        <p:txBody>
          <a:bodyPr/>
          <a:lstStyle/>
          <a:p>
            <a:fld id="{6C03EB2B-072F-9240-93FB-F9BD0ACB5DAD}" type="slidenum">
              <a:rPr lang="en-US" smtClean="0"/>
              <a:t>29</a:t>
            </a:fld>
            <a:endParaRPr lang="en-US"/>
          </a:p>
        </p:txBody>
      </p:sp>
      <p:sp>
        <p:nvSpPr>
          <p:cNvPr id="5" name="Footer Placeholder 4">
            <a:extLst>
              <a:ext uri="{FF2B5EF4-FFF2-40B4-BE49-F238E27FC236}">
                <a16:creationId xmlns:a16="http://schemas.microsoft.com/office/drawing/2014/main" id="{7B962669-9BC5-224C-A6EC-47388F51C22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7630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buFontTx/>
              <a:buNone/>
            </a:pPr>
            <a:r>
              <a:rPr lang="en-US" altLang="en-US" sz="1600" dirty="0"/>
              <a:t>Duplicates are the voter registration process gone wrong!</a:t>
            </a:r>
          </a:p>
          <a:p>
            <a:pPr eaLnBrk="1" hangingPunct="1">
              <a:lnSpc>
                <a:spcPct val="100000"/>
              </a:lnSpc>
              <a:spcBef>
                <a:spcPct val="0"/>
              </a:spcBef>
              <a:buFontTx/>
              <a:buNone/>
            </a:pPr>
            <a:endParaRPr lang="en-US" altLang="en-US" sz="1600" dirty="0"/>
          </a:p>
          <a:p>
            <a:pPr eaLnBrk="1" hangingPunct="1">
              <a:lnSpc>
                <a:spcPct val="100000"/>
              </a:lnSpc>
              <a:spcBef>
                <a:spcPct val="0"/>
              </a:spcBef>
              <a:buFontTx/>
              <a:buNone/>
            </a:pPr>
            <a:r>
              <a:rPr lang="en-US" altLang="en-US" sz="1600" dirty="0"/>
              <a:t>Generally, it is existing voters incorrectly entered as new!  </a:t>
            </a:r>
          </a:p>
          <a:p>
            <a:pPr eaLnBrk="1" hangingPunct="1">
              <a:lnSpc>
                <a:spcPct val="100000"/>
              </a:lnSpc>
              <a:spcBef>
                <a:spcPct val="0"/>
              </a:spcBef>
              <a:buFontTx/>
              <a:buNone/>
            </a:pPr>
            <a:endParaRPr lang="en-US" altLang="en-US" sz="1600" dirty="0"/>
          </a:p>
          <a:p>
            <a:pPr eaLnBrk="1" hangingPunct="1">
              <a:lnSpc>
                <a:spcPct val="100000"/>
              </a:lnSpc>
              <a:spcBef>
                <a:spcPct val="0"/>
              </a:spcBef>
              <a:buFontTx/>
              <a:buNone/>
            </a:pPr>
            <a:r>
              <a:rPr lang="en-US" altLang="en-US" sz="1600" dirty="0"/>
              <a:t>Occurs frequently as a result of EDR activity, ROV workers misunderstanding or a miscommunication of the voter registration process... frequently resulting from new,  inexperienced workers and many times it’s a result of name change because of marriage or even change of gender.</a:t>
            </a:r>
          </a:p>
          <a:p>
            <a:pPr eaLnBrk="1" hangingPunct="1">
              <a:lnSpc>
                <a:spcPct val="100000"/>
              </a:lnSpc>
              <a:spcBef>
                <a:spcPct val="0"/>
              </a:spcBef>
              <a:buFontTx/>
              <a:buNone/>
            </a:pPr>
            <a:endParaRPr lang="en-US" altLang="en-US" sz="16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600" dirty="0"/>
              <a:t>It is the responsibility of the town with the most recent Privilege/Registration date to research and initiate action on potential duplicates. Because of Canvass, you may wish to wait until after initial CVR letters are sent to begin work on the duplicate list. (§9-21a(b)). </a:t>
            </a:r>
          </a:p>
          <a:p>
            <a:pPr eaLnBrk="1" hangingPunct="1">
              <a:lnSpc>
                <a:spcPct val="100000"/>
              </a:lnSpc>
              <a:spcBef>
                <a:spcPct val="0"/>
              </a:spcBef>
              <a:buFontTx/>
              <a:buNone/>
            </a:pPr>
            <a:endParaRPr lang="en-US" altLang="en-US" sz="1800" dirty="0"/>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3</a:t>
            </a:fld>
            <a:endParaRPr lang="en-US"/>
          </a:p>
        </p:txBody>
      </p:sp>
      <p:sp>
        <p:nvSpPr>
          <p:cNvPr id="5" name="Footer Placeholder 4">
            <a:extLst>
              <a:ext uri="{FF2B5EF4-FFF2-40B4-BE49-F238E27FC236}">
                <a16:creationId xmlns:a16="http://schemas.microsoft.com/office/drawing/2014/main" id="{8D8EFC94-2B04-5C44-9A7D-C4585DA4D8E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99622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statement that indicates failure to respond to this letter </a:t>
            </a:r>
            <a:r>
              <a:rPr lang="en-US" b="1" u="sng" dirty="0"/>
              <a:t>will </a:t>
            </a:r>
            <a:r>
              <a:rPr lang="en-US" dirty="0"/>
              <a:t>result in removal from the voting records.</a:t>
            </a:r>
          </a:p>
        </p:txBody>
      </p:sp>
      <p:sp>
        <p:nvSpPr>
          <p:cNvPr id="4" name="Slide Number Placeholder 3"/>
          <p:cNvSpPr>
            <a:spLocks noGrp="1"/>
          </p:cNvSpPr>
          <p:nvPr>
            <p:ph type="sldNum" sz="quarter" idx="5"/>
          </p:nvPr>
        </p:nvSpPr>
        <p:spPr/>
        <p:txBody>
          <a:bodyPr/>
          <a:lstStyle/>
          <a:p>
            <a:fld id="{6C03EB2B-072F-9240-93FB-F9BD0ACB5DAD}" type="slidenum">
              <a:rPr lang="en-US" smtClean="0"/>
              <a:t>30</a:t>
            </a:fld>
            <a:endParaRPr lang="en-US"/>
          </a:p>
        </p:txBody>
      </p:sp>
      <p:sp>
        <p:nvSpPr>
          <p:cNvPr id="5" name="Footer Placeholder 4">
            <a:extLst>
              <a:ext uri="{FF2B5EF4-FFF2-40B4-BE49-F238E27FC236}">
                <a16:creationId xmlns:a16="http://schemas.microsoft.com/office/drawing/2014/main" id="{7B962669-9BC5-224C-A6EC-47388F51C22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30274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It is strongly recommended that the registrars of both towns discuss and investigate any possible duplicate voters to ensure a proper determination will be made.  Communicate!</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31</a:t>
            </a:fld>
            <a:endParaRPr lang="en-US"/>
          </a:p>
        </p:txBody>
      </p:sp>
      <p:sp>
        <p:nvSpPr>
          <p:cNvPr id="5" name="Footer Placeholder 4">
            <a:extLst>
              <a:ext uri="{FF2B5EF4-FFF2-40B4-BE49-F238E27FC236}">
                <a16:creationId xmlns:a16="http://schemas.microsoft.com/office/drawing/2014/main" id="{2699B52D-65DC-9347-9A01-57E889DAE12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77778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response from the voter should provide clarity to the situation.  </a:t>
            </a:r>
          </a:p>
        </p:txBody>
      </p:sp>
      <p:sp>
        <p:nvSpPr>
          <p:cNvPr id="4" name="Slide Number Placeholder 3"/>
          <p:cNvSpPr>
            <a:spLocks noGrp="1"/>
          </p:cNvSpPr>
          <p:nvPr>
            <p:ph type="sldNum" sz="quarter" idx="5"/>
          </p:nvPr>
        </p:nvSpPr>
        <p:spPr/>
        <p:txBody>
          <a:bodyPr/>
          <a:lstStyle/>
          <a:p>
            <a:fld id="{6C03EB2B-072F-9240-93FB-F9BD0ACB5DAD}" type="slidenum">
              <a:rPr lang="en-US" smtClean="0"/>
              <a:t>32</a:t>
            </a:fld>
            <a:endParaRPr lang="en-US"/>
          </a:p>
        </p:txBody>
      </p:sp>
      <p:sp>
        <p:nvSpPr>
          <p:cNvPr id="5" name="Footer Placeholder 4">
            <a:extLst>
              <a:ext uri="{FF2B5EF4-FFF2-40B4-BE49-F238E27FC236}">
                <a16:creationId xmlns:a16="http://schemas.microsoft.com/office/drawing/2014/main" id="{1B506F93-60A3-1E46-BDDA-6FA2144B76F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96251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voter responds that they are the same person listed in the other town, then activate “The pull process” which  is identical to processing a voter registration application.  Go to “Activities” and input Name and DOB data. </a:t>
            </a:r>
          </a:p>
          <a:p>
            <a:endParaRPr lang="en-US" dirty="0"/>
          </a:p>
          <a:p>
            <a:r>
              <a:rPr lang="en-US" dirty="0"/>
              <a:t>The voter information should appear with address in the old town. Then select to update in the new town and process as if a new registration.</a:t>
            </a:r>
          </a:p>
        </p:txBody>
      </p:sp>
      <p:sp>
        <p:nvSpPr>
          <p:cNvPr id="4" name="Slide Number Placeholder 3"/>
          <p:cNvSpPr>
            <a:spLocks noGrp="1"/>
          </p:cNvSpPr>
          <p:nvPr>
            <p:ph type="sldNum" sz="quarter" idx="5"/>
          </p:nvPr>
        </p:nvSpPr>
        <p:spPr/>
        <p:txBody>
          <a:bodyPr/>
          <a:lstStyle/>
          <a:p>
            <a:fld id="{6C03EB2B-072F-9240-93FB-F9BD0ACB5DAD}" type="slidenum">
              <a:rPr lang="en-US" smtClean="0"/>
              <a:t>33</a:t>
            </a:fld>
            <a:endParaRPr lang="en-US"/>
          </a:p>
        </p:txBody>
      </p:sp>
      <p:sp>
        <p:nvSpPr>
          <p:cNvPr id="5" name="Footer Placeholder 4">
            <a:extLst>
              <a:ext uri="{FF2B5EF4-FFF2-40B4-BE49-F238E27FC236}">
                <a16:creationId xmlns:a16="http://schemas.microsoft.com/office/drawing/2014/main" id="{52E38132-84E8-1748-8E5F-1B49D2EFEF0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67396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are in essence the new town ROV is reenrolling a voter who has moved to their town.  We return to “Activities &gt; Voter Registration” and input as if a new voter.</a:t>
            </a:r>
          </a:p>
          <a:p>
            <a:endParaRPr lang="en-US" dirty="0"/>
          </a:p>
          <a:p>
            <a:r>
              <a:rPr lang="en-US" dirty="0"/>
              <a:t>Make sure you have the correct voter by checking the duplicate list.</a:t>
            </a:r>
          </a:p>
          <a:p>
            <a:endParaRPr lang="en-US" dirty="0"/>
          </a:p>
          <a:p>
            <a:r>
              <a:rPr lang="en-US" dirty="0"/>
              <a:t>Have any notes available that were part of any research you did.</a:t>
            </a:r>
          </a:p>
        </p:txBody>
      </p:sp>
      <p:sp>
        <p:nvSpPr>
          <p:cNvPr id="4" name="Slide Number Placeholder 3"/>
          <p:cNvSpPr>
            <a:spLocks noGrp="1"/>
          </p:cNvSpPr>
          <p:nvPr>
            <p:ph type="sldNum" sz="quarter" idx="5"/>
          </p:nvPr>
        </p:nvSpPr>
        <p:spPr/>
        <p:txBody>
          <a:bodyPr/>
          <a:lstStyle/>
          <a:p>
            <a:fld id="{6C03EB2B-072F-9240-93FB-F9BD0ACB5DAD}" type="slidenum">
              <a:rPr lang="en-US" smtClean="0"/>
              <a:t>34</a:t>
            </a:fld>
            <a:endParaRPr lang="en-US"/>
          </a:p>
        </p:txBody>
      </p:sp>
      <p:sp>
        <p:nvSpPr>
          <p:cNvPr id="5" name="Footer Placeholder 4">
            <a:extLst>
              <a:ext uri="{FF2B5EF4-FFF2-40B4-BE49-F238E27FC236}">
                <a16:creationId xmlns:a16="http://schemas.microsoft.com/office/drawing/2014/main" id="{6FF43D5E-73AC-8A41-BDDF-27814AC812F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91749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screen after a search.</a:t>
            </a:r>
          </a:p>
        </p:txBody>
      </p:sp>
      <p:sp>
        <p:nvSpPr>
          <p:cNvPr id="4" name="Slide Number Placeholder 3"/>
          <p:cNvSpPr>
            <a:spLocks noGrp="1"/>
          </p:cNvSpPr>
          <p:nvPr>
            <p:ph type="sldNum" sz="quarter" idx="10"/>
          </p:nvPr>
        </p:nvSpPr>
        <p:spPr/>
        <p:txBody>
          <a:bodyPr/>
          <a:lstStyle/>
          <a:p>
            <a:fld id="{6C03EB2B-072F-9240-93FB-F9BD0ACB5DAD}" type="slidenum">
              <a:rPr lang="en-US" smtClean="0"/>
              <a:t>35</a:t>
            </a:fld>
            <a:endParaRPr lang="en-US"/>
          </a:p>
        </p:txBody>
      </p:sp>
      <p:sp>
        <p:nvSpPr>
          <p:cNvPr id="5" name="Footer Placeholder 4">
            <a:extLst>
              <a:ext uri="{FF2B5EF4-FFF2-40B4-BE49-F238E27FC236}">
                <a16:creationId xmlns:a16="http://schemas.microsoft.com/office/drawing/2014/main" id="{46A14998-1779-C846-8D7A-1103DFCE42D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91664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Zoomed in on the data displayed and highlighted some essential action words.  You do not want to select “New Voter”.</a:t>
            </a:r>
          </a:p>
        </p:txBody>
      </p:sp>
      <p:sp>
        <p:nvSpPr>
          <p:cNvPr id="4" name="Slide Number Placeholder 3"/>
          <p:cNvSpPr>
            <a:spLocks noGrp="1"/>
          </p:cNvSpPr>
          <p:nvPr>
            <p:ph type="sldNum" sz="quarter" idx="10"/>
          </p:nvPr>
        </p:nvSpPr>
        <p:spPr/>
        <p:txBody>
          <a:bodyPr/>
          <a:lstStyle/>
          <a:p>
            <a:fld id="{6C03EB2B-072F-9240-93FB-F9BD0ACB5DAD}" type="slidenum">
              <a:rPr lang="en-US" smtClean="0"/>
              <a:t>36</a:t>
            </a:fld>
            <a:endParaRPr lang="en-US"/>
          </a:p>
        </p:txBody>
      </p:sp>
      <p:sp>
        <p:nvSpPr>
          <p:cNvPr id="5" name="Footer Placeholder 4">
            <a:extLst>
              <a:ext uri="{FF2B5EF4-FFF2-40B4-BE49-F238E27FC236}">
                <a16:creationId xmlns:a16="http://schemas.microsoft.com/office/drawing/2014/main" id="{46A14998-1779-C846-8D7A-1103DFCE42D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7351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copy of registration card (if not done already).</a:t>
            </a:r>
          </a:p>
          <a:p>
            <a:endParaRPr lang="en-US" dirty="0"/>
          </a:p>
          <a:p>
            <a:r>
              <a:rPr lang="en-US" dirty="0"/>
              <a:t>Write down the Voters ID#s for both the old and new.  Best way to keep track of the voters. </a:t>
            </a:r>
          </a:p>
        </p:txBody>
      </p:sp>
      <p:sp>
        <p:nvSpPr>
          <p:cNvPr id="4" name="Slide Number Placeholder 3"/>
          <p:cNvSpPr>
            <a:spLocks noGrp="1"/>
          </p:cNvSpPr>
          <p:nvPr>
            <p:ph type="sldNum" sz="quarter" idx="5"/>
          </p:nvPr>
        </p:nvSpPr>
        <p:spPr/>
        <p:txBody>
          <a:bodyPr/>
          <a:lstStyle/>
          <a:p>
            <a:fld id="{6C03EB2B-072F-9240-93FB-F9BD0ACB5DAD}" type="slidenum">
              <a:rPr lang="en-US" smtClean="0"/>
              <a:t>37</a:t>
            </a:fld>
            <a:endParaRPr lang="en-US"/>
          </a:p>
        </p:txBody>
      </p:sp>
      <p:sp>
        <p:nvSpPr>
          <p:cNvPr id="5" name="Footer Placeholder 4">
            <a:extLst>
              <a:ext uri="{FF2B5EF4-FFF2-40B4-BE49-F238E27FC236}">
                <a16:creationId xmlns:a16="http://schemas.microsoft.com/office/drawing/2014/main" id="{51597F28-217B-904F-8D1A-40AF7C5ED4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000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38</a:t>
            </a:fld>
            <a:endParaRPr lang="en-US"/>
          </a:p>
        </p:txBody>
      </p:sp>
      <p:sp>
        <p:nvSpPr>
          <p:cNvPr id="5" name="Footer Placeholder 4">
            <a:extLst>
              <a:ext uri="{FF2B5EF4-FFF2-40B4-BE49-F238E27FC236}">
                <a16:creationId xmlns:a16="http://schemas.microsoft.com/office/drawing/2014/main" id="{695580E9-5879-B64C-86B8-36C6FF2EFCE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3449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the Voters ID#s for both the old and new.  Best way to keep track of the voters. </a:t>
            </a:r>
          </a:p>
          <a:p>
            <a:endParaRPr lang="en-US" dirty="0"/>
          </a:p>
          <a:p>
            <a:r>
              <a:rPr lang="en-US" dirty="0"/>
              <a:t>Accept the registration.  When we do a search we should have two in the “new</a:t>
            </a:r>
            <a:r>
              <a:rPr lang="en-US"/>
              <a:t>” town</a:t>
            </a:r>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39</a:t>
            </a:fld>
            <a:endParaRPr lang="en-US"/>
          </a:p>
        </p:txBody>
      </p:sp>
      <p:sp>
        <p:nvSpPr>
          <p:cNvPr id="5" name="Footer Placeholder 4">
            <a:extLst>
              <a:ext uri="{FF2B5EF4-FFF2-40B4-BE49-F238E27FC236}">
                <a16:creationId xmlns:a16="http://schemas.microsoft.com/office/drawing/2014/main" id="{51597F28-217B-904F-8D1A-40AF7C5ED4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0447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4</a:t>
            </a:fld>
            <a:endParaRPr lang="en-US"/>
          </a:p>
        </p:txBody>
      </p:sp>
      <p:sp>
        <p:nvSpPr>
          <p:cNvPr id="5" name="Footer Placeholder 4">
            <a:extLst>
              <a:ext uri="{FF2B5EF4-FFF2-40B4-BE49-F238E27FC236}">
                <a16:creationId xmlns:a16="http://schemas.microsoft.com/office/drawing/2014/main" id="{9D030A9E-EC96-7C42-B927-65DE26EABAE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37601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40</a:t>
            </a:fld>
            <a:endParaRPr lang="en-US"/>
          </a:p>
        </p:txBody>
      </p:sp>
      <p:sp>
        <p:nvSpPr>
          <p:cNvPr id="5" name="Footer Placeholder 4">
            <a:extLst>
              <a:ext uri="{FF2B5EF4-FFF2-40B4-BE49-F238E27FC236}">
                <a16:creationId xmlns:a16="http://schemas.microsoft.com/office/drawing/2014/main" id="{A47D8634-A050-7D44-8277-7E22717B5A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2398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41</a:t>
            </a:fld>
            <a:endParaRPr lang="en-US"/>
          </a:p>
        </p:txBody>
      </p:sp>
      <p:sp>
        <p:nvSpPr>
          <p:cNvPr id="5" name="Footer Placeholder 4">
            <a:extLst>
              <a:ext uri="{FF2B5EF4-FFF2-40B4-BE49-F238E27FC236}">
                <a16:creationId xmlns:a16="http://schemas.microsoft.com/office/drawing/2014/main" id="{8E6A97CC-7D7A-C84A-9337-C4738293AC3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04757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42</a:t>
            </a:fld>
            <a:endParaRPr lang="en-US"/>
          </a:p>
        </p:txBody>
      </p:sp>
      <p:sp>
        <p:nvSpPr>
          <p:cNvPr id="5" name="Footer Placeholder 4">
            <a:extLst>
              <a:ext uri="{FF2B5EF4-FFF2-40B4-BE49-F238E27FC236}">
                <a16:creationId xmlns:a16="http://schemas.microsoft.com/office/drawing/2014/main" id="{FE8FA352-B6F5-A540-97ED-4DEA155BECC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8299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insert as much data as possible from the new voter data to add to the voter’s history.</a:t>
            </a:r>
          </a:p>
          <a:p>
            <a:endParaRPr lang="en-US" dirty="0"/>
          </a:p>
          <a:p>
            <a:r>
              <a:rPr lang="en-US" dirty="0"/>
              <a:t>Should have already printed a copy of the voters registration card.</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43</a:t>
            </a:fld>
            <a:endParaRPr lang="en-US"/>
          </a:p>
        </p:txBody>
      </p:sp>
      <p:sp>
        <p:nvSpPr>
          <p:cNvPr id="5" name="Footer Placeholder 4">
            <a:extLst>
              <a:ext uri="{FF2B5EF4-FFF2-40B4-BE49-F238E27FC236}">
                <a16:creationId xmlns:a16="http://schemas.microsoft.com/office/drawing/2014/main" id="{010AEA86-D8DB-E640-8556-2582759590B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48354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44</a:t>
            </a:fld>
            <a:endParaRPr lang="en-US"/>
          </a:p>
        </p:txBody>
      </p:sp>
      <p:sp>
        <p:nvSpPr>
          <p:cNvPr id="5" name="Footer Placeholder 4">
            <a:extLst>
              <a:ext uri="{FF2B5EF4-FFF2-40B4-BE49-F238E27FC236}">
                <a16:creationId xmlns:a16="http://schemas.microsoft.com/office/drawing/2014/main" id="{27206EA3-A057-6F47-BE45-0306CCCB845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34308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45</a:t>
            </a:fld>
            <a:endParaRPr lang="en-US"/>
          </a:p>
        </p:txBody>
      </p:sp>
      <p:sp>
        <p:nvSpPr>
          <p:cNvPr id="5" name="Footer Placeholder 4">
            <a:extLst>
              <a:ext uri="{FF2B5EF4-FFF2-40B4-BE49-F238E27FC236}">
                <a16:creationId xmlns:a16="http://schemas.microsoft.com/office/drawing/2014/main" id="{F76E5DDE-5B17-6347-B5B8-57EAB92F05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89214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getting close to completing the process.</a:t>
            </a:r>
          </a:p>
        </p:txBody>
      </p:sp>
      <p:sp>
        <p:nvSpPr>
          <p:cNvPr id="4" name="Slide Number Placeholder 3"/>
          <p:cNvSpPr>
            <a:spLocks noGrp="1"/>
          </p:cNvSpPr>
          <p:nvPr>
            <p:ph type="sldNum" sz="quarter" idx="5"/>
          </p:nvPr>
        </p:nvSpPr>
        <p:spPr/>
        <p:txBody>
          <a:bodyPr/>
          <a:lstStyle/>
          <a:p>
            <a:fld id="{6C03EB2B-072F-9240-93FB-F9BD0ACB5DAD}" type="slidenum">
              <a:rPr lang="en-US" smtClean="0"/>
              <a:t>46</a:t>
            </a:fld>
            <a:endParaRPr lang="en-US"/>
          </a:p>
        </p:txBody>
      </p:sp>
      <p:sp>
        <p:nvSpPr>
          <p:cNvPr id="5" name="Footer Placeholder 4">
            <a:extLst>
              <a:ext uri="{FF2B5EF4-FFF2-40B4-BE49-F238E27FC236}">
                <a16:creationId xmlns:a16="http://schemas.microsoft.com/office/drawing/2014/main" id="{F76E5DDE-5B17-6347-B5B8-57EAB92F05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9835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and most accurate way to call up and /or search for voters is to use voter ID #,  and hopefully you’ve kept a careful record of the voter ID #’s.  The voter ID of the record to be kept should be a SMALLER number than the one you will delete ( which would determine age).</a:t>
            </a:r>
          </a:p>
        </p:txBody>
      </p:sp>
      <p:sp>
        <p:nvSpPr>
          <p:cNvPr id="4" name="Slide Number Placeholder 3"/>
          <p:cNvSpPr>
            <a:spLocks noGrp="1"/>
          </p:cNvSpPr>
          <p:nvPr>
            <p:ph type="sldNum" sz="quarter" idx="5"/>
          </p:nvPr>
        </p:nvSpPr>
        <p:spPr/>
        <p:txBody>
          <a:bodyPr/>
          <a:lstStyle/>
          <a:p>
            <a:fld id="{6C03EB2B-072F-9240-93FB-F9BD0ACB5DAD}" type="slidenum">
              <a:rPr lang="en-US" smtClean="0"/>
              <a:t>47</a:t>
            </a:fld>
            <a:endParaRPr lang="en-US"/>
          </a:p>
        </p:txBody>
      </p:sp>
      <p:sp>
        <p:nvSpPr>
          <p:cNvPr id="5" name="Footer Placeholder 4">
            <a:extLst>
              <a:ext uri="{FF2B5EF4-FFF2-40B4-BE49-F238E27FC236}">
                <a16:creationId xmlns:a16="http://schemas.microsoft.com/office/drawing/2014/main" id="{EC106613-CC14-234C-B61F-526F733E411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03642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 twice, cut once!!</a:t>
            </a:r>
          </a:p>
        </p:txBody>
      </p:sp>
      <p:sp>
        <p:nvSpPr>
          <p:cNvPr id="4" name="Slide Number Placeholder 3"/>
          <p:cNvSpPr>
            <a:spLocks noGrp="1"/>
          </p:cNvSpPr>
          <p:nvPr>
            <p:ph type="sldNum" sz="quarter" idx="5"/>
          </p:nvPr>
        </p:nvSpPr>
        <p:spPr/>
        <p:txBody>
          <a:bodyPr/>
          <a:lstStyle/>
          <a:p>
            <a:fld id="{6C03EB2B-072F-9240-93FB-F9BD0ACB5DAD}" type="slidenum">
              <a:rPr lang="en-US" smtClean="0"/>
              <a:t>48</a:t>
            </a:fld>
            <a:endParaRPr lang="en-US"/>
          </a:p>
        </p:txBody>
      </p:sp>
      <p:sp>
        <p:nvSpPr>
          <p:cNvPr id="5" name="Footer Placeholder 4">
            <a:extLst>
              <a:ext uri="{FF2B5EF4-FFF2-40B4-BE49-F238E27FC236}">
                <a16:creationId xmlns:a16="http://schemas.microsoft.com/office/drawing/2014/main" id="{81F07124-AFD6-A94A-AB55-652D919E42A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70525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a:p>
            <a:endParaRPr lang="en-US" dirty="0"/>
          </a:p>
          <a:p>
            <a:r>
              <a:rPr lang="en-US" dirty="0"/>
              <a:t>Until the next round of duplicates</a:t>
            </a:r>
          </a:p>
        </p:txBody>
      </p:sp>
      <p:sp>
        <p:nvSpPr>
          <p:cNvPr id="4" name="Slide Number Placeholder 3"/>
          <p:cNvSpPr>
            <a:spLocks noGrp="1"/>
          </p:cNvSpPr>
          <p:nvPr>
            <p:ph type="sldNum" sz="quarter" idx="5"/>
          </p:nvPr>
        </p:nvSpPr>
        <p:spPr/>
        <p:txBody>
          <a:bodyPr/>
          <a:lstStyle/>
          <a:p>
            <a:fld id="{6C03EB2B-072F-9240-93FB-F9BD0ACB5DAD}" type="slidenum">
              <a:rPr lang="en-US" smtClean="0"/>
              <a:t>49</a:t>
            </a:fld>
            <a:endParaRPr lang="en-US"/>
          </a:p>
        </p:txBody>
      </p:sp>
      <p:sp>
        <p:nvSpPr>
          <p:cNvPr id="5" name="Footer Placeholder 4">
            <a:extLst>
              <a:ext uri="{FF2B5EF4-FFF2-40B4-BE49-F238E27FC236}">
                <a16:creationId xmlns:a16="http://schemas.microsoft.com/office/drawing/2014/main" id="{6D1482EF-C745-DD45-A158-DCC828C27DB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2416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Sec. 9-21a. Search of computerized voter registration records. Duplicate registrations.</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The Secretary of the State, at such times as the Secretary determines, may cause a search to be made of computerized voter registration records to identify electors who may be registered in more than one town. The Secretary may compile, from such search, a list of possible duplicate registrations in any town or towns and transmit such list to the registrars of voters of the appropriate town or towns.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 Upon receipt of such list from the Secretary, the registrars may make such additional investigation as they deem necessary to determine if any elector in their town whose name appears on such list was previously registered in another town. The registrars of voters shall send to each elector on the registry list in their town, who the registrars of voters determine to be the same person who was previously registered in another town, a notice of duplicate registration in a form prescribed by the Secretary of the State stating that (1) based on a computer search of voter registration records it appears that the elector may have been registered to vote in another town before registering in the registrars' town, (2) as the result of such previous registration, the elector is no longer entitled to remain on the registry list in the previous town, and (3) unless the elector contacts the registrars of voters within thirty days to confirm that the elector is still entitled to be on the registry list in the previous town, the elector's name shall be removed from the list. The notice of duplicate registration shall include a form on which the elector may confirm that the elector is entitled to be on an active registry list because the elector is a bona fide resident of the registrars' town and either is not the person whose name appears on the registry list of another town, or has registered in the registrars' town after registering in any other town.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 When an elector whose name appears on the inactive list files the confirmation provided for in this section, the elector's name shall be restored to the active list. No elector shall be removed from the registry list pursuant to this section unless both registrars of voters agree that such elector has subsequently registered to vote in another town.</a:t>
            </a:r>
          </a:p>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5</a:t>
            </a:fld>
            <a:endParaRPr lang="en-US"/>
          </a:p>
        </p:txBody>
      </p:sp>
      <p:sp>
        <p:nvSpPr>
          <p:cNvPr id="5" name="Footer Placeholder 4">
            <a:extLst>
              <a:ext uri="{FF2B5EF4-FFF2-40B4-BE49-F238E27FC236}">
                <a16:creationId xmlns:a16="http://schemas.microsoft.com/office/drawing/2014/main" id="{887A9BDD-7A12-D644-9C45-4A73A96E2DB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16336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3EB2B-072F-9240-93FB-F9BD0ACB5DAD}" type="slidenum">
              <a:rPr lang="en-US" smtClean="0"/>
              <a:t>50</a:t>
            </a:fld>
            <a:endParaRPr lang="en-US"/>
          </a:p>
        </p:txBody>
      </p:sp>
      <p:sp>
        <p:nvSpPr>
          <p:cNvPr id="5" name="Footer Placeholder 4">
            <a:extLst>
              <a:ext uri="{FF2B5EF4-FFF2-40B4-BE49-F238E27FC236}">
                <a16:creationId xmlns:a16="http://schemas.microsoft.com/office/drawing/2014/main" id="{284AF7D9-0666-FB4C-8F35-0109A7121A9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6656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6</a:t>
            </a:fld>
            <a:endParaRPr lang="en-US"/>
          </a:p>
        </p:txBody>
      </p:sp>
      <p:sp>
        <p:nvSpPr>
          <p:cNvPr id="5" name="Footer Placeholder 4">
            <a:extLst>
              <a:ext uri="{FF2B5EF4-FFF2-40B4-BE49-F238E27FC236}">
                <a16:creationId xmlns:a16="http://schemas.microsoft.com/office/drawing/2014/main" id="{E66489C8-222A-0647-A83B-82959FD3961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2143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7</a:t>
            </a:fld>
            <a:endParaRPr lang="en-US"/>
          </a:p>
        </p:txBody>
      </p:sp>
      <p:sp>
        <p:nvSpPr>
          <p:cNvPr id="5" name="Footer Placeholder 4">
            <a:extLst>
              <a:ext uri="{FF2B5EF4-FFF2-40B4-BE49-F238E27FC236}">
                <a16:creationId xmlns:a16="http://schemas.microsoft.com/office/drawing/2014/main" id="{D618B60F-FB37-5146-A0EA-D930DFD1C63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7094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8</a:t>
            </a:fld>
            <a:endParaRPr lang="en-US"/>
          </a:p>
        </p:txBody>
      </p:sp>
      <p:sp>
        <p:nvSpPr>
          <p:cNvPr id="5" name="Footer Placeholder 4">
            <a:extLst>
              <a:ext uri="{FF2B5EF4-FFF2-40B4-BE49-F238E27FC236}">
                <a16:creationId xmlns:a16="http://schemas.microsoft.com/office/drawing/2014/main" id="{9A42CBA6-15DA-BB47-AAB5-5662E892050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2346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3EB2B-072F-9240-93FB-F9BD0ACB5DAD}" type="slidenum">
              <a:rPr lang="en-US" smtClean="0"/>
              <a:t>9</a:t>
            </a:fld>
            <a:endParaRPr lang="en-US"/>
          </a:p>
        </p:txBody>
      </p:sp>
      <p:sp>
        <p:nvSpPr>
          <p:cNvPr id="5" name="Footer Placeholder 4">
            <a:extLst>
              <a:ext uri="{FF2B5EF4-FFF2-40B4-BE49-F238E27FC236}">
                <a16:creationId xmlns:a16="http://schemas.microsoft.com/office/drawing/2014/main" id="{9A42CBA6-15DA-BB47-AAB5-5662E892050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671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17FC56-20C6-6E48-96B0-00F082B105F8}" type="datetime1">
              <a:rPr lang="en-US" smtClean="0"/>
              <a:t>4/14/19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93704-DC53-9748-B618-70BB3E093A12}" type="datetime1">
              <a:rPr lang="en-US" smtClean="0"/>
              <a:t>4/14/19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25592-A356-7B46-976C-7211D2FE3961}" type="datetime1">
              <a:rPr lang="en-US" smtClean="0"/>
              <a:t>4/14/19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2B836D-C1A7-694F-941E-5058D9189228}" type="datetime1">
              <a:rPr lang="en-US" smtClean="0"/>
              <a:t>4/14/19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AC7B4-1630-A04C-AA81-2DA821C7681D}" type="datetime1">
              <a:rPr lang="en-US" smtClean="0"/>
              <a:t>4/14/19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7582B7-08B5-A244-8308-739CDDC27FF3}" type="datetime1">
              <a:rPr lang="en-US" smtClean="0"/>
              <a:t>4/14/19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F9DB2-DA9A-5E4A-A09E-1528EC38F21F}" type="datetime1">
              <a:rPr lang="en-US" smtClean="0"/>
              <a:t>4/14/19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BB881-BFC0-4147-92EA-FC907BFCBDDD}" type="datetime1">
              <a:rPr lang="en-US" smtClean="0"/>
              <a:t>4/14/19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F155-8D9E-B347-B7A1-8703DC8C7928}" type="datetime1">
              <a:rPr lang="en-US" smtClean="0"/>
              <a:t>4/14/19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96B170-1707-5348-BE79-1A921E5778A4}" type="datetime1">
              <a:rPr lang="en-US" smtClean="0"/>
              <a:t>4/14/19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FAB728-0F65-D448-913A-2D252447D259}" type="datetime1">
              <a:rPr lang="en-US" smtClean="0"/>
              <a:t>4/14/19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18FFD-4631-1749-9B56-1DE7C3E935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01A4-DAF6-3141-A58D-8F4F7FC628DD}" type="datetime1">
              <a:rPr lang="en-US" smtClean="0"/>
              <a:t>4/14/19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18FFD-4631-1749-9B56-1DE7C3E93543}" type="slidenum">
              <a:rPr lang="en-US" smtClean="0"/>
              <a:t>‹#›</a:t>
            </a:fld>
            <a:endParaRPr lang="en-US"/>
          </a:p>
        </p:txBody>
      </p:sp>
    </p:spTree>
    <p:extLst>
      <p:ext uri="{BB962C8B-B14F-4D97-AF65-F5344CB8AC3E}">
        <p14:creationId xmlns:p14="http://schemas.microsoft.com/office/powerpoint/2010/main" val="25938941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ovac.org/uploads/documents/2018%20April%20ROVAC%20Handbook.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19.png"/><Relationship Id="rId12" Type="http://schemas.openxmlformats.org/officeDocument/2006/relationships/customXml" Target="../ink/ink1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16.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19.png"/><Relationship Id="rId12" Type="http://schemas.openxmlformats.org/officeDocument/2006/relationships/customXml" Target="../ink/ink2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customXml" Target="../ink/ink21.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ga.ct.gov/2015/pub/chap_143.htm#sec_9-21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rovac.org/uploads/documents/2018%20April%20ROVAC%20Handbook.pdf" TargetMode="External"/><Relationship Id="rId4" Type="http://schemas.openxmlformats.org/officeDocument/2006/relationships/hyperlink" Target="https://portal.ct.gov/SOTS/Election-Services/LEAD-Communications/2017-LEAD-COMMUNICATION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ga.ct.gov/2015/pub/chap_143.htm#sec_9-21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ct.gov/SOTS/Election-Services/LEAD-Communications/2017-LEAD-COMMUNIC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4.png"/><Relationship Id="rId12"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2.png"/><Relationship Id="rId18" Type="http://schemas.openxmlformats.org/officeDocument/2006/relationships/customXml" Target="../ink/ink14.xml"/><Relationship Id="rId3" Type="http://schemas.openxmlformats.org/officeDocument/2006/relationships/image" Target="../media/image2.jpg"/><Relationship Id="rId7" Type="http://schemas.openxmlformats.org/officeDocument/2006/relationships/image" Target="../media/image9.png"/><Relationship Id="rId12" Type="http://schemas.openxmlformats.org/officeDocument/2006/relationships/customXml" Target="../ink/ink11.xml"/><Relationship Id="rId1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10.xml"/><Relationship Id="rId19" Type="http://schemas.openxmlformats.org/officeDocument/2006/relationships/image" Target="../media/image15.png"/><Relationship Id="rId4" Type="http://schemas.openxmlformats.org/officeDocument/2006/relationships/customXml" Target="../ink/ink7.xml"/><Relationship Id="rId9" Type="http://schemas.openxmlformats.org/officeDocument/2006/relationships/image" Target="../media/image10.png"/><Relationship Id="rId14" Type="http://schemas.openxmlformats.org/officeDocument/2006/relationships/customXml" Target="../ink/ink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3010113" y="2791272"/>
            <a:ext cx="7474172" cy="1325563"/>
          </a:xfrm>
        </p:spPr>
        <p:txBody>
          <a:bodyPr rtlCol="0">
            <a:normAutofit/>
          </a:bodyPr>
          <a:lstStyle/>
          <a:p>
            <a:pPr eaLnBrk="1" fontAlgn="auto" hangingPunct="1">
              <a:spcAft>
                <a:spcPts val="0"/>
              </a:spcAft>
              <a:defRPr/>
            </a:pPr>
            <a:r>
              <a:rPr lang="en-US" sz="7200"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136429" y="5161995"/>
            <a:ext cx="6467867" cy="1325563"/>
          </a:xfrm>
        </p:spPr>
        <p:txBody>
          <a:bodyPr anchor="ctr">
            <a:normAutofit fontScale="85000" lnSpcReduction="20000"/>
          </a:bodyPr>
          <a:lstStyle/>
          <a:p>
            <a:pPr>
              <a:lnSpc>
                <a:spcPct val="100000"/>
              </a:lnSpc>
              <a:spcBef>
                <a:spcPct val="0"/>
              </a:spcBef>
              <a:buNone/>
            </a:pPr>
            <a:endParaRPr lang="en-US" altLang="en-US" sz="2400" dirty="0"/>
          </a:p>
          <a:p>
            <a:pPr marL="0" indent="0">
              <a:buNone/>
            </a:pPr>
            <a:r>
              <a:rPr lang="en-US" altLang="en-US" sz="4000" b="1" dirty="0">
                <a:solidFill>
                  <a:srgbClr val="0070C0"/>
                </a:solidFill>
              </a:rPr>
              <a:t>ROVAC Spring Conference </a:t>
            </a:r>
          </a:p>
          <a:p>
            <a:pPr marL="0" indent="0">
              <a:buNone/>
            </a:pPr>
            <a:r>
              <a:rPr lang="en-US" altLang="en-US" sz="4000" b="1" dirty="0">
                <a:solidFill>
                  <a:srgbClr val="0070C0"/>
                </a:solidFill>
              </a:rPr>
              <a:t>April 15 – 17, 2019</a:t>
            </a:r>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2474855" y="2868959"/>
            <a:ext cx="3178814" cy="5349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5400" b="1" dirty="0">
                <a:solidFill>
                  <a:srgbClr val="00B050"/>
                </a:solidFill>
              </a:rPr>
              <a:t>Duplicates</a:t>
            </a:r>
          </a:p>
        </p:txBody>
      </p:sp>
    </p:spTree>
    <p:extLst>
      <p:ext uri="{BB962C8B-B14F-4D97-AF65-F5344CB8AC3E}">
        <p14:creationId xmlns:p14="http://schemas.microsoft.com/office/powerpoint/2010/main" val="354467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5266-979E-6145-B3FB-C772E32E9C83}"/>
              </a:ext>
            </a:extLst>
          </p:cNvPr>
          <p:cNvPicPr>
            <a:picLocks noChangeAspect="1"/>
          </p:cNvPicPr>
          <p:nvPr/>
        </p:nvPicPr>
        <p:blipFill>
          <a:blip r:embed="rId3"/>
          <a:stretch>
            <a:fillRect/>
          </a:stretch>
        </p:blipFill>
        <p:spPr>
          <a:xfrm>
            <a:off x="2366683" y="0"/>
            <a:ext cx="7503458" cy="7879976"/>
          </a:xfrm>
          <a:prstGeom prst="rect">
            <a:avLst/>
          </a:prstGeom>
        </p:spPr>
      </p:pic>
    </p:spTree>
    <p:extLst>
      <p:ext uri="{BB962C8B-B14F-4D97-AF65-F5344CB8AC3E}">
        <p14:creationId xmlns:p14="http://schemas.microsoft.com/office/powerpoint/2010/main" val="375267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7" name="TextBox 4">
            <a:extLst>
              <a:ext uri="{FF2B5EF4-FFF2-40B4-BE49-F238E27FC236}">
                <a16:creationId xmlns:a16="http://schemas.microsoft.com/office/drawing/2014/main" id="{E205B188-60B3-ED4B-B278-22CA72EE7FE4}"/>
              </a:ext>
            </a:extLst>
          </p:cNvPr>
          <p:cNvSpPr txBox="1">
            <a:spLocks noChangeArrowheads="1"/>
          </p:cNvSpPr>
          <p:nvPr/>
        </p:nvSpPr>
        <p:spPr bwMode="auto">
          <a:xfrm>
            <a:off x="926147" y="1330184"/>
            <a:ext cx="907478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800" b="1" dirty="0"/>
              <a:t>Solution: Short version</a:t>
            </a:r>
          </a:p>
          <a:p>
            <a:pPr marL="685800" indent="-685800">
              <a:lnSpc>
                <a:spcPct val="100000"/>
              </a:lnSpc>
              <a:spcBef>
                <a:spcPct val="0"/>
              </a:spcBef>
            </a:pPr>
            <a:r>
              <a:rPr lang="en-US" altLang="en-US" sz="4800" dirty="0">
                <a:hlinkClick r:id="rId3"/>
              </a:rPr>
              <a:t>ROVAC Handbook</a:t>
            </a:r>
            <a:r>
              <a:rPr lang="en-US" altLang="en-US" sz="4800" dirty="0"/>
              <a:t> Ch 6, p. 36</a:t>
            </a:r>
          </a:p>
          <a:p>
            <a:pPr marL="685800" indent="-685800">
              <a:lnSpc>
                <a:spcPct val="100000"/>
              </a:lnSpc>
              <a:spcBef>
                <a:spcPct val="0"/>
              </a:spcBef>
            </a:pPr>
            <a:endParaRPr lang="en-US" altLang="en-US" sz="4800" b="1" dirty="0"/>
          </a:p>
          <a:p>
            <a:pPr marL="685800" indent="-685800">
              <a:lnSpc>
                <a:spcPct val="100000"/>
              </a:lnSpc>
              <a:spcBef>
                <a:spcPct val="0"/>
              </a:spcBef>
            </a:pPr>
            <a:endParaRPr lang="en-US" altLang="en-US" sz="4800" b="1" dirty="0"/>
          </a:p>
          <a:p>
            <a:pPr marL="285750" indent="-285750">
              <a:lnSpc>
                <a:spcPct val="100000"/>
              </a:lnSpc>
              <a:spcBef>
                <a:spcPct val="0"/>
              </a:spcBef>
            </a:pPr>
            <a:endParaRPr lang="en-US" altLang="en-US" sz="1800" dirty="0"/>
          </a:p>
        </p:txBody>
      </p:sp>
      <p:sp>
        <p:nvSpPr>
          <p:cNvPr id="6" name="Content Placeholder 5">
            <a:extLst>
              <a:ext uri="{FF2B5EF4-FFF2-40B4-BE49-F238E27FC236}">
                <a16:creationId xmlns:a16="http://schemas.microsoft.com/office/drawing/2014/main" id="{8D7D21A7-E01F-1446-824D-534C6DEF697D}"/>
              </a:ext>
            </a:extLst>
          </p:cNvPr>
          <p:cNvSpPr>
            <a:spLocks noGrp="1"/>
          </p:cNvSpPr>
          <p:nvPr>
            <p:ph idx="1"/>
          </p:nvPr>
        </p:nvSpPr>
        <p:spPr>
          <a:xfrm>
            <a:off x="205740" y="5304489"/>
            <a:ext cx="10515600" cy="889666"/>
          </a:xfrm>
        </p:spPr>
        <p:txBody>
          <a:bodyPr>
            <a:normAutofit fontScale="77500" lnSpcReduction="20000"/>
          </a:bodyPr>
          <a:lstStyle/>
          <a:p>
            <a:pPr marL="0" indent="0">
              <a:buNone/>
            </a:pPr>
            <a:r>
              <a:rPr lang="en-US" altLang="en-US" sz="5400" b="1" dirty="0">
                <a:solidFill>
                  <a:srgbClr val="FF0000"/>
                </a:solidFill>
              </a:rPr>
              <a:t>READ THEM     KNOW THEM 	    USE THEM!</a:t>
            </a:r>
          </a:p>
          <a:p>
            <a:pPr marL="0" indent="0">
              <a:buNone/>
            </a:pPr>
            <a:endParaRPr lang="en-US" dirty="0"/>
          </a:p>
        </p:txBody>
      </p:sp>
    </p:spTree>
    <p:extLst>
      <p:ext uri="{BB962C8B-B14F-4D97-AF65-F5344CB8AC3E}">
        <p14:creationId xmlns:p14="http://schemas.microsoft.com/office/powerpoint/2010/main" val="159765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5"/>
            <a:ext cx="7474172" cy="889666"/>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5" name="Content Placeholder 4">
            <a:extLst>
              <a:ext uri="{FF2B5EF4-FFF2-40B4-BE49-F238E27FC236}">
                <a16:creationId xmlns:a16="http://schemas.microsoft.com/office/drawing/2014/main" id="{659975D8-117A-4A46-8185-6D2CFCFFED67}"/>
              </a:ext>
            </a:extLst>
          </p:cNvPr>
          <p:cNvSpPr>
            <a:spLocks noGrp="1"/>
          </p:cNvSpPr>
          <p:nvPr>
            <p:ph idx="1"/>
          </p:nvPr>
        </p:nvSpPr>
        <p:spPr>
          <a:xfrm>
            <a:off x="259599" y="1578993"/>
            <a:ext cx="10515600" cy="4351338"/>
          </a:xfrm>
        </p:spPr>
        <p:txBody>
          <a:bodyPr>
            <a:normAutofit/>
          </a:bodyPr>
          <a:lstStyle/>
          <a:p>
            <a:pPr marL="0" indent="0">
              <a:buNone/>
            </a:pPr>
            <a:r>
              <a:rPr lang="en-US" altLang="en-US" sz="4000" b="1" dirty="0"/>
              <a:t>Solution: Short version</a:t>
            </a:r>
            <a:endParaRPr lang="en-US" sz="4000" b="1" dirty="0"/>
          </a:p>
          <a:p>
            <a:r>
              <a:rPr lang="en-US" sz="4000" b="1" dirty="0"/>
              <a:t>LIST </a:t>
            </a:r>
          </a:p>
          <a:p>
            <a:r>
              <a:rPr lang="en-US" sz="4000" b="1" dirty="0"/>
              <a:t>RESEARCH</a:t>
            </a:r>
          </a:p>
          <a:p>
            <a:r>
              <a:rPr lang="en-US" sz="4000" b="1" dirty="0"/>
              <a:t>ACTION</a:t>
            </a:r>
          </a:p>
        </p:txBody>
      </p:sp>
    </p:spTree>
    <p:extLst>
      <p:ext uri="{BB962C8B-B14F-4D97-AF65-F5344CB8AC3E}">
        <p14:creationId xmlns:p14="http://schemas.microsoft.com/office/powerpoint/2010/main" val="98581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5"/>
            <a:ext cx="7474172" cy="889666"/>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5" name="Content Placeholder 4">
            <a:extLst>
              <a:ext uri="{FF2B5EF4-FFF2-40B4-BE49-F238E27FC236}">
                <a16:creationId xmlns:a16="http://schemas.microsoft.com/office/drawing/2014/main" id="{659975D8-117A-4A46-8185-6D2CFCFFED67}"/>
              </a:ext>
            </a:extLst>
          </p:cNvPr>
          <p:cNvSpPr>
            <a:spLocks noGrp="1"/>
          </p:cNvSpPr>
          <p:nvPr>
            <p:ph idx="1"/>
          </p:nvPr>
        </p:nvSpPr>
        <p:spPr>
          <a:xfrm>
            <a:off x="259599" y="1578993"/>
            <a:ext cx="10515600" cy="4351338"/>
          </a:xfrm>
        </p:spPr>
        <p:txBody>
          <a:bodyPr>
            <a:normAutofit/>
          </a:bodyPr>
          <a:lstStyle/>
          <a:p>
            <a:pPr marL="0" indent="0" algn="ctr">
              <a:buNone/>
            </a:pPr>
            <a:endParaRPr lang="en-US" sz="4000" b="1" dirty="0"/>
          </a:p>
          <a:p>
            <a:pPr marL="0" indent="0" algn="ctr">
              <a:buNone/>
            </a:pPr>
            <a:endParaRPr lang="en-US" sz="4000" b="1" dirty="0"/>
          </a:p>
          <a:p>
            <a:pPr marL="0" indent="0" algn="ctr">
              <a:buNone/>
            </a:pPr>
            <a:r>
              <a:rPr lang="en-US" sz="7200" b="1" dirty="0"/>
              <a:t>LIST </a:t>
            </a:r>
          </a:p>
        </p:txBody>
      </p:sp>
    </p:spTree>
    <p:extLst>
      <p:ext uri="{BB962C8B-B14F-4D97-AF65-F5344CB8AC3E}">
        <p14:creationId xmlns:p14="http://schemas.microsoft.com/office/powerpoint/2010/main" val="145268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614791"/>
            <a:ext cx="8098277" cy="4615645"/>
          </a:xfrm>
        </p:spPr>
        <p:txBody>
          <a:bodyPr anchor="ctr">
            <a:normAutofit/>
          </a:bodyPr>
          <a:lstStyle/>
          <a:p>
            <a:pPr eaLnBrk="1" hangingPunct="1">
              <a:spcBef>
                <a:spcPct val="0"/>
              </a:spcBef>
              <a:spcAft>
                <a:spcPts val="600"/>
              </a:spcAft>
              <a:buFontTx/>
              <a:buNone/>
            </a:pPr>
            <a:r>
              <a:rPr lang="en-US" altLang="en-US" sz="4000" dirty="0"/>
              <a:t>SOTS sends a file showing </a:t>
            </a:r>
            <a:r>
              <a:rPr lang="en-US" altLang="en-US" sz="4000" b="1" i="1" dirty="0"/>
              <a:t>possible duplicate</a:t>
            </a:r>
            <a:r>
              <a:rPr lang="en-US" altLang="en-US" sz="4000" dirty="0"/>
              <a:t> records in the CVRS system based on:</a:t>
            </a:r>
          </a:p>
          <a:p>
            <a:pPr marL="571500" indent="-571500">
              <a:spcBef>
                <a:spcPct val="0"/>
              </a:spcBef>
              <a:spcAft>
                <a:spcPts val="600"/>
              </a:spcAft>
            </a:pPr>
            <a:r>
              <a:rPr lang="en-US" altLang="en-US" sz="4000" dirty="0"/>
              <a:t>First Name</a:t>
            </a:r>
          </a:p>
          <a:p>
            <a:pPr marL="571500" indent="-571500">
              <a:spcBef>
                <a:spcPct val="0"/>
              </a:spcBef>
              <a:spcAft>
                <a:spcPts val="600"/>
              </a:spcAft>
            </a:pPr>
            <a:r>
              <a:rPr lang="en-US" altLang="en-US" sz="4000" dirty="0"/>
              <a:t>Last Name</a:t>
            </a:r>
          </a:p>
          <a:p>
            <a:pPr marL="571500" indent="-571500">
              <a:spcBef>
                <a:spcPct val="0"/>
              </a:spcBef>
              <a:spcAft>
                <a:spcPts val="600"/>
              </a:spcAft>
            </a:pPr>
            <a:r>
              <a:rPr lang="en-US" altLang="en-US" sz="4000" dirty="0"/>
              <a:t>Birth Date </a:t>
            </a:r>
          </a:p>
          <a:p>
            <a:pPr marL="571500" indent="-571500">
              <a:spcBef>
                <a:spcPct val="0"/>
              </a:spcBef>
              <a:spcAft>
                <a:spcPts val="600"/>
              </a:spcAft>
            </a:pPr>
            <a:r>
              <a:rPr lang="en-US" altLang="en-US" sz="4000" dirty="0"/>
              <a:t>Active, Inactive and Off status </a:t>
            </a:r>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Tree>
    <p:extLst>
      <p:ext uri="{BB962C8B-B14F-4D97-AF65-F5344CB8AC3E}">
        <p14:creationId xmlns:p14="http://schemas.microsoft.com/office/powerpoint/2010/main" val="40367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5"/>
            <a:ext cx="7474172" cy="889666"/>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5" name="Content Placeholder 4">
            <a:extLst>
              <a:ext uri="{FF2B5EF4-FFF2-40B4-BE49-F238E27FC236}">
                <a16:creationId xmlns:a16="http://schemas.microsoft.com/office/drawing/2014/main" id="{659975D8-117A-4A46-8185-6D2CFCFFED67}"/>
              </a:ext>
            </a:extLst>
          </p:cNvPr>
          <p:cNvSpPr>
            <a:spLocks noGrp="1"/>
          </p:cNvSpPr>
          <p:nvPr>
            <p:ph idx="1"/>
          </p:nvPr>
        </p:nvSpPr>
        <p:spPr>
          <a:xfrm>
            <a:off x="259599" y="1578993"/>
            <a:ext cx="10515600" cy="4351338"/>
          </a:xfrm>
        </p:spPr>
        <p:txBody>
          <a:bodyPr>
            <a:normAutofit/>
          </a:bodyPr>
          <a:lstStyle/>
          <a:p>
            <a:pPr marL="0" indent="0" algn="ctr">
              <a:buNone/>
            </a:pPr>
            <a:endParaRPr lang="en-US" sz="4000" b="1" dirty="0"/>
          </a:p>
          <a:p>
            <a:pPr marL="0" indent="0" algn="ctr">
              <a:buNone/>
            </a:pPr>
            <a:endParaRPr lang="en-US" sz="4000" b="1" dirty="0"/>
          </a:p>
          <a:p>
            <a:pPr marL="0" indent="0" algn="ctr">
              <a:buNone/>
            </a:pPr>
            <a:r>
              <a:rPr lang="en-US" sz="7200" b="1" dirty="0"/>
              <a:t>RESEARCH </a:t>
            </a:r>
          </a:p>
        </p:txBody>
      </p:sp>
    </p:spTree>
    <p:extLst>
      <p:ext uri="{BB962C8B-B14F-4D97-AF65-F5344CB8AC3E}">
        <p14:creationId xmlns:p14="http://schemas.microsoft.com/office/powerpoint/2010/main" val="325670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47864" y="627564"/>
            <a:ext cx="7462736"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5100445"/>
          </a:xfrm>
        </p:spPr>
        <p:txBody>
          <a:bodyPr anchor="ctr">
            <a:normAutofit fontScale="85000" lnSpcReduction="10000"/>
          </a:bodyPr>
          <a:lstStyle/>
          <a:p>
            <a:pPr marL="0" indent="0">
              <a:lnSpc>
                <a:spcPct val="100000"/>
              </a:lnSpc>
              <a:spcBef>
                <a:spcPct val="0"/>
              </a:spcBef>
              <a:buNone/>
            </a:pPr>
            <a:r>
              <a:rPr lang="en-US" altLang="en-US" sz="5600" b="1" i="1" dirty="0"/>
              <a:t>If :</a:t>
            </a:r>
          </a:p>
          <a:p>
            <a:pPr>
              <a:lnSpc>
                <a:spcPct val="100000"/>
              </a:lnSpc>
              <a:spcBef>
                <a:spcPct val="0"/>
              </a:spcBef>
            </a:pPr>
            <a:r>
              <a:rPr lang="en-US" altLang="en-US" sz="3600" dirty="0"/>
              <a:t>Voter appears twice in CVRS (in different                  towns) as a true duplicate</a:t>
            </a:r>
          </a:p>
          <a:p>
            <a:pPr>
              <a:lnSpc>
                <a:spcPct val="100000"/>
              </a:lnSpc>
              <a:spcBef>
                <a:spcPct val="0"/>
              </a:spcBef>
            </a:pPr>
            <a:endParaRPr lang="en-US" altLang="en-US" sz="3600" dirty="0"/>
          </a:p>
          <a:p>
            <a:pPr>
              <a:lnSpc>
                <a:spcPct val="100000"/>
              </a:lnSpc>
              <a:spcBef>
                <a:spcPct val="0"/>
              </a:spcBef>
            </a:pPr>
            <a:r>
              <a:rPr lang="en-US" altLang="en-US" sz="4000" dirty="0"/>
              <a:t> the objective is to preserve the </a:t>
            </a:r>
            <a:r>
              <a:rPr lang="en-US" altLang="en-US" sz="4000" b="1" dirty="0"/>
              <a:t>ORIGINAL </a:t>
            </a:r>
            <a:r>
              <a:rPr lang="en-US" altLang="en-US" sz="4000" dirty="0"/>
              <a:t>record with its </a:t>
            </a:r>
            <a:r>
              <a:rPr lang="en-US" altLang="en-US" sz="4000" b="1" dirty="0"/>
              <a:t>ORIGINAL</a:t>
            </a:r>
            <a:r>
              <a:rPr lang="en-US" altLang="en-US" sz="4000" dirty="0"/>
              <a:t> data. </a:t>
            </a:r>
          </a:p>
          <a:p>
            <a:pPr>
              <a:lnSpc>
                <a:spcPct val="100000"/>
              </a:lnSpc>
              <a:spcBef>
                <a:spcPct val="0"/>
              </a:spcBef>
            </a:pPr>
            <a:endParaRPr lang="en-US" altLang="en-US" sz="4000" dirty="0"/>
          </a:p>
          <a:p>
            <a:pPr>
              <a:lnSpc>
                <a:spcPct val="100000"/>
              </a:lnSpc>
              <a:spcBef>
                <a:spcPct val="0"/>
              </a:spcBef>
            </a:pPr>
            <a:r>
              <a:rPr lang="en-US" altLang="en-US" sz="4000" dirty="0"/>
              <a:t>Town with the </a:t>
            </a:r>
            <a:r>
              <a:rPr lang="en-US" altLang="en-US" sz="4000" b="1" i="1" dirty="0">
                <a:solidFill>
                  <a:srgbClr val="FF0000"/>
                </a:solidFill>
              </a:rPr>
              <a:t>most recent Privilege/Registration date </a:t>
            </a:r>
            <a:r>
              <a:rPr lang="en-US" altLang="en-US" sz="4000" dirty="0"/>
              <a:t>to research and initiate action on potential duplicates.</a:t>
            </a:r>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4809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951010" y="1753880"/>
            <a:ext cx="8098277" cy="3268917"/>
          </a:xfrm>
        </p:spPr>
        <p:txBody>
          <a:bodyPr anchor="ctr">
            <a:normAutofit/>
          </a:bodyPr>
          <a:lstStyle/>
          <a:p>
            <a:pPr marL="0" indent="0">
              <a:lnSpc>
                <a:spcPct val="100000"/>
              </a:lnSpc>
              <a:spcBef>
                <a:spcPct val="0"/>
              </a:spcBef>
              <a:buNone/>
            </a:pPr>
            <a:endParaRPr lang="en-US" altLang="en-US" sz="4000" b="1" i="1" dirty="0"/>
          </a:p>
          <a:p>
            <a:pPr>
              <a:lnSpc>
                <a:spcPct val="100000"/>
              </a:lnSpc>
              <a:spcBef>
                <a:spcPct val="0"/>
              </a:spcBef>
            </a:pPr>
            <a:r>
              <a:rPr lang="en-US" sz="3000" dirty="0"/>
              <a:t>“It is strongly recommended that the registrars of voters in </a:t>
            </a:r>
            <a:r>
              <a:rPr lang="en-US" sz="3000" b="1" u="sng" dirty="0"/>
              <a:t>both</a:t>
            </a:r>
            <a:r>
              <a:rPr lang="en-US" sz="3000" dirty="0"/>
              <a:t> towns discuss and investigate any possible duplicate voters to ensure a proper determination will be made.” (LEAD memo)</a:t>
            </a:r>
          </a:p>
          <a:p>
            <a:pPr marL="0" indent="0">
              <a:lnSpc>
                <a:spcPct val="100000"/>
              </a:lnSpc>
              <a:spcBef>
                <a:spcPct val="0"/>
              </a:spcBef>
              <a:buNone/>
            </a:pPr>
            <a:endParaRPr lang="en-US" altLang="en-US" sz="3000"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421330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5100445"/>
          </a:xfrm>
        </p:spPr>
        <p:txBody>
          <a:bodyPr anchor="t">
            <a:normAutofit/>
          </a:bodyPr>
          <a:lstStyle/>
          <a:p>
            <a:pPr marL="0" indent="0">
              <a:lnSpc>
                <a:spcPct val="100000"/>
              </a:lnSpc>
              <a:spcBef>
                <a:spcPct val="0"/>
              </a:spcBef>
              <a:buNone/>
            </a:pPr>
            <a:endParaRPr lang="en-US" altLang="en-US" sz="3000" dirty="0"/>
          </a:p>
          <a:p>
            <a:pPr>
              <a:lnSpc>
                <a:spcPct val="100000"/>
              </a:lnSpc>
              <a:spcBef>
                <a:spcPct val="0"/>
              </a:spcBef>
            </a:pPr>
            <a:r>
              <a:rPr lang="en-US" sz="3200" b="1" dirty="0"/>
              <a:t>Only</a:t>
            </a:r>
            <a:r>
              <a:rPr lang="en-US" sz="3200" dirty="0"/>
              <a:t> when both registrars of voters from </a:t>
            </a:r>
            <a:r>
              <a:rPr lang="en-US" sz="3200" b="1" u="sng" dirty="0"/>
              <a:t>both</a:t>
            </a:r>
            <a:r>
              <a:rPr lang="en-US" sz="3200" dirty="0"/>
              <a:t> towns agree that a particular voter was previously registered to vote in another town can such voter’s name be removed from the active registry list of the </a:t>
            </a:r>
            <a:r>
              <a:rPr lang="en-US" sz="3200" b="1" u="sng" dirty="0"/>
              <a:t>“old” </a:t>
            </a:r>
            <a:r>
              <a:rPr lang="en-US" sz="3200" dirty="0"/>
              <a:t>town. (CGS §9-21a)</a:t>
            </a:r>
          </a:p>
          <a:p>
            <a:pPr marL="0" indent="0">
              <a:lnSpc>
                <a:spcPct val="100000"/>
              </a:lnSpc>
              <a:spcBef>
                <a:spcPct val="0"/>
              </a:spcBef>
              <a:buNone/>
            </a:pPr>
            <a:endParaRPr lang="en-US" sz="3200" dirty="0"/>
          </a:p>
          <a:p>
            <a:pPr>
              <a:lnSpc>
                <a:spcPct val="100000"/>
              </a:lnSpc>
              <a:spcBef>
                <a:spcPct val="0"/>
              </a:spcBef>
            </a:pPr>
            <a:r>
              <a:rPr lang="en-US" sz="3200" dirty="0"/>
              <a:t>Communication is important</a:t>
            </a:r>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39132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3618687"/>
          </a:xfrm>
        </p:spPr>
        <p:txBody>
          <a:bodyPr anchor="ctr">
            <a:normAutofit fontScale="92500" lnSpcReduction="1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r>
              <a:rPr lang="en-US" altLang="en-US" sz="3200" dirty="0"/>
              <a:t>Duplicates with an “on-line” record</a:t>
            </a:r>
          </a:p>
          <a:p>
            <a:pPr>
              <a:lnSpc>
                <a:spcPct val="100000"/>
              </a:lnSpc>
              <a:spcBef>
                <a:spcPct val="0"/>
              </a:spcBef>
              <a:buNone/>
            </a:pPr>
            <a:endParaRPr lang="en-US" altLang="en-US" sz="3200" dirty="0"/>
          </a:p>
          <a:p>
            <a:pPr>
              <a:lnSpc>
                <a:spcPct val="100000"/>
              </a:lnSpc>
              <a:spcBef>
                <a:spcPct val="0"/>
              </a:spcBef>
            </a:pPr>
            <a:r>
              <a:rPr lang="en-US" altLang="en-US" sz="3200" dirty="0"/>
              <a:t> the “on-line” record must be preserved if it is the correct/latest voter registration application.  </a:t>
            </a:r>
          </a:p>
          <a:p>
            <a:pPr marL="0" indent="0">
              <a:lnSpc>
                <a:spcPct val="100000"/>
              </a:lnSpc>
              <a:spcBef>
                <a:spcPct val="0"/>
              </a:spcBef>
              <a:buNone/>
            </a:pPr>
            <a:endParaRPr lang="en-US" altLang="en-US" sz="3200" dirty="0"/>
          </a:p>
          <a:p>
            <a:pPr>
              <a:lnSpc>
                <a:spcPct val="100000"/>
              </a:lnSpc>
              <a:spcBef>
                <a:spcPct val="0"/>
              </a:spcBef>
            </a:pPr>
            <a:r>
              <a:rPr lang="en-US" altLang="en-US" sz="3200" dirty="0"/>
              <a:t>Includes name change, address, and voter history</a:t>
            </a:r>
          </a:p>
          <a:p>
            <a:pPr marL="0" indent="0">
              <a:lnSpc>
                <a:spcPct val="100000"/>
              </a:lnSpc>
              <a:spcBef>
                <a:spcPct val="0"/>
              </a:spcBef>
              <a:buNone/>
            </a:pPr>
            <a:endParaRPr lang="en-US" altLang="en-US" sz="32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6293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846484" y="2210249"/>
            <a:ext cx="7275820" cy="2687215"/>
          </a:xfrm>
        </p:spPr>
        <p:txBody>
          <a:bodyPr anchor="ctr">
            <a:normAutofit fontScale="55000" lnSpcReduction="20000"/>
          </a:bodyPr>
          <a:lstStyle/>
          <a:p>
            <a:pPr>
              <a:lnSpc>
                <a:spcPct val="100000"/>
              </a:lnSpc>
              <a:spcBef>
                <a:spcPct val="0"/>
              </a:spcBef>
              <a:buNone/>
            </a:pPr>
            <a:r>
              <a:rPr lang="en-US" altLang="en-US" sz="7300" b="1" dirty="0"/>
              <a:t>Problem:</a:t>
            </a:r>
          </a:p>
          <a:p>
            <a:pPr>
              <a:lnSpc>
                <a:spcPct val="100000"/>
              </a:lnSpc>
              <a:spcBef>
                <a:spcPct val="0"/>
              </a:spcBef>
              <a:buNone/>
            </a:pPr>
            <a:endParaRPr lang="en-US" altLang="en-US" sz="7300" b="1" dirty="0"/>
          </a:p>
          <a:p>
            <a:pPr>
              <a:lnSpc>
                <a:spcPct val="100000"/>
              </a:lnSpc>
              <a:spcBef>
                <a:spcPct val="0"/>
              </a:spcBef>
              <a:buNone/>
            </a:pPr>
            <a:r>
              <a:rPr lang="en-US" altLang="en-US" sz="7300" b="1" dirty="0"/>
              <a:t>Same voter appears to be registered in multiple towns.</a:t>
            </a:r>
          </a:p>
          <a:p>
            <a:pPr>
              <a:lnSpc>
                <a:spcPct val="100000"/>
              </a:lnSpc>
              <a:spcBef>
                <a:spcPct val="0"/>
              </a:spcBef>
              <a:buNone/>
            </a:pPr>
            <a:endParaRPr lang="en-US" altLang="en-US" sz="2400" dirty="0"/>
          </a:p>
          <a:p>
            <a:pPr>
              <a:lnSpc>
                <a:spcPct val="100000"/>
              </a:lnSpc>
              <a:spcBef>
                <a:spcPct val="0"/>
              </a:spcBef>
              <a:buNone/>
            </a:pPr>
            <a:endParaRPr lang="en-US" altLang="en-US" sz="24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Tree>
    <p:extLst>
      <p:ext uri="{BB962C8B-B14F-4D97-AF65-F5344CB8AC3E}">
        <p14:creationId xmlns:p14="http://schemas.microsoft.com/office/powerpoint/2010/main" val="350117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5100445"/>
          </a:xfrm>
        </p:spPr>
        <p:txBody>
          <a:bodyPr anchor="ctr">
            <a:normAutofit fontScale="85000" lnSpcReduction="2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r>
              <a:rPr lang="en-US" altLang="en-US" sz="3200" b="1" dirty="0"/>
              <a:t>Duplicate records in your own town</a:t>
            </a:r>
          </a:p>
          <a:p>
            <a:pPr>
              <a:lnSpc>
                <a:spcPct val="100000"/>
              </a:lnSpc>
              <a:spcBef>
                <a:spcPct val="0"/>
              </a:spcBef>
              <a:buNone/>
            </a:pPr>
            <a:endParaRPr lang="en-US" altLang="en-US" sz="3200" b="1" dirty="0"/>
          </a:p>
          <a:p>
            <a:pPr>
              <a:lnSpc>
                <a:spcPct val="100000"/>
              </a:lnSpc>
              <a:spcBef>
                <a:spcPct val="0"/>
              </a:spcBef>
            </a:pPr>
            <a:r>
              <a:rPr lang="en-US" altLang="en-US" sz="3200" dirty="0"/>
              <a:t>make note of both Voter ID numbers </a:t>
            </a:r>
          </a:p>
          <a:p>
            <a:pPr marL="0" indent="0">
              <a:lnSpc>
                <a:spcPct val="100000"/>
              </a:lnSpc>
              <a:spcBef>
                <a:spcPct val="0"/>
              </a:spcBef>
              <a:buNone/>
            </a:pPr>
            <a:endParaRPr lang="en-US" altLang="en-US" sz="3200" dirty="0"/>
          </a:p>
          <a:p>
            <a:pPr>
              <a:lnSpc>
                <a:spcPct val="100000"/>
              </a:lnSpc>
              <a:spcBef>
                <a:spcPct val="0"/>
              </a:spcBef>
            </a:pPr>
            <a:r>
              <a:rPr lang="en-US" altLang="en-US" sz="3200" dirty="0"/>
              <a:t>insert all the information from the newest file into the older file</a:t>
            </a:r>
          </a:p>
          <a:p>
            <a:pPr marL="0" indent="0">
              <a:lnSpc>
                <a:spcPct val="100000"/>
              </a:lnSpc>
              <a:spcBef>
                <a:spcPct val="0"/>
              </a:spcBef>
              <a:buNone/>
            </a:pPr>
            <a:endParaRPr lang="en-US" altLang="en-US" sz="3200" dirty="0"/>
          </a:p>
          <a:p>
            <a:pPr>
              <a:lnSpc>
                <a:spcPct val="100000"/>
              </a:lnSpc>
              <a:spcBef>
                <a:spcPct val="0"/>
              </a:spcBef>
            </a:pPr>
            <a:r>
              <a:rPr lang="en-US" altLang="en-US" sz="3200" dirty="0"/>
              <a:t>Update</a:t>
            </a:r>
          </a:p>
          <a:p>
            <a:pPr marL="0" indent="0">
              <a:lnSpc>
                <a:spcPct val="100000"/>
              </a:lnSpc>
              <a:spcBef>
                <a:spcPct val="0"/>
              </a:spcBef>
              <a:buNone/>
            </a:pPr>
            <a:r>
              <a:rPr lang="en-US" altLang="en-US" sz="3200" dirty="0"/>
              <a:t> </a:t>
            </a:r>
          </a:p>
          <a:p>
            <a:pPr>
              <a:lnSpc>
                <a:spcPct val="100000"/>
              </a:lnSpc>
              <a:spcBef>
                <a:spcPct val="0"/>
              </a:spcBef>
            </a:pPr>
            <a:r>
              <a:rPr lang="en-US" altLang="en-US" sz="3200" dirty="0"/>
              <a:t>delete the newer file</a:t>
            </a:r>
          </a:p>
          <a:p>
            <a:pPr marL="0" indent="0">
              <a:lnSpc>
                <a:spcPct val="100000"/>
              </a:lnSpc>
              <a:spcBef>
                <a:spcPct val="0"/>
              </a:spcBef>
              <a:buNone/>
            </a:pPr>
            <a:endParaRPr lang="en-US" altLang="en-US" sz="3200" dirty="0"/>
          </a:p>
          <a:p>
            <a:pPr>
              <a:lnSpc>
                <a:spcPct val="100000"/>
              </a:lnSpc>
              <a:spcBef>
                <a:spcPct val="0"/>
              </a:spcBef>
            </a:pPr>
            <a:r>
              <a:rPr lang="en-US" altLang="en-US" sz="3200" dirty="0"/>
              <a:t>You should finish with only one complete record for that voter</a:t>
            </a:r>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5626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3618687"/>
          </a:xfrm>
        </p:spPr>
        <p:txBody>
          <a:bodyPr anchor="ctr">
            <a:normAutofit fontScale="85000" lnSpcReduction="2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r>
              <a:rPr lang="en-US" altLang="en-US" sz="3200" dirty="0"/>
              <a:t>INACTIVE OR ACTIVE STATUS—IN YOUR TOWN</a:t>
            </a:r>
          </a:p>
          <a:p>
            <a:pPr>
              <a:lnSpc>
                <a:spcPct val="100000"/>
              </a:lnSpc>
              <a:spcBef>
                <a:spcPct val="0"/>
              </a:spcBef>
              <a:buNone/>
            </a:pPr>
            <a:endParaRPr lang="en-US" altLang="en-US" sz="3200" dirty="0"/>
          </a:p>
          <a:p>
            <a:pPr>
              <a:lnSpc>
                <a:spcPct val="100000"/>
              </a:lnSpc>
              <a:spcBef>
                <a:spcPct val="0"/>
              </a:spcBef>
            </a:pPr>
            <a:r>
              <a:rPr lang="en-US" altLang="en-US" sz="3200" b="1" dirty="0"/>
              <a:t>Most recent town initiates research of duplicate registrations. </a:t>
            </a:r>
          </a:p>
          <a:p>
            <a:pPr marL="0" indent="0">
              <a:lnSpc>
                <a:spcPct val="100000"/>
              </a:lnSpc>
              <a:spcBef>
                <a:spcPct val="0"/>
              </a:spcBef>
              <a:buNone/>
            </a:pPr>
            <a:endParaRPr lang="en-US" altLang="en-US" sz="3200" b="1" dirty="0"/>
          </a:p>
          <a:p>
            <a:pPr>
              <a:lnSpc>
                <a:spcPct val="100000"/>
              </a:lnSpc>
              <a:spcBef>
                <a:spcPct val="0"/>
              </a:spcBef>
            </a:pPr>
            <a:r>
              <a:rPr lang="en-US" altLang="en-US" sz="3200" dirty="0"/>
              <a:t>Use the same research procedures used with a new voter to determine whether you should pull a record from another town</a:t>
            </a:r>
            <a:r>
              <a:rPr lang="en-US" altLang="en-US" sz="3200" i="1" dirty="0"/>
              <a:t>.</a:t>
            </a:r>
            <a:endParaRPr lang="en-US" altLang="en-US" sz="32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3576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milford.org\data\UserProfiles\registrar\Desktop\New Vote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64" y="264013"/>
            <a:ext cx="11695471" cy="659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14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milford.org\data\UserProfiles\registrar\Desktop\New Vote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577" y="-415636"/>
            <a:ext cx="17840152" cy="10058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043783-E7F7-7C42-9120-6AD4EF7B27DC}"/>
                  </a:ext>
                </a:extLst>
              </p14:cNvPr>
              <p14:cNvContentPartPr/>
              <p14:nvPr/>
            </p14:nvContentPartPr>
            <p14:xfrm>
              <a:off x="1190324" y="1039091"/>
              <a:ext cx="1302840" cy="132840"/>
            </p14:xfrm>
          </p:contentPart>
        </mc:Choice>
        <mc:Fallback xmlns="">
          <p:pic>
            <p:nvPicPr>
              <p:cNvPr id="2" name="Ink 1">
                <a:extLst>
                  <a:ext uri="{FF2B5EF4-FFF2-40B4-BE49-F238E27FC236}">
                    <a16:creationId xmlns:a16="http://schemas.microsoft.com/office/drawing/2014/main" id="{9A043783-E7F7-7C42-9120-6AD4EF7B27DC}"/>
                  </a:ext>
                </a:extLst>
              </p:cNvPr>
              <p:cNvPicPr/>
              <p:nvPr/>
            </p:nvPicPr>
            <p:blipFill>
              <a:blip r:embed="rId5"/>
              <a:stretch>
                <a:fillRect/>
              </a:stretch>
            </p:blipFill>
            <p:spPr>
              <a:xfrm>
                <a:off x="1136684" y="931451"/>
                <a:ext cx="14104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9EB6C8C-D67F-ED4C-BCD1-5BA44C0EF5DC}"/>
                  </a:ext>
                </a:extLst>
              </p14:cNvPr>
              <p14:cNvContentPartPr/>
              <p14:nvPr/>
            </p14:nvContentPartPr>
            <p14:xfrm>
              <a:off x="1331804" y="1359491"/>
              <a:ext cx="1211760" cy="43200"/>
            </p14:xfrm>
          </p:contentPart>
        </mc:Choice>
        <mc:Fallback xmlns="">
          <p:pic>
            <p:nvPicPr>
              <p:cNvPr id="3" name="Ink 2">
                <a:extLst>
                  <a:ext uri="{FF2B5EF4-FFF2-40B4-BE49-F238E27FC236}">
                    <a16:creationId xmlns:a16="http://schemas.microsoft.com/office/drawing/2014/main" id="{49EB6C8C-D67F-ED4C-BCD1-5BA44C0EF5DC}"/>
                  </a:ext>
                </a:extLst>
              </p:cNvPr>
              <p:cNvPicPr/>
              <p:nvPr/>
            </p:nvPicPr>
            <p:blipFill>
              <a:blip r:embed="rId7"/>
              <a:stretch>
                <a:fillRect/>
              </a:stretch>
            </p:blipFill>
            <p:spPr>
              <a:xfrm>
                <a:off x="1277804" y="1251491"/>
                <a:ext cx="1319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312DFE8-BCEE-514A-99FB-B925C81AB70E}"/>
                  </a:ext>
                </a:extLst>
              </p14:cNvPr>
              <p14:cNvContentPartPr/>
              <p14:nvPr/>
            </p14:nvContentPartPr>
            <p14:xfrm>
              <a:off x="4237724" y="1999931"/>
              <a:ext cx="493200" cy="19080"/>
            </p14:xfrm>
          </p:contentPart>
        </mc:Choice>
        <mc:Fallback xmlns="">
          <p:pic>
            <p:nvPicPr>
              <p:cNvPr id="5" name="Ink 4">
                <a:extLst>
                  <a:ext uri="{FF2B5EF4-FFF2-40B4-BE49-F238E27FC236}">
                    <a16:creationId xmlns:a16="http://schemas.microsoft.com/office/drawing/2014/main" id="{4312DFE8-BCEE-514A-99FB-B925C81AB70E}"/>
                  </a:ext>
                </a:extLst>
              </p:cNvPr>
              <p:cNvPicPr/>
              <p:nvPr/>
            </p:nvPicPr>
            <p:blipFill>
              <a:blip r:embed="rId9"/>
              <a:stretch>
                <a:fillRect/>
              </a:stretch>
            </p:blipFill>
            <p:spPr>
              <a:xfrm>
                <a:off x="4183724" y="1892291"/>
                <a:ext cx="600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02F7FB57-E5A6-3742-964B-B0C39729BC73}"/>
                  </a:ext>
                </a:extLst>
              </p14:cNvPr>
              <p14:cNvContentPartPr/>
              <p14:nvPr/>
            </p14:nvContentPartPr>
            <p14:xfrm>
              <a:off x="9460964" y="2563331"/>
              <a:ext cx="694440" cy="83520"/>
            </p14:xfrm>
          </p:contentPart>
        </mc:Choice>
        <mc:Fallback xmlns="">
          <p:pic>
            <p:nvPicPr>
              <p:cNvPr id="6" name="Ink 5">
                <a:extLst>
                  <a:ext uri="{FF2B5EF4-FFF2-40B4-BE49-F238E27FC236}">
                    <a16:creationId xmlns:a16="http://schemas.microsoft.com/office/drawing/2014/main" id="{02F7FB57-E5A6-3742-964B-B0C39729BC73}"/>
                  </a:ext>
                </a:extLst>
              </p:cNvPr>
              <p:cNvPicPr/>
              <p:nvPr/>
            </p:nvPicPr>
            <p:blipFill>
              <a:blip r:embed="rId11"/>
              <a:stretch>
                <a:fillRect/>
              </a:stretch>
            </p:blipFill>
            <p:spPr>
              <a:xfrm>
                <a:off x="9406964" y="2455691"/>
                <a:ext cx="8020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DCF4AD5-FA03-134B-B244-6C2603521F01}"/>
                  </a:ext>
                </a:extLst>
              </p14:cNvPr>
              <p14:cNvContentPartPr/>
              <p14:nvPr/>
            </p14:nvContentPartPr>
            <p14:xfrm>
              <a:off x="10387964" y="2555051"/>
              <a:ext cx="939240" cy="23400"/>
            </p14:xfrm>
          </p:contentPart>
        </mc:Choice>
        <mc:Fallback xmlns="">
          <p:pic>
            <p:nvPicPr>
              <p:cNvPr id="7" name="Ink 6">
                <a:extLst>
                  <a:ext uri="{FF2B5EF4-FFF2-40B4-BE49-F238E27FC236}">
                    <a16:creationId xmlns:a16="http://schemas.microsoft.com/office/drawing/2014/main" id="{EDCF4AD5-FA03-134B-B244-6C2603521F01}"/>
                  </a:ext>
                </a:extLst>
              </p:cNvPr>
              <p:cNvPicPr/>
              <p:nvPr/>
            </p:nvPicPr>
            <p:blipFill>
              <a:blip r:embed="rId13"/>
              <a:stretch>
                <a:fillRect/>
              </a:stretch>
            </p:blipFill>
            <p:spPr>
              <a:xfrm>
                <a:off x="10333964" y="2447051"/>
                <a:ext cx="1046880" cy="239040"/>
              </a:xfrm>
              <a:prstGeom prst="rect">
                <a:avLst/>
              </a:prstGeom>
            </p:spPr>
          </p:pic>
        </mc:Fallback>
      </mc:AlternateContent>
    </p:spTree>
    <p:extLst>
      <p:ext uri="{BB962C8B-B14F-4D97-AF65-F5344CB8AC3E}">
        <p14:creationId xmlns:p14="http://schemas.microsoft.com/office/powerpoint/2010/main" val="108417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619655"/>
            <a:ext cx="8098277" cy="3618687"/>
          </a:xfrm>
        </p:spPr>
        <p:txBody>
          <a:bodyPr anchor="ctr">
            <a:normAutofit fontScale="85000" lnSpcReduction="1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r>
              <a:rPr lang="en-US" altLang="en-US" sz="3200" dirty="0"/>
              <a:t>INACTIVE OR ACTIVE STATUS—IN YOUR TOWN</a:t>
            </a:r>
          </a:p>
          <a:p>
            <a:pPr>
              <a:lnSpc>
                <a:spcPct val="100000"/>
              </a:lnSpc>
              <a:spcBef>
                <a:spcPct val="0"/>
              </a:spcBef>
              <a:buNone/>
            </a:pPr>
            <a:endParaRPr lang="en-US" altLang="en-US" sz="3200" dirty="0"/>
          </a:p>
          <a:p>
            <a:pPr>
              <a:lnSpc>
                <a:spcPct val="100000"/>
              </a:lnSpc>
              <a:spcBef>
                <a:spcPct val="0"/>
              </a:spcBef>
            </a:pPr>
            <a:r>
              <a:rPr lang="en-US" altLang="en-US" sz="3200" dirty="0"/>
              <a:t>COMPARE middle initials, name changes, and other changes.</a:t>
            </a:r>
          </a:p>
          <a:p>
            <a:pPr>
              <a:lnSpc>
                <a:spcPct val="100000"/>
              </a:lnSpc>
              <a:spcBef>
                <a:spcPct val="0"/>
              </a:spcBef>
              <a:buNone/>
            </a:pPr>
            <a:endParaRPr lang="en-US" altLang="en-US" sz="3200" dirty="0"/>
          </a:p>
          <a:p>
            <a:pPr>
              <a:lnSpc>
                <a:spcPct val="100000"/>
              </a:lnSpc>
              <a:spcBef>
                <a:spcPct val="0"/>
              </a:spcBef>
            </a:pPr>
            <a:r>
              <a:rPr lang="en-US" altLang="en-US" sz="3200" b="1" dirty="0"/>
              <a:t>Request copies of voter registration cards</a:t>
            </a:r>
            <a:r>
              <a:rPr lang="en-US" altLang="en-US" sz="3200" dirty="0"/>
              <a:t>, if needed, to compare signatures, DMV numbers or SSNs</a:t>
            </a:r>
            <a:r>
              <a:rPr lang="en-US" altLang="en-US" sz="3200" i="1" dirty="0"/>
              <a:t>.</a:t>
            </a:r>
            <a:endParaRPr lang="en-US" altLang="en-US" sz="32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42241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5"/>
            <a:ext cx="8098277" cy="4022208"/>
          </a:xfrm>
        </p:spPr>
        <p:txBody>
          <a:bodyPr anchor="ctr">
            <a:normAutofit fontScale="25000" lnSpcReduction="2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endParaRPr lang="en-US" altLang="en-US" sz="11200" dirty="0"/>
          </a:p>
          <a:p>
            <a:pPr>
              <a:lnSpc>
                <a:spcPct val="100000"/>
              </a:lnSpc>
              <a:spcBef>
                <a:spcPct val="0"/>
              </a:spcBef>
              <a:buNone/>
            </a:pPr>
            <a:endParaRPr lang="en-US" altLang="en-US" sz="11200" dirty="0"/>
          </a:p>
          <a:p>
            <a:pPr>
              <a:lnSpc>
                <a:spcPct val="100000"/>
              </a:lnSpc>
              <a:spcBef>
                <a:spcPct val="0"/>
              </a:spcBef>
              <a:buNone/>
            </a:pPr>
            <a:r>
              <a:rPr lang="en-US" altLang="en-US" sz="11200" dirty="0"/>
              <a:t>INACTIVE OR ACTIVE STATUS—IN YOUR TOWN</a:t>
            </a:r>
          </a:p>
          <a:p>
            <a:pPr marL="0" indent="0">
              <a:lnSpc>
                <a:spcPct val="100000"/>
              </a:lnSpc>
              <a:spcBef>
                <a:spcPct val="0"/>
              </a:spcBef>
              <a:buNone/>
            </a:pPr>
            <a:endParaRPr lang="en-US" altLang="en-US" sz="10400" i="1" dirty="0"/>
          </a:p>
          <a:p>
            <a:pPr>
              <a:lnSpc>
                <a:spcPct val="100000"/>
              </a:lnSpc>
              <a:spcBef>
                <a:spcPct val="0"/>
              </a:spcBef>
            </a:pPr>
            <a:r>
              <a:rPr lang="en-US" altLang="en-US" sz="10400" dirty="0"/>
              <a:t>Use “Inquiries” search – statewide </a:t>
            </a:r>
            <a:r>
              <a:rPr lang="en-US" altLang="en-US" sz="10400" b="1" dirty="0"/>
              <a:t>– </a:t>
            </a:r>
            <a:r>
              <a:rPr lang="en-US" altLang="en-US" sz="10400" dirty="0"/>
              <a:t>to view voter’s previous addresses or name changes in previous town’s records. </a:t>
            </a:r>
            <a:br>
              <a:rPr lang="en-US" altLang="en-US" sz="10400" dirty="0"/>
            </a:br>
            <a:endParaRPr lang="en-US" altLang="en-US" sz="10400" dirty="0"/>
          </a:p>
          <a:p>
            <a:pPr>
              <a:lnSpc>
                <a:spcPct val="100000"/>
              </a:lnSpc>
              <a:spcBef>
                <a:spcPct val="0"/>
              </a:spcBef>
            </a:pPr>
            <a:r>
              <a:rPr lang="en-US" altLang="en-US" sz="10400" b="1" dirty="0"/>
              <a:t>Use </a:t>
            </a:r>
            <a:r>
              <a:rPr lang="en-US" altLang="en-US" sz="10400" dirty="0"/>
              <a:t>any available </a:t>
            </a:r>
            <a:r>
              <a:rPr lang="en-US" altLang="en-US" sz="10400" b="1" dirty="0"/>
              <a:t>phone numbers </a:t>
            </a:r>
            <a:r>
              <a:rPr lang="en-US" altLang="en-US" sz="10400" dirty="0"/>
              <a:t>to request information from voter.</a:t>
            </a:r>
          </a:p>
          <a:p>
            <a:pPr>
              <a:lnSpc>
                <a:spcPct val="100000"/>
              </a:lnSpc>
              <a:spcBef>
                <a:spcPct val="0"/>
              </a:spcBef>
              <a:buNone/>
            </a:pPr>
            <a:endParaRPr lang="en-US" altLang="en-US" sz="9600" dirty="0"/>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5474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5"/>
            <a:ext cx="7474172" cy="889666"/>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5" name="Content Placeholder 4">
            <a:extLst>
              <a:ext uri="{FF2B5EF4-FFF2-40B4-BE49-F238E27FC236}">
                <a16:creationId xmlns:a16="http://schemas.microsoft.com/office/drawing/2014/main" id="{659975D8-117A-4A46-8185-6D2CFCFFED67}"/>
              </a:ext>
            </a:extLst>
          </p:cNvPr>
          <p:cNvSpPr>
            <a:spLocks noGrp="1"/>
          </p:cNvSpPr>
          <p:nvPr>
            <p:ph idx="1"/>
          </p:nvPr>
        </p:nvSpPr>
        <p:spPr>
          <a:xfrm>
            <a:off x="259599" y="1578993"/>
            <a:ext cx="10515600" cy="4351338"/>
          </a:xfrm>
        </p:spPr>
        <p:txBody>
          <a:bodyPr>
            <a:normAutofit/>
          </a:bodyPr>
          <a:lstStyle/>
          <a:p>
            <a:pPr marL="0" indent="0" algn="ctr">
              <a:buNone/>
            </a:pPr>
            <a:endParaRPr lang="en-US" sz="4000" b="1" dirty="0"/>
          </a:p>
          <a:p>
            <a:pPr marL="0" indent="0" algn="ctr">
              <a:buNone/>
            </a:pPr>
            <a:endParaRPr lang="en-US" sz="4000" b="1" dirty="0"/>
          </a:p>
          <a:p>
            <a:pPr marL="0" indent="0" algn="ctr">
              <a:buNone/>
            </a:pPr>
            <a:r>
              <a:rPr lang="en-US" sz="7200" b="1" dirty="0"/>
              <a:t>ACTION </a:t>
            </a:r>
          </a:p>
        </p:txBody>
      </p:sp>
    </p:spTree>
    <p:extLst>
      <p:ext uri="{BB962C8B-B14F-4D97-AF65-F5344CB8AC3E}">
        <p14:creationId xmlns:p14="http://schemas.microsoft.com/office/powerpoint/2010/main" val="383093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287850"/>
            <a:ext cx="8098277" cy="3785956"/>
          </a:xfrm>
        </p:spPr>
        <p:txBody>
          <a:bodyPr anchor="ctr">
            <a:normAutofit fontScale="40000" lnSpcReduction="2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endParaRPr lang="en-US" altLang="en-US" sz="9600" dirty="0"/>
          </a:p>
          <a:p>
            <a:pPr>
              <a:lnSpc>
                <a:spcPct val="100000"/>
              </a:lnSpc>
              <a:spcBef>
                <a:spcPct val="0"/>
              </a:spcBef>
              <a:buNone/>
            </a:pPr>
            <a:r>
              <a:rPr lang="en-US" altLang="en-US" sz="9600" dirty="0"/>
              <a:t>OFF STATUS—IN YOUR TOWN</a:t>
            </a:r>
          </a:p>
          <a:p>
            <a:pPr>
              <a:lnSpc>
                <a:spcPct val="100000"/>
              </a:lnSpc>
              <a:spcBef>
                <a:spcPct val="0"/>
              </a:spcBef>
              <a:buNone/>
            </a:pPr>
            <a:endParaRPr lang="en-US" altLang="en-US" sz="9600" dirty="0"/>
          </a:p>
          <a:p>
            <a:pPr>
              <a:lnSpc>
                <a:spcPct val="100000"/>
              </a:lnSpc>
              <a:spcBef>
                <a:spcPct val="0"/>
              </a:spcBef>
            </a:pPr>
            <a:r>
              <a:rPr lang="en-US" altLang="en-US" sz="9600" b="1" dirty="0"/>
              <a:t>NO ACTION IS NECESSARY</a:t>
            </a:r>
            <a:r>
              <a:rPr lang="en-US" altLang="en-US" sz="9600" dirty="0"/>
              <a:t>. </a:t>
            </a:r>
          </a:p>
          <a:p>
            <a:pPr marL="0" indent="0">
              <a:lnSpc>
                <a:spcPct val="100000"/>
              </a:lnSpc>
              <a:spcBef>
                <a:spcPct val="0"/>
              </a:spcBef>
              <a:buNone/>
            </a:pPr>
            <a:endParaRPr lang="en-US" altLang="en-US" sz="9600" dirty="0"/>
          </a:p>
          <a:p>
            <a:pPr>
              <a:lnSpc>
                <a:spcPct val="100000"/>
              </a:lnSpc>
              <a:spcBef>
                <a:spcPct val="0"/>
              </a:spcBef>
            </a:pPr>
            <a:r>
              <a:rPr lang="en-US" altLang="en-US" sz="9600" dirty="0"/>
              <a:t>Let them age out or wait until another town takes them. </a:t>
            </a:r>
          </a:p>
          <a:p>
            <a:pPr>
              <a:lnSpc>
                <a:spcPct val="100000"/>
              </a:lnSpc>
              <a:spcBef>
                <a:spcPct val="0"/>
              </a:spcBef>
              <a:buNone/>
            </a:pPr>
            <a:endParaRPr lang="en-US" altLang="en-US" sz="9600" dirty="0"/>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9746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287850"/>
            <a:ext cx="8098277" cy="4942586"/>
          </a:xfrm>
        </p:spPr>
        <p:txBody>
          <a:bodyPr anchor="ctr">
            <a:normAutofit fontScale="25000" lnSpcReduction="20000"/>
          </a:bodyPr>
          <a:lstStyle/>
          <a:p>
            <a:pPr>
              <a:lnSpc>
                <a:spcPct val="100000"/>
              </a:lnSpc>
              <a:spcBef>
                <a:spcPct val="0"/>
              </a:spcBef>
              <a:buNone/>
            </a:pPr>
            <a:endParaRPr lang="en-US" altLang="en-US" sz="3200" b="1" dirty="0"/>
          </a:p>
          <a:p>
            <a:pPr>
              <a:lnSpc>
                <a:spcPct val="100000"/>
              </a:lnSpc>
              <a:spcBef>
                <a:spcPct val="0"/>
              </a:spcBef>
              <a:buNone/>
            </a:pPr>
            <a:endParaRPr lang="en-US" altLang="en-US" sz="3200" b="1" dirty="0"/>
          </a:p>
          <a:p>
            <a:pPr>
              <a:lnSpc>
                <a:spcPct val="100000"/>
              </a:lnSpc>
              <a:spcBef>
                <a:spcPct val="0"/>
              </a:spcBef>
              <a:buNone/>
            </a:pPr>
            <a:endParaRPr lang="en-US" altLang="en-US" sz="9600" dirty="0"/>
          </a:p>
          <a:p>
            <a:pPr>
              <a:lnSpc>
                <a:spcPct val="100000"/>
              </a:lnSpc>
              <a:spcBef>
                <a:spcPct val="0"/>
              </a:spcBef>
              <a:buNone/>
            </a:pPr>
            <a:r>
              <a:rPr lang="en-US" altLang="en-US" sz="9600" dirty="0"/>
              <a:t>INACTIVE OR ACTIVE STATUS—IN YOUR TOWN</a:t>
            </a:r>
            <a:br>
              <a:rPr lang="en-US" altLang="en-US" sz="9600" dirty="0"/>
            </a:br>
            <a:endParaRPr lang="en-US" altLang="en-US" sz="6000" dirty="0"/>
          </a:p>
          <a:p>
            <a:pPr>
              <a:lnSpc>
                <a:spcPct val="100000"/>
              </a:lnSpc>
              <a:spcBef>
                <a:spcPct val="0"/>
              </a:spcBef>
            </a:pPr>
            <a:r>
              <a:rPr lang="en-US" altLang="en-US" sz="11200" dirty="0"/>
              <a:t>If it is determined that it is a </a:t>
            </a:r>
            <a:r>
              <a:rPr lang="en-US" altLang="en-US" sz="11200" b="1" dirty="0"/>
              <a:t>TRUE duplicate </a:t>
            </a:r>
            <a:r>
              <a:rPr lang="en-US" altLang="en-US" sz="11200" dirty="0"/>
              <a:t>voter situation:</a:t>
            </a:r>
          </a:p>
          <a:p>
            <a:pPr>
              <a:lnSpc>
                <a:spcPct val="100000"/>
              </a:lnSpc>
              <a:spcBef>
                <a:spcPct val="0"/>
              </a:spcBef>
              <a:buNone/>
            </a:pPr>
            <a:endParaRPr lang="en-US" altLang="en-US" sz="11200" dirty="0"/>
          </a:p>
          <a:p>
            <a:pPr>
              <a:lnSpc>
                <a:spcPct val="100000"/>
              </a:lnSpc>
              <a:spcBef>
                <a:spcPct val="0"/>
              </a:spcBef>
            </a:pPr>
            <a:r>
              <a:rPr lang="en-US" altLang="en-US" sz="11200" dirty="0"/>
              <a:t>The most recent town sends a Form ED 685 to the voter using the most recent address.</a:t>
            </a:r>
          </a:p>
          <a:p>
            <a:pPr marL="0" indent="0">
              <a:lnSpc>
                <a:spcPct val="100000"/>
              </a:lnSpc>
              <a:spcBef>
                <a:spcPct val="0"/>
              </a:spcBef>
              <a:buNone/>
            </a:pPr>
            <a:endParaRPr lang="en-US" altLang="en-US" sz="11200" dirty="0"/>
          </a:p>
          <a:p>
            <a:pPr lvl="0"/>
            <a:r>
              <a:rPr lang="en-US" sz="11200" dirty="0"/>
              <a:t>Notice of Duplicate Voter Registration” </a:t>
            </a:r>
            <a:r>
              <a:rPr lang="en-US" sz="11200" i="1" dirty="0"/>
              <a:t>(If the voter does not sign and return form ED 685 within 30 days indicating such voter is entitled to remain on the active voting list of </a:t>
            </a:r>
            <a:r>
              <a:rPr lang="en-US" sz="11200" b="1" i="1" dirty="0"/>
              <a:t>the town that sent the notice</a:t>
            </a:r>
            <a:r>
              <a:rPr lang="en-US" sz="11200" i="1" dirty="0"/>
              <a:t>, such notice can have the effect of a cancellation.)</a:t>
            </a:r>
            <a:endParaRPr lang="en-US" altLang="en-US" sz="25900" dirty="0"/>
          </a:p>
          <a:p>
            <a:pPr>
              <a:lnSpc>
                <a:spcPct val="100000"/>
              </a:lnSpc>
              <a:spcBef>
                <a:spcPct val="0"/>
              </a:spcBef>
            </a:pPr>
            <a:endParaRPr lang="en-US" altLang="en-US" sz="14400" dirty="0"/>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36964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4A8D3E7-6205-8D42-90D4-BF29EA7D2626}"/>
              </a:ext>
            </a:extLst>
          </p:cNvPr>
          <p:cNvGrpSpPr/>
          <p:nvPr/>
        </p:nvGrpSpPr>
        <p:grpSpPr>
          <a:xfrm>
            <a:off x="2793639" y="0"/>
            <a:ext cx="6604722" cy="6858000"/>
            <a:chOff x="2793639" y="0"/>
            <a:chExt cx="6604722" cy="6858000"/>
          </a:xfrm>
        </p:grpSpPr>
        <p:pic>
          <p:nvPicPr>
            <p:cNvPr id="5" name="Picture 4">
              <a:extLst>
                <a:ext uri="{FF2B5EF4-FFF2-40B4-BE49-F238E27FC236}">
                  <a16:creationId xmlns:a16="http://schemas.microsoft.com/office/drawing/2014/main" id="{30FC8F55-8DCD-1B44-9493-E5BAC30A09B6}"/>
                </a:ext>
              </a:extLst>
            </p:cNvPr>
            <p:cNvPicPr>
              <a:picLocks noChangeAspect="1"/>
            </p:cNvPicPr>
            <p:nvPr/>
          </p:nvPicPr>
          <p:blipFill>
            <a:blip r:embed="rId3"/>
            <a:stretch>
              <a:fillRect/>
            </a:stretch>
          </p:blipFill>
          <p:spPr>
            <a:xfrm>
              <a:off x="2793639" y="0"/>
              <a:ext cx="6604722" cy="6858000"/>
            </a:xfrm>
            <a:prstGeom prst="rect">
              <a:avLst/>
            </a:prstGeom>
          </p:spPr>
        </p:pic>
        <p:sp>
          <p:nvSpPr>
            <p:cNvPr id="2" name="Rectangle 1"/>
            <p:cNvSpPr/>
            <p:nvPr/>
          </p:nvSpPr>
          <p:spPr>
            <a:xfrm>
              <a:off x="2793639" y="1297858"/>
              <a:ext cx="6497845" cy="98814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6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136429" y="1517515"/>
            <a:ext cx="7979862" cy="4970043"/>
          </a:xfrm>
        </p:spPr>
        <p:txBody>
          <a:bodyPr anchor="ctr">
            <a:normAutofit fontScale="47500" lnSpcReduction="20000"/>
          </a:bodyPr>
          <a:lstStyle/>
          <a:p>
            <a:pPr>
              <a:lnSpc>
                <a:spcPct val="100000"/>
              </a:lnSpc>
              <a:spcBef>
                <a:spcPct val="0"/>
              </a:spcBef>
              <a:buNone/>
            </a:pPr>
            <a:r>
              <a:rPr lang="en-US" altLang="en-US" sz="7300" b="1" dirty="0"/>
              <a:t>Same voter registered in multiple towns.</a:t>
            </a:r>
          </a:p>
          <a:p>
            <a:pPr>
              <a:lnSpc>
                <a:spcPct val="100000"/>
              </a:lnSpc>
              <a:spcBef>
                <a:spcPct val="0"/>
              </a:spcBef>
              <a:buNone/>
            </a:pPr>
            <a:endParaRPr lang="en-US" altLang="en-US" sz="2400" dirty="0"/>
          </a:p>
          <a:p>
            <a:pPr lvl="2">
              <a:lnSpc>
                <a:spcPct val="100000"/>
              </a:lnSpc>
              <a:spcBef>
                <a:spcPct val="0"/>
              </a:spcBef>
              <a:buNone/>
            </a:pPr>
            <a:r>
              <a:rPr lang="en-US" altLang="en-US" sz="6400" dirty="0"/>
              <a:t>Causes:</a:t>
            </a:r>
          </a:p>
          <a:p>
            <a:pPr lvl="2">
              <a:lnSpc>
                <a:spcPct val="100000"/>
              </a:lnSpc>
              <a:spcBef>
                <a:spcPct val="0"/>
              </a:spcBef>
              <a:buNone/>
            </a:pPr>
            <a:endParaRPr lang="en-US" altLang="en-US" sz="6400" dirty="0"/>
          </a:p>
          <a:p>
            <a:pPr marL="1485900" lvl="2" indent="-571500">
              <a:lnSpc>
                <a:spcPct val="100000"/>
              </a:lnSpc>
              <a:spcBef>
                <a:spcPct val="0"/>
              </a:spcBef>
            </a:pPr>
            <a:r>
              <a:rPr lang="en-US" altLang="en-US" sz="6400" dirty="0"/>
              <a:t>Existing voter incorrectly entered as new.</a:t>
            </a:r>
          </a:p>
          <a:p>
            <a:pPr marL="1485900" lvl="2" indent="-571500">
              <a:lnSpc>
                <a:spcPct val="100000"/>
              </a:lnSpc>
              <a:spcBef>
                <a:spcPct val="0"/>
              </a:spcBef>
            </a:pPr>
            <a:r>
              <a:rPr lang="en-US" altLang="en-US" sz="6400" dirty="0"/>
              <a:t>EDR activity or, ROV workers</a:t>
            </a:r>
          </a:p>
          <a:p>
            <a:pPr marL="1485900" lvl="2" indent="-571500">
              <a:lnSpc>
                <a:spcPct val="100000"/>
              </a:lnSpc>
              <a:spcBef>
                <a:spcPct val="0"/>
              </a:spcBef>
            </a:pPr>
            <a:r>
              <a:rPr lang="en-US" altLang="en-US" sz="6400" dirty="0"/>
              <a:t>Misunderstanding or a miscommunication of the voter registration process</a:t>
            </a:r>
          </a:p>
          <a:p>
            <a:pPr marL="1485900" lvl="2" indent="-571500">
              <a:lnSpc>
                <a:spcPct val="100000"/>
              </a:lnSpc>
              <a:spcBef>
                <a:spcPct val="0"/>
              </a:spcBef>
            </a:pPr>
            <a:r>
              <a:rPr lang="en-US" altLang="en-US" sz="6400" dirty="0"/>
              <a:t>Mistakes by new,  inexperienced workers</a:t>
            </a:r>
            <a:r>
              <a:rPr lang="en-US" altLang="en-US" sz="3600" dirty="0"/>
              <a:t>.</a:t>
            </a:r>
            <a:endParaRPr lang="en-US" altLang="en-US" sz="1800" dirty="0"/>
          </a:p>
          <a:p>
            <a:pPr>
              <a:lnSpc>
                <a:spcPct val="100000"/>
              </a:lnSpc>
              <a:spcBef>
                <a:spcPct val="0"/>
              </a:spcBef>
              <a:buNone/>
            </a:pPr>
            <a:endParaRPr lang="en-US" altLang="en-US" sz="24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Tree>
    <p:extLst>
      <p:ext uri="{BB962C8B-B14F-4D97-AF65-F5344CB8AC3E}">
        <p14:creationId xmlns:p14="http://schemas.microsoft.com/office/powerpoint/2010/main" val="12314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4A8D3E7-6205-8D42-90D4-BF29EA7D2626}"/>
              </a:ext>
            </a:extLst>
          </p:cNvPr>
          <p:cNvGrpSpPr/>
          <p:nvPr/>
        </p:nvGrpSpPr>
        <p:grpSpPr>
          <a:xfrm>
            <a:off x="0" y="-257907"/>
            <a:ext cx="12403015" cy="14771078"/>
            <a:chOff x="2793639" y="0"/>
            <a:chExt cx="6604722" cy="6858000"/>
          </a:xfrm>
        </p:grpSpPr>
        <p:pic>
          <p:nvPicPr>
            <p:cNvPr id="5" name="Picture 4">
              <a:extLst>
                <a:ext uri="{FF2B5EF4-FFF2-40B4-BE49-F238E27FC236}">
                  <a16:creationId xmlns:a16="http://schemas.microsoft.com/office/drawing/2014/main" id="{30FC8F55-8DCD-1B44-9493-E5BAC30A09B6}"/>
                </a:ext>
              </a:extLst>
            </p:cNvPr>
            <p:cNvPicPr>
              <a:picLocks noChangeAspect="1"/>
            </p:cNvPicPr>
            <p:nvPr/>
          </p:nvPicPr>
          <p:blipFill>
            <a:blip r:embed="rId3"/>
            <a:stretch>
              <a:fillRect/>
            </a:stretch>
          </p:blipFill>
          <p:spPr>
            <a:xfrm>
              <a:off x="2793639" y="0"/>
              <a:ext cx="6604722" cy="6858000"/>
            </a:xfrm>
            <a:prstGeom prst="rect">
              <a:avLst/>
            </a:prstGeom>
          </p:spPr>
        </p:pic>
        <p:sp>
          <p:nvSpPr>
            <p:cNvPr id="2" name="Rectangle 1"/>
            <p:cNvSpPr/>
            <p:nvPr/>
          </p:nvSpPr>
          <p:spPr>
            <a:xfrm>
              <a:off x="2793639" y="1297858"/>
              <a:ext cx="6497845" cy="98814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948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817123" y="1432814"/>
            <a:ext cx="8098277" cy="4711507"/>
          </a:xfrm>
        </p:spPr>
        <p:txBody>
          <a:bodyPr anchor="ctr">
            <a:normAutofit fontScale="32500" lnSpcReduction="20000"/>
          </a:bodyPr>
          <a:lstStyle/>
          <a:p>
            <a:pPr>
              <a:lnSpc>
                <a:spcPct val="100000"/>
              </a:lnSpc>
              <a:spcBef>
                <a:spcPct val="0"/>
              </a:spcBef>
              <a:buNone/>
            </a:pPr>
            <a:endParaRPr lang="en-US" altLang="en-US" sz="9600" dirty="0"/>
          </a:p>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pPr>
            <a:r>
              <a:rPr lang="en-US" altLang="en-US" sz="9600" dirty="0"/>
              <a:t>Notify the registrar in the former town that you’re sending the form to that voter. </a:t>
            </a:r>
            <a:endParaRPr lang="en-US" altLang="en-US" sz="6000" dirty="0"/>
          </a:p>
          <a:p>
            <a:pPr>
              <a:lnSpc>
                <a:spcPct val="100000"/>
              </a:lnSpc>
              <a:spcBef>
                <a:spcPct val="0"/>
              </a:spcBef>
              <a:buNone/>
            </a:pPr>
            <a:endParaRPr lang="en-US" altLang="en-US" sz="6000" dirty="0"/>
          </a:p>
          <a:p>
            <a:pPr>
              <a:lnSpc>
                <a:spcPct val="100000"/>
              </a:lnSpc>
              <a:spcBef>
                <a:spcPct val="0"/>
              </a:spcBef>
            </a:pPr>
            <a:r>
              <a:rPr lang="en-US" altLang="en-US" sz="9600" dirty="0"/>
              <a:t>A response is required within 30 days from the voter. </a:t>
            </a:r>
          </a:p>
          <a:p>
            <a:pPr marL="0" indent="0">
              <a:lnSpc>
                <a:spcPct val="100000"/>
              </a:lnSpc>
              <a:spcBef>
                <a:spcPct val="0"/>
              </a:spcBef>
              <a:buNone/>
            </a:pPr>
            <a:endParaRPr lang="en-US" altLang="en-US" sz="9600" dirty="0"/>
          </a:p>
          <a:p>
            <a:pPr>
              <a:lnSpc>
                <a:spcPct val="100000"/>
              </a:lnSpc>
              <a:spcBef>
                <a:spcPct val="0"/>
              </a:spcBef>
            </a:pPr>
            <a:r>
              <a:rPr lang="en-US" altLang="en-US" sz="9600" dirty="0"/>
              <a:t>If </a:t>
            </a:r>
            <a:r>
              <a:rPr lang="en-US" altLang="en-US" sz="9600" b="1" dirty="0"/>
              <a:t>NO RESPONSE </a:t>
            </a:r>
            <a:r>
              <a:rPr lang="en-US" altLang="en-US" sz="9600" dirty="0"/>
              <a:t>- Transfer the voter’s name to the “off” list. </a:t>
            </a:r>
            <a:endParaRPr lang="en-US" altLang="en-US" sz="6000" dirty="0"/>
          </a:p>
          <a:p>
            <a:pPr>
              <a:lnSpc>
                <a:spcPct val="100000"/>
              </a:lnSpc>
              <a:spcBef>
                <a:spcPct val="0"/>
              </a:spcBef>
            </a:pPr>
            <a:endParaRPr lang="en-US" altLang="en-US" sz="14400" dirty="0"/>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11792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689937"/>
            <a:ext cx="8098277" cy="4401053"/>
          </a:xfrm>
        </p:spPr>
        <p:txBody>
          <a:bodyPr anchor="ctr">
            <a:normAutofit fontScale="250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marL="0" indent="0">
              <a:lnSpc>
                <a:spcPct val="100000"/>
              </a:lnSpc>
              <a:spcBef>
                <a:spcPct val="0"/>
              </a:spcBef>
              <a:buNone/>
            </a:pPr>
            <a:r>
              <a:rPr lang="en-US" altLang="en-US" sz="9600" dirty="0"/>
              <a:t>If </a:t>
            </a:r>
            <a:r>
              <a:rPr lang="en-US" altLang="en-US" sz="9600" b="1" dirty="0"/>
              <a:t>A RESPONSE </a:t>
            </a:r>
            <a:r>
              <a:rPr lang="en-US" altLang="en-US" sz="9600" dirty="0"/>
              <a:t>is received and voter indicates that he/she:  </a:t>
            </a:r>
          </a:p>
          <a:p>
            <a:pPr marL="0" indent="0">
              <a:lnSpc>
                <a:spcPct val="100000"/>
              </a:lnSpc>
              <a:spcBef>
                <a:spcPct val="0"/>
              </a:spcBef>
              <a:buNone/>
            </a:pPr>
            <a:endParaRPr lang="en-US" altLang="en-US" sz="9600" dirty="0"/>
          </a:p>
          <a:p>
            <a:pPr>
              <a:lnSpc>
                <a:spcPct val="100000"/>
              </a:lnSpc>
              <a:spcBef>
                <a:spcPct val="0"/>
              </a:spcBef>
            </a:pPr>
            <a:r>
              <a:rPr lang="en-US" altLang="en-US" sz="9600" b="1" dirty="0"/>
              <a:t>Is NOT the same person whose name appears on the other town’s registry list </a:t>
            </a:r>
          </a:p>
          <a:p>
            <a:pPr marL="0" indent="0">
              <a:lnSpc>
                <a:spcPct val="100000"/>
              </a:lnSpc>
              <a:spcBef>
                <a:spcPct val="0"/>
              </a:spcBef>
              <a:buNone/>
            </a:pPr>
            <a:endParaRPr lang="en-US" altLang="en-US" sz="9600" b="1" dirty="0"/>
          </a:p>
          <a:p>
            <a:pPr>
              <a:lnSpc>
                <a:spcPct val="100000"/>
              </a:lnSpc>
              <a:spcBef>
                <a:spcPct val="0"/>
              </a:spcBef>
            </a:pPr>
            <a:r>
              <a:rPr lang="en-US" altLang="en-US" sz="9600" b="1" dirty="0"/>
              <a:t> Make no changes to the voter’s records.</a:t>
            </a:r>
          </a:p>
          <a:p>
            <a:pPr>
              <a:lnSpc>
                <a:spcPct val="100000"/>
              </a:lnSpc>
              <a:spcBef>
                <a:spcPct val="0"/>
              </a:spcBef>
            </a:pPr>
            <a:endParaRPr lang="en-US" altLang="en-US" sz="9600" b="1" dirty="0"/>
          </a:p>
          <a:p>
            <a:pPr>
              <a:lnSpc>
                <a:spcPct val="100000"/>
              </a:lnSpc>
              <a:spcBef>
                <a:spcPct val="0"/>
              </a:spcBef>
            </a:pPr>
            <a:r>
              <a:rPr lang="en-US" altLang="en-US" sz="9600" b="1" dirty="0"/>
              <a:t>If Inactive: restore to Active</a:t>
            </a:r>
            <a:br>
              <a:rPr lang="en-US" altLang="en-US" sz="9600" b="1" dirty="0"/>
            </a:br>
            <a:endParaRPr lang="en-US" altLang="en-US" sz="14400" dirty="0"/>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09243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689937"/>
            <a:ext cx="8098277" cy="4401053"/>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If </a:t>
            </a:r>
            <a:r>
              <a:rPr lang="en-US" altLang="en-US" sz="9600" b="1" dirty="0"/>
              <a:t>A RESPONSE:  Voter </a:t>
            </a:r>
            <a:r>
              <a:rPr lang="en-US" altLang="en-US" sz="9600" b="1" u="sng" dirty="0"/>
              <a:t>IS</a:t>
            </a:r>
            <a:r>
              <a:rPr lang="en-US" altLang="en-US" sz="9600" b="1" dirty="0"/>
              <a:t> the same person listed in the other town</a:t>
            </a:r>
            <a:endParaRPr lang="en-US" altLang="en-US" sz="9600" dirty="0"/>
          </a:p>
          <a:p>
            <a:pPr>
              <a:lnSpc>
                <a:spcPct val="100000"/>
              </a:lnSpc>
              <a:spcBef>
                <a:spcPct val="0"/>
              </a:spcBef>
              <a:buNone/>
            </a:pPr>
            <a:endParaRPr lang="en-US" altLang="en-US" sz="6000" b="1" dirty="0"/>
          </a:p>
          <a:p>
            <a:pPr>
              <a:lnSpc>
                <a:spcPct val="100000"/>
              </a:lnSpc>
              <a:spcBef>
                <a:spcPct val="0"/>
              </a:spcBef>
            </a:pPr>
            <a:r>
              <a:rPr lang="en-US" altLang="en-US" sz="9600" dirty="0"/>
              <a:t>Voter’s current town pulls the voter record from the former town</a:t>
            </a:r>
          </a:p>
          <a:p>
            <a:pPr marL="0" indent="0">
              <a:lnSpc>
                <a:spcPct val="100000"/>
              </a:lnSpc>
              <a:spcBef>
                <a:spcPct val="0"/>
              </a:spcBef>
              <a:buNone/>
            </a:pPr>
            <a:endParaRPr lang="en-US" altLang="en-US" sz="9600" dirty="0"/>
          </a:p>
          <a:p>
            <a:pPr>
              <a:lnSpc>
                <a:spcPct val="100000"/>
              </a:lnSpc>
              <a:spcBef>
                <a:spcPct val="0"/>
              </a:spcBef>
            </a:pPr>
            <a:r>
              <a:rPr lang="en-US" altLang="en-US" sz="9600" dirty="0"/>
              <a:t>prepares to preserve it as the ORIGINAL record</a:t>
            </a:r>
          </a:p>
          <a:p>
            <a:pPr marL="0" indent="0">
              <a:lnSpc>
                <a:spcPct val="100000"/>
              </a:lnSpc>
              <a:spcBef>
                <a:spcPct val="0"/>
              </a:spcBef>
              <a:buNone/>
            </a:pPr>
            <a:r>
              <a:rPr lang="en-US" altLang="en-US" sz="9600" dirty="0"/>
              <a:t> </a:t>
            </a:r>
          </a:p>
          <a:p>
            <a:pPr>
              <a:lnSpc>
                <a:spcPct val="100000"/>
              </a:lnSpc>
              <a:spcBef>
                <a:spcPct val="0"/>
              </a:spcBef>
            </a:pPr>
            <a:r>
              <a:rPr lang="en-US" altLang="en-US" sz="9600" dirty="0"/>
              <a:t>inputs information from the newest voter registration card. </a:t>
            </a:r>
          </a:p>
          <a:p>
            <a:pPr>
              <a:lnSpc>
                <a:spcPct val="100000"/>
              </a:lnSpc>
              <a:spcBef>
                <a:spcPct val="0"/>
              </a:spcBef>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04533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361441"/>
            <a:ext cx="8098277" cy="4729550"/>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pPr>
            <a:r>
              <a:rPr lang="en-US" altLang="en-US" sz="9600" dirty="0"/>
              <a:t>“Activities”/ “Select” the voter’s record from the former town</a:t>
            </a:r>
          </a:p>
          <a:p>
            <a:pPr marL="0" indent="0">
              <a:lnSpc>
                <a:spcPct val="100000"/>
              </a:lnSpc>
              <a:spcBef>
                <a:spcPct val="0"/>
              </a:spcBef>
              <a:buNone/>
            </a:pPr>
            <a:endParaRPr lang="en-US" altLang="en-US" sz="9600" dirty="0"/>
          </a:p>
          <a:p>
            <a:pPr>
              <a:lnSpc>
                <a:spcPct val="100000"/>
              </a:lnSpc>
              <a:spcBef>
                <a:spcPct val="0"/>
              </a:spcBef>
            </a:pPr>
            <a:r>
              <a:rPr lang="en-US" altLang="en-US" sz="9600" dirty="0"/>
              <a:t>Confirm you are pulling the correct record by checking the duplicate list </a:t>
            </a:r>
          </a:p>
          <a:p>
            <a:pPr marL="0" indent="0">
              <a:lnSpc>
                <a:spcPct val="100000"/>
              </a:lnSpc>
              <a:spcBef>
                <a:spcPct val="0"/>
              </a:spcBef>
              <a:buNone/>
            </a:pPr>
            <a:endParaRPr lang="en-US" altLang="en-US" sz="9600" dirty="0"/>
          </a:p>
          <a:p>
            <a:pPr>
              <a:lnSpc>
                <a:spcPct val="100000"/>
              </a:lnSpc>
              <a:spcBef>
                <a:spcPct val="0"/>
              </a:spcBef>
            </a:pPr>
            <a:r>
              <a:rPr lang="en-US" altLang="en-US" sz="9600" dirty="0"/>
              <a:t>Check any notes you made when researching the duplicates</a:t>
            </a: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929503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milford.org\data\UserProfiles\registrar\Desktop\New Vote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64" y="264013"/>
            <a:ext cx="11695471" cy="659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85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milford.org\data\UserProfiles\registrar\Desktop\New Vote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577" y="-415636"/>
            <a:ext cx="17840152" cy="10058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043783-E7F7-7C42-9120-6AD4EF7B27DC}"/>
                  </a:ext>
                </a:extLst>
              </p14:cNvPr>
              <p14:cNvContentPartPr/>
              <p14:nvPr/>
            </p14:nvContentPartPr>
            <p14:xfrm>
              <a:off x="1190324" y="1039091"/>
              <a:ext cx="1302840" cy="132840"/>
            </p14:xfrm>
          </p:contentPart>
        </mc:Choice>
        <mc:Fallback xmlns="">
          <p:pic>
            <p:nvPicPr>
              <p:cNvPr id="2" name="Ink 1">
                <a:extLst>
                  <a:ext uri="{FF2B5EF4-FFF2-40B4-BE49-F238E27FC236}">
                    <a16:creationId xmlns:a16="http://schemas.microsoft.com/office/drawing/2014/main" id="{9A043783-E7F7-7C42-9120-6AD4EF7B27DC}"/>
                  </a:ext>
                </a:extLst>
              </p:cNvPr>
              <p:cNvPicPr/>
              <p:nvPr/>
            </p:nvPicPr>
            <p:blipFill>
              <a:blip r:embed="rId5"/>
              <a:stretch>
                <a:fillRect/>
              </a:stretch>
            </p:blipFill>
            <p:spPr>
              <a:xfrm>
                <a:off x="1136684" y="931451"/>
                <a:ext cx="14104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9EB6C8C-D67F-ED4C-BCD1-5BA44C0EF5DC}"/>
                  </a:ext>
                </a:extLst>
              </p14:cNvPr>
              <p14:cNvContentPartPr/>
              <p14:nvPr/>
            </p14:nvContentPartPr>
            <p14:xfrm>
              <a:off x="1331804" y="1359491"/>
              <a:ext cx="1211760" cy="43200"/>
            </p14:xfrm>
          </p:contentPart>
        </mc:Choice>
        <mc:Fallback xmlns="">
          <p:pic>
            <p:nvPicPr>
              <p:cNvPr id="3" name="Ink 2">
                <a:extLst>
                  <a:ext uri="{FF2B5EF4-FFF2-40B4-BE49-F238E27FC236}">
                    <a16:creationId xmlns:a16="http://schemas.microsoft.com/office/drawing/2014/main" id="{49EB6C8C-D67F-ED4C-BCD1-5BA44C0EF5DC}"/>
                  </a:ext>
                </a:extLst>
              </p:cNvPr>
              <p:cNvPicPr/>
              <p:nvPr/>
            </p:nvPicPr>
            <p:blipFill>
              <a:blip r:embed="rId7"/>
              <a:stretch>
                <a:fillRect/>
              </a:stretch>
            </p:blipFill>
            <p:spPr>
              <a:xfrm>
                <a:off x="1277804" y="1251491"/>
                <a:ext cx="1319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312DFE8-BCEE-514A-99FB-B925C81AB70E}"/>
                  </a:ext>
                </a:extLst>
              </p14:cNvPr>
              <p14:cNvContentPartPr/>
              <p14:nvPr/>
            </p14:nvContentPartPr>
            <p14:xfrm>
              <a:off x="4237724" y="1999931"/>
              <a:ext cx="493200" cy="19080"/>
            </p14:xfrm>
          </p:contentPart>
        </mc:Choice>
        <mc:Fallback xmlns="">
          <p:pic>
            <p:nvPicPr>
              <p:cNvPr id="5" name="Ink 4">
                <a:extLst>
                  <a:ext uri="{FF2B5EF4-FFF2-40B4-BE49-F238E27FC236}">
                    <a16:creationId xmlns:a16="http://schemas.microsoft.com/office/drawing/2014/main" id="{4312DFE8-BCEE-514A-99FB-B925C81AB70E}"/>
                  </a:ext>
                </a:extLst>
              </p:cNvPr>
              <p:cNvPicPr/>
              <p:nvPr/>
            </p:nvPicPr>
            <p:blipFill>
              <a:blip r:embed="rId9"/>
              <a:stretch>
                <a:fillRect/>
              </a:stretch>
            </p:blipFill>
            <p:spPr>
              <a:xfrm>
                <a:off x="4183724" y="1892291"/>
                <a:ext cx="600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02F7FB57-E5A6-3742-964B-B0C39729BC73}"/>
                  </a:ext>
                </a:extLst>
              </p14:cNvPr>
              <p14:cNvContentPartPr/>
              <p14:nvPr/>
            </p14:nvContentPartPr>
            <p14:xfrm>
              <a:off x="9460964" y="2563331"/>
              <a:ext cx="694440" cy="83520"/>
            </p14:xfrm>
          </p:contentPart>
        </mc:Choice>
        <mc:Fallback xmlns="">
          <p:pic>
            <p:nvPicPr>
              <p:cNvPr id="6" name="Ink 5">
                <a:extLst>
                  <a:ext uri="{FF2B5EF4-FFF2-40B4-BE49-F238E27FC236}">
                    <a16:creationId xmlns:a16="http://schemas.microsoft.com/office/drawing/2014/main" id="{02F7FB57-E5A6-3742-964B-B0C39729BC73}"/>
                  </a:ext>
                </a:extLst>
              </p:cNvPr>
              <p:cNvPicPr/>
              <p:nvPr/>
            </p:nvPicPr>
            <p:blipFill>
              <a:blip r:embed="rId11"/>
              <a:stretch>
                <a:fillRect/>
              </a:stretch>
            </p:blipFill>
            <p:spPr>
              <a:xfrm>
                <a:off x="9406964" y="2455691"/>
                <a:ext cx="8020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DCF4AD5-FA03-134B-B244-6C2603521F01}"/>
                  </a:ext>
                </a:extLst>
              </p14:cNvPr>
              <p14:cNvContentPartPr/>
              <p14:nvPr/>
            </p14:nvContentPartPr>
            <p14:xfrm>
              <a:off x="10387964" y="2555051"/>
              <a:ext cx="939240" cy="23400"/>
            </p14:xfrm>
          </p:contentPart>
        </mc:Choice>
        <mc:Fallback xmlns="">
          <p:pic>
            <p:nvPicPr>
              <p:cNvPr id="7" name="Ink 6">
                <a:extLst>
                  <a:ext uri="{FF2B5EF4-FFF2-40B4-BE49-F238E27FC236}">
                    <a16:creationId xmlns:a16="http://schemas.microsoft.com/office/drawing/2014/main" id="{EDCF4AD5-FA03-134B-B244-6C2603521F01}"/>
                  </a:ext>
                </a:extLst>
              </p:cNvPr>
              <p:cNvPicPr/>
              <p:nvPr/>
            </p:nvPicPr>
            <p:blipFill>
              <a:blip r:embed="rId13"/>
              <a:stretch>
                <a:fillRect/>
              </a:stretch>
            </p:blipFill>
            <p:spPr>
              <a:xfrm>
                <a:off x="10333964" y="2447051"/>
                <a:ext cx="1046880" cy="239040"/>
              </a:xfrm>
              <a:prstGeom prst="rect">
                <a:avLst/>
              </a:prstGeom>
            </p:spPr>
          </p:pic>
        </mc:Fallback>
      </mc:AlternateContent>
    </p:spTree>
    <p:extLst>
      <p:ext uri="{BB962C8B-B14F-4D97-AF65-F5344CB8AC3E}">
        <p14:creationId xmlns:p14="http://schemas.microsoft.com/office/powerpoint/2010/main" val="688449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136428" y="2153305"/>
            <a:ext cx="8098277" cy="2434704"/>
          </a:xfrm>
        </p:spPr>
        <p:txBody>
          <a:bodyPr anchor="ctr">
            <a:normAutofit fontScale="250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endParaRPr lang="en-US" altLang="en-US" sz="9600" dirty="0"/>
          </a:p>
          <a:p>
            <a:pPr>
              <a:lnSpc>
                <a:spcPct val="100000"/>
              </a:lnSpc>
              <a:spcBef>
                <a:spcPct val="0"/>
              </a:spcBef>
              <a:buNone/>
            </a:pPr>
            <a:r>
              <a:rPr lang="en-US" altLang="en-US" sz="9600" b="1" dirty="0"/>
              <a:t>IF “ON-LINE” VOTER REGISTRATION APPLICATION: </a:t>
            </a:r>
          </a:p>
          <a:p>
            <a:pPr>
              <a:lnSpc>
                <a:spcPct val="100000"/>
              </a:lnSpc>
              <a:spcBef>
                <a:spcPct val="0"/>
              </a:spcBef>
              <a:buNone/>
            </a:pPr>
            <a:endParaRPr lang="en-US" altLang="en-US" sz="9600" b="1" dirty="0"/>
          </a:p>
          <a:p>
            <a:pPr>
              <a:lnSpc>
                <a:spcPct val="100000"/>
              </a:lnSpc>
              <a:spcBef>
                <a:spcPct val="0"/>
              </a:spcBef>
            </a:pPr>
            <a:r>
              <a:rPr lang="en-US" altLang="en-US" sz="9600" dirty="0"/>
              <a:t>Print a copy of the on-line voter registration application. </a:t>
            </a:r>
          </a:p>
          <a:p>
            <a:pPr>
              <a:lnSpc>
                <a:spcPct val="100000"/>
              </a:lnSpc>
              <a:spcBef>
                <a:spcPct val="0"/>
              </a:spcBef>
              <a:buNone/>
            </a:pPr>
            <a:endParaRPr lang="en-US" altLang="en-US" sz="6000"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16126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136428" y="1590093"/>
            <a:ext cx="8098277" cy="4729550"/>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endParaRPr lang="en-US" altLang="en-US" sz="9600" dirty="0"/>
          </a:p>
          <a:p>
            <a:pPr marL="0" indent="0">
              <a:lnSpc>
                <a:spcPct val="100000"/>
              </a:lnSpc>
              <a:spcBef>
                <a:spcPct val="0"/>
              </a:spcBef>
              <a:buNone/>
            </a:pPr>
            <a:r>
              <a:rPr lang="en-US" altLang="en-US" sz="9600" dirty="0"/>
              <a:t>Use the information from the newest voter registration card:</a:t>
            </a:r>
          </a:p>
          <a:p>
            <a:pPr lvl="1">
              <a:lnSpc>
                <a:spcPct val="100000"/>
              </a:lnSpc>
              <a:spcBef>
                <a:spcPct val="0"/>
              </a:spcBef>
            </a:pPr>
            <a:r>
              <a:rPr lang="en-US" altLang="en-US" sz="9200" dirty="0"/>
              <a:t>new street address,</a:t>
            </a:r>
          </a:p>
          <a:p>
            <a:pPr lvl="1">
              <a:lnSpc>
                <a:spcPct val="100000"/>
              </a:lnSpc>
              <a:spcBef>
                <a:spcPct val="0"/>
              </a:spcBef>
            </a:pPr>
            <a:r>
              <a:rPr lang="en-US" altLang="en-US" sz="9200" dirty="0"/>
              <a:t>party, </a:t>
            </a:r>
          </a:p>
          <a:p>
            <a:pPr lvl="1">
              <a:lnSpc>
                <a:spcPct val="100000"/>
              </a:lnSpc>
              <a:spcBef>
                <a:spcPct val="0"/>
              </a:spcBef>
            </a:pPr>
            <a:r>
              <a:rPr lang="en-US" altLang="en-US" sz="9200" dirty="0"/>
              <a:t>name changes, etc.</a:t>
            </a:r>
          </a:p>
          <a:p>
            <a:pPr lvl="1">
              <a:lnSpc>
                <a:spcPct val="100000"/>
              </a:lnSpc>
              <a:spcBef>
                <a:spcPct val="0"/>
              </a:spcBef>
            </a:pPr>
            <a:r>
              <a:rPr lang="en-US" altLang="en-US" sz="9200" dirty="0"/>
              <a:t>just as if you were processing a new voter registration.</a:t>
            </a:r>
          </a:p>
          <a:p>
            <a:pPr marL="0" indent="0">
              <a:lnSpc>
                <a:spcPct val="100000"/>
              </a:lnSpc>
              <a:spcBef>
                <a:spcPct val="0"/>
              </a:spcBef>
              <a:buNone/>
            </a:pPr>
            <a:endParaRPr lang="en-US" altLang="en-US" sz="9600"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3153136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1136428" y="1984840"/>
            <a:ext cx="8098277" cy="3456354"/>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r>
              <a:rPr lang="en-US" altLang="en-US" sz="9600" b="1" dirty="0"/>
              <a:t>IF “ON-LINE” VOTER REGISTRATION APPLICATION: </a:t>
            </a:r>
          </a:p>
          <a:p>
            <a:pPr>
              <a:lnSpc>
                <a:spcPct val="100000"/>
              </a:lnSpc>
              <a:spcBef>
                <a:spcPct val="0"/>
              </a:spcBef>
              <a:buNone/>
            </a:pPr>
            <a:endParaRPr lang="en-US" altLang="en-US" sz="6000" dirty="0"/>
          </a:p>
          <a:p>
            <a:pPr>
              <a:lnSpc>
                <a:spcPct val="100000"/>
              </a:lnSpc>
              <a:spcBef>
                <a:spcPct val="0"/>
              </a:spcBef>
            </a:pPr>
            <a:r>
              <a:rPr lang="en-US" altLang="en-US" sz="9600" dirty="0"/>
              <a:t>Make note of the voter ID number</a:t>
            </a:r>
            <a:r>
              <a:rPr lang="en-US" altLang="en-US" sz="6000" dirty="0"/>
              <a:t> </a:t>
            </a:r>
          </a:p>
          <a:p>
            <a:pPr>
              <a:lnSpc>
                <a:spcPct val="100000"/>
              </a:lnSpc>
              <a:spcBef>
                <a:spcPct val="0"/>
              </a:spcBef>
              <a:buNone/>
            </a:pPr>
            <a:endParaRPr lang="en-US" altLang="en-US" sz="6000" dirty="0"/>
          </a:p>
          <a:p>
            <a:pPr>
              <a:lnSpc>
                <a:spcPct val="100000"/>
              </a:lnSpc>
              <a:spcBef>
                <a:spcPct val="0"/>
              </a:spcBef>
            </a:pPr>
            <a:r>
              <a:rPr lang="en-US" altLang="en-US" sz="9600" dirty="0"/>
              <a:t>“Accept” the registration. </a:t>
            </a:r>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393734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7" name="TextBox 4">
            <a:extLst>
              <a:ext uri="{FF2B5EF4-FFF2-40B4-BE49-F238E27FC236}">
                <a16:creationId xmlns:a16="http://schemas.microsoft.com/office/drawing/2014/main" id="{E205B188-60B3-ED4B-B278-22CA72EE7FE4}"/>
              </a:ext>
            </a:extLst>
          </p:cNvPr>
          <p:cNvSpPr txBox="1">
            <a:spLocks noChangeArrowheads="1"/>
          </p:cNvSpPr>
          <p:nvPr/>
        </p:nvSpPr>
        <p:spPr bwMode="auto">
          <a:xfrm>
            <a:off x="926147" y="1330184"/>
            <a:ext cx="907478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800" b="1" dirty="0"/>
              <a:t>Solution: Short version</a:t>
            </a:r>
          </a:p>
          <a:p>
            <a:pPr marL="685800" indent="-685800">
              <a:lnSpc>
                <a:spcPct val="100000"/>
              </a:lnSpc>
              <a:spcBef>
                <a:spcPct val="0"/>
              </a:spcBef>
            </a:pPr>
            <a:r>
              <a:rPr lang="en-US" altLang="en-US" sz="4800" dirty="0">
                <a:hlinkClick r:id="rId3"/>
              </a:rPr>
              <a:t>§9-21a(b)</a:t>
            </a:r>
            <a:endParaRPr lang="en-US" altLang="en-US" sz="4800" dirty="0"/>
          </a:p>
          <a:p>
            <a:pPr marL="685800" indent="-685800">
              <a:lnSpc>
                <a:spcPct val="100000"/>
              </a:lnSpc>
              <a:spcBef>
                <a:spcPct val="0"/>
              </a:spcBef>
            </a:pPr>
            <a:r>
              <a:rPr lang="en-US" altLang="en-US" sz="4800" dirty="0">
                <a:hlinkClick r:id="rId4"/>
              </a:rPr>
              <a:t>LEAD memo 2/18/2017</a:t>
            </a:r>
            <a:endParaRPr lang="en-US" altLang="en-US" sz="4800" dirty="0"/>
          </a:p>
          <a:p>
            <a:pPr marL="685800" indent="-685800">
              <a:lnSpc>
                <a:spcPct val="100000"/>
              </a:lnSpc>
              <a:spcBef>
                <a:spcPct val="0"/>
              </a:spcBef>
            </a:pPr>
            <a:r>
              <a:rPr lang="en-US" altLang="en-US" sz="4800" dirty="0">
                <a:hlinkClick r:id="rId5"/>
              </a:rPr>
              <a:t>ROVAC Handbook</a:t>
            </a:r>
            <a:r>
              <a:rPr lang="en-US" altLang="en-US" sz="4800" dirty="0"/>
              <a:t> Ch 6, p. 36</a:t>
            </a:r>
          </a:p>
          <a:p>
            <a:pPr marL="685800" indent="-685800">
              <a:lnSpc>
                <a:spcPct val="100000"/>
              </a:lnSpc>
              <a:spcBef>
                <a:spcPct val="0"/>
              </a:spcBef>
            </a:pPr>
            <a:endParaRPr lang="en-US" altLang="en-US" sz="4800" b="1" dirty="0"/>
          </a:p>
          <a:p>
            <a:pPr marL="685800" indent="-685800">
              <a:lnSpc>
                <a:spcPct val="100000"/>
              </a:lnSpc>
              <a:spcBef>
                <a:spcPct val="0"/>
              </a:spcBef>
            </a:pPr>
            <a:endParaRPr lang="en-US" altLang="en-US" sz="4800" b="1" dirty="0"/>
          </a:p>
          <a:p>
            <a:pPr marL="285750" indent="-285750">
              <a:lnSpc>
                <a:spcPct val="100000"/>
              </a:lnSpc>
              <a:spcBef>
                <a:spcPct val="0"/>
              </a:spcBef>
            </a:pPr>
            <a:endParaRPr lang="en-US" altLang="en-US" sz="1800" dirty="0"/>
          </a:p>
        </p:txBody>
      </p:sp>
      <p:sp>
        <p:nvSpPr>
          <p:cNvPr id="6" name="Content Placeholder 5">
            <a:extLst>
              <a:ext uri="{FF2B5EF4-FFF2-40B4-BE49-F238E27FC236}">
                <a16:creationId xmlns:a16="http://schemas.microsoft.com/office/drawing/2014/main" id="{8D7D21A7-E01F-1446-824D-534C6DEF697D}"/>
              </a:ext>
            </a:extLst>
          </p:cNvPr>
          <p:cNvSpPr>
            <a:spLocks noGrp="1"/>
          </p:cNvSpPr>
          <p:nvPr>
            <p:ph idx="1"/>
          </p:nvPr>
        </p:nvSpPr>
        <p:spPr>
          <a:xfrm>
            <a:off x="205740" y="5304489"/>
            <a:ext cx="10515600" cy="889666"/>
          </a:xfrm>
        </p:spPr>
        <p:txBody>
          <a:bodyPr>
            <a:normAutofit fontScale="77500" lnSpcReduction="20000"/>
          </a:bodyPr>
          <a:lstStyle/>
          <a:p>
            <a:pPr marL="0" indent="0">
              <a:buNone/>
            </a:pPr>
            <a:r>
              <a:rPr lang="en-US" altLang="en-US" sz="5400" b="1" dirty="0">
                <a:solidFill>
                  <a:srgbClr val="FF0000"/>
                </a:solidFill>
              </a:rPr>
              <a:t>READ THEM     KNOW THEM 	    USE THEM!</a:t>
            </a:r>
          </a:p>
          <a:p>
            <a:pPr marL="0" indent="0">
              <a:buNone/>
            </a:pPr>
            <a:endParaRPr lang="en-US" dirty="0"/>
          </a:p>
        </p:txBody>
      </p:sp>
    </p:spTree>
    <p:extLst>
      <p:ext uri="{BB962C8B-B14F-4D97-AF65-F5344CB8AC3E}">
        <p14:creationId xmlns:p14="http://schemas.microsoft.com/office/powerpoint/2010/main" val="35223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361441"/>
            <a:ext cx="8098277" cy="4729550"/>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endParaRPr lang="en-US" altLang="en-US" sz="9600" dirty="0"/>
          </a:p>
          <a:p>
            <a:pPr>
              <a:lnSpc>
                <a:spcPct val="100000"/>
              </a:lnSpc>
              <a:spcBef>
                <a:spcPct val="0"/>
              </a:spcBef>
            </a:pPr>
            <a:r>
              <a:rPr lang="en-US" altLang="en-US" sz="9600" dirty="0"/>
              <a:t>Go to “Inquiries” </a:t>
            </a:r>
          </a:p>
          <a:p>
            <a:pPr marL="0" indent="0">
              <a:lnSpc>
                <a:spcPct val="100000"/>
              </a:lnSpc>
              <a:spcBef>
                <a:spcPct val="0"/>
              </a:spcBef>
              <a:buNone/>
            </a:pPr>
            <a:endParaRPr lang="en-US" altLang="en-US" sz="9600" dirty="0"/>
          </a:p>
          <a:p>
            <a:pPr>
              <a:lnSpc>
                <a:spcPct val="100000"/>
              </a:lnSpc>
              <a:spcBef>
                <a:spcPct val="0"/>
              </a:spcBef>
            </a:pPr>
            <a:r>
              <a:rPr lang="en-US" altLang="en-US" sz="9600" dirty="0"/>
              <a:t>verify that the record pulled over correctly</a:t>
            </a:r>
          </a:p>
          <a:p>
            <a:pPr marL="0" indent="0">
              <a:lnSpc>
                <a:spcPct val="100000"/>
              </a:lnSpc>
              <a:spcBef>
                <a:spcPct val="0"/>
              </a:spcBef>
              <a:buNone/>
            </a:pPr>
            <a:endParaRPr lang="en-US" altLang="en-US" sz="9600" dirty="0"/>
          </a:p>
          <a:p>
            <a:pPr>
              <a:lnSpc>
                <a:spcPct val="100000"/>
              </a:lnSpc>
              <a:spcBef>
                <a:spcPct val="0"/>
              </a:spcBef>
            </a:pPr>
            <a:r>
              <a:rPr lang="en-US" altLang="en-US" sz="9600" dirty="0"/>
              <a:t>you now have 2 records for that voter.   </a:t>
            </a:r>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414012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70240" y="1308565"/>
            <a:ext cx="8098277" cy="5051595"/>
          </a:xfrm>
        </p:spPr>
        <p:txBody>
          <a:bodyPr anchor="ctr">
            <a:normAutofit fontScale="250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b="1" dirty="0"/>
              <a:t>This process will:</a:t>
            </a:r>
          </a:p>
          <a:p>
            <a:pPr>
              <a:lnSpc>
                <a:spcPct val="100000"/>
              </a:lnSpc>
              <a:spcBef>
                <a:spcPct val="0"/>
              </a:spcBef>
              <a:buNone/>
            </a:pPr>
            <a:endParaRPr lang="en-US" altLang="en-US" sz="9600" dirty="0"/>
          </a:p>
          <a:p>
            <a:pPr>
              <a:lnSpc>
                <a:spcPct val="100000"/>
              </a:lnSpc>
              <a:spcBef>
                <a:spcPct val="0"/>
              </a:spcBef>
            </a:pPr>
            <a:r>
              <a:rPr lang="en-US" altLang="en-US" sz="9600" dirty="0"/>
              <a:t>have created a duplicate record in your town.</a:t>
            </a:r>
          </a:p>
          <a:p>
            <a:pPr marL="0" indent="0">
              <a:lnSpc>
                <a:spcPct val="100000"/>
              </a:lnSpc>
              <a:spcBef>
                <a:spcPct val="0"/>
              </a:spcBef>
              <a:buNone/>
            </a:pPr>
            <a:r>
              <a:rPr lang="en-US" altLang="en-US" sz="9600" dirty="0"/>
              <a:t> </a:t>
            </a:r>
          </a:p>
          <a:p>
            <a:pPr>
              <a:lnSpc>
                <a:spcPct val="100000"/>
              </a:lnSpc>
              <a:spcBef>
                <a:spcPct val="0"/>
              </a:spcBef>
            </a:pPr>
            <a:r>
              <a:rPr lang="en-US" altLang="en-US" sz="9600" dirty="0"/>
              <a:t>alert the former town that you’ve pulled the voter’s record from their town through CVRS.</a:t>
            </a:r>
          </a:p>
          <a:p>
            <a:pPr marL="0" indent="0">
              <a:lnSpc>
                <a:spcPct val="100000"/>
              </a:lnSpc>
              <a:spcBef>
                <a:spcPct val="0"/>
              </a:spcBef>
              <a:buNone/>
            </a:pPr>
            <a:r>
              <a:rPr lang="en-US" altLang="en-US" sz="9600" dirty="0"/>
              <a:t> </a:t>
            </a:r>
            <a:endParaRPr lang="en-US" altLang="en-US" sz="9600" b="1" dirty="0"/>
          </a:p>
          <a:p>
            <a:pPr>
              <a:lnSpc>
                <a:spcPct val="100000"/>
              </a:lnSpc>
              <a:spcBef>
                <a:spcPct val="0"/>
              </a:spcBef>
            </a:pPr>
            <a:r>
              <a:rPr lang="en-US" altLang="en-US" sz="9600" dirty="0"/>
              <a:t>The previous town will get a CVRS “Reminder” of the pulled record, providing the paper trail to move the voter’s card to its “Off “files. </a:t>
            </a:r>
          </a:p>
          <a:p>
            <a:pPr marL="0" indent="0">
              <a:lnSpc>
                <a:spcPct val="100000"/>
              </a:lnSpc>
              <a:spcBef>
                <a:spcPct val="0"/>
              </a:spcBef>
              <a:buNone/>
            </a:pPr>
            <a:br>
              <a:rPr lang="en-US" altLang="en-US" sz="9600" b="1" dirty="0"/>
            </a:br>
            <a:endParaRPr lang="en-US" altLang="en-US" sz="96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73095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70240" y="1308565"/>
            <a:ext cx="8098277" cy="5051595"/>
          </a:xfrm>
        </p:spPr>
        <p:txBody>
          <a:bodyPr anchor="ctr">
            <a:normAutofit fontScale="250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Go to </a:t>
            </a:r>
          </a:p>
          <a:p>
            <a:pPr>
              <a:lnSpc>
                <a:spcPct val="100000"/>
              </a:lnSpc>
              <a:spcBef>
                <a:spcPct val="0"/>
              </a:spcBef>
            </a:pPr>
            <a:r>
              <a:rPr lang="en-US" altLang="en-US" sz="9600" dirty="0"/>
              <a:t>“Activities” </a:t>
            </a:r>
          </a:p>
          <a:p>
            <a:pPr>
              <a:lnSpc>
                <a:spcPct val="100000"/>
              </a:lnSpc>
              <a:spcBef>
                <a:spcPct val="0"/>
              </a:spcBef>
            </a:pPr>
            <a:endParaRPr lang="en-US" altLang="en-US" sz="9600" dirty="0"/>
          </a:p>
          <a:p>
            <a:pPr>
              <a:lnSpc>
                <a:spcPct val="100000"/>
              </a:lnSpc>
              <a:spcBef>
                <a:spcPct val="0"/>
              </a:spcBef>
            </a:pPr>
            <a:r>
              <a:rPr lang="en-US" altLang="en-US" sz="9600" dirty="0"/>
              <a:t> “Maintain Voter History” </a:t>
            </a:r>
          </a:p>
          <a:p>
            <a:pPr marL="0" indent="0">
              <a:lnSpc>
                <a:spcPct val="100000"/>
              </a:lnSpc>
              <a:spcBef>
                <a:spcPct val="0"/>
              </a:spcBef>
              <a:buNone/>
            </a:pPr>
            <a:endParaRPr lang="en-US" altLang="en-US" sz="9600" dirty="0"/>
          </a:p>
          <a:p>
            <a:pPr>
              <a:lnSpc>
                <a:spcPct val="100000"/>
              </a:lnSpc>
              <a:spcBef>
                <a:spcPct val="0"/>
              </a:spcBef>
            </a:pPr>
            <a:r>
              <a:rPr lang="en-US" altLang="en-US" sz="9600" dirty="0"/>
              <a:t>Add history that have been made by your office to that voter</a:t>
            </a:r>
          </a:p>
          <a:p>
            <a:pPr lvl="1">
              <a:lnSpc>
                <a:spcPct val="100000"/>
              </a:lnSpc>
              <a:spcBef>
                <a:spcPct val="0"/>
              </a:spcBef>
            </a:pPr>
            <a:r>
              <a:rPr lang="en-US" altLang="en-US" sz="9200" dirty="0"/>
              <a:t>name history	</a:t>
            </a:r>
          </a:p>
          <a:p>
            <a:pPr lvl="1">
              <a:lnSpc>
                <a:spcPct val="100000"/>
              </a:lnSpc>
              <a:spcBef>
                <a:spcPct val="0"/>
              </a:spcBef>
            </a:pPr>
            <a:r>
              <a:rPr lang="en-US" altLang="en-US" sz="9200" dirty="0"/>
              <a:t>address history</a:t>
            </a:r>
          </a:p>
          <a:p>
            <a:pPr lvl="1">
              <a:lnSpc>
                <a:spcPct val="100000"/>
              </a:lnSpc>
              <a:spcBef>
                <a:spcPct val="0"/>
              </a:spcBef>
            </a:pPr>
            <a:r>
              <a:rPr lang="en-US" altLang="en-US" sz="9200" dirty="0"/>
              <a:t>party history</a:t>
            </a:r>
          </a:p>
          <a:p>
            <a:pPr lvl="1">
              <a:lnSpc>
                <a:spcPct val="100000"/>
              </a:lnSpc>
              <a:spcBef>
                <a:spcPct val="0"/>
              </a:spcBef>
            </a:pPr>
            <a:r>
              <a:rPr lang="en-US" altLang="en-US" sz="9200" dirty="0"/>
              <a:t>election history </a:t>
            </a:r>
          </a:p>
          <a:p>
            <a:pPr marL="457200" lvl="1" indent="0">
              <a:lnSpc>
                <a:spcPct val="100000"/>
              </a:lnSpc>
              <a:spcBef>
                <a:spcPct val="0"/>
              </a:spcBef>
              <a:buNone/>
            </a:pPr>
            <a:endParaRPr lang="en-US" altLang="en-US" sz="9200" dirty="0"/>
          </a:p>
          <a:p>
            <a:pPr marL="457200" lvl="1" indent="0" algn="ctr">
              <a:lnSpc>
                <a:spcPct val="100000"/>
              </a:lnSpc>
              <a:spcBef>
                <a:spcPct val="0"/>
              </a:spcBef>
              <a:buNone/>
            </a:pPr>
            <a:r>
              <a:rPr lang="en-US" altLang="en-US" sz="9200" dirty="0"/>
              <a:t>Remember to think of the dates as “up until this date, this was the correct information.”</a:t>
            </a:r>
            <a:endParaRPr lang="en-US" altLang="en-US" sz="20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047014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689937"/>
            <a:ext cx="8098277" cy="4401053"/>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endParaRPr lang="en-US" altLang="en-US" sz="9600" dirty="0"/>
          </a:p>
          <a:p>
            <a:pPr>
              <a:lnSpc>
                <a:spcPct val="100000"/>
              </a:lnSpc>
              <a:spcBef>
                <a:spcPct val="0"/>
              </a:spcBef>
            </a:pPr>
            <a:r>
              <a:rPr lang="en-US" altLang="en-US" sz="9600" dirty="0"/>
              <a:t>inserts and updates all information into the original record (including the registration date) </a:t>
            </a:r>
          </a:p>
          <a:p>
            <a:pPr marL="0" indent="0">
              <a:lnSpc>
                <a:spcPct val="100000"/>
              </a:lnSpc>
              <a:spcBef>
                <a:spcPct val="0"/>
              </a:spcBef>
              <a:buNone/>
            </a:pPr>
            <a:endParaRPr lang="en-US" altLang="en-US" sz="9600" dirty="0"/>
          </a:p>
          <a:p>
            <a:pPr>
              <a:lnSpc>
                <a:spcPct val="100000"/>
              </a:lnSpc>
              <a:spcBef>
                <a:spcPct val="0"/>
              </a:spcBef>
            </a:pPr>
            <a:r>
              <a:rPr lang="en-US" altLang="en-US" sz="9600" dirty="0"/>
              <a:t>prints copy of online voter registration card (if applicable) </a:t>
            </a:r>
          </a:p>
          <a:p>
            <a:pPr marL="0" indent="0">
              <a:lnSpc>
                <a:spcPct val="100000"/>
              </a:lnSpc>
              <a:spcBef>
                <a:spcPct val="0"/>
              </a:spcBef>
              <a:buNone/>
            </a:pPr>
            <a:endParaRPr lang="en-US" altLang="en-US" sz="9600" dirty="0"/>
          </a:p>
          <a:p>
            <a:pPr marL="0" indent="0">
              <a:lnSpc>
                <a:spcPct val="100000"/>
              </a:lnSpc>
              <a:spcBef>
                <a:spcPct val="0"/>
              </a:spcBef>
              <a:buNone/>
            </a:pPr>
            <a:endParaRPr lang="en-US" altLang="en-US" sz="9600" dirty="0"/>
          </a:p>
          <a:p>
            <a:pPr marL="0" indent="0">
              <a:lnSpc>
                <a:spcPct val="110000"/>
              </a:lnSpc>
              <a:spcBef>
                <a:spcPct val="0"/>
              </a:spcBef>
              <a:buNone/>
            </a:pPr>
            <a:endParaRPr lang="en-US"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757898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90560" y="1361441"/>
            <a:ext cx="8098277" cy="4729550"/>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buNone/>
            </a:pPr>
            <a:endParaRPr lang="en-US" altLang="en-US" sz="9600" dirty="0"/>
          </a:p>
          <a:p>
            <a:pPr>
              <a:lnSpc>
                <a:spcPct val="100000"/>
              </a:lnSpc>
              <a:spcBef>
                <a:spcPct val="0"/>
              </a:spcBef>
            </a:pPr>
            <a:r>
              <a:rPr lang="en-US" altLang="en-US" sz="9600" dirty="0"/>
              <a:t>Change the Registration Date to reflect the date on which the voter registered in YOUR town. </a:t>
            </a:r>
          </a:p>
          <a:p>
            <a:pPr marL="0" indent="0">
              <a:lnSpc>
                <a:spcPct val="100000"/>
              </a:lnSpc>
              <a:spcBef>
                <a:spcPct val="0"/>
              </a:spcBef>
              <a:buNone/>
            </a:pPr>
            <a:endParaRPr lang="en-US" altLang="en-US" sz="9600" dirty="0"/>
          </a:p>
          <a:p>
            <a:pPr>
              <a:lnSpc>
                <a:spcPct val="100000"/>
              </a:lnSpc>
              <a:spcBef>
                <a:spcPct val="0"/>
              </a:spcBef>
            </a:pPr>
            <a:r>
              <a:rPr lang="en-US" altLang="en-US" sz="9600" dirty="0"/>
              <a:t>If necessary, use “Change” in “Inquiries” to make this change.</a:t>
            </a:r>
          </a:p>
          <a:p>
            <a:pPr marL="0" indent="0">
              <a:lnSpc>
                <a:spcPct val="100000"/>
              </a:lnSpc>
              <a:spcBef>
                <a:spcPct val="0"/>
              </a:spcBef>
              <a:buNone/>
            </a:pPr>
            <a:endParaRPr lang="en-US" altLang="en-US" sz="9600"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515332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newmilford.org\data\UserProfiles\registrar\Desktop\New Vot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6" y="154269"/>
            <a:ext cx="11673826" cy="662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30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newmilford.org\data\UserProfiles\registrar\Desktop\New Vot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20859497" cy="118305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6545F37-19B2-1146-A466-63EEA8BB7270}"/>
                  </a:ext>
                </a:extLst>
              </p14:cNvPr>
              <p14:cNvContentPartPr/>
              <p14:nvPr/>
            </p14:nvContentPartPr>
            <p14:xfrm>
              <a:off x="8387434" y="2851832"/>
              <a:ext cx="2108160" cy="147240"/>
            </p14:xfrm>
          </p:contentPart>
        </mc:Choice>
        <mc:Fallback xmlns="">
          <p:pic>
            <p:nvPicPr>
              <p:cNvPr id="4" name="Ink 3">
                <a:extLst>
                  <a:ext uri="{FF2B5EF4-FFF2-40B4-BE49-F238E27FC236}">
                    <a16:creationId xmlns:a16="http://schemas.microsoft.com/office/drawing/2014/main" id="{A6545F37-19B2-1146-A466-63EEA8BB7270}"/>
                  </a:ext>
                </a:extLst>
              </p:cNvPr>
              <p:cNvPicPr/>
              <p:nvPr/>
            </p:nvPicPr>
            <p:blipFill>
              <a:blip r:embed="rId5"/>
              <a:stretch>
                <a:fillRect/>
              </a:stretch>
            </p:blipFill>
            <p:spPr>
              <a:xfrm>
                <a:off x="8333434" y="2744192"/>
                <a:ext cx="2215800" cy="362880"/>
              </a:xfrm>
              <a:prstGeom prst="rect">
                <a:avLst/>
              </a:prstGeom>
            </p:spPr>
          </p:pic>
        </mc:Fallback>
      </mc:AlternateContent>
    </p:spTree>
    <p:extLst>
      <p:ext uri="{BB962C8B-B14F-4D97-AF65-F5344CB8AC3E}">
        <p14:creationId xmlns:p14="http://schemas.microsoft.com/office/powerpoint/2010/main" val="144672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700720" y="1328383"/>
            <a:ext cx="8098277" cy="4902053"/>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dirty="0"/>
              <a:t>Most recent town:</a:t>
            </a:r>
          </a:p>
          <a:p>
            <a:pPr>
              <a:lnSpc>
                <a:spcPct val="100000"/>
              </a:lnSpc>
              <a:spcBef>
                <a:spcPct val="0"/>
              </a:spcBef>
            </a:pPr>
            <a:r>
              <a:rPr lang="en-US" altLang="en-US" sz="9600" dirty="0"/>
              <a:t>“Inquiries” </a:t>
            </a:r>
          </a:p>
          <a:p>
            <a:pPr marL="0" indent="0">
              <a:lnSpc>
                <a:spcPct val="100000"/>
              </a:lnSpc>
              <a:spcBef>
                <a:spcPct val="0"/>
              </a:spcBef>
              <a:buNone/>
            </a:pPr>
            <a:endParaRPr lang="en-US" altLang="en-US" sz="9600" dirty="0"/>
          </a:p>
          <a:p>
            <a:pPr>
              <a:lnSpc>
                <a:spcPct val="100000"/>
              </a:lnSpc>
              <a:spcBef>
                <a:spcPct val="0"/>
              </a:spcBef>
            </a:pPr>
            <a:r>
              <a:rPr lang="en-US" altLang="en-US" sz="9600" dirty="0"/>
              <a:t>“Search”</a:t>
            </a:r>
          </a:p>
          <a:p>
            <a:pPr marL="0" indent="0">
              <a:lnSpc>
                <a:spcPct val="100000"/>
              </a:lnSpc>
              <a:spcBef>
                <a:spcPct val="0"/>
              </a:spcBef>
              <a:buNone/>
            </a:pPr>
            <a:endParaRPr lang="en-US" altLang="en-US" sz="9600" dirty="0"/>
          </a:p>
          <a:p>
            <a:pPr>
              <a:lnSpc>
                <a:spcPct val="100000"/>
              </a:lnSpc>
              <a:spcBef>
                <a:spcPct val="0"/>
              </a:spcBef>
            </a:pPr>
            <a:r>
              <a:rPr lang="en-US" altLang="en-US" sz="9600" dirty="0"/>
              <a:t>Select the duplicate record that is going to be deleted</a:t>
            </a:r>
          </a:p>
          <a:p>
            <a:pPr>
              <a:lnSpc>
                <a:spcPct val="100000"/>
              </a:lnSpc>
              <a:spcBef>
                <a:spcPct val="0"/>
              </a:spcBef>
            </a:pPr>
            <a:endParaRPr lang="en-US" altLang="en-US" sz="9600" dirty="0"/>
          </a:p>
          <a:p>
            <a:pPr>
              <a:lnSpc>
                <a:spcPct val="100000"/>
              </a:lnSpc>
              <a:spcBef>
                <a:spcPct val="0"/>
              </a:spcBef>
            </a:pPr>
            <a:r>
              <a:rPr lang="en-US" altLang="en-US" sz="9600" dirty="0"/>
              <a:t>Either write notes or print a copy of the record </a:t>
            </a:r>
          </a:p>
          <a:p>
            <a:pPr lvl="1">
              <a:lnSpc>
                <a:spcPct val="100000"/>
              </a:lnSpc>
              <a:spcBef>
                <a:spcPct val="0"/>
              </a:spcBef>
            </a:pPr>
            <a:r>
              <a:rPr lang="en-US" altLang="en-US" sz="9200" dirty="0"/>
              <a:t>“View” “File” “Print”  </a:t>
            </a:r>
          </a:p>
          <a:p>
            <a:pPr>
              <a:lnSpc>
                <a:spcPct val="100000"/>
              </a:lnSpc>
              <a:spcBef>
                <a:spcPct val="0"/>
              </a:spcBef>
              <a:buNone/>
            </a:pPr>
            <a:endParaRPr lang="en-US" altLang="en-US" sz="9600" dirty="0"/>
          </a:p>
          <a:p>
            <a:pPr>
              <a:lnSpc>
                <a:spcPct val="100000"/>
              </a:lnSpc>
              <a:spcBef>
                <a:spcPct val="0"/>
              </a:spcBef>
            </a:pPr>
            <a:endParaRPr lang="en-US" altLang="en-US" sz="4000" dirty="0"/>
          </a:p>
          <a:p>
            <a:pPr eaLnBrk="1" hangingPunct="1">
              <a:spcBef>
                <a:spcPct val="0"/>
              </a:spcBef>
              <a:spcAft>
                <a:spcPts val="600"/>
              </a:spcAft>
              <a:buFontTx/>
              <a:buNone/>
            </a:pPr>
            <a:endParaRPr lang="en-US" altLang="en-US" sz="24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04730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70240" y="1308565"/>
            <a:ext cx="8098277" cy="5051595"/>
          </a:xfrm>
        </p:spPr>
        <p:txBody>
          <a:bodyPr anchor="ctr">
            <a:normAutofit fontScale="325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9600" b="1" dirty="0"/>
          </a:p>
          <a:p>
            <a:pPr>
              <a:lnSpc>
                <a:spcPct val="100000"/>
              </a:lnSpc>
              <a:spcBef>
                <a:spcPct val="0"/>
              </a:spcBef>
            </a:pPr>
            <a:r>
              <a:rPr lang="en-US" altLang="en-US" sz="9600" b="1" dirty="0"/>
              <a:t> </a:t>
            </a:r>
            <a:r>
              <a:rPr lang="en-US" altLang="en-US" sz="9600" dirty="0"/>
              <a:t>Note different </a:t>
            </a:r>
            <a:r>
              <a:rPr lang="en-US" altLang="en-US" sz="9600" b="1" dirty="0"/>
              <a:t>Voter ID numbers </a:t>
            </a:r>
            <a:r>
              <a:rPr lang="en-US" altLang="en-US" sz="9600" dirty="0"/>
              <a:t>and be careful not to delete the </a:t>
            </a:r>
            <a:r>
              <a:rPr lang="en-US" altLang="en-US" sz="9600" b="1" dirty="0"/>
              <a:t>ORIGINAL</a:t>
            </a:r>
            <a:r>
              <a:rPr lang="en-US" altLang="en-US" sz="9600" dirty="0"/>
              <a:t> record that you just pulled from the previous town and updated! </a:t>
            </a:r>
          </a:p>
          <a:p>
            <a:pPr>
              <a:lnSpc>
                <a:spcPct val="100000"/>
              </a:lnSpc>
              <a:spcBef>
                <a:spcPct val="0"/>
              </a:spcBef>
            </a:pPr>
            <a:endParaRPr lang="en-US" altLang="en-US" sz="9600" dirty="0"/>
          </a:p>
          <a:p>
            <a:pPr>
              <a:lnSpc>
                <a:spcPct val="100000"/>
              </a:lnSpc>
              <a:spcBef>
                <a:spcPct val="0"/>
              </a:spcBef>
            </a:pPr>
            <a:r>
              <a:rPr lang="en-US" altLang="en-US" sz="9600" b="1" dirty="0"/>
              <a:t>Hint: </a:t>
            </a:r>
            <a:r>
              <a:rPr lang="en-US" altLang="en-US" sz="9600" dirty="0"/>
              <a:t>The older file would have a lower number than the newer one.</a:t>
            </a:r>
          </a:p>
          <a:p>
            <a:pPr marL="0" indent="0">
              <a:lnSpc>
                <a:spcPct val="100000"/>
              </a:lnSpc>
              <a:spcBef>
                <a:spcPct val="0"/>
              </a:spcBef>
              <a:buNone/>
            </a:pPr>
            <a:br>
              <a:rPr lang="en-US" altLang="en-US" sz="9600" b="1" dirty="0"/>
            </a:br>
            <a:endParaRPr lang="en-US" altLang="en-US" sz="96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2783570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805251"/>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5" name="Content Placeholder 4">
            <a:extLst>
              <a:ext uri="{FF2B5EF4-FFF2-40B4-BE49-F238E27FC236}">
                <a16:creationId xmlns:a16="http://schemas.microsoft.com/office/drawing/2014/main" id="{C8B06EF0-925F-7643-A940-55127ADD9E3F}"/>
              </a:ext>
            </a:extLst>
          </p:cNvPr>
          <p:cNvSpPr>
            <a:spLocks noGrp="1"/>
          </p:cNvSpPr>
          <p:nvPr>
            <p:ph idx="1"/>
          </p:nvPr>
        </p:nvSpPr>
        <p:spPr>
          <a:xfrm>
            <a:off x="670240" y="1308565"/>
            <a:ext cx="8098277" cy="5051595"/>
          </a:xfrm>
        </p:spPr>
        <p:txBody>
          <a:bodyPr anchor="ctr">
            <a:normAutofit fontScale="40000" lnSpcReduction="20000"/>
          </a:bodyPr>
          <a:lstStyle/>
          <a:p>
            <a:pPr>
              <a:lnSpc>
                <a:spcPct val="100000"/>
              </a:lnSpc>
              <a:spcBef>
                <a:spcPct val="0"/>
              </a:spcBef>
              <a:buNone/>
            </a:pPr>
            <a:r>
              <a:rPr lang="en-US" altLang="en-US" sz="9600" dirty="0"/>
              <a:t>INACTIVE OR ACTIVE STATUS—IN YOUR TOWN</a:t>
            </a:r>
          </a:p>
          <a:p>
            <a:pPr>
              <a:lnSpc>
                <a:spcPct val="100000"/>
              </a:lnSpc>
              <a:spcBef>
                <a:spcPct val="0"/>
              </a:spcBef>
              <a:buNone/>
            </a:pPr>
            <a:endParaRPr lang="en-US" altLang="en-US" sz="6000" dirty="0"/>
          </a:p>
          <a:p>
            <a:pPr>
              <a:lnSpc>
                <a:spcPct val="100000"/>
              </a:lnSpc>
              <a:spcBef>
                <a:spcPct val="0"/>
              </a:spcBef>
              <a:buNone/>
            </a:pPr>
            <a:r>
              <a:rPr lang="en-US" altLang="en-US" sz="9600" b="1" dirty="0"/>
              <a:t>Delete</a:t>
            </a:r>
            <a:r>
              <a:rPr lang="en-US" altLang="en-US" sz="9600" dirty="0"/>
              <a:t> your town’s </a:t>
            </a:r>
            <a:r>
              <a:rPr lang="en-US" altLang="en-US" sz="9600" b="1" dirty="0"/>
              <a:t>newer record </a:t>
            </a:r>
            <a:r>
              <a:rPr lang="en-US" altLang="en-US" sz="9600" dirty="0"/>
              <a:t>for this voter because you have added all of its information to the file pulled from the former town which has all the ORIGINAL information on it. </a:t>
            </a:r>
            <a:r>
              <a:rPr lang="en-US" altLang="en-US" sz="9600" b="1" dirty="0"/>
              <a:t> </a:t>
            </a:r>
            <a:br>
              <a:rPr lang="en-US" altLang="en-US" sz="9600" b="1" dirty="0"/>
            </a:br>
            <a:endParaRPr lang="en-US" altLang="en-US" sz="9600" dirty="0"/>
          </a:p>
          <a:p>
            <a:pPr marL="0" indent="0">
              <a:lnSpc>
                <a:spcPct val="100000"/>
              </a:lnSpc>
              <a:spcBef>
                <a:spcPct val="0"/>
              </a:spcBef>
              <a:buNone/>
            </a:pPr>
            <a:br>
              <a:rPr lang="en-US" altLang="en-US" sz="9600" b="1" dirty="0"/>
            </a:br>
            <a:endParaRPr lang="en-US" altLang="en-US" sz="96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800" b="1" dirty="0">
                <a:solidFill>
                  <a:srgbClr val="00B050"/>
                </a:solidFill>
              </a:rPr>
              <a:t>Duplicates</a:t>
            </a:r>
          </a:p>
        </p:txBody>
      </p:sp>
      <p:sp>
        <p:nvSpPr>
          <p:cNvPr id="7" name="TextBox 2">
            <a:extLst>
              <a:ext uri="{FF2B5EF4-FFF2-40B4-BE49-F238E27FC236}">
                <a16:creationId xmlns:a16="http://schemas.microsoft.com/office/drawing/2014/main" id="{503F31D9-8757-D94A-96E4-2C99404D9CB1}"/>
              </a:ext>
            </a:extLst>
          </p:cNvPr>
          <p:cNvSpPr txBox="1">
            <a:spLocks noChangeArrowheads="1"/>
          </p:cNvSpPr>
          <p:nvPr/>
        </p:nvSpPr>
        <p:spPr bwMode="auto">
          <a:xfrm>
            <a:off x="5000149" y="324740"/>
            <a:ext cx="5313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a:t>Correction Process</a:t>
            </a:r>
          </a:p>
          <a:p>
            <a:pPr eaLnBrk="1" hangingPunct="1">
              <a:lnSpc>
                <a:spcPct val="100000"/>
              </a:lnSpc>
              <a:spcBef>
                <a:spcPct val="0"/>
              </a:spcBef>
              <a:buFontTx/>
              <a:buNone/>
            </a:pPr>
            <a:endParaRPr lang="en-US" altLang="en-US" sz="1800" dirty="0"/>
          </a:p>
        </p:txBody>
      </p:sp>
    </p:spTree>
    <p:extLst>
      <p:ext uri="{BB962C8B-B14F-4D97-AF65-F5344CB8AC3E}">
        <p14:creationId xmlns:p14="http://schemas.microsoft.com/office/powerpoint/2010/main" val="172650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7" name="TextBox 4">
            <a:extLst>
              <a:ext uri="{FF2B5EF4-FFF2-40B4-BE49-F238E27FC236}">
                <a16:creationId xmlns:a16="http://schemas.microsoft.com/office/drawing/2014/main" id="{E205B188-60B3-ED4B-B278-22CA72EE7FE4}"/>
              </a:ext>
            </a:extLst>
          </p:cNvPr>
          <p:cNvSpPr txBox="1">
            <a:spLocks noChangeArrowheads="1"/>
          </p:cNvSpPr>
          <p:nvPr/>
        </p:nvSpPr>
        <p:spPr bwMode="auto">
          <a:xfrm>
            <a:off x="926147" y="1330184"/>
            <a:ext cx="907478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800" b="1" dirty="0"/>
              <a:t>Solution: Short version</a:t>
            </a:r>
          </a:p>
          <a:p>
            <a:pPr marL="685800" indent="-685800">
              <a:lnSpc>
                <a:spcPct val="100000"/>
              </a:lnSpc>
              <a:spcBef>
                <a:spcPct val="0"/>
              </a:spcBef>
            </a:pPr>
            <a:r>
              <a:rPr lang="en-US" altLang="en-US" sz="4800" dirty="0">
                <a:hlinkClick r:id="rId3"/>
              </a:rPr>
              <a:t>§9-21a(b)</a:t>
            </a:r>
            <a:endParaRPr lang="en-US" altLang="en-US" sz="4800" dirty="0"/>
          </a:p>
          <a:p>
            <a:pPr marL="685800" indent="-685800">
              <a:lnSpc>
                <a:spcPct val="100000"/>
              </a:lnSpc>
              <a:spcBef>
                <a:spcPct val="0"/>
              </a:spcBef>
            </a:pPr>
            <a:endParaRPr lang="en-US" altLang="en-US" sz="4800" b="1" dirty="0"/>
          </a:p>
          <a:p>
            <a:pPr marL="685800" indent="-685800">
              <a:lnSpc>
                <a:spcPct val="100000"/>
              </a:lnSpc>
              <a:spcBef>
                <a:spcPct val="0"/>
              </a:spcBef>
            </a:pPr>
            <a:endParaRPr lang="en-US" altLang="en-US" sz="4800" b="1" dirty="0"/>
          </a:p>
          <a:p>
            <a:pPr marL="285750" indent="-285750">
              <a:lnSpc>
                <a:spcPct val="100000"/>
              </a:lnSpc>
              <a:spcBef>
                <a:spcPct val="0"/>
              </a:spcBef>
            </a:pPr>
            <a:endParaRPr lang="en-US" altLang="en-US" sz="1800" dirty="0"/>
          </a:p>
        </p:txBody>
      </p:sp>
      <p:sp>
        <p:nvSpPr>
          <p:cNvPr id="6" name="Content Placeholder 5">
            <a:extLst>
              <a:ext uri="{FF2B5EF4-FFF2-40B4-BE49-F238E27FC236}">
                <a16:creationId xmlns:a16="http://schemas.microsoft.com/office/drawing/2014/main" id="{8D7D21A7-E01F-1446-824D-534C6DEF697D}"/>
              </a:ext>
            </a:extLst>
          </p:cNvPr>
          <p:cNvSpPr>
            <a:spLocks noGrp="1"/>
          </p:cNvSpPr>
          <p:nvPr>
            <p:ph idx="1"/>
          </p:nvPr>
        </p:nvSpPr>
        <p:spPr>
          <a:xfrm>
            <a:off x="205740" y="5304489"/>
            <a:ext cx="10515600" cy="889666"/>
          </a:xfrm>
        </p:spPr>
        <p:txBody>
          <a:bodyPr>
            <a:normAutofit fontScale="77500" lnSpcReduction="20000"/>
          </a:bodyPr>
          <a:lstStyle/>
          <a:p>
            <a:pPr marL="0" indent="0">
              <a:buNone/>
            </a:pPr>
            <a:r>
              <a:rPr lang="en-US" altLang="en-US" sz="5400" b="1" dirty="0">
                <a:solidFill>
                  <a:srgbClr val="FF0000"/>
                </a:solidFill>
              </a:rPr>
              <a:t>READ THEM     KNOW THEM 	    USE THEM!</a:t>
            </a:r>
          </a:p>
          <a:p>
            <a:pPr marL="0" indent="0">
              <a:buNone/>
            </a:pPr>
            <a:endParaRPr lang="en-US" dirty="0"/>
          </a:p>
        </p:txBody>
      </p:sp>
    </p:spTree>
    <p:extLst>
      <p:ext uri="{BB962C8B-B14F-4D97-AF65-F5344CB8AC3E}">
        <p14:creationId xmlns:p14="http://schemas.microsoft.com/office/powerpoint/2010/main" val="2233518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5"/>
            <a:ext cx="7474172" cy="889666"/>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5" name="Content Placeholder 4">
            <a:extLst>
              <a:ext uri="{FF2B5EF4-FFF2-40B4-BE49-F238E27FC236}">
                <a16:creationId xmlns:a16="http://schemas.microsoft.com/office/drawing/2014/main" id="{659975D8-117A-4A46-8185-6D2CFCFFED67}"/>
              </a:ext>
            </a:extLst>
          </p:cNvPr>
          <p:cNvSpPr>
            <a:spLocks noGrp="1"/>
          </p:cNvSpPr>
          <p:nvPr>
            <p:ph idx="1"/>
          </p:nvPr>
        </p:nvSpPr>
        <p:spPr>
          <a:xfrm>
            <a:off x="259599" y="1578993"/>
            <a:ext cx="10515600" cy="4351338"/>
          </a:xfrm>
        </p:spPr>
        <p:txBody>
          <a:bodyPr>
            <a:normAutofit fontScale="70000" lnSpcReduction="20000"/>
          </a:bodyPr>
          <a:lstStyle/>
          <a:p>
            <a:pPr marL="0" indent="0" algn="ctr">
              <a:buNone/>
            </a:pPr>
            <a:endParaRPr lang="en-US" sz="4000" b="1" dirty="0"/>
          </a:p>
          <a:p>
            <a:pPr marL="0" indent="0" algn="ctr">
              <a:buNone/>
            </a:pPr>
            <a:endParaRPr lang="en-US" sz="4000" b="1" dirty="0"/>
          </a:p>
          <a:p>
            <a:pPr>
              <a:lnSpc>
                <a:spcPct val="100000"/>
              </a:lnSpc>
              <a:spcBef>
                <a:spcPct val="0"/>
              </a:spcBef>
            </a:pPr>
            <a:r>
              <a:rPr lang="en-US" altLang="en-US" sz="7200" b="1" dirty="0">
                <a:solidFill>
                  <a:srgbClr val="0070C0"/>
                </a:solidFill>
              </a:rPr>
              <a:t>Observations</a:t>
            </a:r>
          </a:p>
          <a:p>
            <a:pPr>
              <a:lnSpc>
                <a:spcPct val="100000"/>
              </a:lnSpc>
              <a:spcBef>
                <a:spcPct val="0"/>
              </a:spcBef>
            </a:pPr>
            <a:r>
              <a:rPr lang="en-US" altLang="en-US" sz="7200" b="1" dirty="0">
                <a:solidFill>
                  <a:srgbClr val="0070C0"/>
                </a:solidFill>
              </a:rPr>
              <a:t> Comments</a:t>
            </a:r>
          </a:p>
          <a:p>
            <a:pPr>
              <a:lnSpc>
                <a:spcPct val="100000"/>
              </a:lnSpc>
              <a:spcBef>
                <a:spcPct val="0"/>
              </a:spcBef>
            </a:pPr>
            <a:r>
              <a:rPr lang="en-US" altLang="en-US" sz="7200" b="1" dirty="0">
                <a:solidFill>
                  <a:srgbClr val="0070C0"/>
                </a:solidFill>
              </a:rPr>
              <a:t> Additions</a:t>
            </a:r>
          </a:p>
          <a:p>
            <a:pPr>
              <a:lnSpc>
                <a:spcPct val="100000"/>
              </a:lnSpc>
              <a:spcBef>
                <a:spcPct val="0"/>
              </a:spcBef>
            </a:pPr>
            <a:r>
              <a:rPr lang="en-US" altLang="en-US" sz="7200" b="1" dirty="0">
                <a:solidFill>
                  <a:srgbClr val="0070C0"/>
                </a:solidFill>
              </a:rPr>
              <a:t> Questions</a:t>
            </a:r>
          </a:p>
          <a:p>
            <a:pPr marL="0" indent="0" algn="ctr">
              <a:buNone/>
            </a:pPr>
            <a:r>
              <a:rPr lang="en-US" sz="7200" b="1" dirty="0"/>
              <a:t> </a:t>
            </a:r>
          </a:p>
        </p:txBody>
      </p:sp>
    </p:spTree>
    <p:extLst>
      <p:ext uri="{BB962C8B-B14F-4D97-AF65-F5344CB8AC3E}">
        <p14:creationId xmlns:p14="http://schemas.microsoft.com/office/powerpoint/2010/main" val="10123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A4D-0D60-3E4C-8C5A-801D7A42A415}"/>
              </a:ext>
            </a:extLst>
          </p:cNvPr>
          <p:cNvSpPr>
            <a:spLocks noGrp="1"/>
          </p:cNvSpPr>
          <p:nvPr>
            <p:ph type="title"/>
          </p:nvPr>
        </p:nvSpPr>
        <p:spPr>
          <a:xfrm>
            <a:off x="1136428" y="627564"/>
            <a:ext cx="7474172" cy="1325563"/>
          </a:xfrm>
        </p:spPr>
        <p:txBody>
          <a:bodyPr rtlCol="0">
            <a:normAutofit/>
          </a:bodyPr>
          <a:lstStyle/>
          <a:p>
            <a:pPr eaLnBrk="1" fontAlgn="auto" hangingPunct="1">
              <a:spcAft>
                <a:spcPts val="0"/>
              </a:spcAft>
              <a:defRPr/>
            </a:pPr>
            <a:r>
              <a:rPr lang="en-US" b="1" dirty="0">
                <a:solidFill>
                  <a:srgbClr val="FF0000"/>
                </a:solidFill>
              </a:rPr>
              <a:t>Duplicates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309593-E720-434E-836F-B70E57364D44}"/>
              </a:ext>
            </a:extLst>
          </p:cNvPr>
          <p:cNvSpPr txBox="1">
            <a:spLocks/>
          </p:cNvSpPr>
          <p:nvPr/>
        </p:nvSpPr>
        <p:spPr>
          <a:xfrm>
            <a:off x="1348581" y="370442"/>
            <a:ext cx="2173288" cy="53498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600"/>
              </a:spcAft>
              <a:defRPr/>
            </a:pPr>
            <a:r>
              <a:rPr lang="en-US" sz="2400" b="1" dirty="0">
                <a:solidFill>
                  <a:srgbClr val="00B050"/>
                </a:solidFill>
              </a:rPr>
              <a:t>Duplicates</a:t>
            </a:r>
          </a:p>
        </p:txBody>
      </p:sp>
      <p:sp>
        <p:nvSpPr>
          <p:cNvPr id="7" name="TextBox 4">
            <a:extLst>
              <a:ext uri="{FF2B5EF4-FFF2-40B4-BE49-F238E27FC236}">
                <a16:creationId xmlns:a16="http://schemas.microsoft.com/office/drawing/2014/main" id="{E205B188-60B3-ED4B-B278-22CA72EE7FE4}"/>
              </a:ext>
            </a:extLst>
          </p:cNvPr>
          <p:cNvSpPr txBox="1">
            <a:spLocks noChangeArrowheads="1"/>
          </p:cNvSpPr>
          <p:nvPr/>
        </p:nvSpPr>
        <p:spPr bwMode="auto">
          <a:xfrm>
            <a:off x="926147" y="1330184"/>
            <a:ext cx="9074786"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800" b="1" dirty="0"/>
              <a:t>Solution: Short version</a:t>
            </a:r>
          </a:p>
          <a:p>
            <a:pPr marL="685800" indent="-685800">
              <a:lnSpc>
                <a:spcPct val="100000"/>
              </a:lnSpc>
              <a:spcBef>
                <a:spcPct val="0"/>
              </a:spcBef>
            </a:pPr>
            <a:r>
              <a:rPr lang="en-US" altLang="en-US" sz="4800" dirty="0">
                <a:hlinkClick r:id="rId3"/>
              </a:rPr>
              <a:t>LEAD memo 1/18/2017</a:t>
            </a:r>
            <a:endParaRPr lang="en-US" altLang="en-US" sz="4800" dirty="0"/>
          </a:p>
          <a:p>
            <a:pPr>
              <a:lnSpc>
                <a:spcPct val="100000"/>
              </a:lnSpc>
              <a:spcBef>
                <a:spcPct val="0"/>
              </a:spcBef>
              <a:buNone/>
            </a:pPr>
            <a:endParaRPr lang="en-US" altLang="en-US" sz="4800" dirty="0"/>
          </a:p>
          <a:p>
            <a:pPr marL="685800" indent="-685800">
              <a:lnSpc>
                <a:spcPct val="100000"/>
              </a:lnSpc>
              <a:spcBef>
                <a:spcPct val="0"/>
              </a:spcBef>
            </a:pPr>
            <a:endParaRPr lang="en-US" altLang="en-US" sz="4800" b="1" dirty="0"/>
          </a:p>
          <a:p>
            <a:pPr marL="685800" indent="-685800">
              <a:lnSpc>
                <a:spcPct val="100000"/>
              </a:lnSpc>
              <a:spcBef>
                <a:spcPct val="0"/>
              </a:spcBef>
            </a:pPr>
            <a:endParaRPr lang="en-US" altLang="en-US" sz="4800" b="1" dirty="0"/>
          </a:p>
          <a:p>
            <a:pPr marL="285750" indent="-285750">
              <a:lnSpc>
                <a:spcPct val="100000"/>
              </a:lnSpc>
              <a:spcBef>
                <a:spcPct val="0"/>
              </a:spcBef>
            </a:pPr>
            <a:endParaRPr lang="en-US" altLang="en-US" sz="1800" dirty="0"/>
          </a:p>
        </p:txBody>
      </p:sp>
      <p:sp>
        <p:nvSpPr>
          <p:cNvPr id="6" name="Content Placeholder 5">
            <a:extLst>
              <a:ext uri="{FF2B5EF4-FFF2-40B4-BE49-F238E27FC236}">
                <a16:creationId xmlns:a16="http://schemas.microsoft.com/office/drawing/2014/main" id="{8D7D21A7-E01F-1446-824D-534C6DEF697D}"/>
              </a:ext>
            </a:extLst>
          </p:cNvPr>
          <p:cNvSpPr>
            <a:spLocks noGrp="1"/>
          </p:cNvSpPr>
          <p:nvPr>
            <p:ph idx="1"/>
          </p:nvPr>
        </p:nvSpPr>
        <p:spPr>
          <a:xfrm>
            <a:off x="205740" y="5304489"/>
            <a:ext cx="10515600" cy="889666"/>
          </a:xfrm>
        </p:spPr>
        <p:txBody>
          <a:bodyPr>
            <a:normAutofit fontScale="77500" lnSpcReduction="20000"/>
          </a:bodyPr>
          <a:lstStyle/>
          <a:p>
            <a:pPr marL="0" indent="0">
              <a:buNone/>
            </a:pPr>
            <a:r>
              <a:rPr lang="en-US" altLang="en-US" sz="5400" b="1" dirty="0">
                <a:solidFill>
                  <a:srgbClr val="FF0000"/>
                </a:solidFill>
              </a:rPr>
              <a:t>READ THEM     KNOW THEM 	    USE THEM!</a:t>
            </a:r>
          </a:p>
          <a:p>
            <a:pPr marL="0" indent="0">
              <a:buNone/>
            </a:pPr>
            <a:endParaRPr lang="en-US" dirty="0"/>
          </a:p>
        </p:txBody>
      </p:sp>
    </p:spTree>
    <p:extLst>
      <p:ext uri="{BB962C8B-B14F-4D97-AF65-F5344CB8AC3E}">
        <p14:creationId xmlns:p14="http://schemas.microsoft.com/office/powerpoint/2010/main" val="144042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3AA0C-0DC8-D444-ABBC-48E3A225002B}"/>
              </a:ext>
            </a:extLst>
          </p:cNvPr>
          <p:cNvPicPr>
            <a:picLocks noChangeAspect="1"/>
          </p:cNvPicPr>
          <p:nvPr/>
        </p:nvPicPr>
        <p:blipFill>
          <a:blip r:embed="rId3"/>
          <a:stretch>
            <a:fillRect/>
          </a:stretch>
        </p:blipFill>
        <p:spPr>
          <a:xfrm>
            <a:off x="3200400" y="-416859"/>
            <a:ext cx="5943600" cy="7691718"/>
          </a:xfrm>
          <a:prstGeom prst="rect">
            <a:avLst/>
          </a:prstGeom>
        </p:spPr>
      </p:pic>
    </p:spTree>
    <p:extLst>
      <p:ext uri="{BB962C8B-B14F-4D97-AF65-F5344CB8AC3E}">
        <p14:creationId xmlns:p14="http://schemas.microsoft.com/office/powerpoint/2010/main" val="182617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8C90F-2774-F147-9B60-4C524ED46817}"/>
              </a:ext>
            </a:extLst>
          </p:cNvPr>
          <p:cNvPicPr>
            <a:picLocks noChangeAspect="1"/>
          </p:cNvPicPr>
          <p:nvPr/>
        </p:nvPicPr>
        <p:blipFill>
          <a:blip r:embed="rId3"/>
          <a:stretch>
            <a:fillRect/>
          </a:stretch>
        </p:blipFill>
        <p:spPr>
          <a:xfrm>
            <a:off x="2116166" y="-629160"/>
            <a:ext cx="7556388" cy="103550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5531457-B9F1-6842-9700-FDD63DDCEFAC}"/>
                  </a:ext>
                </a:extLst>
              </p14:cNvPr>
              <p14:cNvContentPartPr/>
              <p14:nvPr/>
            </p14:nvContentPartPr>
            <p14:xfrm>
              <a:off x="3897822" y="3876407"/>
              <a:ext cx="4743000" cy="837000"/>
            </p14:xfrm>
          </p:contentPart>
        </mc:Choice>
        <mc:Fallback xmlns="">
          <p:pic>
            <p:nvPicPr>
              <p:cNvPr id="3" name="Ink 2">
                <a:extLst>
                  <a:ext uri="{FF2B5EF4-FFF2-40B4-BE49-F238E27FC236}">
                    <a16:creationId xmlns:a16="http://schemas.microsoft.com/office/drawing/2014/main" id="{25531457-B9F1-6842-9700-FDD63DDCEFAC}"/>
                  </a:ext>
                </a:extLst>
              </p:cNvPr>
              <p:cNvPicPr/>
              <p:nvPr/>
            </p:nvPicPr>
            <p:blipFill>
              <a:blip r:embed="rId5"/>
              <a:stretch>
                <a:fillRect/>
              </a:stretch>
            </p:blipFill>
            <p:spPr>
              <a:xfrm>
                <a:off x="3843822" y="3768407"/>
                <a:ext cx="4850640" cy="10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F69461F-F445-384D-BF7B-51D9A9DECFC4}"/>
                  </a:ext>
                </a:extLst>
              </p14:cNvPr>
              <p14:cNvContentPartPr/>
              <p14:nvPr/>
            </p14:nvContentPartPr>
            <p14:xfrm>
              <a:off x="3922302" y="4777127"/>
              <a:ext cx="2228400" cy="73800"/>
            </p14:xfrm>
          </p:contentPart>
        </mc:Choice>
        <mc:Fallback xmlns="">
          <p:pic>
            <p:nvPicPr>
              <p:cNvPr id="7" name="Ink 6">
                <a:extLst>
                  <a:ext uri="{FF2B5EF4-FFF2-40B4-BE49-F238E27FC236}">
                    <a16:creationId xmlns:a16="http://schemas.microsoft.com/office/drawing/2014/main" id="{0F69461F-F445-384D-BF7B-51D9A9DECFC4}"/>
                  </a:ext>
                </a:extLst>
              </p:cNvPr>
              <p:cNvPicPr/>
              <p:nvPr/>
            </p:nvPicPr>
            <p:blipFill>
              <a:blip r:embed="rId7"/>
              <a:stretch>
                <a:fillRect/>
              </a:stretch>
            </p:blipFill>
            <p:spPr>
              <a:xfrm>
                <a:off x="3868662" y="4669127"/>
                <a:ext cx="2336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C2648CA-F026-5346-8831-C0B7292871A9}"/>
                  </a:ext>
                </a:extLst>
              </p14:cNvPr>
              <p14:cNvContentPartPr/>
              <p14:nvPr/>
            </p14:nvContentPartPr>
            <p14:xfrm>
              <a:off x="3916182" y="4907447"/>
              <a:ext cx="4642920" cy="178920"/>
            </p14:xfrm>
          </p:contentPart>
        </mc:Choice>
        <mc:Fallback xmlns="">
          <p:pic>
            <p:nvPicPr>
              <p:cNvPr id="8" name="Ink 7">
                <a:extLst>
                  <a:ext uri="{FF2B5EF4-FFF2-40B4-BE49-F238E27FC236}">
                    <a16:creationId xmlns:a16="http://schemas.microsoft.com/office/drawing/2014/main" id="{9C2648CA-F026-5346-8831-C0B7292871A9}"/>
                  </a:ext>
                </a:extLst>
              </p:cNvPr>
              <p:cNvPicPr/>
              <p:nvPr/>
            </p:nvPicPr>
            <p:blipFill>
              <a:blip r:embed="rId9"/>
              <a:stretch>
                <a:fillRect/>
              </a:stretch>
            </p:blipFill>
            <p:spPr>
              <a:xfrm>
                <a:off x="3862542" y="4799807"/>
                <a:ext cx="47505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79FF334-5ACE-0146-AA4F-E2A9D1E704C2}"/>
                  </a:ext>
                </a:extLst>
              </p14:cNvPr>
              <p14:cNvContentPartPr/>
              <p14:nvPr/>
            </p14:nvContentPartPr>
            <p14:xfrm>
              <a:off x="3867582" y="5126327"/>
              <a:ext cx="4682520" cy="64080"/>
            </p14:xfrm>
          </p:contentPart>
        </mc:Choice>
        <mc:Fallback xmlns="">
          <p:pic>
            <p:nvPicPr>
              <p:cNvPr id="9" name="Ink 8">
                <a:extLst>
                  <a:ext uri="{FF2B5EF4-FFF2-40B4-BE49-F238E27FC236}">
                    <a16:creationId xmlns:a16="http://schemas.microsoft.com/office/drawing/2014/main" id="{179FF334-5ACE-0146-AA4F-E2A9D1E704C2}"/>
                  </a:ext>
                </a:extLst>
              </p:cNvPr>
              <p:cNvPicPr/>
              <p:nvPr/>
            </p:nvPicPr>
            <p:blipFill>
              <a:blip r:embed="rId11"/>
              <a:stretch>
                <a:fillRect/>
              </a:stretch>
            </p:blipFill>
            <p:spPr>
              <a:xfrm>
                <a:off x="3813942" y="5018687"/>
                <a:ext cx="479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5973928-9929-8144-AB81-36F57FC442A8}"/>
                  </a:ext>
                </a:extLst>
              </p14:cNvPr>
              <p14:cNvContentPartPr/>
              <p14:nvPr/>
            </p14:nvContentPartPr>
            <p14:xfrm>
              <a:off x="3891342" y="5225687"/>
              <a:ext cx="2918520" cy="45360"/>
            </p14:xfrm>
          </p:contentPart>
        </mc:Choice>
        <mc:Fallback xmlns="">
          <p:pic>
            <p:nvPicPr>
              <p:cNvPr id="10" name="Ink 9">
                <a:extLst>
                  <a:ext uri="{FF2B5EF4-FFF2-40B4-BE49-F238E27FC236}">
                    <a16:creationId xmlns:a16="http://schemas.microsoft.com/office/drawing/2014/main" id="{85973928-9929-8144-AB81-36F57FC442A8}"/>
                  </a:ext>
                </a:extLst>
              </p:cNvPr>
              <p:cNvPicPr/>
              <p:nvPr/>
            </p:nvPicPr>
            <p:blipFill>
              <a:blip r:embed="rId13"/>
              <a:stretch>
                <a:fillRect/>
              </a:stretch>
            </p:blipFill>
            <p:spPr>
              <a:xfrm>
                <a:off x="3837702" y="5118047"/>
                <a:ext cx="30261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AF4BD17-7562-294B-8164-60210558A8BD}"/>
                  </a:ext>
                </a:extLst>
              </p14:cNvPr>
              <p14:cNvContentPartPr/>
              <p14:nvPr/>
            </p14:nvContentPartPr>
            <p14:xfrm>
              <a:off x="6811302" y="5225687"/>
              <a:ext cx="360" cy="360"/>
            </p14:xfrm>
          </p:contentPart>
        </mc:Choice>
        <mc:Fallback xmlns="">
          <p:pic>
            <p:nvPicPr>
              <p:cNvPr id="11" name="Ink 10">
                <a:extLst>
                  <a:ext uri="{FF2B5EF4-FFF2-40B4-BE49-F238E27FC236}">
                    <a16:creationId xmlns:a16="http://schemas.microsoft.com/office/drawing/2014/main" id="{BAF4BD17-7562-294B-8164-60210558A8BD}"/>
                  </a:ext>
                </a:extLst>
              </p:cNvPr>
              <p:cNvPicPr/>
              <p:nvPr/>
            </p:nvPicPr>
            <p:blipFill>
              <a:blip r:embed="rId15"/>
              <a:stretch>
                <a:fillRect/>
              </a:stretch>
            </p:blipFill>
            <p:spPr>
              <a:xfrm>
                <a:off x="6757662" y="5118047"/>
                <a:ext cx="108000" cy="216000"/>
              </a:xfrm>
              <a:prstGeom prst="rect">
                <a:avLst/>
              </a:prstGeom>
            </p:spPr>
          </p:pic>
        </mc:Fallback>
      </mc:AlternateContent>
    </p:spTree>
    <p:extLst>
      <p:ext uri="{BB962C8B-B14F-4D97-AF65-F5344CB8AC3E}">
        <p14:creationId xmlns:p14="http://schemas.microsoft.com/office/powerpoint/2010/main" val="334207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8C90F-2774-F147-9B60-4C524ED46817}"/>
              </a:ext>
            </a:extLst>
          </p:cNvPr>
          <p:cNvPicPr>
            <a:picLocks noChangeAspect="1"/>
          </p:cNvPicPr>
          <p:nvPr/>
        </p:nvPicPr>
        <p:blipFill>
          <a:blip r:embed="rId3"/>
          <a:stretch>
            <a:fillRect/>
          </a:stretch>
        </p:blipFill>
        <p:spPr>
          <a:xfrm>
            <a:off x="-2987040" y="-8559088"/>
            <a:ext cx="17496128" cy="23976176"/>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AF4BD17-7562-294B-8164-60210558A8BD}"/>
                  </a:ext>
                </a:extLst>
              </p14:cNvPr>
              <p14:cNvContentPartPr/>
              <p14:nvPr/>
            </p14:nvContentPartPr>
            <p14:xfrm>
              <a:off x="6811302" y="5225687"/>
              <a:ext cx="360" cy="360"/>
            </p14:xfrm>
          </p:contentPart>
        </mc:Choice>
        <mc:Fallback xmlns="">
          <p:pic>
            <p:nvPicPr>
              <p:cNvPr id="11" name="Ink 10">
                <a:extLst>
                  <a:ext uri="{FF2B5EF4-FFF2-40B4-BE49-F238E27FC236}">
                    <a16:creationId xmlns:a16="http://schemas.microsoft.com/office/drawing/2014/main" id="{BAF4BD17-7562-294B-8164-60210558A8BD}"/>
                  </a:ext>
                </a:extLst>
              </p:cNvPr>
              <p:cNvPicPr/>
              <p:nvPr/>
            </p:nvPicPr>
            <p:blipFill>
              <a:blip r:embed="rId5"/>
              <a:stretch>
                <a:fillRect/>
              </a:stretch>
            </p:blipFill>
            <p:spPr>
              <a:xfrm>
                <a:off x="6757662" y="51180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923FBAF2-C9B9-9D44-9362-CCD52AF5BC8C}"/>
                  </a:ext>
                </a:extLst>
              </p14:cNvPr>
              <p14:cNvContentPartPr/>
              <p14:nvPr/>
            </p14:nvContentPartPr>
            <p14:xfrm>
              <a:off x="1084232" y="1785651"/>
              <a:ext cx="11101320" cy="246240"/>
            </p14:xfrm>
          </p:contentPart>
        </mc:Choice>
        <mc:Fallback xmlns="">
          <p:pic>
            <p:nvPicPr>
              <p:cNvPr id="12" name="Ink 11">
                <a:extLst>
                  <a:ext uri="{FF2B5EF4-FFF2-40B4-BE49-F238E27FC236}">
                    <a16:creationId xmlns:a16="http://schemas.microsoft.com/office/drawing/2014/main" id="{923FBAF2-C9B9-9D44-9362-CCD52AF5BC8C}"/>
                  </a:ext>
                </a:extLst>
              </p:cNvPr>
              <p:cNvPicPr/>
              <p:nvPr/>
            </p:nvPicPr>
            <p:blipFill>
              <a:blip r:embed="rId7"/>
              <a:stretch>
                <a:fillRect/>
              </a:stretch>
            </p:blipFill>
            <p:spPr>
              <a:xfrm>
                <a:off x="994592" y="1605651"/>
                <a:ext cx="1128096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5786810A-1021-334A-B3BA-7376C5940A29}"/>
                  </a:ext>
                </a:extLst>
              </p14:cNvPr>
              <p14:cNvContentPartPr/>
              <p14:nvPr/>
            </p14:nvContentPartPr>
            <p14:xfrm>
              <a:off x="12058472" y="1880331"/>
              <a:ext cx="88200" cy="4042080"/>
            </p14:xfrm>
          </p:contentPart>
        </mc:Choice>
        <mc:Fallback xmlns="">
          <p:pic>
            <p:nvPicPr>
              <p:cNvPr id="13" name="Ink 12">
                <a:extLst>
                  <a:ext uri="{FF2B5EF4-FFF2-40B4-BE49-F238E27FC236}">
                    <a16:creationId xmlns:a16="http://schemas.microsoft.com/office/drawing/2014/main" id="{5786810A-1021-334A-B3BA-7376C5940A29}"/>
                  </a:ext>
                </a:extLst>
              </p:cNvPr>
              <p:cNvPicPr/>
              <p:nvPr/>
            </p:nvPicPr>
            <p:blipFill>
              <a:blip r:embed="rId9"/>
              <a:stretch>
                <a:fillRect/>
              </a:stretch>
            </p:blipFill>
            <p:spPr>
              <a:xfrm>
                <a:off x="11968832" y="1700331"/>
                <a:ext cx="267840" cy="440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6AF12F1E-EF82-4441-9BA8-32AE795C7A43}"/>
                  </a:ext>
                </a:extLst>
              </p14:cNvPr>
              <p14:cNvContentPartPr/>
              <p14:nvPr/>
            </p14:nvContentPartPr>
            <p14:xfrm>
              <a:off x="12082592" y="6029691"/>
              <a:ext cx="64080" cy="611640"/>
            </p14:xfrm>
          </p:contentPart>
        </mc:Choice>
        <mc:Fallback xmlns="">
          <p:pic>
            <p:nvPicPr>
              <p:cNvPr id="14" name="Ink 13">
                <a:extLst>
                  <a:ext uri="{FF2B5EF4-FFF2-40B4-BE49-F238E27FC236}">
                    <a16:creationId xmlns:a16="http://schemas.microsoft.com/office/drawing/2014/main" id="{6AF12F1E-EF82-4441-9BA8-32AE795C7A43}"/>
                  </a:ext>
                </a:extLst>
              </p:cNvPr>
              <p:cNvPicPr/>
              <p:nvPr/>
            </p:nvPicPr>
            <p:blipFill>
              <a:blip r:embed="rId11"/>
              <a:stretch>
                <a:fillRect/>
              </a:stretch>
            </p:blipFill>
            <p:spPr>
              <a:xfrm>
                <a:off x="11992592" y="5849691"/>
                <a:ext cx="24372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6C66E01-ADC5-7C44-9691-279C8888BE30}"/>
                  </a:ext>
                </a:extLst>
              </p14:cNvPr>
              <p14:cNvContentPartPr/>
              <p14:nvPr/>
            </p14:nvContentPartPr>
            <p14:xfrm>
              <a:off x="698312" y="6295011"/>
              <a:ext cx="11318400" cy="316080"/>
            </p14:xfrm>
          </p:contentPart>
        </mc:Choice>
        <mc:Fallback xmlns="">
          <p:pic>
            <p:nvPicPr>
              <p:cNvPr id="15" name="Ink 14">
                <a:extLst>
                  <a:ext uri="{FF2B5EF4-FFF2-40B4-BE49-F238E27FC236}">
                    <a16:creationId xmlns:a16="http://schemas.microsoft.com/office/drawing/2014/main" id="{26C66E01-ADC5-7C44-9691-279C8888BE30}"/>
                  </a:ext>
                </a:extLst>
              </p:cNvPr>
              <p:cNvPicPr/>
              <p:nvPr/>
            </p:nvPicPr>
            <p:blipFill>
              <a:blip r:embed="rId13"/>
              <a:stretch>
                <a:fillRect/>
              </a:stretch>
            </p:blipFill>
            <p:spPr>
              <a:xfrm>
                <a:off x="608312" y="6115011"/>
                <a:ext cx="1149804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283ADFE3-8B69-1F41-879C-8577F49BE7F9}"/>
                  </a:ext>
                </a:extLst>
              </p14:cNvPr>
              <p14:cNvContentPartPr/>
              <p14:nvPr/>
            </p14:nvContentPartPr>
            <p14:xfrm>
              <a:off x="825392" y="1789251"/>
              <a:ext cx="76680" cy="4611960"/>
            </p14:xfrm>
          </p:contentPart>
        </mc:Choice>
        <mc:Fallback xmlns="">
          <p:pic>
            <p:nvPicPr>
              <p:cNvPr id="16" name="Ink 15">
                <a:extLst>
                  <a:ext uri="{FF2B5EF4-FFF2-40B4-BE49-F238E27FC236}">
                    <a16:creationId xmlns:a16="http://schemas.microsoft.com/office/drawing/2014/main" id="{283ADFE3-8B69-1F41-879C-8577F49BE7F9}"/>
                  </a:ext>
                </a:extLst>
              </p:cNvPr>
              <p:cNvPicPr/>
              <p:nvPr/>
            </p:nvPicPr>
            <p:blipFill>
              <a:blip r:embed="rId15"/>
              <a:stretch>
                <a:fillRect/>
              </a:stretch>
            </p:blipFill>
            <p:spPr>
              <a:xfrm>
                <a:off x="735392" y="1609251"/>
                <a:ext cx="256320" cy="497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D5E5F145-217C-204B-B9F1-1A42C5B6593B}"/>
                  </a:ext>
                </a:extLst>
              </p14:cNvPr>
              <p14:cNvContentPartPr/>
              <p14:nvPr/>
            </p14:nvContentPartPr>
            <p14:xfrm>
              <a:off x="6333752" y="5139771"/>
              <a:ext cx="1233360" cy="38880"/>
            </p14:xfrm>
          </p:contentPart>
        </mc:Choice>
        <mc:Fallback xmlns="">
          <p:pic>
            <p:nvPicPr>
              <p:cNvPr id="17" name="Ink 16">
                <a:extLst>
                  <a:ext uri="{FF2B5EF4-FFF2-40B4-BE49-F238E27FC236}">
                    <a16:creationId xmlns:a16="http://schemas.microsoft.com/office/drawing/2014/main" id="{D5E5F145-217C-204B-B9F1-1A42C5B6593B}"/>
                  </a:ext>
                </a:extLst>
              </p:cNvPr>
              <p:cNvPicPr/>
              <p:nvPr/>
            </p:nvPicPr>
            <p:blipFill>
              <a:blip r:embed="rId17"/>
              <a:stretch>
                <a:fillRect/>
              </a:stretch>
            </p:blipFill>
            <p:spPr>
              <a:xfrm>
                <a:off x="6243752" y="4959771"/>
                <a:ext cx="14130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98512D20-C9AE-D943-B98E-122205334769}"/>
                  </a:ext>
                </a:extLst>
              </p14:cNvPr>
              <p14:cNvContentPartPr/>
              <p14:nvPr/>
            </p14:nvContentPartPr>
            <p14:xfrm>
              <a:off x="7341032" y="6348651"/>
              <a:ext cx="948600" cy="10440"/>
            </p14:xfrm>
          </p:contentPart>
        </mc:Choice>
        <mc:Fallback xmlns="">
          <p:pic>
            <p:nvPicPr>
              <p:cNvPr id="18" name="Ink 17">
                <a:extLst>
                  <a:ext uri="{FF2B5EF4-FFF2-40B4-BE49-F238E27FC236}">
                    <a16:creationId xmlns:a16="http://schemas.microsoft.com/office/drawing/2014/main" id="{98512D20-C9AE-D943-B98E-122205334769}"/>
                  </a:ext>
                </a:extLst>
              </p:cNvPr>
              <p:cNvPicPr/>
              <p:nvPr/>
            </p:nvPicPr>
            <p:blipFill>
              <a:blip r:embed="rId19"/>
              <a:stretch>
                <a:fillRect/>
              </a:stretch>
            </p:blipFill>
            <p:spPr>
              <a:xfrm>
                <a:off x="7251032" y="6168651"/>
                <a:ext cx="1128240" cy="370080"/>
              </a:xfrm>
              <a:prstGeom prst="rect">
                <a:avLst/>
              </a:prstGeom>
            </p:spPr>
          </p:pic>
        </mc:Fallback>
      </mc:AlternateContent>
    </p:spTree>
    <p:extLst>
      <p:ext uri="{BB962C8B-B14F-4D97-AF65-F5344CB8AC3E}">
        <p14:creationId xmlns:p14="http://schemas.microsoft.com/office/powerpoint/2010/main" val="1936058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TotalTime>
  <Words>2463</Words>
  <Application>Microsoft Macintosh PowerPoint</Application>
  <PresentationFormat>Widescreen</PresentationFormat>
  <Paragraphs>554</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Duplicates</vt:lpstr>
      <vt:lpstr>Duplicates</vt:lpstr>
      <vt:lpstr>Duplicates</vt:lpstr>
      <vt:lpstr>Duplicates</vt:lpstr>
      <vt:lpstr>Duplicates</vt:lpstr>
      <vt:lpstr>Duplicates</vt:lpstr>
      <vt:lpstr>PowerPoint Presentation</vt:lpstr>
      <vt:lpstr>PowerPoint Presentation</vt:lpstr>
      <vt:lpstr>PowerPoint Presentation</vt:lpstr>
      <vt:lpstr>PowerPoint Presentation</vt:lpstr>
      <vt:lpstr>Duplicates</vt:lpstr>
      <vt:lpstr>Duplicates</vt:lpstr>
      <vt:lpstr>Duplicates</vt:lpstr>
      <vt:lpstr>Duplicates</vt:lpstr>
      <vt:lpstr>Duplicates</vt:lpstr>
      <vt:lpstr>Duplicates</vt:lpstr>
      <vt:lpstr>Duplicates</vt:lpstr>
      <vt:lpstr>Duplicates</vt:lpstr>
      <vt:lpstr>Duplicates</vt:lpstr>
      <vt:lpstr>Duplicates</vt:lpstr>
      <vt:lpstr>Duplicates</vt:lpstr>
      <vt:lpstr>PowerPoint Presentation</vt:lpstr>
      <vt:lpstr>PowerPoint Presentation</vt:lpstr>
      <vt:lpstr>Duplicates</vt:lpstr>
      <vt:lpstr>Duplicates</vt:lpstr>
      <vt:lpstr>Duplicates</vt:lpstr>
      <vt:lpstr>Duplicates</vt:lpstr>
      <vt:lpstr>Duplicates</vt:lpstr>
      <vt:lpstr>PowerPoint Presentation</vt:lpstr>
      <vt:lpstr>PowerPoint Presentation</vt:lpstr>
      <vt:lpstr>Duplicates</vt:lpstr>
      <vt:lpstr>Duplicates</vt:lpstr>
      <vt:lpstr>Duplicates</vt:lpstr>
      <vt:lpstr>Duplicates</vt:lpstr>
      <vt:lpstr>PowerPoint Presentation</vt:lpstr>
      <vt:lpstr>PowerPoint Presentation</vt:lpstr>
      <vt:lpstr>Duplicates</vt:lpstr>
      <vt:lpstr>Duplicates</vt:lpstr>
      <vt:lpstr>Duplicates</vt:lpstr>
      <vt:lpstr>Duplicates</vt:lpstr>
      <vt:lpstr>Duplicates</vt:lpstr>
      <vt:lpstr>Duplicates</vt:lpstr>
      <vt:lpstr>Duplicates</vt:lpstr>
      <vt:lpstr>Duplicates</vt:lpstr>
      <vt:lpstr>PowerPoint Presentation</vt:lpstr>
      <vt:lpstr>PowerPoint Presentation</vt:lpstr>
      <vt:lpstr>Duplicates</vt:lpstr>
      <vt:lpstr>Duplicates</vt:lpstr>
      <vt:lpstr>Duplicates</vt:lpstr>
      <vt:lpstr>Duplicates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Duplicates</dc:title>
  <dc:creator>Peter Blinstrubas</dc:creator>
  <cp:lastModifiedBy>Peter Blinstrubas</cp:lastModifiedBy>
  <cp:revision>80</cp:revision>
  <cp:lastPrinted>2019-03-22T11:37:32Z</cp:lastPrinted>
  <dcterms:created xsi:type="dcterms:W3CDTF">2019-03-06T18:17:24Z</dcterms:created>
  <dcterms:modified xsi:type="dcterms:W3CDTF">2019-04-15T01:07:40Z</dcterms:modified>
</cp:coreProperties>
</file>