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62" r:id="rId3"/>
    <p:sldId id="261" r:id="rId4"/>
    <p:sldId id="258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3" r:id="rId18"/>
    <p:sldId id="284" r:id="rId19"/>
    <p:sldId id="288" r:id="rId20"/>
    <p:sldId id="285" r:id="rId21"/>
    <p:sldId id="263" r:id="rId22"/>
    <p:sldId id="276" r:id="rId23"/>
    <p:sldId id="277" r:id="rId24"/>
    <p:sldId id="287" r:id="rId25"/>
    <p:sldId id="259" r:id="rId26"/>
    <p:sldId id="289" r:id="rId27"/>
    <p:sldId id="286" r:id="rId28"/>
    <p:sldId id="25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8F8E7-2538-4833-B76D-8828A27851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3134-AF6E-484F-A3A5-FE5232CA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E6E0-13EE-4C3F-9903-D7C9EB9B9D21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EFE2-D0C8-460A-B82D-A850B1D0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9BB3-CD53-44F0-9EC2-C9438D04E674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F8D8-CD8B-46C5-96BC-B4DFF0A1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B2DC-7AAE-48AE-A6DB-2A5181C76863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5E12-4E89-4CAC-9392-58C6BF2D4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6D42-6B7A-412F-8D19-F34E480E0A3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C5F3-12C1-4AFB-B0A0-BA600C57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0C24-5C3F-4167-AE3F-BE16A588FB9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9340-7D40-4B29-A49D-B53DA029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6E9D-10EC-4F91-8166-7B2665B204C7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3AC1-C98E-43A0-B8ED-CE5DF170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D3D3-24F7-4196-B6E2-7971AF79C608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9CCF-CA14-436A-A688-AAE63655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7365-BB7E-4B27-8EC4-D37F111C9F7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3578-CC20-45B1-8768-7BFB43F1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3A1A-6CA3-47D4-9C34-EDCED3FC485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F96B-CD00-4DC3-BF8A-EA15362F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6F6E-B3D3-49AF-8496-FE6F7DFC9C24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D2CF-9B58-4EC9-9BC9-2B30276B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B69F-0AB1-44F6-829A-23E7BDDD0EDC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4582-1192-41BD-B70A-6B1367CA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4B883-171D-445F-BEAE-39B260AA2C2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D75C5-1816-4DF1-8FA8-BF26F2A6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urrdar@cox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tstatelibrar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860422"/>
            <a:ext cx="6172200" cy="1422043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u="sng" dirty="0"/>
              <a:t>PROCEDURES MANUAL COMMITTEE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/>
              <a:t>Chair:  </a:t>
            </a:r>
            <a:r>
              <a:rPr lang="en-US" sz="1200" dirty="0"/>
              <a:t>Darlene Burrell - Suffield (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Burrdar@cox.net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Dotti Dori - Brookfield,                   Shannel Evans – New Haven,           Monita Hebert - Bolton,                             Rose Horan – Windsor Locks,        Sharon Krawiecki-Bristol,                  Beth Kyle – West Hartford, </a:t>
            </a:r>
          </a:p>
          <a:p>
            <a:pPr marL="0" indent="0">
              <a:buNone/>
            </a:pPr>
            <a:r>
              <a:rPr lang="en-US" sz="1200" dirty="0"/>
              <a:t>Bunny Lescoe-Windham,                Georgia Pech – Salem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C9683-2EC3-4190-93CF-42CF9E0D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346718"/>
            <a:ext cx="3219450" cy="2801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C70C3-CA1F-4181-96AD-D23D568AA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37" y="3193548"/>
            <a:ext cx="4124325" cy="1419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CE1CC-85C8-42E8-B158-974695115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12" y="4631822"/>
            <a:ext cx="20859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715000" cy="396477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Goal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Only One Record Per Voter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Procedure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Step By Step Instructions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Try to Preserve ORIGINAL Record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Ch 6 </a:t>
            </a:r>
            <a:r>
              <a:rPr lang="en-US" dirty="0" err="1"/>
              <a:t>Pg</a:t>
            </a:r>
            <a:r>
              <a:rPr lang="en-US" dirty="0"/>
              <a:t> 38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7E73F-00B3-4552-9E47-C8AC0B70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5648325" cy="204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F4A63D-2623-40F5-A101-330950BCA9CE}"/>
              </a:ext>
            </a:extLst>
          </p:cNvPr>
          <p:cNvSpPr/>
          <p:nvPr/>
        </p:nvSpPr>
        <p:spPr>
          <a:xfrm>
            <a:off x="4495800" y="1447800"/>
            <a:ext cx="41748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993575"/>
            <a:ext cx="8229600" cy="570013"/>
          </a:xfrm>
        </p:spPr>
        <p:txBody>
          <a:bodyPr/>
          <a:lstStyle/>
          <a:p>
            <a:r>
              <a:rPr lang="en-US" dirty="0"/>
              <a:t>FOI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3588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FREEDOM OF INFORMATION ACT OF 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Questions and Answers from FOI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Relating to ROV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Records to be Released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Timing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Fees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FOI Pertains to Existing Records Only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Ch 7, </a:t>
            </a:r>
            <a:r>
              <a:rPr lang="en-US" dirty="0" err="1"/>
              <a:t>Pg</a:t>
            </a:r>
            <a:r>
              <a:rPr lang="en-US" dirty="0"/>
              <a:t> 42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5603" name="Picture 2" descr="C:\Users\Owner\AppData\Local\Microsoft\Windows\Temporary Internet Files\Content.IE5\4CY8GQH1\yellowquestionma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35743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66AD21-7DB4-440E-8552-375337FB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41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RETENTION &amp; DISPOSITION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Records &amp; Documents</a:t>
            </a:r>
          </a:p>
          <a:p>
            <a:r>
              <a:rPr lang="en-US" dirty="0"/>
              <a:t>Requirements Apply Only to Official Record Copies.  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http://www.ctstatelibrary.org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 8, </a:t>
            </a:r>
            <a:r>
              <a:rPr lang="en-US" dirty="0" err="1"/>
              <a:t>Pg</a:t>
            </a:r>
            <a:r>
              <a:rPr lang="en-US" dirty="0"/>
              <a:t> 44</a:t>
            </a:r>
          </a:p>
        </p:txBody>
      </p:sp>
      <p:pic>
        <p:nvPicPr>
          <p:cNvPr id="26627" name="Picture 5" descr="C:\Users\Owner\AppData\Local\Microsoft\Windows\Temporary Internet Files\Content.IE5\F8S8L9GO\463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31115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788B19-E309-49B2-B95A-52F5816F0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55816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dirty="0"/>
              <a:t>PETITIONS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Petition Procedures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Signature Requirements </a:t>
            </a:r>
          </a:p>
          <a:p>
            <a:pPr lvl="1"/>
            <a:r>
              <a:rPr lang="en-US" dirty="0"/>
              <a:t>Checking</a:t>
            </a:r>
          </a:p>
          <a:p>
            <a:pPr lvl="1"/>
            <a:r>
              <a:rPr lang="en-US" dirty="0"/>
              <a:t>Filing</a:t>
            </a:r>
          </a:p>
          <a:p>
            <a:r>
              <a:rPr lang="en-US" dirty="0"/>
              <a:t>ROV Not Responsible for Nomination Petitions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Ch 9, </a:t>
            </a:r>
            <a:r>
              <a:rPr lang="en-US" dirty="0" err="1"/>
              <a:t>Pg</a:t>
            </a:r>
            <a:r>
              <a:rPr lang="en-US" dirty="0"/>
              <a:t> 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BA22D-6827-4378-BA6D-949CF0C5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731837"/>
            <a:ext cx="280987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BALLOT   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Official Regular</a:t>
            </a:r>
          </a:p>
          <a:p>
            <a:pPr>
              <a:lnSpc>
                <a:spcPct val="80000"/>
              </a:lnSpc>
            </a:pPr>
            <a:r>
              <a:rPr lang="en-US" dirty="0"/>
              <a:t>Absentee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Supervised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Emergency</a:t>
            </a:r>
          </a:p>
          <a:p>
            <a:pPr>
              <a:lnSpc>
                <a:spcPct val="80000"/>
              </a:lnSpc>
            </a:pPr>
            <a:r>
              <a:rPr lang="en-US" dirty="0"/>
              <a:t>Presidential </a:t>
            </a:r>
          </a:p>
          <a:p>
            <a:pPr>
              <a:lnSpc>
                <a:spcPct val="80000"/>
              </a:lnSpc>
            </a:pPr>
            <a:r>
              <a:rPr lang="en-US" dirty="0"/>
              <a:t>Overseas</a:t>
            </a:r>
          </a:p>
          <a:p>
            <a:pPr>
              <a:lnSpc>
                <a:spcPct val="80000"/>
              </a:lnSpc>
            </a:pPr>
            <a:r>
              <a:rPr lang="en-US" dirty="0"/>
              <a:t>Provisional (overseas)</a:t>
            </a:r>
          </a:p>
          <a:p>
            <a:pPr>
              <a:lnSpc>
                <a:spcPct val="80000"/>
              </a:lnSpc>
            </a:pPr>
            <a:r>
              <a:rPr lang="en-US" dirty="0"/>
              <a:t>Blank Absentee</a:t>
            </a:r>
          </a:p>
          <a:p>
            <a:pPr>
              <a:lnSpc>
                <a:spcPct val="80000"/>
              </a:lnSpc>
            </a:pPr>
            <a:r>
              <a:rPr lang="en-US" dirty="0"/>
              <a:t>EDR – Election Day Registration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Fed.Write</a:t>
            </a:r>
            <a:r>
              <a:rPr lang="en-US" dirty="0"/>
              <a:t>-In Absentee (FWAB)</a:t>
            </a:r>
          </a:p>
          <a:p>
            <a:pPr>
              <a:lnSpc>
                <a:spcPct val="80000"/>
              </a:lnSpc>
            </a:pPr>
            <a:r>
              <a:rPr lang="en-US" dirty="0"/>
              <a:t>Challenged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700" dirty="0"/>
              <a:t>Ch 10, </a:t>
            </a:r>
            <a:r>
              <a:rPr lang="en-US" sz="2700" dirty="0" err="1"/>
              <a:t>Pg</a:t>
            </a:r>
            <a:r>
              <a:rPr lang="en-US" sz="2700" dirty="0"/>
              <a:t> 54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2700" dirty="0"/>
          </a:p>
        </p:txBody>
      </p:sp>
      <p:pic>
        <p:nvPicPr>
          <p:cNvPr id="28675" name="Picture 2" descr="C:\Users\Owner\AppData\Local\Microsoft\Windows\Temporary Internet Files\Content.IE5\0UGPCBB9\Vote-balloe-pap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862" y="1524000"/>
            <a:ext cx="35491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PRIMARIES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Procedures</a:t>
            </a:r>
          </a:p>
          <a:p>
            <a:r>
              <a:rPr lang="en-US" sz="4000" dirty="0"/>
              <a:t>Possible # of Primaries in a Year</a:t>
            </a:r>
          </a:p>
          <a:p>
            <a:r>
              <a:rPr lang="en-US" sz="4000" dirty="0"/>
              <a:t>Dates &amp; Times</a:t>
            </a:r>
          </a:p>
          <a:p>
            <a:r>
              <a:rPr lang="en-US" sz="4000" dirty="0"/>
              <a:t>Absentee Ballots</a:t>
            </a:r>
          </a:p>
          <a:p>
            <a:r>
              <a:rPr lang="en-US" sz="4000" dirty="0"/>
              <a:t>Forms, Notices, Press Releases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Ch 11, </a:t>
            </a:r>
            <a:r>
              <a:rPr lang="en-US" dirty="0" err="1"/>
              <a:t>Pg</a:t>
            </a:r>
            <a:r>
              <a:rPr lang="en-US" dirty="0"/>
              <a:t> 58</a:t>
            </a:r>
          </a:p>
          <a:p>
            <a:endParaRPr lang="en-US" dirty="0"/>
          </a:p>
          <a:p>
            <a:pPr algn="ctr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324100" y="875784"/>
            <a:ext cx="4495800" cy="457200"/>
          </a:xfrm>
        </p:spPr>
        <p:txBody>
          <a:bodyPr/>
          <a:lstStyle/>
          <a:p>
            <a:r>
              <a:rPr lang="en-US" dirty="0"/>
              <a:t>EDR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6416"/>
            <a:ext cx="7639722" cy="4495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Location &amp; Staffing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Eligibility and Identification Requirements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Admitting Procedures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Voting Procedures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Closing the EDR Location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Suggestions and Best Practices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              Ch 12, </a:t>
            </a:r>
            <a:r>
              <a:rPr lang="en-US" dirty="0" err="1"/>
              <a:t>Pg</a:t>
            </a:r>
            <a:r>
              <a:rPr lang="en-US" dirty="0"/>
              <a:t> 68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B540D-0013-4D0A-ADD9-FAE45A7E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61" y="4552950"/>
            <a:ext cx="3148013" cy="2076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536495-3A09-49CA-8940-335BF556B882}"/>
              </a:ext>
            </a:extLst>
          </p:cNvPr>
          <p:cNvSpPr/>
          <p:nvPr/>
        </p:nvSpPr>
        <p:spPr>
          <a:xfrm>
            <a:off x="304800" y="69791"/>
            <a:ext cx="8703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ELECTION DAY REGISTRATION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553541"/>
            <a:ext cx="8229600" cy="5181600"/>
          </a:xfrm>
        </p:spPr>
        <p:txBody>
          <a:bodyPr/>
          <a:lstStyle/>
          <a:p>
            <a:r>
              <a:rPr lang="en-US" sz="2800" dirty="0"/>
              <a:t>Types of Elections</a:t>
            </a:r>
          </a:p>
          <a:p>
            <a:pPr lvl="1"/>
            <a:r>
              <a:rPr lang="en-US" sz="2400" dirty="0"/>
              <a:t>Municipal, State, Federal, Special</a:t>
            </a:r>
          </a:p>
          <a:p>
            <a:r>
              <a:rPr lang="en-US" sz="2800" dirty="0"/>
              <a:t>Hours of Voting</a:t>
            </a:r>
          </a:p>
          <a:p>
            <a:r>
              <a:rPr lang="en-US" sz="2800" dirty="0"/>
              <a:t>Voting Districts</a:t>
            </a:r>
          </a:p>
          <a:p>
            <a:r>
              <a:rPr lang="en-US" sz="2800" dirty="0"/>
              <a:t>Place of Holding Elections</a:t>
            </a:r>
          </a:p>
          <a:p>
            <a:r>
              <a:rPr lang="en-US" sz="2800" dirty="0"/>
              <a:t>Supervised Absentee Balloting</a:t>
            </a:r>
          </a:p>
          <a:p>
            <a:r>
              <a:rPr lang="en-US" sz="2800" dirty="0"/>
              <a:t>Write-In </a:t>
            </a:r>
          </a:p>
          <a:p>
            <a:r>
              <a:rPr lang="en-US" sz="2800" dirty="0"/>
              <a:t>AB Check-Off</a:t>
            </a:r>
          </a:p>
          <a:p>
            <a:r>
              <a:rPr lang="en-US" sz="2800" dirty="0"/>
              <a:t>Tabulators</a:t>
            </a:r>
          </a:p>
          <a:p>
            <a:r>
              <a:rPr lang="en-US" sz="2800" dirty="0"/>
              <a:t>Accessible Voting System</a:t>
            </a:r>
          </a:p>
          <a:p>
            <a:r>
              <a:rPr lang="en-US" sz="2800" dirty="0"/>
              <a:t>Sessions                            Ch 13, </a:t>
            </a:r>
            <a:r>
              <a:rPr lang="en-US" sz="2800" dirty="0" err="1"/>
              <a:t>Pg</a:t>
            </a:r>
            <a:r>
              <a:rPr lang="en-US" sz="2800" dirty="0"/>
              <a:t> 71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F025D-75B6-4FF1-804B-84D20D2D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881"/>
            <a:ext cx="4496039" cy="1031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26F1B-08A1-4407-B7EA-85E4A85E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1" y="4114800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19" y="928312"/>
            <a:ext cx="8229600" cy="367088"/>
          </a:xfrm>
        </p:spPr>
        <p:txBody>
          <a:bodyPr/>
          <a:lstStyle/>
          <a:p>
            <a:r>
              <a:rPr lang="en-US" sz="2400" dirty="0"/>
              <a:t>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5257800" cy="4830763"/>
          </a:xfrm>
        </p:spPr>
        <p:txBody>
          <a:bodyPr/>
          <a:lstStyle/>
          <a:p>
            <a:r>
              <a:rPr lang="en-US" sz="2800" dirty="0"/>
              <a:t>Voter Registry List</a:t>
            </a:r>
          </a:p>
          <a:p>
            <a:r>
              <a:rPr lang="en-US" sz="2800" dirty="0"/>
              <a:t>Notices</a:t>
            </a:r>
          </a:p>
          <a:p>
            <a:r>
              <a:rPr lang="en-US" sz="2800" dirty="0"/>
              <a:t>Election Day Workers</a:t>
            </a:r>
          </a:p>
          <a:p>
            <a:r>
              <a:rPr lang="en-US" sz="2800" dirty="0"/>
              <a:t>Unofficial Checkers</a:t>
            </a:r>
          </a:p>
          <a:p>
            <a:r>
              <a:rPr lang="en-US" sz="2800" dirty="0"/>
              <a:t>Certifications</a:t>
            </a:r>
          </a:p>
          <a:p>
            <a:r>
              <a:rPr lang="en-US" sz="2800" dirty="0"/>
              <a:t>Voter ID Requirements</a:t>
            </a:r>
          </a:p>
          <a:p>
            <a:r>
              <a:rPr lang="en-US" sz="2800" dirty="0"/>
              <a:t>Emergency Contingency Plan</a:t>
            </a:r>
          </a:p>
          <a:p>
            <a:r>
              <a:rPr lang="en-US" sz="2800" dirty="0"/>
              <a:t>Presence of Registrars</a:t>
            </a:r>
          </a:p>
          <a:p>
            <a:r>
              <a:rPr lang="en-US" sz="4000" dirty="0"/>
              <a:t>“To Do” Check List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7FD13-22CC-4909-8122-FFE886BF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18826"/>
            <a:ext cx="4496039" cy="10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ECDF-AD0B-4F77-A266-380AF51B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r>
              <a:rPr lang="en-US" dirty="0"/>
              <a:t>An Election That Is Not a Regular Election</a:t>
            </a:r>
          </a:p>
          <a:p>
            <a:r>
              <a:rPr lang="en-US" dirty="0"/>
              <a:t>General Instructions in Handbook</a:t>
            </a:r>
          </a:p>
          <a:p>
            <a:pPr lvl="1"/>
            <a:r>
              <a:rPr lang="en-US" dirty="0"/>
              <a:t>SOTS Provides Specific Instructions</a:t>
            </a:r>
          </a:p>
          <a:p>
            <a:r>
              <a:rPr lang="en-US" dirty="0"/>
              <a:t>Filling Vacancies</a:t>
            </a:r>
          </a:p>
          <a:p>
            <a:pPr lvl="1"/>
            <a:r>
              <a:rPr lang="en-US" dirty="0"/>
              <a:t>No Special Election Held If Only One Candidate</a:t>
            </a:r>
          </a:p>
          <a:p>
            <a:r>
              <a:rPr lang="en-US" dirty="0"/>
              <a:t>Create a New Office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Ch 14  </a:t>
            </a:r>
            <a:r>
              <a:rPr lang="en-US" dirty="0" err="1"/>
              <a:t>Pg</a:t>
            </a:r>
            <a:r>
              <a:rPr lang="en-US" dirty="0"/>
              <a:t> 83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61D24-DD0F-4F70-93C3-CB3E031F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3505199" cy="954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E248A-0878-40BD-9F77-8D04513C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049" y="152400"/>
            <a:ext cx="4281751" cy="9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COMPANION GUIDE to: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General Statutes</a:t>
            </a:r>
          </a:p>
          <a:p>
            <a:r>
              <a:rPr lang="en-US" dirty="0"/>
              <a:t>Public Acts</a:t>
            </a:r>
          </a:p>
          <a:p>
            <a:r>
              <a:rPr lang="en-US" dirty="0"/>
              <a:t>Regulations</a:t>
            </a:r>
          </a:p>
          <a:p>
            <a:r>
              <a:rPr lang="en-US" dirty="0"/>
              <a:t>SOTS Guidelines</a:t>
            </a:r>
          </a:p>
          <a:p>
            <a:r>
              <a:rPr lang="en-US" dirty="0"/>
              <a:t>Best Practices</a:t>
            </a:r>
          </a:p>
          <a:p>
            <a:pPr marL="0" indent="0" algn="ctr">
              <a:buNone/>
            </a:pPr>
            <a:r>
              <a:rPr lang="en-US" sz="3600" dirty="0"/>
              <a:t>Han</a:t>
            </a:r>
            <a:r>
              <a:rPr lang="en-US" dirty="0"/>
              <a:t>dbook Puts Them Together Per Task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/>
              <a:t>Held Not In Conjunction with a Regular or Special Election</a:t>
            </a:r>
          </a:p>
          <a:p>
            <a:r>
              <a:rPr lang="en-US" dirty="0"/>
              <a:t>Held in Conjunction with a Regular Election</a:t>
            </a:r>
          </a:p>
          <a:p>
            <a:r>
              <a:rPr lang="en-US" dirty="0"/>
              <a:t>Petition to Initiate Local Referendum</a:t>
            </a:r>
          </a:p>
          <a:p>
            <a:r>
              <a:rPr lang="en-US" dirty="0" err="1"/>
              <a:t>Recanvass</a:t>
            </a:r>
            <a:r>
              <a:rPr lang="en-US" dirty="0"/>
              <a:t> on Close Question Vote </a:t>
            </a:r>
          </a:p>
          <a:p>
            <a:r>
              <a:rPr lang="en-US" dirty="0"/>
              <a:t>Charter Enactment or Revision </a:t>
            </a:r>
          </a:p>
          <a:p>
            <a:r>
              <a:rPr lang="en-US" dirty="0"/>
              <a:t>Regional School District Referendum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 15, </a:t>
            </a:r>
            <a:r>
              <a:rPr lang="en-US" dirty="0" err="1"/>
              <a:t>Pg</a:t>
            </a:r>
            <a:r>
              <a:rPr lang="en-US" dirty="0"/>
              <a:t> 86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D58DA-9287-4621-B6DD-F21BECA89BF8}"/>
              </a:ext>
            </a:extLst>
          </p:cNvPr>
          <p:cNvSpPr/>
          <p:nvPr/>
        </p:nvSpPr>
        <p:spPr>
          <a:xfrm>
            <a:off x="2133600" y="14344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REFERENDA</a:t>
            </a:r>
          </a:p>
        </p:txBody>
      </p:sp>
    </p:spTree>
    <p:extLst>
      <p:ext uri="{BB962C8B-B14F-4D97-AF65-F5344CB8AC3E}">
        <p14:creationId xmlns:p14="http://schemas.microsoft.com/office/powerpoint/2010/main" val="343407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TABULATOR – MEMORY CARD</a:t>
            </a:r>
            <a:br>
              <a:rPr lang="en-US" dirty="0"/>
            </a:br>
            <a:r>
              <a:rPr lang="en-US" dirty="0"/>
              <a:t>TESTING – SET UP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dirty="0"/>
              <a:t>Preparations</a:t>
            </a:r>
          </a:p>
          <a:p>
            <a:pPr lvl="1"/>
            <a:r>
              <a:rPr lang="en-US" dirty="0"/>
              <a:t>Test Deck</a:t>
            </a:r>
          </a:p>
          <a:p>
            <a:r>
              <a:rPr lang="en-US" dirty="0"/>
              <a:t>Changing Date &amp; Time</a:t>
            </a:r>
          </a:p>
          <a:p>
            <a:r>
              <a:rPr lang="en-US" dirty="0"/>
              <a:t>Testing Ballot Box Deflector</a:t>
            </a:r>
          </a:p>
          <a:p>
            <a:r>
              <a:rPr lang="en-US" dirty="0"/>
              <a:t>Step By Step Instructions 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Arial" charset="0"/>
              <a:buNone/>
            </a:pPr>
            <a:r>
              <a:rPr lang="en-US" dirty="0"/>
              <a:t>Ch 16, </a:t>
            </a:r>
            <a:r>
              <a:rPr lang="en-US" dirty="0" err="1"/>
              <a:t>Pg</a:t>
            </a:r>
            <a:r>
              <a:rPr lang="en-US" dirty="0"/>
              <a:t> 93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303EC-16C4-482B-99AE-12E38923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31459"/>
            <a:ext cx="2686050" cy="19612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RECANVASS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09600" y="1409570"/>
            <a:ext cx="8229600" cy="4991230"/>
          </a:xfrm>
        </p:spPr>
        <p:txBody>
          <a:bodyPr/>
          <a:lstStyle/>
          <a:p>
            <a:r>
              <a:rPr lang="en-US" dirty="0"/>
              <a:t>Reasons to Recount/Recanvass Ballots</a:t>
            </a:r>
          </a:p>
          <a:p>
            <a:pPr lvl="1"/>
            <a:r>
              <a:rPr lang="en-US" dirty="0"/>
              <a:t>Following Election or Primary</a:t>
            </a:r>
          </a:p>
          <a:p>
            <a:r>
              <a:rPr lang="en-US" dirty="0"/>
              <a:t>Chain of Custody</a:t>
            </a:r>
          </a:p>
          <a:p>
            <a:r>
              <a:rPr lang="en-US" dirty="0"/>
              <a:t>Ballot Counting Rules</a:t>
            </a:r>
          </a:p>
          <a:p>
            <a:r>
              <a:rPr lang="en-US" dirty="0"/>
              <a:t>Closing Recount</a:t>
            </a:r>
          </a:p>
          <a:p>
            <a:r>
              <a:rPr lang="en-US" dirty="0"/>
              <a:t>Link to SOTS “Recanvass Procedure Manual”</a:t>
            </a:r>
          </a:p>
          <a:p>
            <a:endParaRPr lang="en-US" dirty="0"/>
          </a:p>
          <a:p>
            <a:pPr algn="ctr">
              <a:buFont typeface="Arial" charset="0"/>
              <a:buNone/>
            </a:pPr>
            <a:r>
              <a:rPr lang="en-US" dirty="0"/>
              <a:t>Ch 17, </a:t>
            </a:r>
            <a:r>
              <a:rPr lang="en-US" dirty="0" err="1"/>
              <a:t>Pg</a:t>
            </a:r>
            <a:r>
              <a:rPr lang="en-US" dirty="0"/>
              <a:t> 96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/>
              <a:t>AUDIT  POST-ELECTION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/>
              <a:t>Steps to Take: </a:t>
            </a:r>
          </a:p>
          <a:p>
            <a:pPr lvl="1"/>
            <a:r>
              <a:rPr lang="en-US" dirty="0"/>
              <a:t>Preparing for an Audit</a:t>
            </a:r>
          </a:p>
          <a:p>
            <a:pPr lvl="1"/>
            <a:r>
              <a:rPr lang="en-US" dirty="0"/>
              <a:t>Conducting an Audit</a:t>
            </a:r>
          </a:p>
          <a:p>
            <a:pPr lvl="1"/>
            <a:r>
              <a:rPr lang="en-US" dirty="0"/>
              <a:t>Counting the Total for Candidates</a:t>
            </a:r>
          </a:p>
          <a:p>
            <a:r>
              <a:rPr lang="en-US" dirty="0"/>
              <a:t>Two Methods of Counting</a:t>
            </a:r>
          </a:p>
          <a:p>
            <a:r>
              <a:rPr lang="en-US" dirty="0"/>
              <a:t>Link to the SOTS Audit Procedures Manual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Ch 18, </a:t>
            </a:r>
            <a:r>
              <a:rPr lang="en-US" dirty="0" err="1"/>
              <a:t>Pg</a:t>
            </a:r>
            <a:r>
              <a:rPr lang="en-US" dirty="0"/>
              <a:t> 100</a:t>
            </a:r>
          </a:p>
          <a:p>
            <a:endParaRPr lang="en-US" dirty="0"/>
          </a:p>
          <a:p>
            <a:pPr algn="ctr">
              <a:buFont typeface="Arial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TAXES, POLLWORKERS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/>
          <a:lstStyle/>
          <a:p>
            <a:r>
              <a:rPr lang="en-US" dirty="0"/>
              <a:t>From IRS:</a:t>
            </a:r>
          </a:p>
          <a:p>
            <a:pPr lvl="1"/>
            <a:r>
              <a:rPr lang="en-US" dirty="0"/>
              <a:t>Form I-9 not required</a:t>
            </a:r>
          </a:p>
          <a:p>
            <a:pPr lvl="1"/>
            <a:r>
              <a:rPr lang="en-US" sz="1800" dirty="0"/>
              <a:t>The immigration Reform &amp; Control Act of 11/6 1986 (IRCA) Public Law 99-603; U.S. Immigration &amp; Customs Enforcements (ICE) Homeland Security Investigations 11/19/2013</a:t>
            </a:r>
          </a:p>
          <a:p>
            <a:pPr lvl="1"/>
            <a:r>
              <a:rPr lang="en-US" dirty="0"/>
              <a:t>Form W-4 not required </a:t>
            </a:r>
            <a:r>
              <a:rPr lang="en-US" sz="1800" dirty="0"/>
              <a:t>(Per IRS)</a:t>
            </a:r>
          </a:p>
          <a:p>
            <a:pPr lvl="2"/>
            <a:r>
              <a:rPr lang="en-US" dirty="0"/>
              <a:t>their filing status and # of exemptions don’t matter</a:t>
            </a:r>
          </a:p>
          <a:p>
            <a:pPr lvl="2"/>
            <a:r>
              <a:rPr lang="en-US" dirty="0"/>
              <a:t>they are not required to withhold federal income tax.</a:t>
            </a:r>
          </a:p>
          <a:p>
            <a:r>
              <a:rPr lang="en-US" dirty="0"/>
              <a:t>? CT W-4 may be required?	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Ch 19, </a:t>
            </a:r>
            <a:r>
              <a:rPr lang="en-US" sz="2800" dirty="0" err="1"/>
              <a:t>Pg</a:t>
            </a:r>
            <a:r>
              <a:rPr lang="en-US" sz="2800" dirty="0"/>
              <a:t> 104</a:t>
            </a:r>
          </a:p>
        </p:txBody>
      </p:sp>
    </p:spTree>
    <p:extLst>
      <p:ext uri="{BB962C8B-B14F-4D97-AF65-F5344CB8AC3E}">
        <p14:creationId xmlns:p14="http://schemas.microsoft.com/office/powerpoint/2010/main" val="416403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 &amp; ON-LINE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Instructional Information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How to Create: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Reports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Labels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Letters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Election Related Miscellaneous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Links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Manuals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Instructions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Election Related Organizations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Ch 20, </a:t>
            </a:r>
            <a:r>
              <a:rPr lang="en-US" dirty="0" err="1"/>
              <a:t>Pg</a:t>
            </a:r>
            <a:r>
              <a:rPr lang="en-US" dirty="0"/>
              <a:t> 106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483" name="Picture 3" descr="C:\Users\Owner\AppData\Local\Microsoft\Windows\Temporary Internet Files\Content.IE5\EX14C0FQ\chain%20lin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1295400"/>
            <a:ext cx="3162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9214-CB3D-446A-BF6F-D034F647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01"/>
            <a:ext cx="8229600" cy="1143000"/>
          </a:xfrm>
        </p:spPr>
        <p:txBody>
          <a:bodyPr/>
          <a:lstStyle/>
          <a:p>
            <a:r>
              <a:rPr lang="en-US" dirty="0"/>
              <a:t>CVRS USERS MANUAL FOR REGISTRARS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96B1-47EC-4FE5-89AD-B64D3EDBB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819400"/>
          </a:xfrm>
        </p:spPr>
        <p:txBody>
          <a:bodyPr/>
          <a:lstStyle/>
          <a:p>
            <a:r>
              <a:rPr lang="en-US" dirty="0"/>
              <a:t>CT Voter Registration System</a:t>
            </a:r>
          </a:p>
          <a:p>
            <a:r>
              <a:rPr lang="en-US" dirty="0"/>
              <a:t>Alpha Index For The 2013 Users Manual</a:t>
            </a:r>
          </a:p>
          <a:p>
            <a:pPr lvl="1"/>
            <a:r>
              <a:rPr lang="en-US" dirty="0"/>
              <a:t>Manual Found On Login Screen For CVRS</a:t>
            </a:r>
          </a:p>
          <a:p>
            <a:endParaRPr lang="en-US" sz="1100" dirty="0"/>
          </a:p>
          <a:p>
            <a:pPr marL="0" indent="0" algn="ctr">
              <a:buNone/>
            </a:pPr>
            <a:r>
              <a:rPr lang="en-US" sz="2400" dirty="0"/>
              <a:t>Ch 21, </a:t>
            </a:r>
            <a:r>
              <a:rPr lang="en-US" sz="2400" dirty="0" err="1"/>
              <a:t>Pg</a:t>
            </a:r>
            <a:r>
              <a:rPr lang="en-US" sz="2400" dirty="0"/>
              <a:t> 110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806BD-E4ED-4083-9FC6-0AE0E2AB09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5134"/>
            <a:ext cx="5562600" cy="2985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43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used in election law: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Phrases</a:t>
            </a:r>
          </a:p>
          <a:p>
            <a:pPr lvl="1"/>
            <a:r>
              <a:rPr lang="en-US" dirty="0"/>
              <a:t>Titles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Ch 22, </a:t>
            </a:r>
            <a:r>
              <a:rPr lang="en-US" dirty="0" err="1"/>
              <a:t>Pg</a:t>
            </a:r>
            <a:r>
              <a:rPr lang="en-US" dirty="0"/>
              <a:t> 120</a:t>
            </a:r>
          </a:p>
        </p:txBody>
      </p:sp>
    </p:spTree>
    <p:extLst>
      <p:ext uri="{BB962C8B-B14F-4D97-AF65-F5344CB8AC3E}">
        <p14:creationId xmlns:p14="http://schemas.microsoft.com/office/powerpoint/2010/main" val="18601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 /  HANDBOOK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work in progress.  </a:t>
            </a:r>
          </a:p>
          <a:p>
            <a:r>
              <a:rPr lang="en-US"/>
              <a:t>Comments and suggestions welcome.  </a:t>
            </a:r>
          </a:p>
          <a:p>
            <a:r>
              <a:rPr lang="en-US"/>
              <a:t>Send to handbook committee</a:t>
            </a:r>
          </a:p>
          <a:p>
            <a:r>
              <a:rPr lang="en-US"/>
              <a:t> burrdar@cox.net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ON-LINE USE RECOMMENDED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/>
          <a:lstStyle/>
          <a:p>
            <a:r>
              <a:rPr lang="en-US" dirty="0"/>
              <a:t>Easy Navigation Through Manual</a:t>
            </a:r>
          </a:p>
          <a:p>
            <a:r>
              <a:rPr lang="en-US" dirty="0"/>
              <a:t>Links to:</a:t>
            </a:r>
          </a:p>
          <a:p>
            <a:pPr lvl="1"/>
            <a:r>
              <a:rPr lang="en-US" dirty="0"/>
              <a:t>To &amp; From Chapters and Table of Contents</a:t>
            </a:r>
          </a:p>
          <a:p>
            <a:pPr lvl="1"/>
            <a:r>
              <a:rPr lang="en-US" dirty="0"/>
              <a:t>References</a:t>
            </a:r>
          </a:p>
          <a:p>
            <a:pPr lvl="2"/>
            <a:r>
              <a:rPr lang="en-US" dirty="0"/>
              <a:t>Statutes          (§9-6)</a:t>
            </a:r>
          </a:p>
          <a:p>
            <a:pPr lvl="2"/>
            <a:r>
              <a:rPr lang="en-US" dirty="0"/>
              <a:t>Regulations   </a:t>
            </a:r>
            <a:r>
              <a:rPr lang="en-US" i="1" dirty="0"/>
              <a:t>(Reg. 9-5a)</a:t>
            </a:r>
          </a:p>
          <a:p>
            <a:pPr lvl="2"/>
            <a:r>
              <a:rPr lang="en-US" i="1" dirty="0"/>
              <a:t>Public Acts    (PA393)</a:t>
            </a:r>
            <a:endParaRPr lang="en-US" dirty="0"/>
          </a:p>
          <a:p>
            <a:pPr lvl="2"/>
            <a:r>
              <a:rPr lang="en-US" dirty="0"/>
              <a:t>SOTS Manuals &amp; Guides</a:t>
            </a:r>
          </a:p>
          <a:p>
            <a:pPr lvl="2"/>
            <a:r>
              <a:rPr lang="en-US" dirty="0"/>
              <a:t>HAVA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574" y="1981200"/>
            <a:ext cx="104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REGISTRAR’S POSITION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4525963"/>
          </a:xfrm>
        </p:spPr>
        <p:txBody>
          <a:bodyPr/>
          <a:lstStyle/>
          <a:p>
            <a:r>
              <a:rPr lang="en-US" dirty="0"/>
              <a:t>Governed by CT General Statutes</a:t>
            </a:r>
          </a:p>
          <a:p>
            <a:r>
              <a:rPr lang="en-US" dirty="0"/>
              <a:t>Paid by Municipality</a:t>
            </a:r>
          </a:p>
          <a:p>
            <a:r>
              <a:rPr lang="en-US" dirty="0"/>
              <a:t>Work Closely with Office of SOTS</a:t>
            </a:r>
          </a:p>
          <a:p>
            <a:r>
              <a:rPr lang="en-US" dirty="0"/>
              <a:t>Endorsed by Political Party </a:t>
            </a:r>
          </a:p>
          <a:p>
            <a:pPr lvl="1"/>
            <a:r>
              <a:rPr lang="en-US" dirty="0"/>
              <a:t>Politics Does Not Belong in ROV’s Office.  </a:t>
            </a:r>
          </a:p>
          <a:p>
            <a:r>
              <a:rPr lang="en-US" dirty="0"/>
              <a:t>Ensure Fair &amp; Equitable Implementation of all Laws.</a:t>
            </a:r>
          </a:p>
          <a:p>
            <a:pPr marL="0" indent="0" algn="ctr">
              <a:buNone/>
            </a:pPr>
            <a:r>
              <a:rPr lang="en-US" dirty="0"/>
              <a:t>Ch1, </a:t>
            </a:r>
            <a:r>
              <a:rPr lang="en-US" dirty="0" err="1"/>
              <a:t>Pg</a:t>
            </a:r>
            <a:r>
              <a:rPr lang="en-US" dirty="0"/>
              <a:t>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LIST OF</a:t>
            </a:r>
            <a:br>
              <a:rPr lang="en-US" dirty="0"/>
            </a:br>
            <a:r>
              <a:rPr lang="en-US" dirty="0"/>
              <a:t>REGISTRAR’S RESPONSIBILITIES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List of Duties CT Registrars are required to do</a:t>
            </a:r>
          </a:p>
          <a:p>
            <a:r>
              <a:rPr lang="en-US" dirty="0"/>
              <a:t>Tool Often Used In:</a:t>
            </a:r>
          </a:p>
          <a:p>
            <a:pPr lvl="1"/>
            <a:r>
              <a:rPr lang="en-US" dirty="0"/>
              <a:t>Budget Preparation</a:t>
            </a:r>
          </a:p>
          <a:p>
            <a:pPr lvl="1"/>
            <a:r>
              <a:rPr lang="en-US" dirty="0"/>
              <a:t>Helping Others Know What a Registrar Does</a:t>
            </a:r>
          </a:p>
          <a:p>
            <a:pPr lvl="1"/>
            <a:r>
              <a:rPr lang="en-US" dirty="0"/>
              <a:t>Quick Review for ROV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Ch1, </a:t>
            </a:r>
            <a:r>
              <a:rPr lang="en-US" dirty="0" err="1"/>
              <a:t>Pg</a:t>
            </a:r>
            <a:r>
              <a:rPr lang="en-US" dirty="0"/>
              <a:t> 8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411" name="Picture 2" descr="C:\Users\Owner\AppData\Local\Microsoft\Windows\Temporary Internet Files\Content.IE5\F8S8L9GO\question-mark-fac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962400"/>
            <a:ext cx="1970088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29600" cy="4829175"/>
          </a:xfrm>
        </p:spPr>
        <p:txBody>
          <a:bodyPr/>
          <a:lstStyle/>
          <a:p>
            <a:r>
              <a:rPr lang="en-US" b="1" u="sng" dirty="0"/>
              <a:t>Written</a:t>
            </a:r>
            <a:r>
              <a:rPr lang="en-US" dirty="0"/>
              <a:t> Rulings, Instructions &amp; Opinions Regarding Administration of  Elections &amp; Primaries </a:t>
            </a:r>
          </a:p>
          <a:p>
            <a:pPr lvl="1"/>
            <a:r>
              <a:rPr lang="en-US" dirty="0"/>
              <a:t>Presumed Correct </a:t>
            </a:r>
          </a:p>
          <a:p>
            <a:pPr lvl="1"/>
            <a:r>
              <a:rPr lang="en-US" dirty="0"/>
              <a:t>Implemented, Executed, and Carried Out</a:t>
            </a:r>
          </a:p>
          <a:p>
            <a:r>
              <a:rPr lang="en-US" dirty="0"/>
              <a:t>List of SOTS’s Duties Relating to ROV</a:t>
            </a:r>
          </a:p>
          <a:p>
            <a:r>
              <a:rPr lang="en-US" dirty="0"/>
              <a:t>LEAD</a:t>
            </a:r>
          </a:p>
          <a:p>
            <a:pPr lvl="1"/>
            <a:r>
              <a:rPr lang="en-US" dirty="0"/>
              <a:t>Legislation &amp; Elections Admin. Division</a:t>
            </a:r>
          </a:p>
          <a:p>
            <a:pPr lvl="1"/>
            <a:endParaRPr lang="en-US" sz="1000" dirty="0"/>
          </a:p>
          <a:p>
            <a:pPr marL="457200" lvl="1" indent="0" algn="ctr">
              <a:buNone/>
            </a:pPr>
            <a:r>
              <a:rPr lang="en-US" dirty="0"/>
              <a:t>Ch 2, </a:t>
            </a:r>
            <a:r>
              <a:rPr lang="en-US" dirty="0" err="1"/>
              <a:t>Pg</a:t>
            </a:r>
            <a:r>
              <a:rPr lang="en-US" dirty="0"/>
              <a:t> 13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7739C-FC48-4754-A269-FEE3EFEB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0"/>
            <a:ext cx="787717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857625"/>
            <a:ext cx="8229600" cy="1143000"/>
          </a:xfrm>
        </p:spPr>
        <p:txBody>
          <a:bodyPr/>
          <a:lstStyle/>
          <a:p>
            <a:r>
              <a:rPr lang="en-US" dirty="0"/>
              <a:t>SEEC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16459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Duties Relating to ROV</a:t>
            </a:r>
          </a:p>
          <a:p>
            <a:r>
              <a:rPr lang="en-US" dirty="0"/>
              <a:t>Investigate Complaints of Election Law Violations</a:t>
            </a:r>
          </a:p>
          <a:p>
            <a:r>
              <a:rPr lang="en-US" dirty="0"/>
              <a:t>Power to charge civil penalties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Ch3, </a:t>
            </a:r>
            <a:r>
              <a:rPr lang="en-US" dirty="0" err="1"/>
              <a:t>Pg</a:t>
            </a:r>
            <a:r>
              <a:rPr lang="en-US" dirty="0"/>
              <a:t> 15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E0377-AAED-499E-B847-56D17D2B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19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VOTER REGISTRATION &amp; ENROLLMENT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r>
              <a:rPr lang="en-US" dirty="0"/>
              <a:t>Admission of Electors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Registration Sessions</a:t>
            </a:r>
          </a:p>
          <a:p>
            <a:r>
              <a:rPr lang="en-US" dirty="0"/>
              <a:t>Enrollment of Electors/Party Affiliation</a:t>
            </a:r>
          </a:p>
          <a:p>
            <a:r>
              <a:rPr lang="en-US" dirty="0"/>
              <a:t>Felon</a:t>
            </a:r>
          </a:p>
          <a:p>
            <a:r>
              <a:rPr lang="en-US" dirty="0"/>
              <a:t>Registry List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Ch4, </a:t>
            </a:r>
            <a:r>
              <a:rPr lang="en-US" dirty="0" err="1"/>
              <a:t>Pg</a:t>
            </a:r>
            <a:r>
              <a:rPr lang="en-US" dirty="0"/>
              <a:t> 17</a:t>
            </a:r>
          </a:p>
        </p:txBody>
      </p:sp>
      <p:pic>
        <p:nvPicPr>
          <p:cNvPr id="21507" name="Picture 2" descr="C:\Users\Owner\AppData\Local\Microsoft\Windows\Temporary Internet Files\Content.IE5\F8S8L9GO\register to vote graphi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86200"/>
            <a:ext cx="2828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CANVASS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Types of Canvass</a:t>
            </a:r>
          </a:p>
          <a:p>
            <a:pPr lvl="1"/>
            <a:r>
              <a:rPr lang="en-US" dirty="0"/>
              <a:t>In Person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Mail</a:t>
            </a:r>
          </a:p>
          <a:p>
            <a:pPr lvl="1"/>
            <a:r>
              <a:rPr lang="en-US" dirty="0"/>
              <a:t>NCOA</a:t>
            </a:r>
          </a:p>
          <a:p>
            <a:pPr lvl="1"/>
            <a:r>
              <a:rPr lang="en-US" dirty="0"/>
              <a:t>Combination</a:t>
            </a:r>
          </a:p>
          <a:p>
            <a:r>
              <a:rPr lang="en-US" dirty="0"/>
              <a:t>Step by Step Instructions on NCOA</a:t>
            </a:r>
          </a:p>
          <a:p>
            <a:pPr marL="0" indent="0" algn="ctr">
              <a:buNone/>
            </a:pPr>
            <a:r>
              <a:rPr lang="en-US" dirty="0"/>
              <a:t>Ch 5, </a:t>
            </a:r>
            <a:r>
              <a:rPr lang="en-US" dirty="0" err="1"/>
              <a:t>Pg</a:t>
            </a:r>
            <a:r>
              <a:rPr lang="en-US" dirty="0"/>
              <a:t> 30</a:t>
            </a:r>
          </a:p>
          <a:p>
            <a:pPr algn="ctr">
              <a:buFont typeface="Arial" charset="0"/>
              <a:buNone/>
            </a:pPr>
            <a:endParaRPr lang="en-US" dirty="0"/>
          </a:p>
        </p:txBody>
      </p:sp>
      <p:pic>
        <p:nvPicPr>
          <p:cNvPr id="22531" name="Picture 3" descr="C:\Users\Owner\AppData\Local\Microsoft\Windows\Temporary Internet Files\Content.IE5\EX14C0FQ\5129641482_1b0ea78697_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064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882</Words>
  <Application>Microsoft Office PowerPoint</Application>
  <PresentationFormat>On-screen Show (4:3)</PresentationFormat>
  <Paragraphs>254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COMPANION GUIDE to:</vt:lpstr>
      <vt:lpstr>ON-LINE USE RECOMMENDED</vt:lpstr>
      <vt:lpstr>REGISTRAR’S POSITION</vt:lpstr>
      <vt:lpstr>LIST OF REGISTRAR’S RESPONSIBILITIES</vt:lpstr>
      <vt:lpstr>PowerPoint Presentation</vt:lpstr>
      <vt:lpstr>SEEC</vt:lpstr>
      <vt:lpstr>VOTER REGISTRATION &amp; ENROLLMENT</vt:lpstr>
      <vt:lpstr>CANVASS</vt:lpstr>
      <vt:lpstr>PowerPoint Presentation</vt:lpstr>
      <vt:lpstr>FOI</vt:lpstr>
      <vt:lpstr>RETENTION &amp; DISPOSITION</vt:lpstr>
      <vt:lpstr>PETITIONS</vt:lpstr>
      <vt:lpstr>BALLOT    TYPES</vt:lpstr>
      <vt:lpstr>PRIMARIES</vt:lpstr>
      <vt:lpstr>EDR</vt:lpstr>
      <vt:lpstr>PowerPoint Presentation</vt:lpstr>
      <vt:lpstr> (continued)</vt:lpstr>
      <vt:lpstr>PowerPoint Presentation</vt:lpstr>
      <vt:lpstr>PowerPoint Presentation</vt:lpstr>
      <vt:lpstr>TABULATOR – MEMORY CARD TESTING – SET UP</vt:lpstr>
      <vt:lpstr>RECANVASS</vt:lpstr>
      <vt:lpstr>AUDIT  POST-ELECTION </vt:lpstr>
      <vt:lpstr>TAXES, POLLWORKERS</vt:lpstr>
      <vt:lpstr>HELPFUL HINTS &amp; ON-LINE LINKS</vt:lpstr>
      <vt:lpstr>CVRS USERS MANUAL FOR REGISTRARS</vt:lpstr>
      <vt:lpstr>GLOSSARY</vt:lpstr>
      <vt:lpstr>MANUAL  /  HANDBOOK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RP Burrell</cp:lastModifiedBy>
  <cp:revision>260</cp:revision>
  <dcterms:created xsi:type="dcterms:W3CDTF">2015-02-01T16:20:00Z</dcterms:created>
  <dcterms:modified xsi:type="dcterms:W3CDTF">2019-03-13T18:13:19Z</dcterms:modified>
</cp:coreProperties>
</file>