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31" r:id="rId4"/>
    <p:sldId id="296" r:id="rId5"/>
    <p:sldId id="329" r:id="rId6"/>
    <p:sldId id="287" r:id="rId7"/>
    <p:sldId id="290" r:id="rId8"/>
    <p:sldId id="273" r:id="rId9"/>
    <p:sldId id="289" r:id="rId10"/>
    <p:sldId id="295" r:id="rId11"/>
    <p:sldId id="330" r:id="rId12"/>
    <p:sldId id="291" r:id="rId13"/>
    <p:sldId id="269" r:id="rId14"/>
    <p:sldId id="293" r:id="rId15"/>
    <p:sldId id="333" r:id="rId16"/>
    <p:sldId id="305" r:id="rId17"/>
    <p:sldId id="332" r:id="rId18"/>
    <p:sldId id="298" r:id="rId19"/>
    <p:sldId id="334" r:id="rId20"/>
    <p:sldId id="306" r:id="rId21"/>
    <p:sldId id="307" r:id="rId22"/>
    <p:sldId id="304" r:id="rId23"/>
    <p:sldId id="302" r:id="rId24"/>
    <p:sldId id="309" r:id="rId25"/>
    <p:sldId id="310" r:id="rId26"/>
    <p:sldId id="303" r:id="rId27"/>
    <p:sldId id="301" r:id="rId28"/>
    <p:sldId id="314" r:id="rId29"/>
    <p:sldId id="311" r:id="rId30"/>
    <p:sldId id="312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13" r:id="rId43"/>
    <p:sldId id="326" r:id="rId44"/>
    <p:sldId id="327" r:id="rId45"/>
    <p:sldId id="328" r:id="rId4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18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vac.org/index.php?page=Handboo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xbjj.blogspot.com/2013/09/il-principio-della-caten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vac.org/index.php?page=Handboo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a.ct.gov/current/pub/chap_153.htm" TargetMode="External"/><Relationship Id="rId2" Type="http://schemas.openxmlformats.org/officeDocument/2006/relationships/hyperlink" Target="http://www.cga.ct.gov/current/pub/chap_14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cga.ct.gov/current/pub/chap_152.ht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Tally_marks_counting_visitor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hsassociates.com/resources/Accuvote-Flyer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tstatelibrary.org/publicrecords/general-schedules-municipa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8 p.m. The polls are closed. Now What?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EA68B2-953D-474D-9E34-EA08A62D56CA}"/>
              </a:ext>
            </a:extLst>
          </p:cNvPr>
          <p:cNvSpPr txBox="1"/>
          <p:nvPr/>
        </p:nvSpPr>
        <p:spPr>
          <a:xfrm>
            <a:off x="8179333" y="6089749"/>
            <a:ext cx="419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dirty="0" smtClean="0"/>
              <a:t>Sue </a:t>
            </a:r>
            <a:r>
              <a:rPr lang="en-US" dirty="0"/>
              <a:t>Armstrong &amp; Darlene Burrell</a:t>
            </a:r>
          </a:p>
          <a:p>
            <a:r>
              <a:rPr lang="en-US" dirty="0"/>
              <a:t>Sept. 12, 2019    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2F737-2004-4158-891B-24FFD9E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77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RETURN OF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5D38-27E1-4B24-96E2-849E27B2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648"/>
            <a:ext cx="9601200" cy="411175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Electronically transmit results to SOTS: </a:t>
            </a:r>
            <a:r>
              <a:rPr lang="en-US" sz="1800" dirty="0"/>
              <a:t>(</a:t>
            </a:r>
            <a:r>
              <a:rPr lang="en-US" sz="1800" dirty="0" err="1"/>
              <a:t>Pres.Pref.Primary</a:t>
            </a:r>
            <a:r>
              <a:rPr lang="en-US" sz="1800" dirty="0"/>
              <a:t> is different)</a:t>
            </a:r>
            <a:endParaRPr lang="en-US" dirty="0"/>
          </a:p>
          <a:p>
            <a:pPr lvl="1"/>
            <a:r>
              <a:rPr lang="en-US" dirty="0"/>
              <a:t>Preliminary list of vote totals by midnight </a:t>
            </a:r>
            <a:r>
              <a:rPr lang="en-US" dirty="0" smtClean="0"/>
              <a:t>(tabulator counts)</a:t>
            </a:r>
            <a:endParaRPr lang="en-US" dirty="0"/>
          </a:p>
          <a:p>
            <a:pPr lvl="1"/>
            <a:r>
              <a:rPr lang="en-US" dirty="0"/>
              <a:t>Full list of vote totals &amp; turnout statistics to SOTS within 48 </a:t>
            </a:r>
            <a:r>
              <a:rPr lang="en-US" dirty="0" err="1"/>
              <a:t>hrs</a:t>
            </a:r>
            <a:endParaRPr lang="en-US" dirty="0"/>
          </a:p>
          <a:p>
            <a:pPr lvl="0"/>
            <a:r>
              <a:rPr lang="en-US" sz="2800" dirty="0"/>
              <a:t>Hard Copy of Head Moderator’s Return to be delivered:</a:t>
            </a:r>
          </a:p>
          <a:p>
            <a:pPr lvl="1"/>
            <a:r>
              <a:rPr lang="en-US" dirty="0"/>
              <a:t>To Clerk within 48 hrs. </a:t>
            </a:r>
          </a:p>
          <a:p>
            <a:pPr lvl="1"/>
            <a:r>
              <a:rPr lang="en-US" dirty="0"/>
              <a:t>To SOTS within 3 Days</a:t>
            </a:r>
          </a:p>
          <a:p>
            <a:r>
              <a:rPr lang="en-US" sz="2800" dirty="0"/>
              <a:t>Submit Official Voter list to Clerk within 48 </a:t>
            </a:r>
            <a:r>
              <a:rPr lang="en-US" sz="2800" dirty="0" err="1"/>
              <a:t>hrs</a:t>
            </a:r>
            <a:endParaRPr lang="en-US" sz="2800" dirty="0"/>
          </a:p>
          <a:p>
            <a:r>
              <a:rPr lang="en-US" sz="1400" dirty="0"/>
              <a:t>(§§ 9-314 and 9-440)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3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A9DB5-448F-417F-9BD0-CC5A7E68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to Municipal </a:t>
            </a:r>
            <a:r>
              <a:rPr lang="en-US" dirty="0" smtClean="0"/>
              <a:t>Clerk as soon as practicable: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B9E84-85BB-4FDB-BF37-7C7E46BC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648"/>
            <a:ext cx="9601200" cy="4111752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sealed depository envelopes of :</a:t>
            </a:r>
          </a:p>
          <a:p>
            <a:pPr lvl="2"/>
            <a:r>
              <a:rPr lang="en-US" sz="2800" dirty="0"/>
              <a:t>Absentee ballot inner &amp; outer envelopes, rejected ballots and counted ballots (9-150b(e))</a:t>
            </a:r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3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0F86E-9F23-415F-8621-8003D742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102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Meetings ~ who and when?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4B878-DAE1-41BA-98D8-E03905755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6827"/>
            <a:ext cx="9601200" cy="4932610"/>
          </a:xfrm>
        </p:spPr>
        <p:txBody>
          <a:bodyPr>
            <a:normAutofit/>
          </a:bodyPr>
          <a:lstStyle/>
          <a:p>
            <a:r>
              <a:rPr lang="en-US" sz="2400" dirty="0"/>
              <a:t>Meeting to review Head Moderator’s Return </a:t>
            </a:r>
            <a:r>
              <a:rPr lang="en-US" sz="2400" i="1" dirty="0"/>
              <a:t>to identify any error in the returns filed with the SOTS.  (§9-322a)</a:t>
            </a:r>
            <a:endParaRPr lang="en-US" sz="2400" dirty="0"/>
          </a:p>
          <a:p>
            <a:pPr lvl="1"/>
            <a:r>
              <a:rPr lang="en-US" sz="2400" dirty="0" smtClean="0"/>
              <a:t>Head </a:t>
            </a:r>
            <a:r>
              <a:rPr lang="en-US" sz="2400" dirty="0"/>
              <a:t>Moderator, Town Clerk &amp; Registrars</a:t>
            </a:r>
          </a:p>
          <a:p>
            <a:pPr lvl="1"/>
            <a:r>
              <a:rPr lang="en-US" sz="2400" dirty="0"/>
              <a:t>By 9 a.m. 3</a:t>
            </a:r>
            <a:r>
              <a:rPr lang="en-US" sz="2400" baseline="30000" dirty="0"/>
              <a:t>rd</a:t>
            </a:r>
            <a:r>
              <a:rPr lang="en-US" sz="2400" dirty="0"/>
              <a:t> day after election </a:t>
            </a:r>
          </a:p>
          <a:p>
            <a:pPr lvl="2"/>
            <a:r>
              <a:rPr lang="en-US" sz="2400" dirty="0"/>
              <a:t>NOVEMBER 7, 2019 thru NOVEMBER 8, 2019 (Thursday - Friday)</a:t>
            </a:r>
          </a:p>
          <a:p>
            <a:r>
              <a:rPr lang="en-US" sz="2400" i="1" dirty="0"/>
              <a:t>If an error is identified, it must be corrected </a:t>
            </a:r>
            <a:endParaRPr lang="en-US" sz="2400" dirty="0"/>
          </a:p>
          <a:p>
            <a:pPr lvl="1"/>
            <a:r>
              <a:rPr lang="en-US" sz="2400" dirty="0"/>
              <a:t>A</a:t>
            </a:r>
            <a:r>
              <a:rPr lang="en-US" sz="2400" i="1" dirty="0"/>
              <a:t>n amended head moderator’s return to be filed with the SOTS, Clerk &amp; Registrars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By 1 p.m. 3</a:t>
            </a:r>
            <a:r>
              <a:rPr lang="en-US" sz="2400" baseline="30000" dirty="0">
                <a:solidFill>
                  <a:schemeClr val="tx1"/>
                </a:solidFill>
              </a:rPr>
              <a:t>rd</a:t>
            </a:r>
            <a:r>
              <a:rPr lang="en-US" sz="2400" dirty="0">
                <a:solidFill>
                  <a:schemeClr val="tx1"/>
                </a:solidFill>
              </a:rPr>
              <a:t> day after election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NOVEMBER 8, 2019 (Friday) 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2673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13264" cy="1485900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When to up-date who voted into CVRS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Enter “Who Voted” information into CVRS within 60 days after election</a:t>
            </a:r>
          </a:p>
          <a:p>
            <a:pPr lvl="1"/>
            <a:r>
              <a:rPr lang="en-US" sz="2800" dirty="0"/>
              <a:t>Technically we have until Jan 6, 2020 to upload who voted and </a:t>
            </a:r>
            <a:r>
              <a:rPr lang="en-US" sz="2800" dirty="0" smtClean="0"/>
              <a:t>how (</a:t>
            </a:r>
            <a:r>
              <a:rPr lang="en-US" sz="2800" dirty="0"/>
              <a:t>AB or in Person) , into CVRS….Double CHECK THE current ELECTION CALENDAR for the deadline.</a:t>
            </a:r>
          </a:p>
          <a:p>
            <a:pPr marL="530352" lvl="1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 Don’t </a:t>
            </a:r>
            <a:r>
              <a:rPr lang="en-US" sz="2800" dirty="0">
                <a:solidFill>
                  <a:srgbClr val="FF0000"/>
                </a:solidFill>
              </a:rPr>
              <a:t>forget those in-person voters from </a:t>
            </a:r>
            <a:r>
              <a:rPr lang="en-US" sz="2800" dirty="0" smtClean="0">
                <a:solidFill>
                  <a:srgbClr val="FF0000"/>
                </a:solidFill>
              </a:rPr>
              <a:t>EDR</a:t>
            </a:r>
            <a:endParaRPr lang="en-US" sz="2800" dirty="0">
              <a:solidFill>
                <a:srgbClr val="FF0000"/>
              </a:solidFill>
            </a:endParaRPr>
          </a:p>
          <a:p>
            <a:pPr marL="530352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61D8973-EAA9-459A-AF59-BBB4233D6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2339B-D626-4C77-876C-C40F9A99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6CE2C-CF9A-4719-B67D-7458DF37E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sz="3600" dirty="0"/>
              <a:t>Don’t Forget to Submit Your Poll Worker Payroll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EA8A33-C0D0-416D-8359-724B8828C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EA0874-B876-41DE-9617-694A97640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8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65903-6A6D-4F01-982C-14C091A9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39150"/>
            <a:ext cx="9601200" cy="1485900"/>
          </a:xfrm>
        </p:spPr>
        <p:txBody>
          <a:bodyPr/>
          <a:lstStyle/>
          <a:p>
            <a:pPr algn="ctr"/>
            <a:r>
              <a:rPr lang="en-US" b="1" dirty="0"/>
              <a:t>MANUAL OF PROCEDURES FOR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REGISTRARS OF VOTERS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1C82A7-82F1-4B33-99F9-594CFC7E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593" y="1638300"/>
            <a:ext cx="5833872" cy="3581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https://www.rovac.org/index.php?page=Handbook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Registrars’ responsibilities</a:t>
            </a:r>
          </a:p>
          <a:p>
            <a:r>
              <a:rPr lang="en-US" sz="2400" dirty="0"/>
              <a:t>Voter Registration &amp; Enrollment</a:t>
            </a:r>
          </a:p>
          <a:p>
            <a:r>
              <a:rPr lang="en-US" sz="2400" dirty="0"/>
              <a:t>Canvass</a:t>
            </a:r>
          </a:p>
          <a:p>
            <a:r>
              <a:rPr lang="en-US" sz="2400" dirty="0"/>
              <a:t>Duplicate Voters</a:t>
            </a:r>
          </a:p>
          <a:p>
            <a:r>
              <a:rPr lang="en-US" sz="2400" dirty="0"/>
              <a:t>Petitions</a:t>
            </a:r>
          </a:p>
          <a:p>
            <a:r>
              <a:rPr lang="en-US" sz="2400" dirty="0"/>
              <a:t>Primary</a:t>
            </a:r>
          </a:p>
          <a:p>
            <a:r>
              <a:rPr lang="en-US" sz="2400" dirty="0"/>
              <a:t>Elections</a:t>
            </a:r>
          </a:p>
          <a:p>
            <a:r>
              <a:rPr lang="en-US" sz="2400" dirty="0"/>
              <a:t>EDR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1B591B-749A-421C-86BE-B8A9D4950109}"/>
              </a:ext>
            </a:extLst>
          </p:cNvPr>
          <p:cNvSpPr txBox="1"/>
          <p:nvPr/>
        </p:nvSpPr>
        <p:spPr>
          <a:xfrm>
            <a:off x="6851904" y="2240399"/>
            <a:ext cx="3270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Elections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Referenda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Re-Canvass/Recount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Audit Post-Election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Taxes, </a:t>
            </a:r>
            <a:r>
              <a:rPr lang="en-US" sz="2400" dirty="0" err="1"/>
              <a:t>Pollworkers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76136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6EB13-BAA2-4704-ABDC-1DB8303A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345168" cy="1485900"/>
          </a:xfrm>
        </p:spPr>
        <p:txBody>
          <a:bodyPr/>
          <a:lstStyle/>
          <a:p>
            <a:pPr algn="ctr"/>
            <a:r>
              <a:rPr lang="en-US" dirty="0"/>
              <a:t>What is the difference between an Audit and a Recanvass/Recount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2E50F6-04F8-4FF0-B035-FC77AB75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38528"/>
            <a:ext cx="9601200" cy="4514088"/>
          </a:xfrm>
        </p:spPr>
        <p:txBody>
          <a:bodyPr/>
          <a:lstStyle/>
          <a:p>
            <a:pPr algn="ctr"/>
            <a:endParaRPr lang="en-US" sz="200" dirty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  <a:p>
            <a:endParaRPr lang="en-US" sz="200" dirty="0">
              <a:latin typeface="Calibri Light" pitchFamily="34" charset="0"/>
              <a:ea typeface="Times New Roman" pitchFamily="18" charset="0"/>
              <a:cs typeface="Calibri Light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Audit  </a:t>
            </a:r>
          </a:p>
          <a:p>
            <a:pPr lvl="1"/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Verifies Accuracy of </a:t>
            </a:r>
            <a:r>
              <a:rPr lang="en-US" sz="3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tabulator</a:t>
            </a:r>
            <a:endParaRPr lang="en-US" sz="3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Recanvass</a:t>
            </a:r>
          </a:p>
          <a:p>
            <a:pPr lvl="1"/>
            <a:r>
              <a:rPr lang="en-US" sz="3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Verifies that Voter intent has been counted properly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2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B3AF7-7063-4ACB-B78F-FBA0D9D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CHAIN-OF-CUSTODY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55789-94D6-4E7A-8777-2C14CD77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400" dirty="0"/>
              <a:t>Chain-of-custody is required to maintain integrity of an election, primary, etc. when:		</a:t>
            </a:r>
          </a:p>
          <a:p>
            <a:pPr lvl="2"/>
            <a:r>
              <a:rPr lang="en-US" sz="2400" dirty="0"/>
              <a:t>Removing ballots, memory cards &amp; tabulators from secure storage </a:t>
            </a:r>
            <a:r>
              <a:rPr lang="en-US" sz="2400" dirty="0" smtClean="0"/>
              <a:t>for both audits and </a:t>
            </a:r>
            <a:r>
              <a:rPr lang="en-US" sz="2400" dirty="0" err="1" smtClean="0"/>
              <a:t>rencanvass</a:t>
            </a:r>
            <a:r>
              <a:rPr lang="en-US" sz="2400" dirty="0" smtClean="0"/>
              <a:t> and</a:t>
            </a:r>
            <a:endParaRPr lang="en-US" sz="2400" dirty="0"/>
          </a:p>
          <a:p>
            <a:pPr lvl="2"/>
            <a:r>
              <a:rPr lang="en-US" sz="2400" dirty="0"/>
              <a:t>Under </a:t>
            </a:r>
            <a:r>
              <a:rPr lang="en-US" sz="2400" dirty="0" smtClean="0"/>
              <a:t>the supervision </a:t>
            </a:r>
            <a:r>
              <a:rPr lang="en-US" sz="2400" dirty="0"/>
              <a:t>of two election officials of opposing parties or police officer 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until </a:t>
            </a:r>
            <a:r>
              <a:rPr lang="en-US" sz="2400" dirty="0"/>
              <a:t>locked </a:t>
            </a:r>
            <a:r>
              <a:rPr lang="en-US" sz="2400" dirty="0" smtClean="0"/>
              <a:t>into storage again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1B676B-E664-4676-961E-EF1CA8532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70800" y="571500"/>
            <a:ext cx="3149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EC291-84EB-4E28-89A8-A5D0FE19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7264"/>
            <a:ext cx="9601200" cy="12313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AUDIT  POST-ELECTION</a:t>
            </a:r>
            <a:br>
              <a:rPr lang="en-US" dirty="0"/>
            </a:br>
            <a:r>
              <a:rPr lang="en-US" sz="3100" u="sng" dirty="0"/>
              <a:t>Verify Accuracy of Tabulator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372D0A-E03C-48A9-A254-C3B6C679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2288"/>
            <a:ext cx="9601200" cy="531571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 determined by lottery held by SOTS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Pre-determining at the time of poll worker training when and which poll workers can be available in the event of an audit will save time. </a:t>
            </a:r>
          </a:p>
          <a:p>
            <a:r>
              <a:rPr lang="en-US" sz="2800" dirty="0"/>
              <a:t>Audits are to be performed by:</a:t>
            </a:r>
          </a:p>
          <a:p>
            <a:pPr lvl="1"/>
            <a:r>
              <a:rPr lang="en-US" sz="2800" dirty="0"/>
              <a:t>hand counting </a:t>
            </a:r>
            <a:r>
              <a:rPr lang="en-US" sz="2800" b="1" u="sng" dirty="0"/>
              <a:t>or</a:t>
            </a:r>
            <a:r>
              <a:rPr lang="en-US" sz="2800" dirty="0"/>
              <a:t> 	</a:t>
            </a:r>
          </a:p>
          <a:p>
            <a:pPr lvl="1"/>
            <a:r>
              <a:rPr lang="en-US" sz="2800" dirty="0"/>
              <a:t>electronically when authorized to do so by the SOTS. 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Follow established procedures, including requirements for providing notice, chain of custody, and counting procedures.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Audit Procedures Manual on SOTS website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https://www.rovac.org/index.php?page=Handbook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Handbook provides 3 methods of hand counting</a:t>
            </a:r>
          </a:p>
          <a:p>
            <a:r>
              <a:rPr lang="en-US" sz="2800" dirty="0"/>
              <a:t>Election officials conducting the audit are to be compensated at the same rate of pay established by the municipality for elections and primaries. §9-320 (f)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Audit of Tabulators in a Municipal Election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SOTS shall conduct a random drawing to select the districts subject to Audit 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he MUNICIPAL CLERK shall conduct a random drawing to select the offices in question.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§9-320f (b) (3)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21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almost closed…..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Let’s assume that this isn’t happening in your town and that all your moderators have done everything perfectly!</a:t>
            </a:r>
          </a:p>
        </p:txBody>
      </p:sp>
    </p:spTree>
    <p:extLst>
      <p:ext uri="{BB962C8B-B14F-4D97-AF65-F5344CB8AC3E}">
        <p14:creationId xmlns:p14="http://schemas.microsoft.com/office/powerpoint/2010/main" val="171826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B4090-A9A5-4698-B7A1-FD658438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381000"/>
            <a:ext cx="9601200" cy="1485900"/>
          </a:xfrm>
        </p:spPr>
        <p:txBody>
          <a:bodyPr/>
          <a:lstStyle/>
          <a:p>
            <a:pPr algn="ctr"/>
            <a:r>
              <a:rPr lang="en-US" sz="5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Recanvass</a:t>
            </a:r>
            <a:br>
              <a:rPr lang="en-US" sz="5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u="sng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Verify Voter Intent is counted properly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BA63A3-C231-4679-AECE-9FDB9016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6900"/>
            <a:ext cx="9601200" cy="475335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 days to determine if recanvass is required</a:t>
            </a:r>
          </a:p>
          <a:p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 business days to complete recanvass (by 11/13)</a:t>
            </a:r>
          </a:p>
          <a:p>
            <a:r>
              <a:rPr lang="en-US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 ways a Recanvass May Occur: 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(Reg 9-242a-28)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tabLst>
                <a:tab pos="457200" algn="l"/>
              </a:tabLst>
            </a:pPr>
            <a:r>
              <a:rPr lang="en-US" b="1" i="1" u="sng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Discrepancy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(§</a:t>
            </a:r>
            <a:r>
              <a:rPr lang="en-US" sz="11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9-311</a:t>
            </a:r>
            <a:r>
              <a:rPr lang="en-US" sz="1100" dirty="0">
                <a:solidFill>
                  <a:schemeClr val="tx1"/>
                </a:solidFill>
              </a:rPr>
              <a:t>) </a:t>
            </a:r>
            <a:r>
              <a:rPr lang="en-US" sz="1100" dirty="0" smtClean="0">
                <a:solidFill>
                  <a:schemeClr val="tx1"/>
                </a:solidFill>
              </a:rPr>
              <a:t>Called by HM</a:t>
            </a:r>
            <a:endParaRPr lang="en-US" sz="1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Moderator determines there is a discrepancy in the return of any district.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Moderator summons recanvass officials &amp; notifies town chairmen. </a:t>
            </a:r>
          </a:p>
          <a:p>
            <a:pPr lvl="2">
              <a:tabLst>
                <a:tab pos="457200" algn="l"/>
              </a:tabLs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May be limited by moderator to area of discrepancy</a:t>
            </a:r>
          </a:p>
          <a:p>
            <a:pPr lvl="1">
              <a:tabLst>
                <a:tab pos="457200" algn="l"/>
              </a:tabLst>
            </a:pPr>
            <a:r>
              <a:rPr lang="en-US" sz="2400" b="1" i="1" u="sng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Close </a:t>
            </a:r>
            <a:r>
              <a:rPr lang="en-US" sz="2400" b="1" i="1" u="sng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Vote</a:t>
            </a:r>
            <a:r>
              <a:rPr lang="en-US" sz="1200" dirty="0">
                <a:solidFill>
                  <a:schemeClr val="tx1"/>
                </a:solidFill>
              </a:rPr>
              <a:t>(§</a:t>
            </a:r>
            <a:r>
              <a:rPr lang="en-US" sz="12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9-311</a:t>
            </a:r>
            <a:r>
              <a:rPr lang="en-US" sz="1200" i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en-US" sz="1200" i="1" dirty="0">
                <a:solidFill>
                  <a:schemeClr val="tx1"/>
                </a:solidFill>
              </a:rPr>
              <a:t>, </a:t>
            </a:r>
            <a:r>
              <a:rPr lang="en-US" sz="1200" i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9-445</a:t>
            </a:r>
            <a:r>
              <a:rPr lang="en-US" sz="1200" dirty="0" smtClean="0">
                <a:solidFill>
                  <a:schemeClr val="tx1"/>
                </a:solidFill>
              </a:rPr>
              <a:t>) Called by TC in Municipal Election by SOTS during State and Federal Elections</a:t>
            </a:r>
            <a:endParaRPr lang="en-US" sz="1200" dirty="0">
              <a:solidFill>
                <a:schemeClr val="tx1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100" b="1" i="1" u="sng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Difference between winning candidate &amp; defeated candidate is less than ½ of 1% of total votes cast for a single opening office (OR)</a:t>
            </a:r>
          </a:p>
          <a:p>
            <a:pPr marL="1377950" lvl="2" indent="-382588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½ of 1% of the number of electors as having voted in a multi opening office (OR)</a:t>
            </a:r>
            <a:endParaRPr lang="en-US" sz="7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1377950" lvl="2" indent="-382588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less than 20 votes separate the winner from the defeated candidate</a:t>
            </a:r>
          </a:p>
          <a:p>
            <a:pPr marL="1377950" lvl="2" indent="-382588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 - Difference between “Yes” &amp; “No” vote is less than ½% of total votes cast for the question but not more than 2,000 votes. (§</a:t>
            </a:r>
            <a:r>
              <a:rPr lang="en-US" i="1" u="sng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9-370a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lvl="1"/>
            <a:r>
              <a:rPr lang="en-US" b="1" i="1" u="sng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Tie vote for any office</a:t>
            </a:r>
          </a:p>
          <a:p>
            <a:pPr lvl="2"/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 there is a tie vote in any office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tabLst>
                <a:tab pos="457200" algn="l"/>
              </a:tabLst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b="1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72F1D2-C486-4F41-9335-92B556056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29" y="237744"/>
            <a:ext cx="1807703" cy="1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FAB31-0B86-4471-9873-CED0D4DE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5384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Who Calls for RECANVASS ~during Municipal Election Year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0AE3DA-1D84-4DD4-9511-FDDD6DD0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648"/>
            <a:ext cx="9601200" cy="4572000"/>
          </a:xfrm>
        </p:spPr>
        <p:txBody>
          <a:bodyPr>
            <a:normAutofit/>
          </a:bodyPr>
          <a:lstStyle/>
          <a:p>
            <a:pPr marL="282575" indent="-280988">
              <a:tabLst>
                <a:tab pos="282575" algn="l"/>
                <a:tab pos="631825" algn="l"/>
              </a:tabLst>
            </a:pP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Discrepancy  ~ The Head Moderator calls for </a:t>
            </a:r>
            <a:r>
              <a:rPr lang="en-US" sz="2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recanvass</a:t>
            </a:r>
            <a:endParaRPr lang="en-US" sz="2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2575" indent="-280988">
              <a:tabLst>
                <a:tab pos="282575" algn="l"/>
                <a:tab pos="631825" algn="l"/>
              </a:tabLst>
            </a:pP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Close Vote ~ the Town Clerk calls </a:t>
            </a: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28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recanvass</a:t>
            </a:r>
            <a:r>
              <a:rPr lang="en-US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~ Notifies HM</a:t>
            </a:r>
          </a:p>
          <a:p>
            <a:pPr marL="2641727" lvl="5" indent="-280988">
              <a:tabLst>
                <a:tab pos="282575" algn="l"/>
                <a:tab pos="631825" algn="l"/>
              </a:tabLst>
            </a:pPr>
            <a:r>
              <a:rPr lang="en-US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IMPORTANT TO BE AWARE OF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2575" indent="-280988">
              <a:tabLst>
                <a:tab pos="282575" algn="l"/>
                <a:tab pos="631825" algn="l"/>
              </a:tabLst>
            </a:pPr>
            <a:r>
              <a:rPr lang="en-US" sz="28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Multiple-Opening Offices /Contests (</a:t>
            </a:r>
            <a:r>
              <a:rPr lang="en-US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ie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BOE, BOF, Town Council </a:t>
            </a:r>
            <a:r>
              <a:rPr lang="en-US" sz="240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….)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12927" lvl="1" indent="-280988">
              <a:tabLst>
                <a:tab pos="282575" algn="l"/>
                <a:tab pos="631825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returns for 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candidates in contest will be recanvassed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close vote may decline having a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recount if done in writing.(§§ 9-311, 9-311a, 9-445)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9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B349D-F411-46F2-816C-FB951395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956" y="121960"/>
            <a:ext cx="10021824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Recanvass Procedure Manual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77511D-452E-4D62-887E-D3E25EEC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4" y="754023"/>
            <a:ext cx="5762424" cy="593553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Refer to the Recanvass Manual posted on SOTS website:</a:t>
            </a:r>
          </a:p>
          <a:p>
            <a:pPr lvl="1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Recanvass Procedures </a:t>
            </a:r>
          </a:p>
          <a:p>
            <a:pPr lvl="1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Forms                         </a:t>
            </a:r>
          </a:p>
          <a:p>
            <a:pPr lvl="2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Notice of Recanvass </a:t>
            </a:r>
          </a:p>
          <a:p>
            <a:pPr lvl="2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Summons  (for recanvass workers)</a:t>
            </a:r>
          </a:p>
          <a:p>
            <a:pPr lvl="2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Return of Delivery </a:t>
            </a:r>
            <a:r>
              <a:rPr lang="en-US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(of Summons)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Notice</a:t>
            </a:r>
          </a:p>
          <a:p>
            <a:pPr lvl="2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Recanvass Return Form</a:t>
            </a:r>
          </a:p>
          <a:p>
            <a:pPr lvl="2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Return of Service Form </a:t>
            </a:r>
            <a:r>
              <a:rPr lang="en-US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(notice to Town Chairs, etc. of Recount Officials Summoned) </a:t>
            </a:r>
          </a:p>
          <a:p>
            <a:pPr marL="512763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Also, refer to §§9-311, 9-370a, 9-445 &amp; 9-446</a:t>
            </a:r>
          </a:p>
          <a:p>
            <a:r>
              <a:rPr lang="en-US" sz="2400" dirty="0"/>
              <a:t>Impound and security of election equipment and materials imperative. </a:t>
            </a:r>
          </a:p>
          <a:p>
            <a:r>
              <a:rPr lang="en-US" sz="2400" dirty="0"/>
              <a:t>Chain-of-Custody required for all election equipment and material.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8C609-71A6-41B8-9C8C-506D5CA5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159" y="2194926"/>
            <a:ext cx="2396842" cy="2216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EDB74A-FCBA-44BD-A6CC-81631490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176" y="4411580"/>
            <a:ext cx="2129824" cy="2446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AC5FE8-6CE3-4482-A711-EBB61E850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11" y="3260308"/>
            <a:ext cx="2973016" cy="2302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908E9-6F4D-41EE-8055-AC1DEB80F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868" y="754023"/>
            <a:ext cx="2999396" cy="220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9CEC14-36A1-4DA2-A6F3-D732782ED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8218" y="0"/>
            <a:ext cx="2665652" cy="25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0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F9441-C3C2-4A56-8770-DA745E4A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0144"/>
            <a:ext cx="9601200" cy="816864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Berlin Sans FB" panose="020E0602020502020306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Notice of Recanvass</a:t>
            </a:r>
            <a:br>
              <a:rPr lang="en-US" u="sng" dirty="0">
                <a:latin typeface="Berlin Sans FB" panose="020E0602020502020306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04405-2AC2-4FB7-A900-1C9C0CAD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7008"/>
            <a:ext cx="10149840" cy="52608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Notices are to state date, time &amp; place where the Recanvass will take place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Ensure that the location of the recanvass is identified with sufficient signage</a:t>
            </a:r>
          </a:p>
          <a:p>
            <a:pPr lvl="2"/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 enable any member of the public to easily locate the building &amp; room where the recanvass is taking place. 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Send written notice to: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Town chairs of every political party involved in the Recanvass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Candidates subject to recanvass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 a close or tie vote for municipal office or election of members of a Town Committee </a:t>
            </a:r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each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candidate is also given written notice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Counting officials to receive summons 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Notify the Press, post details on the Town’s web site and the ROV’s website is </a:t>
            </a:r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suggested.</a:t>
            </a:r>
          </a:p>
          <a:p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1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56C63-82BE-42E1-BEB3-C7A57766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Recanvass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528966-7DF8-4A7D-9BC3-D0B65BB1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4272"/>
            <a:ext cx="9601200" cy="4453128"/>
          </a:xfrm>
        </p:spPr>
        <p:txBody>
          <a:bodyPr>
            <a:normAutofit fontScale="92500" lnSpcReduction="20000"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Moderator (Head Moderator) 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Registrar of voters 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of two official checkers from opposing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parties*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of two absentee ballot counters from opposing parties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of two ballot clerks from opposing parties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These officials should be chosen from the poll workers who worked Election Day,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you may substitute workers as needed. 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Town Clerk, although not a recanvass official, will be involved as they have some of the “Impounded” election materials needed for the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Recanvass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*when practicable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0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F2FE8-4B40-48FF-9640-C8EFF581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Recanvass Day</a:t>
            </a: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Suggestions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F7A1B-DD01-41E5-B2C3-3EED9D47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7679"/>
            <a:ext cx="9601200" cy="4111752"/>
          </a:xfrm>
        </p:spPr>
        <p:txBody>
          <a:bodyPr/>
          <a:lstStyle/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Arrive early and rested </a:t>
            </a:r>
            <a:r>
              <a:rPr lang="en-US" sz="2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it can be a </a:t>
            </a: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long day.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Have beverages and snacks for your workers. Providing lunch helps keep the day running smoothly.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Recanvass officials should arrive before the official start of the recanvass for instruction.</a:t>
            </a:r>
          </a:p>
          <a:p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Set Recanvass officials up in teams of two prior to their arrival. </a:t>
            </a:r>
          </a:p>
          <a:p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Swear in the Recanvass Officials. (REQUIRED)</a:t>
            </a:r>
          </a:p>
          <a:p>
            <a:pPr marL="0" indent="0">
              <a:buNone/>
            </a:pPr>
            <a:r>
              <a:rPr lang="en-US" sz="28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3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EC74F-898A-4D83-B4FF-20139AE4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1243E-11BC-4B55-ADBB-6B9FD91B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656"/>
            <a:ext cx="9601200" cy="5059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sz="2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Instruct </a:t>
            </a: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Public Observers as to what they are allowed and not allowed to do.</a:t>
            </a:r>
          </a:p>
          <a:p>
            <a:pPr lvl="1"/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Observers may be close enough to:</a:t>
            </a:r>
          </a:p>
          <a:p>
            <a:pPr marL="1335215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Observe but not interrupt the process</a:t>
            </a:r>
          </a:p>
          <a:p>
            <a:pPr marL="1335215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See ballots as they are counted</a:t>
            </a:r>
          </a:p>
          <a:p>
            <a:pPr marL="1335215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See tally sheets being marked and counted</a:t>
            </a:r>
          </a:p>
          <a:p>
            <a:pPr marL="1335215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See report forms</a:t>
            </a:r>
          </a:p>
          <a:p>
            <a:pPr marL="1335215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Verify seal numbers</a:t>
            </a:r>
          </a:p>
          <a:p>
            <a:pPr marL="804863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They should present any questions they have to the ROV or Moderator not the Ballot counters</a:t>
            </a:r>
          </a:p>
          <a:p>
            <a:r>
              <a:rPr lang="en-US" dirty="0" smtClean="0"/>
              <a:t>Be mindful of expected number of observers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8C904C-40E3-4276-BD19-78580572B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24" y="236383"/>
            <a:ext cx="1819776" cy="19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8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6C502-EC9E-4B9C-BF16-03C96097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445008"/>
            <a:ext cx="96012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/>
              <a:t>Ballot Counting Rules</a:t>
            </a:r>
            <a:r>
              <a:rPr lang="en-US" sz="5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lang="en-US" sz="5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C14C5D-2A87-4F96-B7D8-C1417182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656"/>
            <a:ext cx="9601200" cy="497433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Voter Intent Governs</a:t>
            </a:r>
          </a:p>
          <a:p>
            <a:r>
              <a:rPr lang="en-US" sz="2800" dirty="0"/>
              <a:t>Run properly marked ballots through tabulator </a:t>
            </a:r>
          </a:p>
          <a:p>
            <a:r>
              <a:rPr lang="en-US" sz="2800" dirty="0"/>
              <a:t>Work in teams of at least 2 officials (not of same party affiliation)</a:t>
            </a:r>
          </a:p>
          <a:p>
            <a:pPr lvl="1"/>
            <a:r>
              <a:rPr lang="en-US" sz="2800" dirty="0"/>
              <a:t>Double check work done by other official (at least two sets of eyes)</a:t>
            </a:r>
          </a:p>
          <a:p>
            <a:r>
              <a:rPr lang="en-US" sz="2800" dirty="0"/>
              <a:t>Count only the votes for the contests subject to recanvass</a:t>
            </a:r>
          </a:p>
          <a:p>
            <a:r>
              <a:rPr lang="en-US" sz="2800" dirty="0"/>
              <a:t>Impartial judgement</a:t>
            </a:r>
          </a:p>
          <a:p>
            <a:r>
              <a:rPr lang="en-US" sz="2800" b="1" u="sng" dirty="0"/>
              <a:t>Moderator</a:t>
            </a:r>
            <a:r>
              <a:rPr lang="en-US" sz="2800" dirty="0"/>
              <a:t> makes final decision when voter intent is not clear.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C93FC1-DDC5-49AF-A7DB-69F9400449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72" y="1726787"/>
            <a:ext cx="762000" cy="715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06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0964A-05BB-4568-824D-BB2B2129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808" y="384048"/>
            <a:ext cx="9601200" cy="752856"/>
          </a:xfrm>
        </p:spPr>
        <p:txBody>
          <a:bodyPr/>
          <a:lstStyle/>
          <a:p>
            <a:r>
              <a:rPr lang="en-US" b="1" u="sng" dirty="0"/>
              <a:t>Basic Ballot Counting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89208-AC59-4BE3-BEA0-469C1AD4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656"/>
            <a:ext cx="9601200" cy="503529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Examine ballots </a:t>
            </a:r>
            <a:r>
              <a:rPr lang="en-US" dirty="0"/>
              <a:t>- determine whether markings for the office being recanvassed are clear to be read by tabulator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r>
              <a:rPr lang="en-US" sz="3600" dirty="0"/>
              <a:t>Stack</a:t>
            </a:r>
            <a:r>
              <a:rPr lang="en-US" dirty="0"/>
              <a:t> properly marked ballots into groups of 25/50 (recommended)</a:t>
            </a:r>
          </a:p>
          <a:p>
            <a:endParaRPr lang="en-US" dirty="0"/>
          </a:p>
          <a:p>
            <a:r>
              <a:rPr lang="en-US" sz="3600" dirty="0"/>
              <a:t>Process</a:t>
            </a:r>
            <a:r>
              <a:rPr lang="en-US" dirty="0"/>
              <a:t> properly marked ballots through tabulator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sz="4000" dirty="0"/>
              <a:t>Hand Count </a:t>
            </a:r>
            <a:r>
              <a:rPr lang="en-US" dirty="0"/>
              <a:t>mismarked or improperly marked ballots   </a:t>
            </a:r>
          </a:p>
          <a:p>
            <a:pPr marL="0" indent="0">
              <a:buNone/>
            </a:pPr>
            <a:r>
              <a:rPr lang="en-US" dirty="0"/>
              <a:t>	(including stickered ballots) </a:t>
            </a:r>
          </a:p>
          <a:p>
            <a:endParaRPr lang="en-US" dirty="0"/>
          </a:p>
          <a:p>
            <a:pPr marL="347663" indent="0">
              <a:buNone/>
            </a:pPr>
            <a:r>
              <a:rPr lang="en-US" dirty="0"/>
              <a:t>o	Follow Hand Counting Ballots Procedures</a:t>
            </a:r>
          </a:p>
          <a:p>
            <a:endParaRPr lang="en-US" dirty="0"/>
          </a:p>
          <a:p>
            <a:r>
              <a:rPr lang="en-US" sz="4000" dirty="0"/>
              <a:t>Reseal</a:t>
            </a:r>
            <a:r>
              <a:rPr lang="en-US" dirty="0"/>
              <a:t> into transfer bags and/or depository envelopes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F4FE2-73AA-477B-A751-6F98B080C7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4" y="1811194"/>
            <a:ext cx="762000" cy="715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B29F9F-8409-4530-8904-541F8F1A32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81" y="4181856"/>
            <a:ext cx="1752600" cy="8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250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ABF3A-6E1B-4838-8CC6-E254034B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06424"/>
          </a:xfrm>
        </p:spPr>
        <p:txBody>
          <a:bodyPr/>
          <a:lstStyle/>
          <a:p>
            <a:pPr algn="ctr"/>
            <a:r>
              <a:rPr lang="en-US" b="1" u="sng" dirty="0"/>
              <a:t>Basic Hand Counting Ballots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Improperly Marked Ballots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0173F3-C77D-4033-A22D-3DF53E49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48256"/>
            <a:ext cx="9601200" cy="4572000"/>
          </a:xfrm>
        </p:spPr>
        <p:txBody>
          <a:bodyPr/>
          <a:lstStyle/>
          <a:p>
            <a:r>
              <a:rPr lang="en-US" sz="2800" b="1" dirty="0"/>
              <a:t>Hand count </a:t>
            </a:r>
            <a:r>
              <a:rPr lang="en-US" sz="2800" dirty="0"/>
              <a:t>the votes for the office(s) or question(s) subject to recount</a:t>
            </a:r>
          </a:p>
          <a:p>
            <a:pPr lvl="1"/>
            <a:r>
              <a:rPr lang="en-US" sz="2800" dirty="0"/>
              <a:t>Interpreting ballot markings for voter intent</a:t>
            </a:r>
          </a:p>
          <a:p>
            <a:r>
              <a:rPr lang="en-US" sz="2800" dirty="0"/>
              <a:t>Hash marks on tally worksheet indicating votes received</a:t>
            </a:r>
          </a:p>
          <a:p>
            <a:r>
              <a:rPr lang="en-US" sz="2800" dirty="0"/>
              <a:t>Reconcile hash mark sheets jointly</a:t>
            </a:r>
          </a:p>
          <a:p>
            <a:r>
              <a:rPr lang="en-US" sz="2800" dirty="0"/>
              <a:t>Record # of votes onto tally sheet </a:t>
            </a:r>
          </a:p>
          <a:p>
            <a:r>
              <a:rPr lang="en-US" sz="2800" dirty="0"/>
              <a:t>Reseal in labeled depository envelopes.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8EF923-0ACD-496A-8154-2E1450A110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24" y="1308471"/>
            <a:ext cx="1600200" cy="73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FE2784-4B98-451F-9FC5-4BCFE060E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01000" y="4152248"/>
            <a:ext cx="2819400" cy="15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592" y="2572512"/>
            <a:ext cx="8361229" cy="3023616"/>
          </a:xfrm>
        </p:spPr>
        <p:txBody>
          <a:bodyPr/>
          <a:lstStyle/>
          <a:p>
            <a:r>
              <a:rPr lang="en-US" dirty="0"/>
              <a:t>SECURITY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1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5292E-F302-4B78-AB5F-B6F81760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8912"/>
            <a:ext cx="9601200" cy="1414272"/>
          </a:xfrm>
        </p:spPr>
        <p:txBody>
          <a:bodyPr/>
          <a:lstStyle/>
          <a:p>
            <a:pPr algn="ctr"/>
            <a:r>
              <a:rPr lang="en-US" b="1" u="sng" dirty="0"/>
              <a:t>TABULATOR Counted</a:t>
            </a:r>
            <a:br>
              <a:rPr lang="en-US" b="1" u="sng" dirty="0"/>
            </a:br>
            <a:r>
              <a:rPr lang="en-US" b="1" u="sng" dirty="0"/>
              <a:t> Polling Place Ballots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34C65-9DE3-4AFC-BC29-AE59D2ED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3184"/>
            <a:ext cx="9601200" cy="44622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Break the seal(s) on the ballot transfer case(s) carrying the tabulator counted ballots.</a:t>
            </a:r>
          </a:p>
          <a:p>
            <a:r>
              <a:rPr lang="en-US" sz="2800" dirty="0"/>
              <a:t>Working with one ballot bag at a time, remove the ballots from the ballot transfer case </a:t>
            </a:r>
          </a:p>
          <a:p>
            <a:pPr lvl="1"/>
            <a:r>
              <a:rPr lang="en-US" sz="2800" dirty="0"/>
              <a:t>ABANDONED Ballots – Simply consider abandoned ballots when comparing the # of ballots cast to the # of electors checked as voting.	</a:t>
            </a:r>
          </a:p>
          <a:p>
            <a:pPr lvl="1"/>
            <a:r>
              <a:rPr lang="en-US" sz="2800" dirty="0"/>
              <a:t>SPOILED Ballots – Keep in depository envelope. Do nothing with them.	</a:t>
            </a:r>
          </a:p>
          <a:p>
            <a:r>
              <a:rPr lang="en-US" sz="2800" dirty="0"/>
              <a:t>Follow “Basic Ballot Counting” Instructions</a:t>
            </a:r>
          </a:p>
          <a:p>
            <a:endParaRPr lang="en-US" dirty="0"/>
          </a:p>
        </p:txBody>
      </p:sp>
      <p:pic>
        <p:nvPicPr>
          <p:cNvPr id="6" name="Picture 4" descr="Stacks Image 225">
            <a:hlinkClick r:id="rId2"/>
            <a:extLst>
              <a:ext uri="{FF2B5EF4-FFF2-40B4-BE49-F238E27FC236}">
                <a16:creationId xmlns:a16="http://schemas.microsoft.com/office/drawing/2014/main" xmlns="" id="{DA102C0D-99F6-4851-A521-CDBFCCDE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05" y="386334"/>
            <a:ext cx="21907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82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52C5E-AF49-477F-A3F5-8060D7E8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3544"/>
          </a:xfrm>
        </p:spPr>
        <p:txBody>
          <a:bodyPr/>
          <a:lstStyle/>
          <a:p>
            <a:pPr algn="ctr"/>
            <a:r>
              <a:rPr lang="en-US" b="1" u="sng" dirty="0"/>
              <a:t>Absentee Ballot Handling </a:t>
            </a:r>
            <a:r>
              <a:rPr lang="en-US" sz="2200" b="1" u="sng" dirty="0"/>
              <a:t>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B7B7D-5DE8-4D60-A8BD-B5F58E5D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656"/>
            <a:ext cx="9601200" cy="49377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Open depository envelope with discarded </a:t>
            </a:r>
            <a:r>
              <a:rPr lang="en-US" b="1" dirty="0">
                <a:solidFill>
                  <a:schemeClr val="tx1"/>
                </a:solidFill>
              </a:rPr>
              <a:t>outer and inner envelopes &amp; rejected </a:t>
            </a:r>
            <a:r>
              <a:rPr lang="en-US" dirty="0"/>
              <a:t>absentee ballots</a:t>
            </a:r>
          </a:p>
          <a:p>
            <a:pPr lvl="1"/>
            <a:r>
              <a:rPr lang="en-US" dirty="0"/>
              <a:t>In the presence of the </a:t>
            </a:r>
            <a:r>
              <a:rPr lang="en-US" b="1" u="sng" dirty="0"/>
              <a:t>moderator</a:t>
            </a:r>
            <a:r>
              <a:rPr lang="en-US" dirty="0"/>
              <a:t> and </a:t>
            </a:r>
            <a:r>
              <a:rPr lang="en-US" b="1" u="sng" dirty="0"/>
              <a:t>town clerk</a:t>
            </a:r>
          </a:p>
          <a:p>
            <a:pPr lvl="1"/>
            <a:r>
              <a:rPr lang="en-US" dirty="0"/>
              <a:t>Regarding </a:t>
            </a:r>
            <a:r>
              <a:rPr lang="en-US" b="1" dirty="0"/>
              <a:t>Rejected Ballots </a:t>
            </a:r>
            <a:r>
              <a:rPr lang="en-US" dirty="0"/>
              <a:t>– Simply ensure that they have been accounted for.  Do not look at them.</a:t>
            </a:r>
          </a:p>
          <a:p>
            <a:pPr lvl="0"/>
            <a:r>
              <a:rPr lang="en-US" dirty="0"/>
              <a:t>Check all outer envelopes against:</a:t>
            </a:r>
          </a:p>
          <a:p>
            <a:pPr lvl="1"/>
            <a:r>
              <a:rPr lang="en-US" dirty="0"/>
              <a:t>inner envelopes</a:t>
            </a:r>
          </a:p>
          <a:p>
            <a:pPr marL="1773238" lvl="2" indent="-382588">
              <a:buFont typeface="Courier New" panose="02070309020205020404" pitchFamily="49" charset="0"/>
              <a:buChar char="o"/>
            </a:pPr>
            <a:r>
              <a:rPr lang="en-US" sz="2000" dirty="0"/>
              <a:t>Verify that quantity of them is the same.</a:t>
            </a:r>
          </a:p>
          <a:p>
            <a:pPr lvl="1"/>
            <a:r>
              <a:rPr lang="en-US" dirty="0"/>
              <a:t>Clerk’s check list</a:t>
            </a:r>
          </a:p>
          <a:p>
            <a:pPr marL="1773238" lvl="2" indent="-382588">
              <a:buFont typeface="Courier New" panose="02070309020205020404" pitchFamily="49" charset="0"/>
              <a:buChar char="o"/>
            </a:pPr>
            <a:r>
              <a:rPr lang="en-US" sz="2000" dirty="0"/>
              <a:t>Verify postmarks &amp; addresses</a:t>
            </a:r>
          </a:p>
          <a:p>
            <a:pPr lvl="1"/>
            <a:r>
              <a:rPr lang="en-US" dirty="0"/>
              <a:t>Official check list markings “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/>
          </a:p>
          <a:p>
            <a:pPr marL="1773238" lvl="2" indent="-382588">
              <a:buFont typeface="Courier New" panose="02070309020205020404" pitchFamily="49" charset="0"/>
              <a:buChar char="o"/>
            </a:pPr>
            <a:r>
              <a:rPr lang="en-US" sz="2000" dirty="0"/>
              <a:t>Verify that # of outer &amp; inner envelopes is same as # of persons checked as having voted by absentee ballot.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4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5A269-BDFC-4447-A845-CF60EB8A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9432"/>
          </a:xfrm>
        </p:spPr>
        <p:txBody>
          <a:bodyPr/>
          <a:lstStyle/>
          <a:p>
            <a:pPr algn="ctr"/>
            <a:r>
              <a:rPr lang="en-US" b="1" u="sng" dirty="0"/>
              <a:t>Absentee Ballot Handling </a:t>
            </a:r>
            <a:r>
              <a:rPr lang="en-US" sz="2000" b="1" u="sng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75260C-A675-454D-B248-5A41A553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2768"/>
            <a:ext cx="9601200" cy="4803648"/>
          </a:xfrm>
        </p:spPr>
        <p:txBody>
          <a:bodyPr>
            <a:normAutofit/>
          </a:bodyPr>
          <a:lstStyle/>
          <a:p>
            <a:r>
              <a:rPr lang="en-US" sz="2800" dirty="0"/>
              <a:t>Open depository envelope(s) containing </a:t>
            </a:r>
            <a:r>
              <a:rPr lang="en-US" sz="2800" b="1" dirty="0">
                <a:solidFill>
                  <a:schemeClr val="tx1"/>
                </a:solidFill>
              </a:rPr>
              <a:t>tabulator</a:t>
            </a:r>
            <a:r>
              <a:rPr lang="en-US" sz="2800" dirty="0"/>
              <a:t> counted absentee </a:t>
            </a:r>
            <a:r>
              <a:rPr lang="en-US" sz="2800" b="1" dirty="0">
                <a:solidFill>
                  <a:schemeClr val="tx1"/>
                </a:solidFill>
              </a:rPr>
              <a:t>ballots</a:t>
            </a:r>
          </a:p>
          <a:p>
            <a:pPr lvl="1"/>
            <a:r>
              <a:rPr lang="en-US" sz="2800" dirty="0"/>
              <a:t>Follow Basic Ballot Counting Rules</a:t>
            </a:r>
          </a:p>
          <a:p>
            <a:r>
              <a:rPr lang="en-US" sz="2800" dirty="0"/>
              <a:t>Open depository envelope(s) containing </a:t>
            </a:r>
            <a:r>
              <a:rPr lang="en-US" sz="2800" b="1" dirty="0"/>
              <a:t>hand </a:t>
            </a:r>
            <a:r>
              <a:rPr lang="en-US" sz="2800" dirty="0"/>
              <a:t>counted absentee ballots </a:t>
            </a:r>
          </a:p>
          <a:p>
            <a:pPr lvl="1"/>
            <a:r>
              <a:rPr lang="en-US" sz="2800" dirty="0"/>
              <a:t>Follow Hand Counting Ballot Instructions</a:t>
            </a:r>
          </a:p>
          <a:p>
            <a:pPr marL="0" indent="0" algn="ctr">
              <a:buNone/>
            </a:pPr>
            <a:r>
              <a:rPr lang="en-US" sz="4000" b="1" u="sng" dirty="0"/>
              <a:t>EDR Ballot Handling</a:t>
            </a:r>
          </a:p>
          <a:p>
            <a:r>
              <a:rPr lang="en-US" sz="2800" dirty="0"/>
              <a:t>Handle as closely as possible to Absentee Ballots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20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3318D-E83A-46EA-9082-5DF2E046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9432"/>
          </a:xfrm>
        </p:spPr>
        <p:txBody>
          <a:bodyPr/>
          <a:lstStyle/>
          <a:p>
            <a:pPr algn="ctr"/>
            <a:r>
              <a:rPr lang="en-US" b="1" u="sng" dirty="0"/>
              <a:t>Write In Bin Ballots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773BFA-2797-4F96-844B-3821AC09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1536"/>
            <a:ext cx="9601200" cy="4550664"/>
          </a:xfrm>
        </p:spPr>
        <p:txBody>
          <a:bodyPr>
            <a:normAutofit/>
          </a:bodyPr>
          <a:lstStyle/>
          <a:p>
            <a:r>
              <a:rPr lang="en-US" dirty="0"/>
              <a:t>Open depository envelopes containing Election Day write-in bin  ballots.</a:t>
            </a:r>
          </a:p>
          <a:p>
            <a:r>
              <a:rPr lang="en-US" dirty="0"/>
              <a:t>Look at ballots for any defects or marking errors which might cause the tabulator to incorrectly read the ballot for the offices to be recanvassed.  </a:t>
            </a:r>
          </a:p>
          <a:p>
            <a:r>
              <a:rPr lang="en-US" dirty="0"/>
              <a:t>If any marking error or defect is found in the office being recanvassed the ballot should be set aside so it can be hand-counted.  </a:t>
            </a:r>
          </a:p>
          <a:p>
            <a:r>
              <a:rPr lang="en-US" dirty="0"/>
              <a:t>If there is a write-in for recanvassed contest set the ballot aside so it can be hand-counted. </a:t>
            </a:r>
          </a:p>
          <a:p>
            <a:r>
              <a:rPr lang="en-US" dirty="0"/>
              <a:t>Feed all other ballots from the write-in envelope into tabulator, so non-write-in votes can be tabulated. </a:t>
            </a:r>
          </a:p>
          <a:p>
            <a:r>
              <a:rPr lang="en-US" dirty="0"/>
              <a:t>Record votes on tally sheets</a:t>
            </a:r>
          </a:p>
          <a:p>
            <a:r>
              <a:rPr lang="en-US" dirty="0"/>
              <a:t>Reseal write-in ballots in labeled depository envelope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8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6CA6C-C60E-4C8B-A50E-68E00E7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7240"/>
          </a:xfrm>
        </p:spPr>
        <p:txBody>
          <a:bodyPr/>
          <a:lstStyle/>
          <a:p>
            <a:pPr algn="ctr"/>
            <a:r>
              <a:rPr lang="en-US" b="1" u="sng" dirty="0"/>
              <a:t>AUXILIARY Bin Ballots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2ECB5-3B93-4DFA-A6C6-100D8632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40"/>
            <a:ext cx="9601200" cy="4404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Open depository envelopes containing the ballots from the auxiliary bin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Hand count the votes for the contests subject to the recanvass</a:t>
            </a:r>
          </a:p>
          <a:p>
            <a:pPr lvl="1"/>
            <a:r>
              <a:rPr lang="en-US" sz="2800" dirty="0"/>
              <a:t>Follow Hand Counting Procedures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Record votes on tally sheets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Reseal in labeled depository envelope.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4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BFCC2-C538-43BB-A6AE-E5A26695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pPr algn="ctr"/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(1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81A86E-92D1-4FCC-B7C7-EC9F174A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512" y="1645920"/>
            <a:ext cx="3956304" cy="4221480"/>
          </a:xfrm>
        </p:spPr>
        <p:txBody>
          <a:bodyPr/>
          <a:lstStyle/>
          <a:p>
            <a:r>
              <a:rPr lang="en-US" sz="2800" dirty="0"/>
              <a:t>Slash Marks Through Ovals</a:t>
            </a:r>
          </a:p>
          <a:p>
            <a:r>
              <a:rPr lang="en-US" sz="2800" dirty="0"/>
              <a:t>Hand Count</a:t>
            </a:r>
          </a:p>
          <a:p>
            <a:r>
              <a:rPr lang="en-US" sz="2800" dirty="0"/>
              <a:t>Count Vote for Lincoln &amp; Eisenhower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3FA17F-0431-4EE2-841B-E13139892D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88" y="1645920"/>
            <a:ext cx="67056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08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E94BA-F024-4E1D-8FEA-D00DEEDA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776"/>
          </a:xfrm>
        </p:spPr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(2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47C093-D084-44E6-BDDE-81FB17FC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5920"/>
            <a:ext cx="3570331" cy="4221480"/>
          </a:xfrm>
        </p:spPr>
        <p:txBody>
          <a:bodyPr/>
          <a:lstStyle/>
          <a:p>
            <a:r>
              <a:rPr lang="en-US" sz="2800" dirty="0"/>
              <a:t>Invalid Correction </a:t>
            </a:r>
          </a:p>
          <a:p>
            <a:r>
              <a:rPr lang="en-US" sz="2800" dirty="0"/>
              <a:t>Hand Count</a:t>
            </a:r>
          </a:p>
          <a:p>
            <a:r>
              <a:rPr lang="en-US" sz="2800" dirty="0"/>
              <a:t>Count vote for Lincoln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DFDACC-30D6-4067-8B1F-927153DCDF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31" y="1645920"/>
            <a:ext cx="7010400" cy="396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63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BED0B-CD3A-43E6-B774-409DE9AB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(3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A7A84A-67A0-48A2-BA9D-5812991D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3913472" cy="4343400"/>
          </a:xfrm>
        </p:spPr>
        <p:txBody>
          <a:bodyPr/>
          <a:lstStyle/>
          <a:p>
            <a:r>
              <a:rPr lang="en-US" sz="2800" dirty="0"/>
              <a:t>Invalid &amp; Written Correction</a:t>
            </a:r>
          </a:p>
          <a:p>
            <a:r>
              <a:rPr lang="en-US" sz="2800" dirty="0"/>
              <a:t>Hand Count</a:t>
            </a:r>
          </a:p>
          <a:p>
            <a:r>
              <a:rPr lang="en-US" sz="2800" dirty="0"/>
              <a:t>Count Vote for Eisenhower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3D2A-3593-4E41-8DFF-8DAD068D1C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72" y="1789176"/>
            <a:ext cx="6705599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697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AAB21-60F6-4629-A5DC-EA819BA7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(4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1E068-AFB4-49A0-8356-B5AA9A2D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0042"/>
            <a:ext cx="5847347" cy="432735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Party Designation is Disregarded/Ignored</a:t>
            </a:r>
          </a:p>
          <a:p>
            <a:r>
              <a:rPr lang="en-US" sz="2800" dirty="0"/>
              <a:t>NO Votes Counted</a:t>
            </a:r>
          </a:p>
          <a:p>
            <a:pPr marL="2003425" indent="-1089025">
              <a:buNone/>
            </a:pPr>
            <a:endParaRPr lang="en-US" sz="2800" dirty="0"/>
          </a:p>
          <a:p>
            <a:pPr marL="2003425" indent="-1089025">
              <a:buNone/>
            </a:pPr>
            <a:endParaRPr lang="en-US" sz="2800" dirty="0"/>
          </a:p>
          <a:p>
            <a:pPr marL="2003425" indent="-1089025">
              <a:buNone/>
            </a:pPr>
            <a:endParaRPr lang="en-US" sz="2800" dirty="0"/>
          </a:p>
          <a:p>
            <a:pPr marL="2003425" indent="-1089025">
              <a:buNone/>
            </a:pPr>
            <a:endParaRPr lang="en-US" sz="2800" dirty="0"/>
          </a:p>
          <a:p>
            <a:pPr marL="2003425" indent="-1089025">
              <a:buNone/>
            </a:pPr>
            <a:endParaRPr lang="en-US" sz="2800" dirty="0"/>
          </a:p>
          <a:p>
            <a:pPr marL="914400" indent="-566738">
              <a:buNone/>
            </a:pPr>
            <a:r>
              <a:rPr lang="en-US" sz="2800" dirty="0"/>
              <a:t>(NOTE: There is one exception - Party Designation is considered on Official BLANK Absentee Ballots)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A539FD-3FD9-406C-8AB1-8702D9C3E6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0676"/>
            <a:ext cx="5356459" cy="244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BAA7D-5AD5-4D5A-9582-3EB86D5B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216" y="3825642"/>
            <a:ext cx="2294584" cy="30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FDF3E777-EA20-4529-BE8D-7378C04F7B0D}"/>
              </a:ext>
            </a:extLst>
          </p:cNvPr>
          <p:cNvSpPr/>
          <p:nvPr/>
        </p:nvSpPr>
        <p:spPr>
          <a:xfrm>
            <a:off x="5718048" y="5340096"/>
            <a:ext cx="1280160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D6837-A077-4DD3-95A5-E76F071F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4242"/>
          </a:xfrm>
        </p:spPr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(5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DA205-3230-4D00-855E-0E54CAA0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0042"/>
            <a:ext cx="9601200" cy="4327358"/>
          </a:xfrm>
        </p:spPr>
        <p:txBody>
          <a:bodyPr/>
          <a:lstStyle/>
          <a:p>
            <a:r>
              <a:rPr lang="en-US" dirty="0"/>
              <a:t>Determine if a True Overvote </a:t>
            </a:r>
          </a:p>
          <a:p>
            <a:pPr lvl="1"/>
            <a:r>
              <a:rPr lang="en-US" dirty="0"/>
              <a:t>More candidates selected than allowed?</a:t>
            </a:r>
          </a:p>
          <a:p>
            <a:pPr lvl="1"/>
            <a:r>
              <a:rPr lang="en-US" dirty="0"/>
              <a:t>This ballot is NOT a true Overvote</a:t>
            </a:r>
          </a:p>
          <a:p>
            <a:r>
              <a:rPr lang="en-US" dirty="0"/>
              <a:t>7 ovals filled in </a:t>
            </a:r>
          </a:p>
          <a:p>
            <a:r>
              <a:rPr lang="en-US" dirty="0"/>
              <a:t>4 candidates selected</a:t>
            </a:r>
          </a:p>
          <a:p>
            <a:r>
              <a:rPr lang="en-US" dirty="0"/>
              <a:t>Count Vote for </a:t>
            </a:r>
          </a:p>
          <a:p>
            <a:pPr marL="347663" indent="0">
              <a:buNone/>
            </a:pPr>
            <a:r>
              <a:rPr lang="en-US" dirty="0"/>
              <a:t>Washington, Barton, </a:t>
            </a:r>
          </a:p>
          <a:p>
            <a:pPr marL="347663" indent="0">
              <a:buNone/>
            </a:pPr>
            <a:r>
              <a:rPr lang="en-US" dirty="0"/>
              <a:t>Ash &amp; Ben Franklin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41D5D-7B9A-4299-A0C1-D86F028897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43" y="1416886"/>
            <a:ext cx="5317706" cy="4165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21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30F7F-0EE2-4726-8799-20322753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09600"/>
            <a:ext cx="9601200" cy="52791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What needs to be sealed?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What needs to be stored in a secure location?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What needs to be impounded and when?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Chain of Custody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Return of Votes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Meetings ~ who and when?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When to Up-date who voted?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Payroll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Audit vs </a:t>
            </a:r>
            <a:r>
              <a:rPr lang="en-US" sz="4000" smtClean="0"/>
              <a:t>Recanvass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4710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9ABBC-FB4B-496A-BB31-72489FEC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(6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0703B-E69F-48C5-9718-E597BFA4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253"/>
            <a:ext cx="9601200" cy="4247147"/>
          </a:xfrm>
        </p:spPr>
        <p:txBody>
          <a:bodyPr/>
          <a:lstStyle/>
          <a:p>
            <a:r>
              <a:rPr lang="en-US" sz="2800" dirty="0"/>
              <a:t>Intent of Voter Must be Clear</a:t>
            </a:r>
          </a:p>
          <a:p>
            <a:r>
              <a:rPr lang="en-US" sz="2800" dirty="0"/>
              <a:t>(Ben Franklin or Franklin Pierce), the write-in vote would not be counted</a:t>
            </a:r>
          </a:p>
          <a:p>
            <a:r>
              <a:rPr lang="en-US" sz="2800" dirty="0"/>
              <a:t>Clara Barton is the</a:t>
            </a:r>
          </a:p>
          <a:p>
            <a:pPr marL="347663" indent="0">
              <a:buNone/>
            </a:pPr>
            <a:r>
              <a:rPr lang="en-US" sz="2800" dirty="0"/>
              <a:t>only clear vote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FB4748-CCAF-449E-8D16-92BF23CFD1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743200"/>
            <a:ext cx="461645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124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B00DB-2A2A-49D4-8AA2-511D79A2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2368"/>
          </a:xfrm>
        </p:spPr>
        <p:txBody>
          <a:bodyPr/>
          <a:lstStyle/>
          <a:p>
            <a:r>
              <a:rPr lang="en-US" b="1" u="sng" dirty="0"/>
              <a:t>Interpreting Ballot Markings</a:t>
            </a:r>
            <a:r>
              <a:rPr lang="en-US" dirty="0"/>
              <a:t> </a:t>
            </a:r>
            <a:r>
              <a:rPr lang="en-US" sz="2800" dirty="0"/>
              <a:t>(7 of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D37F7-28A8-4FD6-896D-FEDD9499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3" y="1615600"/>
            <a:ext cx="10589073" cy="5242400"/>
          </a:xfrm>
        </p:spPr>
        <p:txBody>
          <a:bodyPr>
            <a:normAutofit/>
          </a:bodyPr>
          <a:lstStyle/>
          <a:p>
            <a:r>
              <a:rPr lang="en-US" sz="2800" dirty="0"/>
              <a:t>Consistency is important when determining voter’s intent.  </a:t>
            </a:r>
          </a:p>
          <a:p>
            <a:r>
              <a:rPr lang="en-US" sz="2800" dirty="0"/>
              <a:t>Ovals are correctly filled in on ballot.</a:t>
            </a:r>
          </a:p>
          <a:p>
            <a:pPr lvl="1"/>
            <a:r>
              <a:rPr lang="en-US" sz="2800" dirty="0"/>
              <a:t>Oval not filled in for write-in</a:t>
            </a:r>
          </a:p>
          <a:p>
            <a:r>
              <a:rPr lang="en-US" sz="2800" dirty="0"/>
              <a:t>Count vote for</a:t>
            </a:r>
          </a:p>
          <a:p>
            <a:pPr marL="347663" indent="0">
              <a:buNone/>
            </a:pPr>
            <a:r>
              <a:rPr lang="en-US" sz="2800" dirty="0"/>
              <a:t>Clara, Benjamin &amp; Arthur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5D16E7-2827-4E99-9ED5-F6F17B28FA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75" y="2025332"/>
            <a:ext cx="5054600" cy="376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861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4A2EE-90F3-4D57-BD3E-9ABEF03B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Closing Recount </a:t>
            </a:r>
            <a:r>
              <a:rPr lang="en-US" sz="2800" b="1" u="sng" dirty="0"/>
              <a:t>(1 of 3 )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A7C83-E2E9-46A4-8D27-AEA52EB9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9344"/>
            <a:ext cx="9601200" cy="4258056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For Each Voting District</a:t>
            </a:r>
          </a:p>
          <a:p>
            <a:pPr lvl="0"/>
            <a:r>
              <a:rPr lang="en-US" sz="2800" dirty="0"/>
              <a:t>Print and sign 2 elections results tapes </a:t>
            </a:r>
          </a:p>
          <a:p>
            <a:pPr lvl="0"/>
            <a:r>
              <a:rPr lang="en-US" sz="2800" dirty="0"/>
              <a:t>1st tape connected to Zero tape</a:t>
            </a:r>
          </a:p>
          <a:p>
            <a:pPr lvl="1"/>
            <a:r>
              <a:rPr lang="en-US" sz="2800" dirty="0"/>
              <a:t>attach to Recanvass Moderator’s Return.</a:t>
            </a:r>
          </a:p>
          <a:p>
            <a:pPr lvl="0"/>
            <a:r>
              <a:rPr lang="en-US" sz="2800" dirty="0"/>
              <a:t>Announce </a:t>
            </a:r>
            <a:r>
              <a:rPr lang="en-US" sz="2800" u="sng" dirty="0"/>
              <a:t>tabulator results for contests subject to recanvass</a:t>
            </a:r>
            <a:endParaRPr lang="en-US" sz="2800" dirty="0"/>
          </a:p>
          <a:p>
            <a:pPr lvl="1"/>
            <a:r>
              <a:rPr lang="en-US" sz="2800" dirty="0"/>
              <a:t>Ignore results for offices not subject to recanvass  </a:t>
            </a:r>
          </a:p>
          <a:p>
            <a:pPr lvl="0"/>
            <a:r>
              <a:rPr lang="en-US" sz="2800" dirty="0"/>
              <a:t>Post 2</a:t>
            </a:r>
            <a:r>
              <a:rPr lang="en-US" sz="2800" baseline="30000" dirty="0"/>
              <a:t>nd</a:t>
            </a:r>
            <a:r>
              <a:rPr lang="en-US" sz="2800" dirty="0"/>
              <a:t> result tape for observers to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56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83620-2C19-4A25-90D9-2C2EEDC4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9768"/>
            <a:ext cx="9601200" cy="1485900"/>
          </a:xfrm>
        </p:spPr>
        <p:txBody>
          <a:bodyPr/>
          <a:lstStyle/>
          <a:p>
            <a:pPr algn="ctr"/>
            <a:r>
              <a:rPr lang="en-US" b="1" u="sng" dirty="0"/>
              <a:t>Closing Recount </a:t>
            </a:r>
            <a:r>
              <a:rPr lang="en-US" sz="2800" b="1" u="sng" dirty="0"/>
              <a:t>(2 of 3 )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8CCA1-F769-4121-9BC2-27F48097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94816"/>
            <a:ext cx="8141368" cy="50109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After all votes subject to recanvass are counted:</a:t>
            </a:r>
          </a:p>
          <a:p>
            <a:pPr lvl="1"/>
            <a:r>
              <a:rPr lang="en-US" sz="2800" dirty="0"/>
              <a:t>Record results on proper tally sheets</a:t>
            </a:r>
          </a:p>
          <a:p>
            <a:pPr lvl="1"/>
            <a:r>
              <a:rPr lang="en-US" sz="2800" dirty="0"/>
              <a:t>Complete “Certificate of Closing Polls” form with moderator &amp; at least two officials’ signatures.</a:t>
            </a:r>
          </a:p>
          <a:p>
            <a:pPr lvl="2"/>
            <a:r>
              <a:rPr lang="en-US" sz="2800" dirty="0"/>
              <a:t>Record seal numbers from tabulator(s) and ballot transfer cases</a:t>
            </a:r>
          </a:p>
          <a:p>
            <a:r>
              <a:rPr lang="en-US" sz="2800" dirty="0"/>
              <a:t>Complete Moderator’s Returns for office(s) subject to </a:t>
            </a:r>
            <a:r>
              <a:rPr lang="en-US" sz="2800" dirty="0" err="1" smtClean="0"/>
              <a:t>recanvass</a:t>
            </a:r>
            <a:r>
              <a:rPr lang="en-US" sz="2800" dirty="0" smtClean="0"/>
              <a:t> (</a:t>
            </a:r>
            <a:r>
              <a:rPr lang="en-US" dirty="0" smtClean="0"/>
              <a:t>this form is not in </a:t>
            </a:r>
            <a:r>
              <a:rPr lang="en-US" dirty="0" err="1" smtClean="0"/>
              <a:t>recanvass</a:t>
            </a:r>
            <a:r>
              <a:rPr lang="en-US" dirty="0" smtClean="0"/>
              <a:t> manual)</a:t>
            </a:r>
            <a:endParaRPr lang="en-US" sz="2800" dirty="0"/>
          </a:p>
          <a:p>
            <a:r>
              <a:rPr lang="en-US" sz="2800" dirty="0"/>
              <a:t>Announce results for contests subject to recanvass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96DD5F-1D71-4422-A7BB-8CAFEA2E65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9184" y="0"/>
            <a:ext cx="3172816" cy="328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24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18642-E71F-48EC-BB1E-12107684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6831"/>
            <a:ext cx="9601200" cy="862584"/>
          </a:xfrm>
        </p:spPr>
        <p:txBody>
          <a:bodyPr/>
          <a:lstStyle/>
          <a:p>
            <a:pPr algn="ctr"/>
            <a:r>
              <a:rPr lang="en-US" b="1" u="sng" dirty="0"/>
              <a:t>Closing Recount </a:t>
            </a:r>
            <a:r>
              <a:rPr lang="en-US" sz="2800" b="1" u="sng" dirty="0"/>
              <a:t>(3 of 3 )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41E862-3015-4E8B-AB4B-AB6B62D2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3" y="1179415"/>
            <a:ext cx="10684041" cy="5361754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Put in ballot transfer case all tabulator counted ballots and sealed depository envelopes like they were on election night</a:t>
            </a:r>
          </a:p>
          <a:p>
            <a:pPr lvl="1"/>
            <a:r>
              <a:rPr lang="en-US" sz="3200" dirty="0"/>
              <a:t>Attach new seal</a:t>
            </a:r>
          </a:p>
          <a:p>
            <a:pPr lvl="1"/>
            <a:r>
              <a:rPr lang="en-US" sz="3200" dirty="0"/>
              <a:t>Record seal number on Moderator’s Return </a:t>
            </a:r>
          </a:p>
          <a:p>
            <a:pPr lvl="0"/>
            <a:r>
              <a:rPr lang="en-US" sz="3200" dirty="0"/>
              <a:t>Put tabulator w/recanvass memory card into tabulator case.</a:t>
            </a:r>
          </a:p>
          <a:p>
            <a:pPr lvl="1"/>
            <a:r>
              <a:rPr lang="en-US" sz="3200" dirty="0"/>
              <a:t>Attach new seal</a:t>
            </a:r>
          </a:p>
          <a:p>
            <a:pPr lvl="1"/>
            <a:r>
              <a:rPr lang="en-US" sz="3200" dirty="0"/>
              <a:t>Record seal number on Moderator’s Return</a:t>
            </a:r>
          </a:p>
          <a:p>
            <a:pPr lvl="1"/>
            <a:r>
              <a:rPr lang="en-US" sz="3200" dirty="0"/>
              <a:t>Put back into secure storage, as on Election Night, until 14 days after election (11/19) unless ordered otherwise. </a:t>
            </a:r>
          </a:p>
          <a:p>
            <a:pPr marL="530352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39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A07D-7839-453B-B645-D9100FD6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DATES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1D2DA-E145-4C13-B90D-7772359D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8191"/>
            <a:ext cx="9601200" cy="4713667"/>
          </a:xfrm>
        </p:spPr>
        <p:txBody>
          <a:bodyPr>
            <a:normAutofit/>
          </a:bodyPr>
          <a:lstStyle/>
          <a:p>
            <a:r>
              <a:rPr lang="en-US" sz="3200" dirty="0"/>
              <a:t>Nov. 6  Return of Votes </a:t>
            </a:r>
          </a:p>
          <a:p>
            <a:r>
              <a:rPr lang="en-US" sz="3200" dirty="0"/>
              <a:t>Nov. 7 or 8  Meet with Clerk &amp; Head Moderator to review Head Moderator’s Return</a:t>
            </a:r>
          </a:p>
          <a:p>
            <a:r>
              <a:rPr lang="en-US" sz="3200" dirty="0"/>
              <a:t>Nov. 8  Last Day to order a recount </a:t>
            </a:r>
          </a:p>
          <a:p>
            <a:r>
              <a:rPr lang="en-US" sz="3200" dirty="0"/>
              <a:t>Nov. 13 Last Day to conduct recount</a:t>
            </a:r>
          </a:p>
          <a:p>
            <a:r>
              <a:rPr lang="en-US" sz="3200" dirty="0"/>
              <a:t>Nov. 19 Tabulators to remain locked until this date</a:t>
            </a:r>
          </a:p>
          <a:p>
            <a:r>
              <a:rPr lang="en-US" sz="3200" dirty="0"/>
              <a:t>Jan. 6    Last Day to input Who Voted</a:t>
            </a:r>
          </a:p>
          <a:p>
            <a:r>
              <a:rPr lang="en-US" sz="3200" dirty="0"/>
              <a:t>????  Audit date to be announced by SOTS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31DF1-ED11-48D0-A28A-DAB15F58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81488" cy="1485900"/>
          </a:xfrm>
        </p:spPr>
        <p:txBody>
          <a:bodyPr/>
          <a:lstStyle/>
          <a:p>
            <a:r>
              <a:rPr lang="en-US" u="sng" dirty="0"/>
              <a:t>IMMEDIATELY AFTER THE CLOSE OF POLLS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D6493-911B-43F8-BD87-58DBAB99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Moderator is to:</a:t>
            </a:r>
          </a:p>
          <a:p>
            <a:pPr lvl="1"/>
            <a:r>
              <a:rPr lang="en-US" sz="2800" dirty="0"/>
              <a:t>Ensure that Moderator’s Return is completed and signed by all the appropriate poll workers</a:t>
            </a:r>
          </a:p>
          <a:p>
            <a:pPr lvl="1"/>
            <a:r>
              <a:rPr lang="en-US" sz="2800" dirty="0"/>
              <a:t>Deliver Moderator’s Return &amp; Check List</a:t>
            </a:r>
          </a:p>
          <a:p>
            <a:pPr lvl="1"/>
            <a:r>
              <a:rPr lang="en-US" sz="2800" dirty="0"/>
              <a:t>Ensure that tabulator and ballots (locked &amp; </a:t>
            </a:r>
            <a:r>
              <a:rPr lang="en-US" sz="2800" b="1" dirty="0"/>
              <a:t>sealed)</a:t>
            </a:r>
            <a:r>
              <a:rPr lang="en-US" sz="2800" dirty="0"/>
              <a:t> are delivered to Registrars or secured in designated location by 2 election officials from different </a:t>
            </a:r>
            <a:r>
              <a:rPr lang="en-US" sz="2800" dirty="0" smtClean="0"/>
              <a:t>parties </a:t>
            </a:r>
            <a:endParaRPr lang="en-US" sz="1200" dirty="0"/>
          </a:p>
          <a:p>
            <a:pPr marL="53035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5691C-FB3D-41F6-886D-ECFF4FE9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491174"/>
            <a:ext cx="9812215" cy="4375053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/>
              <a:t> </a:t>
            </a:r>
            <a:r>
              <a:rPr lang="en-US" sz="4800" dirty="0"/>
              <a:t>What is a seal? 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    A seal leaves evidence when tampered with.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5F2FDC-3527-495E-BE60-232289D6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753686"/>
            <a:ext cx="9601200" cy="415466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7BCCD-209D-427F-87F3-6245994C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368808"/>
            <a:ext cx="10850880" cy="1167384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What needs to be stored in a secure location?</a:t>
            </a:r>
            <a:r>
              <a:rPr lang="en-US" sz="4000" dirty="0"/>
              <a:t>    (</a:t>
            </a:r>
            <a:r>
              <a:rPr lang="en-US" sz="3200" dirty="0"/>
              <a:t>Controlled Access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F1D81-0F42-45E4-B67B-AE06E51E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6192"/>
            <a:ext cx="96012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Secure Storage &amp; Sealed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During temporary interruption of canvass (§9-309)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Tabulators, depository envelopes, write-in ballots, absentee ballots, moderators’ returns, and other notes, worksheets or written materials used at the election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to 14 days after election, primary or referendum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Tabulators (§9-266 &amp; 9-310), depository envelopes (reg 9-242a-27), write-in ballots, absentee ballots</a:t>
            </a:r>
          </a:p>
          <a:p>
            <a:r>
              <a:rPr lang="en-US" dirty="0">
                <a:solidFill>
                  <a:schemeClr val="tx1"/>
                </a:solidFill>
              </a:rPr>
              <a:t>Secure Storage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to 14 days - Keys to Tabulator by Registrars (§9-266)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Recanvass is called Clerk secures and controls access to 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Moderators’ returns &amp; official check lists. 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Must be available for public inspection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Clerk maintains a log of all public inspections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7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1272"/>
            <a:ext cx="9601200" cy="14859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en-US" dirty="0"/>
              <a:t>What needs to be stored?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70432"/>
            <a:ext cx="9601200" cy="52059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All Ballots. 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/>
              <a:t>22 months for ballots with a federal office on it.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/>
              <a:t>180 days (6 months) for state or local ballots, if not contested (§9-310)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check retention schedule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https://ctstatelibrary.org/publicrecords/general-schedules-municipal/</a:t>
            </a:r>
            <a:endParaRPr lang="en-US" i="1" dirty="0"/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Unused Ballots 60 days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/>
              <a:t>As a default, Connecticut General Statutes sec. 9-150b(h) will apply.  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/>
              <a:t>You may dispose of all unused ballots including those for federal, state and municipal elections after 60 (sixty) days. (Per Bernard Liu, SOTS Staff Attorney 5/16/17.)</a:t>
            </a:r>
            <a:endParaRPr lang="en-US" i="0" dirty="0"/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Signatures of Electors~ Failure to Present ID ~ 18 or 22 months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Memory cards until reprogramming is required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IVS machines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Tabulators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Registry lists- Final and Supplementary ~ 2 years</a:t>
            </a:r>
          </a:p>
          <a:p>
            <a:pPr marL="457200" indent="-457200">
              <a:buFont typeface="+mj-lt"/>
              <a:buAutoNum type="alphaUcPeriod"/>
            </a:pPr>
            <a:r>
              <a:rPr lang="en-US" i="0" dirty="0"/>
              <a:t>Lists: Polling place officials and unofficial checkers lists (generally 14 days)</a:t>
            </a:r>
          </a:p>
          <a:p>
            <a:pPr marL="530352" lvl="1" indent="0"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0879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C10DB-D1AE-4D5F-A101-DF2FA22B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25456" cy="136245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needs to be impounded and when?</a:t>
            </a:r>
            <a:br>
              <a:rPr lang="en-US" dirty="0"/>
            </a:br>
            <a:r>
              <a:rPr lang="en-US" dirty="0" smtClean="0"/>
              <a:t>          (</a:t>
            </a:r>
            <a:r>
              <a:rPr lang="en-US" sz="3100" dirty="0"/>
              <a:t>Give no access. Seize and take legal custody of.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20402-E9C4-46EA-9F81-4DA58300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7589"/>
            <a:ext cx="9601200" cy="4363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b="1" dirty="0" smtClean="0"/>
              <a:t>Impounding</a:t>
            </a:r>
            <a:r>
              <a:rPr lang="en-US" sz="2400" dirty="0" smtClean="0"/>
              <a:t> means secure </a:t>
            </a:r>
            <a:r>
              <a:rPr lang="en-US" sz="2400" dirty="0"/>
              <a:t>storage that remains the same as it was on Election Night until recount is conducted</a:t>
            </a:r>
            <a:r>
              <a:rPr lang="en-US" sz="2400" dirty="0" smtClean="0"/>
              <a:t>.” </a:t>
            </a:r>
            <a:r>
              <a:rPr lang="en-US" sz="2400" dirty="0"/>
              <a:t>(per Ted Bromley 9/4/19)</a:t>
            </a:r>
          </a:p>
          <a:p>
            <a:r>
              <a:rPr lang="en-US" sz="2400" dirty="0"/>
              <a:t>If recanvass is required (or) if ordered by the SEEC (§9-7b(1))</a:t>
            </a:r>
          </a:p>
          <a:p>
            <a:pPr lvl="1"/>
            <a:r>
              <a:rPr lang="en-US" sz="2400" b="1" dirty="0"/>
              <a:t>Registrar</a:t>
            </a:r>
            <a:r>
              <a:rPr lang="en-US" sz="2400" dirty="0"/>
              <a:t> impounds:</a:t>
            </a:r>
          </a:p>
          <a:p>
            <a:pPr lvl="2"/>
            <a:r>
              <a:rPr lang="en-US" sz="2400" dirty="0"/>
              <a:t>Tabulators, write-in ballots, and all other notes, worksheets or written materials used at the election. (§9-310)</a:t>
            </a:r>
          </a:p>
          <a:p>
            <a:pPr lvl="1"/>
            <a:r>
              <a:rPr lang="en-US" sz="2400" b="1" dirty="0"/>
              <a:t>Clerk</a:t>
            </a:r>
            <a:r>
              <a:rPr lang="en-US" sz="2400" dirty="0"/>
              <a:t> impounds:</a:t>
            </a:r>
          </a:p>
          <a:p>
            <a:pPr lvl="2"/>
            <a:r>
              <a:rPr lang="en-US" sz="2400" b="1" dirty="0"/>
              <a:t>Absentee ballots </a:t>
            </a:r>
            <a:r>
              <a:rPr lang="en-US" sz="2400" dirty="0"/>
              <a:t>and notes, worksheets or written materials used during counting. </a:t>
            </a:r>
          </a:p>
        </p:txBody>
      </p:sp>
    </p:spTree>
    <p:extLst>
      <p:ext uri="{BB962C8B-B14F-4D97-AF65-F5344CB8AC3E}">
        <p14:creationId xmlns:p14="http://schemas.microsoft.com/office/powerpoint/2010/main" val="41924078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2632</Words>
  <Application>Microsoft Office PowerPoint</Application>
  <PresentationFormat>Custom</PresentationFormat>
  <Paragraphs>353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Crop</vt:lpstr>
      <vt:lpstr>Post Election</vt:lpstr>
      <vt:lpstr>Well almost closed…..</vt:lpstr>
      <vt:lpstr>SECURITY  </vt:lpstr>
      <vt:lpstr>PowerPoint Presentation</vt:lpstr>
      <vt:lpstr>IMMEDIATELY AFTER THE CLOSE OF POLLS</vt:lpstr>
      <vt:lpstr> What is a seal?       A seal leaves evidence when tampered with.</vt:lpstr>
      <vt:lpstr> What needs to be stored in a secure location?    (Controlled Access)</vt:lpstr>
      <vt:lpstr>  What needs to be stored?</vt:lpstr>
      <vt:lpstr>What needs to be impounded and when?           (Give no access. Seize and take legal custody of.)</vt:lpstr>
      <vt:lpstr>  RETURN OF VOTES</vt:lpstr>
      <vt:lpstr>Give to Municipal Clerk as soon as practicable:</vt:lpstr>
      <vt:lpstr> Meetings ~ who and when? </vt:lpstr>
      <vt:lpstr> When to up-date who voted into CVRS</vt:lpstr>
      <vt:lpstr> Payroll</vt:lpstr>
      <vt:lpstr>MANUAL OF PROCEDURES FOR REGISTRARS OF VOTERS</vt:lpstr>
      <vt:lpstr>What is the difference between an Audit and a Recanvass/Recount</vt:lpstr>
      <vt:lpstr> CHAIN-OF-CUSTODY</vt:lpstr>
      <vt:lpstr>AUDIT  POST-ELECTION Verify Accuracy of Tabulator </vt:lpstr>
      <vt:lpstr>Audit of Tabulators in a Municipal Election Year</vt:lpstr>
      <vt:lpstr>Recanvass Verify Voter Intent is counted properly</vt:lpstr>
      <vt:lpstr>Who Calls for RECANVASS ~during Municipal Election Year </vt:lpstr>
      <vt:lpstr>Recanvass Procedure Manual  </vt:lpstr>
      <vt:lpstr>Notice of Recanvass </vt:lpstr>
      <vt:lpstr>Recanvass Officials</vt:lpstr>
      <vt:lpstr>Recanvass Day Suggestions</vt:lpstr>
      <vt:lpstr>OBSERVERS</vt:lpstr>
      <vt:lpstr>Ballot Counting Rules  </vt:lpstr>
      <vt:lpstr>Basic Ballot Counting Rules</vt:lpstr>
      <vt:lpstr>Basic Hand Counting Ballots Improperly Marked Ballots</vt:lpstr>
      <vt:lpstr>TABULATOR Counted  Polling Place Ballots</vt:lpstr>
      <vt:lpstr>Absentee Ballot Handling (1 of 2)</vt:lpstr>
      <vt:lpstr>Absentee Ballot Handling (2 of 2)</vt:lpstr>
      <vt:lpstr>Write In Bin Ballots </vt:lpstr>
      <vt:lpstr>AUXILIARY Bin Ballots</vt:lpstr>
      <vt:lpstr>Interpreting Ballot Markings (1 of 7)</vt:lpstr>
      <vt:lpstr>Interpreting Ballot Markings (2 of 7)</vt:lpstr>
      <vt:lpstr>Interpreting Ballot Markings (3 of 7)</vt:lpstr>
      <vt:lpstr>Interpreting Ballot Markings (4 of 7)</vt:lpstr>
      <vt:lpstr>Interpreting Ballot Markings (5 of 7)</vt:lpstr>
      <vt:lpstr>Interpreting Ballot Markings (6 of 7)</vt:lpstr>
      <vt:lpstr>Interpreting Ballot Markings (7 of 7)</vt:lpstr>
      <vt:lpstr>Closing Recount (1 of 3 )</vt:lpstr>
      <vt:lpstr>Closing Recount (2 of 3 )</vt:lpstr>
      <vt:lpstr>Closing Recount (3 of 3 )</vt:lpstr>
      <vt:lpstr>DATES TO REMEMBER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Election</dc:title>
  <dc:creator>RP Burrell</dc:creator>
  <cp:lastModifiedBy>admin</cp:lastModifiedBy>
  <cp:revision>147</cp:revision>
  <cp:lastPrinted>2019-09-09T17:04:17Z</cp:lastPrinted>
  <dcterms:created xsi:type="dcterms:W3CDTF">2019-08-29T04:56:41Z</dcterms:created>
  <dcterms:modified xsi:type="dcterms:W3CDTF">2019-09-09T18:41:47Z</dcterms:modified>
</cp:coreProperties>
</file>