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5" r:id="rId7"/>
    <p:sldId id="266" r:id="rId8"/>
    <p:sldId id="267" r:id="rId9"/>
    <p:sldId id="268" r:id="rId10"/>
    <p:sldId id="261" r:id="rId11"/>
    <p:sldId id="262" r:id="rId12"/>
    <p:sldId id="263"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03E10BE-7E50-42BA-AB3D-EBA5E8B71886}" type="datetimeFigureOut">
              <a:rPr lang="en-US" smtClean="0"/>
              <a:t>4/27/2018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B2061CB-2A65-4F2B-9FA5-87DDCB230F1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3E10BE-7E50-42BA-AB3D-EBA5E8B71886}" type="datetimeFigureOut">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3E10BE-7E50-42BA-AB3D-EBA5E8B71886}" type="datetimeFigureOut">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3E10BE-7E50-42BA-AB3D-EBA5E8B71886}" type="datetimeFigureOut">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B2061CB-2A65-4F2B-9FA5-87DDCB230F1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3E10BE-7E50-42BA-AB3D-EBA5E8B71886}" type="datetimeFigureOut">
              <a:rPr lang="en-US" smtClean="0"/>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03E10BE-7E50-42BA-AB3D-EBA5E8B71886}" type="datetimeFigureOut">
              <a:rPr lang="en-US" smtClean="0"/>
              <a:t>4/27/2018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3E10BE-7E50-42BA-AB3D-EBA5E8B71886}" type="datetimeFigureOut">
              <a:rPr lang="en-US" smtClean="0"/>
              <a:t>4/27/2018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3E10BE-7E50-42BA-AB3D-EBA5E8B71886}" type="datetimeFigureOut">
              <a:rPr lang="en-US" smtClean="0"/>
              <a:t>4/27/2018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3E10BE-7E50-42BA-AB3D-EBA5E8B71886}" type="datetimeFigureOut">
              <a:rPr lang="en-US" smtClean="0"/>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3E10BE-7E50-42BA-AB3D-EBA5E8B71886}" type="datetimeFigureOut">
              <a:rPr lang="en-US" smtClean="0"/>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03E10BE-7E50-42BA-AB3D-EBA5E8B71886}" type="datetimeFigureOut">
              <a:rPr lang="en-US" smtClean="0"/>
              <a:t>4/27/2018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B2061CB-2A65-4F2B-9FA5-87DDCB230F1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Ballot Access</a:t>
            </a:r>
            <a:endParaRPr lang="en-US" dirty="0"/>
          </a:p>
        </p:txBody>
      </p:sp>
      <p:sp>
        <p:nvSpPr>
          <p:cNvPr id="3" name="Subtitle 2"/>
          <p:cNvSpPr>
            <a:spLocks noGrp="1"/>
          </p:cNvSpPr>
          <p:nvPr>
            <p:ph type="subTitle" idx="1"/>
          </p:nvPr>
        </p:nvSpPr>
        <p:spPr/>
        <p:txBody>
          <a:bodyPr/>
          <a:lstStyle/>
          <a:p>
            <a:r>
              <a:rPr lang="en-US" dirty="0" smtClean="0"/>
              <a:t>Registrars of Voters</a:t>
            </a:r>
          </a:p>
          <a:p>
            <a:r>
              <a:rPr lang="en-US" dirty="0" smtClean="0"/>
              <a:t>2018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Endorsement v. Nomination</a:t>
            </a:r>
            <a:endParaRPr lang="en-US" dirty="0"/>
          </a:p>
        </p:txBody>
      </p:sp>
      <p:sp>
        <p:nvSpPr>
          <p:cNvPr id="3" name="Content Placeholder 2"/>
          <p:cNvSpPr>
            <a:spLocks noGrp="1"/>
          </p:cNvSpPr>
          <p:nvPr>
            <p:ph idx="1"/>
          </p:nvPr>
        </p:nvSpPr>
        <p:spPr/>
        <p:txBody>
          <a:bodyPr>
            <a:normAutofit fontScale="85000" lnSpcReduction="10000"/>
          </a:bodyPr>
          <a:lstStyle/>
          <a:p>
            <a:pPr lvl="1"/>
            <a:r>
              <a:rPr lang="en-US" dirty="0" smtClean="0"/>
              <a:t>A party endorsed candidate is a candidate who has been endorsed by a convention, town committee or caucus (dependent on the particular office in question) as a candidate in a primary to be held by such party.  This applies to major parties only.</a:t>
            </a:r>
          </a:p>
          <a:p>
            <a:pPr lvl="1"/>
            <a:r>
              <a:rPr lang="en-US" dirty="0" smtClean="0"/>
              <a:t>If no other person other than a party endorsed candidate received sufficient delegate support at a convention or has filed a primary petition within the prescribed timeframe, the endorsed candidate shall be deemed to have been lawfully chosen as the nominee of such party and no primary will be held for such office.  This applies to major parties only.</a:t>
            </a:r>
          </a:p>
          <a:p>
            <a:pPr lvl="1"/>
            <a:r>
              <a:rPr lang="en-US" dirty="0" smtClean="0"/>
              <a:t>Pursuant to Connecticut law minor parties are not subject to a primary.  As such, minor parties make candidate selections after any scheduled primary for major parties.  The selected candidates of the minor parties automatically become the nominees of the party.</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 to general election ballot – Nominating Petition</a:t>
            </a:r>
            <a:endParaRPr lang="en-US" dirty="0"/>
          </a:p>
        </p:txBody>
      </p:sp>
      <p:sp>
        <p:nvSpPr>
          <p:cNvPr id="3" name="Content Placeholder 2"/>
          <p:cNvSpPr>
            <a:spLocks noGrp="1"/>
          </p:cNvSpPr>
          <p:nvPr>
            <p:ph idx="1"/>
          </p:nvPr>
        </p:nvSpPr>
        <p:spPr/>
        <p:txBody>
          <a:bodyPr>
            <a:normAutofit fontScale="70000" lnSpcReduction="20000"/>
          </a:bodyPr>
          <a:lstStyle/>
          <a:p>
            <a:pPr lvl="1"/>
            <a:r>
              <a:rPr lang="en-US" dirty="0" smtClean="0"/>
              <a:t>Use of a nominating petition will allow the petitioner to be placed on the general election ballot in November.    </a:t>
            </a:r>
          </a:p>
          <a:p>
            <a:pPr lvl="1"/>
            <a:r>
              <a:rPr lang="en-US" dirty="0" smtClean="0"/>
              <a:t>Nominating petitions can be used in two ways:</a:t>
            </a:r>
          </a:p>
          <a:p>
            <a:pPr lvl="2"/>
            <a:r>
              <a:rPr lang="en-US" sz="2400" dirty="0" smtClean="0"/>
              <a:t>Nominating petition </a:t>
            </a:r>
            <a:r>
              <a:rPr lang="en-US" sz="2400" i="1" dirty="0" smtClean="0"/>
              <a:t>without</a:t>
            </a:r>
            <a:r>
              <a:rPr lang="en-US" sz="2400" dirty="0" smtClean="0"/>
              <a:t> party designation.  A successful candidate will appear on the general election ballot on a line entitled “petitioning candidate”.</a:t>
            </a:r>
          </a:p>
          <a:p>
            <a:pPr lvl="2"/>
            <a:r>
              <a:rPr lang="en-US" sz="2400" dirty="0" smtClean="0"/>
              <a:t>Nominating petition </a:t>
            </a:r>
            <a:r>
              <a:rPr lang="en-US" sz="2400" i="1" dirty="0" smtClean="0"/>
              <a:t>with</a:t>
            </a:r>
            <a:r>
              <a:rPr lang="en-US" sz="2400" dirty="0" smtClean="0"/>
              <a:t> party designation.  A successful candidate will appear on the general election ballot on a line with their party name.</a:t>
            </a:r>
          </a:p>
          <a:p>
            <a:pPr lvl="1"/>
            <a:r>
              <a:rPr lang="en-US" dirty="0" smtClean="0"/>
              <a:t>Nominating petitions are available from the Secretary of the State beginning on the first business day of January in the relevant election year and are due to the town clerk in the town in which they were circulated 90 days before the election.</a:t>
            </a:r>
          </a:p>
          <a:p>
            <a:pPr lvl="1"/>
            <a:r>
              <a:rPr lang="en-US" dirty="0" smtClean="0"/>
              <a:t>Ballot order:</a:t>
            </a:r>
          </a:p>
          <a:p>
            <a:pPr lvl="2"/>
            <a:r>
              <a:rPr lang="en-US" sz="2400" dirty="0" smtClean="0"/>
              <a:t>Democrat</a:t>
            </a:r>
          </a:p>
          <a:p>
            <a:pPr lvl="2"/>
            <a:r>
              <a:rPr lang="en-US" sz="2400" dirty="0" smtClean="0"/>
              <a:t>Republican</a:t>
            </a:r>
          </a:p>
          <a:p>
            <a:pPr lvl="2"/>
            <a:r>
              <a:rPr lang="en-US" sz="2400" dirty="0" smtClean="0"/>
              <a:t>Any Minor Parties</a:t>
            </a:r>
          </a:p>
          <a:p>
            <a:pPr lvl="2"/>
            <a:r>
              <a:rPr lang="en-US" sz="2400" dirty="0" smtClean="0"/>
              <a:t>Petitioning Candidates </a:t>
            </a:r>
            <a:r>
              <a:rPr lang="en-US" sz="2400" i="1" dirty="0" smtClean="0"/>
              <a:t>with</a:t>
            </a:r>
            <a:r>
              <a:rPr lang="en-US" sz="2400" dirty="0" smtClean="0"/>
              <a:t> party designation</a:t>
            </a:r>
          </a:p>
          <a:p>
            <a:pPr lvl="2"/>
            <a:r>
              <a:rPr lang="en-US" sz="2400" dirty="0" smtClean="0"/>
              <a:t>Petitioning Candidates </a:t>
            </a:r>
            <a:r>
              <a:rPr lang="en-US" sz="2400" i="1" dirty="0" smtClean="0"/>
              <a:t>without</a:t>
            </a:r>
            <a:r>
              <a:rPr lang="en-US" sz="2400" dirty="0" smtClean="0"/>
              <a:t> party designation</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Creation of Minor Party</a:t>
            </a:r>
            <a:endParaRPr lang="en-US" dirty="0"/>
          </a:p>
        </p:txBody>
      </p:sp>
      <p:sp>
        <p:nvSpPr>
          <p:cNvPr id="3" name="Content Placeholder 2"/>
          <p:cNvSpPr>
            <a:spLocks noGrp="1"/>
          </p:cNvSpPr>
          <p:nvPr>
            <p:ph idx="1"/>
          </p:nvPr>
        </p:nvSpPr>
        <p:spPr>
          <a:xfrm>
            <a:off x="457200" y="1295400"/>
            <a:ext cx="8229600" cy="5334000"/>
          </a:xfrm>
        </p:spPr>
        <p:txBody>
          <a:bodyPr>
            <a:normAutofit fontScale="77500" lnSpcReduction="20000"/>
          </a:bodyPr>
          <a:lstStyle/>
          <a:p>
            <a:pPr lvl="2"/>
            <a:r>
              <a:rPr lang="en-US" sz="2400" dirty="0" smtClean="0"/>
              <a:t>All minor parties must start by using a nominating petition as described above.  They are not allowed to simply file a form or statement with the Secretary of the State like in other States.</a:t>
            </a:r>
          </a:p>
          <a:p>
            <a:pPr lvl="2"/>
            <a:r>
              <a:rPr lang="en-US" sz="2400" dirty="0" smtClean="0"/>
              <a:t>In order to be recognized as a minor party three things must happen:</a:t>
            </a:r>
          </a:p>
          <a:p>
            <a:pPr lvl="3"/>
            <a:r>
              <a:rPr lang="en-US" dirty="0" smtClean="0"/>
              <a:t>The party must first circulate a nominating petition with a party designation as described above.</a:t>
            </a:r>
          </a:p>
          <a:p>
            <a:pPr lvl="3"/>
            <a:r>
              <a:rPr lang="en-US" dirty="0" smtClean="0"/>
              <a:t>The party must successfully file nominating petitions with sufficient signatures equal to 1% of the total votes cast for the office at the last election (or 1% of the total votes cast for the entire election when a multi-opening office is in question).</a:t>
            </a:r>
          </a:p>
          <a:p>
            <a:pPr lvl="3"/>
            <a:r>
              <a:rPr lang="en-US" dirty="0" smtClean="0"/>
              <a:t>If the party successfully petitions, the candidate on the petition will be placed on the ballot on a separate line identified by the party name.  The candidate in question must receive 1% of the totals votes cast for the office in question at the current election (or 1% of the total votes cast for the entire election when a multi-opening office is in question).</a:t>
            </a:r>
          </a:p>
          <a:p>
            <a:pPr lvl="3"/>
            <a:r>
              <a:rPr lang="en-US" dirty="0" smtClean="0"/>
              <a:t>If the candidate is successful in receiving the required number of votes, the party is statutorily recognized as a minor party.  The minor party would then have to file party rules with the Secretary of the State describing their method of endorsement.  </a:t>
            </a:r>
          </a:p>
          <a:p>
            <a:pPr lvl="3"/>
            <a:r>
              <a:rPr lang="en-US" dirty="0" smtClean="0"/>
              <a:t>If these requirements are met, the minor party would then be allowed to simply nominate a candidate for the office that they have attained minor party status for the next time the office is on the ballot.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Write-In Candidate</a:t>
            </a:r>
            <a:endParaRPr lang="en-US" dirty="0"/>
          </a:p>
        </p:txBody>
      </p:sp>
      <p:sp>
        <p:nvSpPr>
          <p:cNvPr id="3" name="Content Placeholder 2"/>
          <p:cNvSpPr>
            <a:spLocks noGrp="1"/>
          </p:cNvSpPr>
          <p:nvPr>
            <p:ph idx="1"/>
          </p:nvPr>
        </p:nvSpPr>
        <p:spPr/>
        <p:txBody>
          <a:bodyPr/>
          <a:lstStyle/>
          <a:p>
            <a:pPr lvl="1"/>
            <a:r>
              <a:rPr lang="en-US" dirty="0" smtClean="0"/>
              <a:t>Any registered voter may apply through the office of the Secretary of the State to be a write-in candidate.  The individual’s name will not appear on the ballot and must be written in by each voter on both the voting machine and any absentee ballot.</a:t>
            </a:r>
          </a:p>
          <a:p>
            <a:pPr lvl="1"/>
            <a:r>
              <a:rPr lang="en-US" dirty="0" smtClean="0"/>
              <a:t>The deadline to register as a write-in candidate is 14 days before the election.</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457200" y="1143000"/>
            <a:ext cx="8229600" cy="5486400"/>
          </a:xfrm>
        </p:spPr>
        <p:txBody>
          <a:bodyPr>
            <a:normAutofit fontScale="70000" lnSpcReduction="20000"/>
          </a:bodyPr>
          <a:lstStyle/>
          <a:p>
            <a:pPr lvl="1"/>
            <a:r>
              <a:rPr lang="en-US" b="1" i="1" u="sng" dirty="0" smtClean="0"/>
              <a:t>Caucus</a:t>
            </a:r>
            <a:r>
              <a:rPr lang="en-US" dirty="0" smtClean="0"/>
              <a:t> means any meeting, at a designated hour and place, or at designated hours and places, of the enrolled members of a political party within a municipality or political subdivision thereof for the purpose of selecting party-endorsed candidates for a primary to be held by such party or for the purpose of transacting other business of such party.</a:t>
            </a:r>
          </a:p>
          <a:p>
            <a:pPr lvl="1"/>
            <a:r>
              <a:rPr lang="en-US" b="1" i="1" u="sng" dirty="0" smtClean="0"/>
              <a:t>Convention</a:t>
            </a:r>
            <a:r>
              <a:rPr lang="en-US" dirty="0" smtClean="0"/>
              <a:t> means a meeting of delegates of a political party held for the purpose of designating the candidate or candidates to be endorsed by such party in a primary of such party for state or district office or for the purpose of transacting other business of such party.</a:t>
            </a:r>
          </a:p>
          <a:p>
            <a:pPr lvl="1"/>
            <a:r>
              <a:rPr lang="en-US" b="1" i="1" u="sng" dirty="0" smtClean="0"/>
              <a:t>Party-endorsed candidate</a:t>
            </a:r>
            <a:r>
              <a:rPr lang="en-US" dirty="0" smtClean="0"/>
              <a:t> means (A) in the case of a candidate for state or district office, a person endorsed by the convention of a political party as a candidate in a primary to be held by such party, and (B) in the case of a candidate for municipal office or for member of a town committee, a person endorsed by the town committee, caucus or convention, as the case may be, of a political party as a candidate in a primary to be held by such party.</a:t>
            </a:r>
          </a:p>
          <a:p>
            <a:pPr lvl="1"/>
            <a:r>
              <a:rPr lang="en-US" b="1" i="1" u="sng" dirty="0" smtClean="0"/>
              <a:t>Primary</a:t>
            </a:r>
            <a:r>
              <a:rPr lang="en-US" dirty="0" smtClean="0"/>
              <a:t> means a meeting of the enrolled members of a political party and, when applicable under section 9-431, unaffiliated electors, held during consecutive hours at which such members or electors may, without assembling at the same hour, vote by secret ballot for candidates for nomination to office or for town committee members.</a:t>
            </a:r>
          </a:p>
          <a:p>
            <a:pPr lvl="1"/>
            <a:r>
              <a:rPr lang="en-US" b="1" i="1" u="sng" dirty="0" smtClean="0"/>
              <a:t>District </a:t>
            </a:r>
            <a:r>
              <a:rPr lang="en-US" dirty="0" smtClean="0"/>
              <a:t>means any geographic portion of the state which crosses the boundary or boundaries between two or more towns.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457200" y="1295400"/>
            <a:ext cx="8229600" cy="5257800"/>
          </a:xfrm>
        </p:spPr>
        <p:txBody>
          <a:bodyPr>
            <a:normAutofit fontScale="70000" lnSpcReduction="20000"/>
          </a:bodyPr>
          <a:lstStyle/>
          <a:p>
            <a:pPr lvl="1"/>
            <a:r>
              <a:rPr lang="en-US" b="1" i="1" u="sng" dirty="0" smtClean="0"/>
              <a:t>District office</a:t>
            </a:r>
            <a:r>
              <a:rPr lang="en-US" dirty="0" smtClean="0"/>
              <a:t> means an elective office for which only the electors in a district may vote.</a:t>
            </a:r>
          </a:p>
          <a:p>
            <a:pPr lvl="1"/>
            <a:r>
              <a:rPr lang="en-US" b="1" i="1" u="sng" dirty="0" smtClean="0"/>
              <a:t>Municipal office</a:t>
            </a:r>
            <a:r>
              <a:rPr lang="en-US" dirty="0" smtClean="0"/>
              <a:t> means an elective office for which only the electors of a single town, city, borough, or political subdivision may vote.</a:t>
            </a:r>
          </a:p>
          <a:p>
            <a:pPr lvl="1"/>
            <a:r>
              <a:rPr lang="en-US" b="1" i="1" u="sng" dirty="0" smtClean="0"/>
              <a:t>Major party</a:t>
            </a:r>
            <a:r>
              <a:rPr lang="en-US" dirty="0" smtClean="0"/>
              <a:t> means (A) a political party or organization whose candidate for Governor at the last-preceding election for Governor received, under the designation of that political party or organization, at least twenty per cent of the whole number of votes cast for all candidates for Governor, or (B) a political party having, at the last-preceding election for Governor, a number of enrolled members on the active registry list equal to at least twenty per cent of the total number of enrolled members of all political parties on the active registry list in the state.</a:t>
            </a:r>
          </a:p>
          <a:p>
            <a:pPr lvl="1"/>
            <a:r>
              <a:rPr lang="en-US" b="1" i="1" u="sng" dirty="0" smtClean="0"/>
              <a:t>Minor party</a:t>
            </a:r>
            <a:r>
              <a:rPr lang="en-US" dirty="0" smtClean="0"/>
              <a:t> means a political party or organization which is not a major party and whose candidate for the office in question received at the last-preceding regular election for such office, under the designation of that political party or organization, at least one per cent of the whole number of votes cast for all candidates for such office at such election.</a:t>
            </a:r>
          </a:p>
          <a:p>
            <a:pPr lvl="1"/>
            <a:r>
              <a:rPr lang="en-US" b="1" i="1" u="sng" dirty="0" smtClean="0"/>
              <a:t>State office</a:t>
            </a:r>
            <a:r>
              <a:rPr lang="en-US" dirty="0" smtClean="0"/>
              <a:t> means any office for which all the electors of the state may vote and includes the office of Governor, Lieutenant Governor, Secretary, Treasurer, Comptroller, Attorney General and senator in Congress, but does not include the office of elector of President and Vice-President of the United States.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Endorsement</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Party endorsement achieved for a state or district office through the convention process.  A candidate must receive at least 15% of any roll call vote taken at the convention.  </a:t>
            </a:r>
          </a:p>
          <a:p>
            <a:pPr lvl="1"/>
            <a:r>
              <a:rPr lang="en-US" dirty="0" smtClean="0"/>
              <a:t>Party endorsement is achieved for a municipal office (including the office of single town state representative) or for member of a town committee through (1) town committee process, (2) caucus, or (3) local convention.</a:t>
            </a:r>
          </a:p>
          <a:p>
            <a:pPr lvl="1"/>
            <a:r>
              <a:rPr lang="en-US" dirty="0" smtClean="0"/>
              <a:t>Party rules of a State Central Committee or of a local town committee will dictate what endorsement mechanism will be used and how the mechanism will be run.</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100" b="0" dirty="0" smtClean="0"/>
              <a:t/>
            </a:r>
            <a:br>
              <a:rPr lang="en-US" sz="3100" b="0" dirty="0" smtClean="0"/>
            </a:br>
            <a:r>
              <a:rPr lang="en-US" sz="3100" b="0" dirty="0" smtClean="0"/>
              <a:t>Challenge Endorsement – Primary (Two Methods)</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5410200"/>
          </a:xfrm>
        </p:spPr>
        <p:txBody>
          <a:bodyPr>
            <a:normAutofit fontScale="85000" lnSpcReduction="20000"/>
          </a:bodyPr>
          <a:lstStyle/>
          <a:p>
            <a:pPr lvl="1"/>
            <a:r>
              <a:rPr lang="en-US" dirty="0" smtClean="0"/>
              <a:t>Party endorsements for a state or district office can be challenged in two different manners; each ultimately resulting in a primary:</a:t>
            </a:r>
          </a:p>
          <a:p>
            <a:pPr lvl="2"/>
            <a:r>
              <a:rPr lang="en-US" sz="2400" dirty="0" smtClean="0"/>
              <a:t>Receive at least 15% of any roll call vote taken at a convention.</a:t>
            </a:r>
          </a:p>
          <a:p>
            <a:pPr lvl="2"/>
            <a:r>
              <a:rPr lang="en-US" sz="2400" dirty="0" smtClean="0"/>
              <a:t>File a primary petition consisting of a total signature amount equal to at least 5% of the enrolled party members in the district.  (2% in Congressional district or statewide office).  </a:t>
            </a:r>
          </a:p>
          <a:p>
            <a:pPr lvl="3"/>
            <a:r>
              <a:rPr lang="en-US" dirty="0" smtClean="0"/>
              <a:t>Petitions are available from the Secretary of the State after the close of the convention.  (105 days before the primary for statewide or congressional offices)</a:t>
            </a:r>
          </a:p>
          <a:p>
            <a:pPr lvl="1"/>
            <a:r>
              <a:rPr lang="en-US" dirty="0" smtClean="0"/>
              <a:t>Party endorsements for municipal offices (including the office of single town state representative) can be challenged only by primary petition.</a:t>
            </a:r>
          </a:p>
          <a:p>
            <a:pPr lvl="2"/>
            <a:r>
              <a:rPr lang="en-US" sz="2400" dirty="0" smtClean="0"/>
              <a:t>Any petition filed must consist of a total signature amount equal to at least 5% of the enrolled party members in the municipality.  </a:t>
            </a:r>
          </a:p>
          <a:p>
            <a:pPr lvl="3"/>
            <a:r>
              <a:rPr lang="en-US" dirty="0" smtClean="0"/>
              <a:t>Petitions are available from the registrars of voters of the municipality the day after the close of the endorsement mechanism.  (Town committee meeting, caucus, or local convention).</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Petitions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a:t>STATE AND MULTI-TOWN DISTRICT PRIMARY PETITION AVAILABILITY</a:t>
            </a:r>
          </a:p>
          <a:p>
            <a:pPr marL="137160" indent="0">
              <a:buNone/>
            </a:pPr>
            <a:r>
              <a:rPr lang="en-US" dirty="0"/>
              <a:t> </a:t>
            </a:r>
          </a:p>
          <a:p>
            <a:r>
              <a:rPr lang="en-US" dirty="0"/>
              <a:t>In 2004, Connecticut Public Act No. 03-241 provided for the availability of Statewide and Multi-Town District (Representative in Congress, State Senator and State Representative) primary petitions.</a:t>
            </a:r>
          </a:p>
          <a:p>
            <a:endParaRPr lang="en-US" dirty="0"/>
          </a:p>
          <a:p>
            <a:r>
              <a:rPr lang="en-US" dirty="0"/>
              <a:t>Primary petitions for all statewide offices and Representative in Congress are available from the Secretary of the State on May 1, 2018.  Primary petitions for State Senator and State Representative (from Multi-Town Districts) are available from the Secretary of the State beginning on May 29, 2018.  </a:t>
            </a:r>
          </a:p>
          <a:p>
            <a:endParaRPr lang="en-US" dirty="0"/>
          </a:p>
          <a:p>
            <a:r>
              <a:rPr lang="en-US" dirty="0"/>
              <a:t>Primary petitions for State Representative from a Single-Town District </a:t>
            </a:r>
            <a:r>
              <a:rPr lang="en-US" b="1" i="1" u="sng" dirty="0"/>
              <a:t>are not available</a:t>
            </a:r>
            <a:r>
              <a:rPr lang="en-US" dirty="0"/>
              <a:t> from the Secretary of the State and will still be available </a:t>
            </a:r>
            <a:r>
              <a:rPr lang="en-US" b="1" i="1" u="sng" dirty="0"/>
              <a:t>only</a:t>
            </a:r>
            <a:r>
              <a:rPr lang="en-US" dirty="0"/>
              <a:t> from the registrar of voters as they have been in the past.</a:t>
            </a:r>
          </a:p>
          <a:p>
            <a:endParaRPr lang="en-US" dirty="0"/>
          </a:p>
        </p:txBody>
      </p:sp>
    </p:spTree>
    <p:extLst>
      <p:ext uri="{BB962C8B-B14F-4D97-AF65-F5344CB8AC3E}">
        <p14:creationId xmlns:p14="http://schemas.microsoft.com/office/powerpoint/2010/main" val="50143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Petitions</a:t>
            </a:r>
          </a:p>
        </p:txBody>
      </p:sp>
      <p:sp>
        <p:nvSpPr>
          <p:cNvPr id="3" name="Content Placeholder 2"/>
          <p:cNvSpPr>
            <a:spLocks noGrp="1"/>
          </p:cNvSpPr>
          <p:nvPr>
            <p:ph idx="1"/>
          </p:nvPr>
        </p:nvSpPr>
        <p:spPr/>
        <p:txBody>
          <a:bodyPr>
            <a:normAutofit fontScale="92500" lnSpcReduction="20000"/>
          </a:bodyPr>
          <a:lstStyle/>
          <a:p>
            <a:r>
              <a:rPr lang="en-US" dirty="0"/>
              <a:t>STATE AND MULTI-TOWN DISTRICT PRIMARY PETITION FILING DEADLINE</a:t>
            </a:r>
          </a:p>
          <a:p>
            <a:pPr marL="137160" indent="0">
              <a:buNone/>
            </a:pPr>
            <a:r>
              <a:rPr lang="en-US" dirty="0"/>
              <a:t> </a:t>
            </a:r>
          </a:p>
          <a:p>
            <a:r>
              <a:rPr lang="en-US" dirty="0"/>
              <a:t>All State and Multi-Town District primary petitions are to be filed with the </a:t>
            </a:r>
            <a:r>
              <a:rPr lang="en-US" b="1" i="1" u="sng" dirty="0"/>
              <a:t>registrar of voters</a:t>
            </a:r>
            <a:r>
              <a:rPr lang="en-US" dirty="0"/>
              <a:t> in the town in which such petitions were circulated on June 12, 2018.  </a:t>
            </a:r>
          </a:p>
          <a:p>
            <a:endParaRPr lang="en-US" dirty="0"/>
          </a:p>
          <a:p>
            <a:r>
              <a:rPr lang="en-US" dirty="0"/>
              <a:t>REGISTRAR OF VOTERS AVAILABILITY</a:t>
            </a:r>
          </a:p>
          <a:p>
            <a:endParaRPr lang="en-US" dirty="0"/>
          </a:p>
          <a:p>
            <a:r>
              <a:rPr lang="en-US" dirty="0"/>
              <a:t>Registrars of Voters are required to be in their office on June 12, 2018, the final day for filing primary petitions, from 1 p.m. to 4 p.m.  </a:t>
            </a:r>
          </a:p>
          <a:p>
            <a:endParaRPr lang="en-US" dirty="0"/>
          </a:p>
        </p:txBody>
      </p:sp>
    </p:spTree>
    <p:extLst>
      <p:ext uri="{BB962C8B-B14F-4D97-AF65-F5344CB8AC3E}">
        <p14:creationId xmlns:p14="http://schemas.microsoft.com/office/powerpoint/2010/main" val="3735104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Petitions</a:t>
            </a:r>
          </a:p>
        </p:txBody>
      </p:sp>
      <p:sp>
        <p:nvSpPr>
          <p:cNvPr id="3" name="Content Placeholder 2"/>
          <p:cNvSpPr>
            <a:spLocks noGrp="1"/>
          </p:cNvSpPr>
          <p:nvPr>
            <p:ph idx="1"/>
          </p:nvPr>
        </p:nvSpPr>
        <p:spPr/>
        <p:txBody>
          <a:bodyPr>
            <a:normAutofit fontScale="77500" lnSpcReduction="20000"/>
          </a:bodyPr>
          <a:lstStyle/>
          <a:p>
            <a:r>
              <a:rPr lang="en-US" dirty="0"/>
              <a:t>REGISTRAR OF VOTERS RESPONSIBILITIES</a:t>
            </a:r>
          </a:p>
          <a:p>
            <a:endParaRPr lang="en-US" dirty="0"/>
          </a:p>
          <a:p>
            <a:r>
              <a:rPr lang="en-US" dirty="0"/>
              <a:t>Once Statewide and Multi-Town District primary petitions are filed with the registrars of voters of the various towns, the registrars of voters must provide each person submitting such petition pages a receipt in duplicate (one for the candidate and one to be sent to the Secretary of the State).  </a:t>
            </a:r>
          </a:p>
          <a:p>
            <a:endParaRPr lang="en-US" dirty="0"/>
          </a:p>
          <a:p>
            <a:r>
              <a:rPr lang="en-US" dirty="0"/>
              <a:t>Upon acceptance of the primary petition pages, the registrar of voters must check the signatures contained on each primary petition page to ensure the signatures are valid.  </a:t>
            </a:r>
            <a:r>
              <a:rPr lang="en-US" i="1" u="sng" dirty="0"/>
              <a:t>The registrars of voters have seven (7) days to complete this task</a:t>
            </a:r>
            <a:r>
              <a:rPr lang="en-US" dirty="0"/>
              <a:t>.  Once the petition pages are reviewed and the signatures are verified, the registrar of voters shall forward the petition pages to the Office of the Secretary of the State.</a:t>
            </a:r>
          </a:p>
          <a:p>
            <a:endParaRPr lang="en-US" dirty="0"/>
          </a:p>
        </p:txBody>
      </p:sp>
    </p:spTree>
    <p:extLst>
      <p:ext uri="{BB962C8B-B14F-4D97-AF65-F5344CB8AC3E}">
        <p14:creationId xmlns:p14="http://schemas.microsoft.com/office/powerpoint/2010/main" val="1325803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Petitions</a:t>
            </a:r>
          </a:p>
        </p:txBody>
      </p:sp>
      <p:sp>
        <p:nvSpPr>
          <p:cNvPr id="3" name="Content Placeholder 2"/>
          <p:cNvSpPr>
            <a:spLocks noGrp="1"/>
          </p:cNvSpPr>
          <p:nvPr>
            <p:ph idx="1"/>
          </p:nvPr>
        </p:nvSpPr>
        <p:spPr/>
        <p:txBody>
          <a:bodyPr>
            <a:normAutofit fontScale="77500" lnSpcReduction="20000"/>
          </a:bodyPr>
          <a:lstStyle/>
          <a:p>
            <a:r>
              <a:rPr lang="en-US" dirty="0"/>
              <a:t>PLEASE NOTE:  registrars of voters shall forward </a:t>
            </a:r>
            <a:r>
              <a:rPr lang="en-US" u="sng" dirty="0"/>
              <a:t>only</a:t>
            </a:r>
            <a:r>
              <a:rPr lang="en-US" dirty="0"/>
              <a:t> </a:t>
            </a:r>
            <a:r>
              <a:rPr lang="en-US" u="sng" dirty="0"/>
              <a:t>State and Multi-Town District</a:t>
            </a:r>
            <a:r>
              <a:rPr lang="en-US" dirty="0"/>
              <a:t> primary petitions to the Secretary of the State.  </a:t>
            </a:r>
            <a:r>
              <a:rPr lang="en-US" i="1" dirty="0"/>
              <a:t>Single-Town</a:t>
            </a:r>
            <a:r>
              <a:rPr lang="en-US" dirty="0"/>
              <a:t> District State Representative and municipal office primary petitions will be filed at the local level as they have been in the past.</a:t>
            </a:r>
          </a:p>
          <a:p>
            <a:endParaRPr lang="en-US" dirty="0"/>
          </a:p>
          <a:p>
            <a:r>
              <a:rPr lang="en-US" dirty="0"/>
              <a:t>Once received, the Office of the Secretary of the State will complete the tabulation of signatures from the various State and Multi-Town District petition pages and determine if there are sufficient signatures throughout the applicable district to qualify such candidate to participate in a primary for the office in question.  Once our office has made the determination, the registrars of voters and town clerks will be notified of any primary in their districts.</a:t>
            </a:r>
          </a:p>
          <a:p>
            <a:endParaRPr lang="en-US" dirty="0"/>
          </a:p>
        </p:txBody>
      </p:sp>
    </p:spTree>
    <p:extLst>
      <p:ext uri="{BB962C8B-B14F-4D97-AF65-F5344CB8AC3E}">
        <p14:creationId xmlns:p14="http://schemas.microsoft.com/office/powerpoint/2010/main" val="8233533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25</TotalTime>
  <Words>1765</Words>
  <Application>Microsoft Office PowerPoint</Application>
  <PresentationFormat>On-screen Show (4:3)</PresentationFormat>
  <Paragraphs>80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Book Antiqua</vt:lpstr>
      <vt:lpstr>Lucida Sans</vt:lpstr>
      <vt:lpstr>Wingdings</vt:lpstr>
      <vt:lpstr>Wingdings 2</vt:lpstr>
      <vt:lpstr>Wingdings 3</vt:lpstr>
      <vt:lpstr>Apex</vt:lpstr>
      <vt:lpstr>Ballot Access</vt:lpstr>
      <vt:lpstr>Definitions</vt:lpstr>
      <vt:lpstr>Definitions</vt:lpstr>
      <vt:lpstr>Endorsement</vt:lpstr>
      <vt:lpstr> Challenge Endorsement – Primary (Two Methods) </vt:lpstr>
      <vt:lpstr>Primary Petitions</vt:lpstr>
      <vt:lpstr>Primary Petitions</vt:lpstr>
      <vt:lpstr>Primary Petitions</vt:lpstr>
      <vt:lpstr>Primary Petitions</vt:lpstr>
      <vt:lpstr>Endorsement v. Nomination</vt:lpstr>
      <vt:lpstr>Access to general election ballot – Nominating Petition</vt:lpstr>
      <vt:lpstr>Creation of Minor Party</vt:lpstr>
      <vt:lpstr>Write-In Candidate</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Ballot Access</dc:title>
  <dc:creator>tbromley</dc:creator>
  <cp:lastModifiedBy>HP</cp:lastModifiedBy>
  <cp:revision>9</cp:revision>
  <dcterms:created xsi:type="dcterms:W3CDTF">2014-01-22T16:17:31Z</dcterms:created>
  <dcterms:modified xsi:type="dcterms:W3CDTF">2018-04-27T11:35:58Z</dcterms:modified>
</cp:coreProperties>
</file>